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9" r:id="rId5"/>
    <p:sldId id="268" r:id="rId6"/>
    <p:sldId id="260" r:id="rId7"/>
    <p:sldId id="269" r:id="rId8"/>
    <p:sldId id="266" r:id="rId9"/>
    <p:sldId id="270" r:id="rId10"/>
    <p:sldId id="267" r:id="rId11"/>
    <p:sldId id="261" r:id="rId12"/>
    <p:sldId id="262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8" autoAdjust="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40C12-0894-4856-AE6D-E26547D0BEB7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3275-AE9D-4104-877E-9791E626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3275-AE9D-4104-877E-9791E626B9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E99208-4526-4B58-A77C-949A974D1A23}" type="datetimeFigureOut">
              <a:rPr lang="en-US" smtClean="0"/>
              <a:pPr/>
              <a:t>5/2/2009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81A979-4541-4E73-9EAA-6E471E4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Concrete Measurement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Testing at FSEL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[Bldg 24 Committee]</a:t>
            </a:r>
          </a:p>
          <a:p>
            <a:r>
              <a:rPr lang="en-US" dirty="0" smtClean="0"/>
              <a:t>May 5, 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638800"/>
            <a:ext cx="1428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\\disk.austin.utexas.edu\engrstu$\CAEE\cgh329\Desktop\R1_Concrete_Placement_(57).JPG"/>
          <p:cNvPicPr>
            <a:picLocks noChangeAspect="1" noChangeArrowheads="1"/>
          </p:cNvPicPr>
          <p:nvPr/>
        </p:nvPicPr>
        <p:blipFill>
          <a:blip r:embed="rId3" cstate="print"/>
          <a:srcRect l="5833" t="21473" r="9166" b="2963"/>
          <a:stretch>
            <a:fillRect/>
          </a:stretch>
        </p:blipFill>
        <p:spPr bwMode="auto">
          <a:xfrm>
            <a:off x="3200400" y="228600"/>
            <a:ext cx="2743200" cy="1828800"/>
          </a:xfrm>
          <a:prstGeom prst="rect">
            <a:avLst/>
          </a:prstGeom>
          <a:noFill/>
        </p:spPr>
      </p:pic>
      <p:pic>
        <p:nvPicPr>
          <p:cNvPr id="12" name="Picture 3" descr="\\Fsel-file.engr.utexas.edu\fsel\Projects\BurstingShearBeams-5831\cghFiles\Temp\Truck.jpg"/>
          <p:cNvPicPr>
            <a:picLocks noChangeAspect="1" noChangeArrowheads="1"/>
          </p:cNvPicPr>
          <p:nvPr/>
        </p:nvPicPr>
        <p:blipFill>
          <a:blip r:embed="rId4"/>
          <a:srcRect b="10864"/>
          <a:stretch>
            <a:fillRect/>
          </a:stretch>
        </p:blipFill>
        <p:spPr bwMode="auto">
          <a:xfrm>
            <a:off x="228600" y="228600"/>
            <a:ext cx="2743200" cy="1835150"/>
          </a:xfrm>
          <a:prstGeom prst="rect">
            <a:avLst/>
          </a:prstGeom>
          <a:noFill/>
        </p:spPr>
      </p:pic>
      <p:pic>
        <p:nvPicPr>
          <p:cNvPr id="15" name="Picture 4" descr="\\Fsel-file.engr.utexas.edu\fsel\Projects\BurstingShearBeams-5831\cghFiles\Temp\Group.jpg"/>
          <p:cNvPicPr>
            <a:picLocks noChangeAspect="1" noChangeArrowheads="1"/>
          </p:cNvPicPr>
          <p:nvPr/>
        </p:nvPicPr>
        <p:blipFill>
          <a:blip r:embed="rId5"/>
          <a:srcRect t="3701" b="7472"/>
          <a:stretch>
            <a:fillRect/>
          </a:stretch>
        </p:blipFill>
        <p:spPr bwMode="auto">
          <a:xfrm>
            <a:off x="6172200" y="228600"/>
            <a:ext cx="2743200" cy="1828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" y="152400"/>
            <a:ext cx="2895600" cy="1981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152400"/>
            <a:ext cx="2895600" cy="1981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152400"/>
            <a:ext cx="2895600" cy="1981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Slump Measurement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5438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“</a:t>
            </a:r>
            <a:r>
              <a:rPr lang="en-US" dirty="0" smtClean="0"/>
              <a:t>The vertical distance between the original and displaced position of the center of the top surface of the concrete is measured and reported as the slump of the concrete</a:t>
            </a:r>
            <a:r>
              <a:rPr lang="en-US" dirty="0" smtClean="0"/>
              <a:t>.”</a:t>
            </a:r>
          </a:p>
          <a:p>
            <a:pPr algn="r">
              <a:buNone/>
            </a:pPr>
            <a:r>
              <a:rPr lang="en-US" dirty="0" smtClean="0"/>
              <a:t> – ASTM C 143/C 143M-08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634" y="4277833"/>
            <a:ext cx="30527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4191000"/>
            <a:ext cx="3200400" cy="24384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Cylinders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029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Tools Needed:</a:t>
            </a:r>
          </a:p>
          <a:p>
            <a:r>
              <a:rPr lang="en-US" dirty="0" smtClean="0"/>
              <a:t>Cylinder molds: 4 x 8 in. is typical at FSEL</a:t>
            </a:r>
            <a:endParaRPr lang="en-US" dirty="0" smtClean="0"/>
          </a:p>
          <a:p>
            <a:r>
              <a:rPr lang="en-US" dirty="0" smtClean="0"/>
              <a:t>Tamping rod: </a:t>
            </a:r>
            <a:r>
              <a:rPr lang="en-US" dirty="0" smtClean="0"/>
              <a:t>3/8in. in diameter, smooth surface, rounded </a:t>
            </a:r>
            <a:r>
              <a:rPr lang="en-US" dirty="0" smtClean="0"/>
              <a:t>tips</a:t>
            </a:r>
          </a:p>
          <a:p>
            <a:r>
              <a:rPr lang="en-US" dirty="0" smtClean="0"/>
              <a:t>Trowel (for finishing)</a:t>
            </a:r>
          </a:p>
          <a:p>
            <a:r>
              <a:rPr lang="en-US" dirty="0" smtClean="0"/>
              <a:t>Rubber mallet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Method:</a:t>
            </a:r>
            <a:endParaRPr lang="en-US" dirty="0" smtClean="0"/>
          </a:p>
          <a:p>
            <a:r>
              <a:rPr lang="en-US" dirty="0" smtClean="0"/>
              <a:t>Place concrete in two equal lifts </a:t>
            </a:r>
          </a:p>
          <a:p>
            <a:r>
              <a:rPr lang="en-US" dirty="0" smtClean="0"/>
              <a:t>Tamp each lift </a:t>
            </a:r>
            <a:r>
              <a:rPr lang="en-US" dirty="0" smtClean="0"/>
              <a:t>25 times</a:t>
            </a:r>
            <a:endParaRPr lang="en-US" dirty="0" smtClean="0"/>
          </a:p>
          <a:p>
            <a:r>
              <a:rPr lang="en-US" dirty="0" smtClean="0"/>
              <a:t>Tap outside of mold with mallet 10-15 times per lift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Curing:</a:t>
            </a:r>
            <a:endParaRPr lang="en-US" dirty="0" smtClean="0"/>
          </a:p>
          <a:p>
            <a:r>
              <a:rPr lang="en-US" dirty="0" smtClean="0"/>
              <a:t>Store </a:t>
            </a:r>
            <a:r>
              <a:rPr lang="en-US" dirty="0" smtClean="0"/>
              <a:t>near the specimen (preferably, cast near the specimen, too)</a:t>
            </a:r>
          </a:p>
          <a:p>
            <a:r>
              <a:rPr lang="en-US" dirty="0" smtClean="0"/>
              <a:t>Cure in the same manner </a:t>
            </a:r>
            <a:r>
              <a:rPr lang="en-US" dirty="0" smtClean="0"/>
              <a:t>as the specimen (e.g</a:t>
            </a:r>
            <a:r>
              <a:rPr lang="en-US" dirty="0" smtClean="0"/>
              <a:t>., plastic sheet covering)</a:t>
            </a:r>
            <a:endParaRPr lang="en-US" dirty="0"/>
          </a:p>
        </p:txBody>
      </p:sp>
      <p:pic>
        <p:nvPicPr>
          <p:cNvPr id="8194" name="Picture 2" descr="\\Fsel-file.engr.utexas.edu\fsel\Projects\BurstingShearBeams-5831\cghFiles\Temp\Cylinders2.jpg"/>
          <p:cNvPicPr>
            <a:picLocks noChangeAspect="1" noChangeArrowheads="1"/>
          </p:cNvPicPr>
          <p:nvPr/>
        </p:nvPicPr>
        <p:blipFill>
          <a:blip r:embed="rId2"/>
          <a:srcRect l="35343" t="34903" r="33784" b="35180"/>
          <a:stretch>
            <a:fillRect/>
          </a:stretch>
        </p:blipFill>
        <p:spPr bwMode="auto">
          <a:xfrm>
            <a:off x="5943600" y="1524000"/>
            <a:ext cx="2743200" cy="1995054"/>
          </a:xfrm>
          <a:prstGeom prst="rect">
            <a:avLst/>
          </a:prstGeom>
          <a:noFill/>
        </p:spPr>
      </p:pic>
      <p:pic>
        <p:nvPicPr>
          <p:cNvPr id="8195" name="Picture 3" descr="\\Fsel-file.engr.utexas.edu\fsel\Projects\BurstingShearBeams-5831\cghFiles\Temp\Cylinders1.jpg"/>
          <p:cNvPicPr>
            <a:picLocks noChangeAspect="1" noChangeArrowheads="1"/>
          </p:cNvPicPr>
          <p:nvPr/>
        </p:nvPicPr>
        <p:blipFill>
          <a:blip r:embed="rId3"/>
          <a:srcRect t="19444"/>
          <a:stretch>
            <a:fillRect/>
          </a:stretch>
        </p:blipFill>
        <p:spPr bwMode="auto">
          <a:xfrm>
            <a:off x="6172200" y="3869267"/>
            <a:ext cx="2286000" cy="245533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3810000"/>
            <a:ext cx="2438400" cy="2590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447800"/>
            <a:ext cx="2895600" cy="2133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Concerns with Cement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1981200"/>
            <a:ext cx="75438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/>
              <a:t>From </a:t>
            </a:r>
            <a:r>
              <a:rPr lang="en-US" sz="2800" dirty="0" smtClean="0"/>
              <a:t>ASTM: “Fresh hydraulic </a:t>
            </a:r>
            <a:r>
              <a:rPr lang="en-US" sz="2800" dirty="0" err="1" smtClean="0"/>
              <a:t>cementitious</a:t>
            </a:r>
            <a:r>
              <a:rPr lang="en-US" sz="2800" dirty="0" smtClean="0"/>
              <a:t> mixtures are caustic and may cause chemical burns to skin and tissue upon prolonged </a:t>
            </a:r>
            <a:r>
              <a:rPr lang="en-US" sz="2800" dirty="0" smtClean="0"/>
              <a:t>exposure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ASTM C 192/C 192M-07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Referenced ASTM Standards:</a:t>
            </a:r>
          </a:p>
          <a:p>
            <a:r>
              <a:rPr lang="en-US" dirty="0" smtClean="0"/>
              <a:t>C </a:t>
            </a:r>
            <a:r>
              <a:rPr lang="en-US" dirty="0" smtClean="0"/>
              <a:t>172-08: Standard Practice for Sampling Freshly Mixed </a:t>
            </a:r>
            <a:r>
              <a:rPr lang="en-US" dirty="0" smtClean="0"/>
              <a:t>Concrete</a:t>
            </a:r>
          </a:p>
          <a:p>
            <a:r>
              <a:rPr lang="en-US" dirty="0" smtClean="0"/>
              <a:t>C 143/C 143M-08: Standard Test Method for Slump of Hydraulic Cement Concrete</a:t>
            </a:r>
          </a:p>
          <a:p>
            <a:r>
              <a:rPr lang="en-US" dirty="0" smtClean="0"/>
              <a:t>C </a:t>
            </a:r>
            <a:r>
              <a:rPr lang="en-US" dirty="0" smtClean="0"/>
              <a:t>192/C 192M-07: Standard Practice for Making and Curing Concrete Test Specimens in the </a:t>
            </a:r>
            <a:r>
              <a:rPr lang="en-US" dirty="0" smtClean="0"/>
              <a:t>Laboratory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Useful Standards:</a:t>
            </a:r>
            <a:endParaRPr lang="en-US" dirty="0" smtClean="0"/>
          </a:p>
          <a:p>
            <a:r>
              <a:rPr lang="en-US" dirty="0" smtClean="0"/>
              <a:t>C 31/C 31M-08b: Standard Practice for Making and Curing Concrete Test Specimens in the Field</a:t>
            </a:r>
          </a:p>
          <a:p>
            <a:r>
              <a:rPr lang="en-US" dirty="0" smtClean="0"/>
              <a:t>C 42/C 42M-04: Standard Test Method for Obtaining and Testing Drilled Cores and Sawed Beams of Concrete</a:t>
            </a:r>
          </a:p>
          <a:p>
            <a:r>
              <a:rPr lang="en-US" dirty="0" smtClean="0"/>
              <a:t>AASHTO methods and practices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Concrete Testing Sessions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SureCure</a:t>
            </a:r>
            <a:r>
              <a:rPr lang="en-US" dirty="0" smtClean="0"/>
              <a:t> match-cure cylinder system</a:t>
            </a:r>
          </a:p>
          <a:p>
            <a:r>
              <a:rPr lang="en-US" dirty="0" smtClean="0"/>
              <a:t>Compression testing machines available</a:t>
            </a:r>
          </a:p>
          <a:p>
            <a:r>
              <a:rPr lang="en-US" dirty="0" smtClean="0"/>
              <a:t>Working with Type III cement</a:t>
            </a:r>
          </a:p>
          <a:p>
            <a:r>
              <a:rPr lang="en-US" dirty="0" smtClean="0"/>
              <a:t>Measurement of air content by the </a:t>
            </a:r>
            <a:r>
              <a:rPr lang="en-US" dirty="0" smtClean="0"/>
              <a:t>pressure and volumetric methods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What would you like to learn about?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4180367"/>
            <a:ext cx="4572000" cy="5334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Aspects of </a:t>
            </a:r>
            <a:br>
              <a:rPr lang="en-US" dirty="0" smtClean="0"/>
            </a:br>
            <a:r>
              <a:rPr lang="en-US" dirty="0" smtClean="0"/>
              <a:t>Working With Concrete at FSEL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133600"/>
            <a:ext cx="5715000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an order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for casting day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concrete properties (e.g., slump)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Cast compression strength cylinders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safe!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Placing a Concrete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concrete needed</a:t>
            </a:r>
          </a:p>
          <a:p>
            <a:pPr lvl="1"/>
            <a:r>
              <a:rPr lang="en-US" dirty="0" smtClean="0"/>
              <a:t>Is a certain strength needed by a certain day?</a:t>
            </a:r>
          </a:p>
          <a:p>
            <a:pPr lvl="1"/>
            <a:r>
              <a:rPr lang="en-US" dirty="0" smtClean="0"/>
              <a:t>Will there be a lot of congestion of bars, demanding a high-flow concrete?</a:t>
            </a:r>
          </a:p>
          <a:p>
            <a:r>
              <a:rPr lang="en-US" dirty="0" smtClean="0"/>
              <a:t>Talk to Dennis at least two weeks before desired casting date</a:t>
            </a:r>
          </a:p>
          <a:p>
            <a:r>
              <a:rPr lang="en-US" dirty="0" smtClean="0"/>
              <a:t>Make sure your forms are good!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05564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432" y="4105564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43000" y="4038600"/>
            <a:ext cx="3429000" cy="2590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038600"/>
            <a:ext cx="3429000" cy="2590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Casting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57150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Secure forms</a:t>
            </a:r>
          </a:p>
          <a:p>
            <a:r>
              <a:rPr lang="en-US" dirty="0" smtClean="0"/>
              <a:t>Set up scaffolding as needed</a:t>
            </a:r>
          </a:p>
          <a:p>
            <a:r>
              <a:rPr lang="en-US" dirty="0" smtClean="0"/>
              <a:t>Put out all needed tools</a:t>
            </a:r>
          </a:p>
          <a:p>
            <a:endParaRPr lang="en-US" dirty="0" smtClean="0"/>
          </a:p>
          <a:p>
            <a:r>
              <a:rPr lang="en-US" dirty="0" smtClean="0"/>
              <a:t>Coordinate with the lab techs (crane operators)</a:t>
            </a:r>
            <a:endParaRPr lang="en-US" dirty="0" smtClean="0"/>
          </a:p>
          <a:p>
            <a:r>
              <a:rPr lang="en-US" dirty="0" smtClean="0"/>
              <a:t>Decide if truck is coming in north or east door</a:t>
            </a:r>
          </a:p>
          <a:p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 smtClean="0"/>
              <a:t>some volunteers!</a:t>
            </a:r>
          </a:p>
          <a:p>
            <a:endParaRPr lang="en-US" dirty="0" smtClean="0"/>
          </a:p>
        </p:txBody>
      </p:sp>
      <p:pic>
        <p:nvPicPr>
          <p:cNvPr id="3074" name="Picture 2" descr="\\Fsel-file.engr.utexas.edu\fsel\Projects\BurstingShearBeams-5831\cghFiles\Temp\Bucket.jpg"/>
          <p:cNvPicPr>
            <a:picLocks noChangeAspect="1" noChangeArrowheads="1"/>
          </p:cNvPicPr>
          <p:nvPr/>
        </p:nvPicPr>
        <p:blipFill>
          <a:blip r:embed="rId2"/>
          <a:srcRect l="12327" t="35041" r="25623" b="5125"/>
          <a:stretch>
            <a:fillRect/>
          </a:stretch>
        </p:blipFill>
        <p:spPr bwMode="auto">
          <a:xfrm>
            <a:off x="6553200" y="1990436"/>
            <a:ext cx="21336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77000" y="1905000"/>
            <a:ext cx="2286000" cy="2895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0"/>
            <a:ext cx="23046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00200" y="5257800"/>
            <a:ext cx="2438400" cy="1066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Casting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259080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Put out all needed tools:</a:t>
            </a:r>
          </a:p>
          <a:p>
            <a:pPr lvl="1"/>
            <a:r>
              <a:rPr lang="en-US" dirty="0" smtClean="0"/>
              <a:t>Large sheet of plastic for entranceway</a:t>
            </a:r>
          </a:p>
          <a:p>
            <a:pPr lvl="1"/>
            <a:r>
              <a:rPr lang="en-US" dirty="0" smtClean="0"/>
              <a:t>Concrete </a:t>
            </a:r>
            <a:r>
              <a:rPr lang="en-US" dirty="0" smtClean="0"/>
              <a:t>placement bucket</a:t>
            </a:r>
          </a:p>
          <a:p>
            <a:pPr lvl="1"/>
            <a:r>
              <a:rPr lang="en-US" dirty="0" smtClean="0"/>
              <a:t>Slump kit, tamping rod, and measuring tape</a:t>
            </a:r>
          </a:p>
          <a:p>
            <a:pPr lvl="1"/>
            <a:r>
              <a:rPr lang="en-US" dirty="0" smtClean="0"/>
              <a:t>Wheelbarrow</a:t>
            </a:r>
          </a:p>
          <a:p>
            <a:pPr lvl="1"/>
            <a:r>
              <a:rPr lang="en-US" dirty="0" smtClean="0"/>
              <a:t>Shovel</a:t>
            </a:r>
          </a:p>
          <a:p>
            <a:pPr lvl="1"/>
            <a:r>
              <a:rPr lang="en-US" dirty="0" smtClean="0"/>
              <a:t>Cylinder molds and tamping rod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least one bucket of water</a:t>
            </a:r>
          </a:p>
          <a:p>
            <a:pPr lvl="1"/>
            <a:r>
              <a:rPr lang="en-US" dirty="0" smtClean="0"/>
              <a:t>At least one empty bucket</a:t>
            </a:r>
          </a:p>
          <a:p>
            <a:pPr lvl="1"/>
            <a:r>
              <a:rPr lang="en-US" dirty="0" smtClean="0"/>
              <a:t>Vibrator(s)</a:t>
            </a:r>
          </a:p>
          <a:p>
            <a:pPr lvl="1"/>
            <a:r>
              <a:rPr lang="en-US" dirty="0" smtClean="0"/>
              <a:t>Screed of appropriate size for item being cast</a:t>
            </a:r>
          </a:p>
          <a:p>
            <a:pPr lvl="1"/>
            <a:r>
              <a:rPr lang="en-US" dirty="0" smtClean="0"/>
              <a:t>Trowels for finishing</a:t>
            </a:r>
          </a:p>
          <a:p>
            <a:pPr lvl="1"/>
            <a:r>
              <a:rPr lang="en-US" dirty="0" smtClean="0"/>
              <a:t>Plastic sheet large enough to fully cover your </a:t>
            </a:r>
            <a:r>
              <a:rPr lang="en-US" dirty="0" smtClean="0"/>
              <a:t>specimen</a:t>
            </a:r>
            <a:endParaRPr lang="en-US" dirty="0" smtClean="0"/>
          </a:p>
        </p:txBody>
      </p:sp>
      <p:pic>
        <p:nvPicPr>
          <p:cNvPr id="4099" name="Picture 3" descr="\\Fsel-file.engr.utexas.edu\fsel\Projects\BurstingShearBeams-5831\cghFiles\Temp\Stuff2.jpg"/>
          <p:cNvPicPr>
            <a:picLocks noChangeAspect="1" noChangeArrowheads="1"/>
          </p:cNvPicPr>
          <p:nvPr/>
        </p:nvPicPr>
        <p:blipFill>
          <a:blip r:embed="rId2"/>
          <a:srcRect l="6341" t="13435" r="12578" b="11773"/>
          <a:stretch>
            <a:fillRect/>
          </a:stretch>
        </p:blipFill>
        <p:spPr bwMode="auto">
          <a:xfrm>
            <a:off x="2603500" y="4038600"/>
            <a:ext cx="3632200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4600" y="3962400"/>
            <a:ext cx="3810000" cy="2667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2133600" y="4495800"/>
            <a:ext cx="1524000" cy="38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4343400"/>
            <a:ext cx="15240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oncrete bucket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>
          <a:xfrm flipV="1">
            <a:off x="2057400" y="5791200"/>
            <a:ext cx="685800" cy="2286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" y="5867400"/>
            <a:ext cx="15240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wheelbarrow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>
          <a:xfrm rot="10800000">
            <a:off x="5715000" y="5410200"/>
            <a:ext cx="685800" cy="6858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00800" y="5943600"/>
            <a:ext cx="15240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slump kit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rot="10800000" flipV="1">
            <a:off x="5334000" y="4648200"/>
            <a:ext cx="1143000" cy="4572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77000" y="4495800"/>
            <a:ext cx="15240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cylinder molds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8" idx="1"/>
          </p:cNvCxnSpPr>
          <p:nvPr/>
        </p:nvCxnSpPr>
        <p:spPr>
          <a:xfrm rot="10800000" flipV="1">
            <a:off x="6019800" y="5257798"/>
            <a:ext cx="838200" cy="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8000" y="5105399"/>
            <a:ext cx="15240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bucket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4800" y="6172200"/>
            <a:ext cx="15240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plastic sheet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25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Sampling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Appropriate concrete is critical for a good test specimen</a:t>
            </a:r>
          </a:p>
          <a:p>
            <a:r>
              <a:rPr lang="en-US" dirty="0" smtClean="0"/>
              <a:t>Characteristics are found by testing in plastic and hardened state</a:t>
            </a:r>
          </a:p>
          <a:p>
            <a:pPr lvl="1"/>
            <a:r>
              <a:rPr lang="en-US" dirty="0" smtClean="0"/>
              <a:t>Slump test indicates workability of the material, and gives an indication of concrete strength when admixtures aren’t used</a:t>
            </a:r>
          </a:p>
          <a:p>
            <a:pPr lvl="1"/>
            <a:r>
              <a:rPr lang="en-US" dirty="0" smtClean="0"/>
              <a:t>Compression cylinders, tested after curing, provide concrete strength through time: f</a:t>
            </a:r>
            <a:r>
              <a:rPr lang="en-US" baseline="-25000" dirty="0" smtClean="0"/>
              <a:t>ci</a:t>
            </a:r>
            <a:r>
              <a:rPr lang="en-US" dirty="0" smtClean="0"/>
              <a:t>',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', etc.</a:t>
            </a:r>
          </a:p>
          <a:p>
            <a:r>
              <a:rPr lang="en-US" dirty="0" smtClean="0"/>
              <a:t>ASTM provides specifications for all tests</a:t>
            </a:r>
          </a:p>
          <a:p>
            <a:r>
              <a:rPr lang="en-US" dirty="0" smtClean="0"/>
              <a:t>In this presentation:</a:t>
            </a:r>
          </a:p>
          <a:p>
            <a:pPr lvl="1"/>
            <a:r>
              <a:rPr lang="en-US" dirty="0" smtClean="0"/>
              <a:t>concrete sampling (C 172-08)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lump testing (C 143/C 143M-08)</a:t>
            </a:r>
          </a:p>
          <a:p>
            <a:pPr lvl="1"/>
            <a:r>
              <a:rPr lang="en-US" dirty="0" smtClean="0"/>
              <a:t>cylinder forming (C 192/C 192M-08)</a:t>
            </a:r>
          </a:p>
          <a:p>
            <a:pPr lvl="1"/>
            <a:r>
              <a:rPr lang="en-US" dirty="0" smtClean="0"/>
              <a:t>cylinder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Sampling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slump testing, concrete should be taken out of the truck </a:t>
            </a:r>
            <a:r>
              <a:rPr lang="en-US" u="sng" dirty="0" smtClean="0"/>
              <a:t>before</a:t>
            </a:r>
            <a:r>
              <a:rPr lang="en-US" dirty="0" smtClean="0"/>
              <a:t> </a:t>
            </a:r>
            <a:r>
              <a:rPr lang="en-US" u="sng" dirty="0" smtClean="0"/>
              <a:t>any</a:t>
            </a:r>
            <a:r>
              <a:rPr lang="en-US" dirty="0" smtClean="0"/>
              <a:t> </a:t>
            </a:r>
            <a:r>
              <a:rPr lang="en-US" u="sng" dirty="0" smtClean="0"/>
              <a:t>concrete</a:t>
            </a:r>
            <a:r>
              <a:rPr lang="en-US" dirty="0" smtClean="0"/>
              <a:t> </a:t>
            </a:r>
            <a:r>
              <a:rPr lang="en-US" dirty="0" smtClean="0"/>
              <a:t>goes into the bucket or the specimen</a:t>
            </a:r>
          </a:p>
          <a:p>
            <a:r>
              <a:rPr lang="en-US" dirty="0" smtClean="0"/>
              <a:t>If any water or admixture is added, a new test should be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Rule of thumb: to increase slump, add 1 gal H</a:t>
            </a:r>
            <a:r>
              <a:rPr lang="en-US" baseline="-25000" dirty="0" smtClean="0"/>
              <a:t>2</a:t>
            </a:r>
            <a:r>
              <a:rPr lang="en-US" dirty="0" smtClean="0"/>
              <a:t>0 / 1 yd concrete / 1 in. additional slump desired</a:t>
            </a:r>
          </a:p>
          <a:p>
            <a:pPr lvl="1"/>
            <a:r>
              <a:rPr lang="en-US" dirty="0" smtClean="0"/>
              <a:t>Be conservative: water can’t be taken back out</a:t>
            </a:r>
            <a:endParaRPr lang="en-US" dirty="0" smtClean="0"/>
          </a:p>
          <a:p>
            <a:r>
              <a:rPr lang="en-US" dirty="0" smtClean="0"/>
              <a:t>For cylinder casting, concrete should come from the middle of the truck [10%-90% discharged]</a:t>
            </a:r>
          </a:p>
          <a:p>
            <a:pPr lvl="1"/>
            <a:r>
              <a:rPr lang="en-US" dirty="0" smtClean="0"/>
              <a:t>Per ASTM, </a:t>
            </a:r>
            <a:r>
              <a:rPr lang="en-US" dirty="0" smtClean="0"/>
              <a:t>two samples should be taken within 15 minutes of each other, and then thoroughly mixed </a:t>
            </a:r>
            <a:r>
              <a:rPr lang="en-US" dirty="0" smtClean="0"/>
              <a:t>together</a:t>
            </a:r>
            <a:endParaRPr lang="en-US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14400" y="5355266"/>
            <a:ext cx="7772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Leftover slump concrete SHOULD NOT be used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cylinder molds!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Slump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Limitations of Use:</a:t>
            </a:r>
          </a:p>
          <a:p>
            <a:r>
              <a:rPr lang="en-US" dirty="0" smtClean="0"/>
              <a:t>Slump </a:t>
            </a:r>
            <a:r>
              <a:rPr lang="en-US" dirty="0" smtClean="0"/>
              <a:t>should be between ½ in. and 9 in. for this test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Maximum aggregate size should be less than 1½ in.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Tools Needed:</a:t>
            </a:r>
          </a:p>
          <a:p>
            <a:r>
              <a:rPr lang="en-US" dirty="0" smtClean="0"/>
              <a:t>Slump cone of specific dimensions; </a:t>
            </a:r>
            <a:br>
              <a:rPr lang="en-US" dirty="0" smtClean="0"/>
            </a:br>
            <a:r>
              <a:rPr lang="en-US" dirty="0" smtClean="0"/>
              <a:t>the lab has several</a:t>
            </a:r>
          </a:p>
          <a:p>
            <a:r>
              <a:rPr lang="en-US" dirty="0" smtClean="0"/>
              <a:t>Tamping rod: </a:t>
            </a:r>
            <a:r>
              <a:rPr lang="en-US" dirty="0" smtClean="0"/>
              <a:t>a round, straight steel rod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5/8 </a:t>
            </a:r>
            <a:r>
              <a:rPr lang="en-US" dirty="0" smtClean="0"/>
              <a:t>in. in diameter and 24 in. in length,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at least one end </a:t>
            </a:r>
            <a:r>
              <a:rPr lang="en-US" dirty="0" smtClean="0"/>
              <a:t>rounded </a:t>
            </a:r>
            <a:br>
              <a:rPr lang="en-US" dirty="0" smtClean="0"/>
            </a:br>
            <a:r>
              <a:rPr lang="en-US" dirty="0" smtClean="0"/>
              <a:t>– NOT REBAR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1242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43600" y="3048000"/>
            <a:ext cx="2895600" cy="3352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Slump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006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Method:</a:t>
            </a:r>
          </a:p>
          <a:p>
            <a:r>
              <a:rPr lang="en-US" dirty="0" smtClean="0"/>
              <a:t>Dampen the base plate and mold</a:t>
            </a:r>
          </a:p>
          <a:p>
            <a:r>
              <a:rPr lang="en-US" dirty="0" smtClean="0"/>
              <a:t>Fill the cone in three </a:t>
            </a:r>
            <a:r>
              <a:rPr lang="en-US" dirty="0" smtClean="0"/>
              <a:t>lifts, each approximately 1/3 the volume (2 ½ in., 6 in.)</a:t>
            </a:r>
          </a:p>
          <a:p>
            <a:r>
              <a:rPr lang="en-US" dirty="0" smtClean="0"/>
              <a:t>Tamp each lift 25 times</a:t>
            </a:r>
            <a:endParaRPr lang="en-US" dirty="0" smtClean="0"/>
          </a:p>
          <a:p>
            <a:r>
              <a:rPr lang="en-US" dirty="0" smtClean="0"/>
              <a:t>NO TAPPING THE SIDES</a:t>
            </a:r>
          </a:p>
          <a:p>
            <a:r>
              <a:rPr lang="en-US" dirty="0" smtClean="0"/>
              <a:t>Overfill the mold; add more if the level decreases while tamping</a:t>
            </a:r>
          </a:p>
          <a:p>
            <a:r>
              <a:rPr lang="en-US" dirty="0" smtClean="0"/>
              <a:t>Clean off the bottom </a:t>
            </a:r>
            <a:r>
              <a:rPr lang="en-US" dirty="0" smtClean="0"/>
              <a:t>plate</a:t>
            </a:r>
          </a:p>
          <a:p>
            <a:r>
              <a:rPr lang="en-US" dirty="0" smtClean="0"/>
              <a:t>Open base clamps while preventing mold from lifting prematurely</a:t>
            </a:r>
            <a:endParaRPr lang="en-US" dirty="0" smtClean="0"/>
          </a:p>
          <a:p>
            <a:r>
              <a:rPr lang="en-US" dirty="0" smtClean="0"/>
              <a:t>Remove mold vertically over a time of 5 seconds (+/- 2 seconds)</a:t>
            </a:r>
          </a:p>
          <a:p>
            <a:r>
              <a:rPr lang="en-US" dirty="0" smtClean="0"/>
              <a:t>Entire test should take less than 2 ½ minutes</a:t>
            </a:r>
            <a:endParaRPr lang="en-US" dirty="0"/>
          </a:p>
        </p:txBody>
      </p:sp>
      <p:pic>
        <p:nvPicPr>
          <p:cNvPr id="5123" name="Picture 3" descr="\\Fsel-file.engr.utexas.edu\fsel\Projects\BurstingShearBeams-5831\cghFiles\Temp\Slump1.jpg"/>
          <p:cNvPicPr>
            <a:picLocks noChangeAspect="1" noChangeArrowheads="1"/>
          </p:cNvPicPr>
          <p:nvPr/>
        </p:nvPicPr>
        <p:blipFill>
          <a:blip r:embed="rId2"/>
          <a:srcRect l="19444" t="8333" r="12674" b="23784"/>
          <a:stretch>
            <a:fillRect/>
          </a:stretch>
        </p:blipFill>
        <p:spPr bwMode="auto">
          <a:xfrm>
            <a:off x="6019800" y="1981200"/>
            <a:ext cx="2743200" cy="3657600"/>
          </a:xfrm>
          <a:prstGeom prst="rect">
            <a:avLst/>
          </a:prstGeom>
          <a:noFill/>
        </p:spPr>
      </p:pic>
      <p:pic>
        <p:nvPicPr>
          <p:cNvPr id="5124" name="Picture 4" descr="\\Fsel-file.engr.utexas.edu\fsel\Projects\BurstingShearBeams-5831\cghFiles\Temp\Slump2.jpg"/>
          <p:cNvPicPr>
            <a:picLocks noChangeAspect="1" noChangeArrowheads="1"/>
          </p:cNvPicPr>
          <p:nvPr/>
        </p:nvPicPr>
        <p:blipFill>
          <a:blip r:embed="rId3"/>
          <a:srcRect l="10532" t="20833" r="10301"/>
          <a:stretch>
            <a:fillRect/>
          </a:stretch>
        </p:blipFill>
        <p:spPr bwMode="auto">
          <a:xfrm>
            <a:off x="6019800" y="1981200"/>
            <a:ext cx="2743200" cy="3657600"/>
          </a:xfrm>
          <a:prstGeom prst="rect">
            <a:avLst/>
          </a:prstGeom>
          <a:noFill/>
        </p:spPr>
      </p:pic>
      <p:pic>
        <p:nvPicPr>
          <p:cNvPr id="5122" name="Picture 2" descr="\\Fsel-file.engr.utexas.edu\fsel\Projects\BurstingShearBeams-5831\cghFiles\Temp\Slump3.jpg"/>
          <p:cNvPicPr>
            <a:picLocks noChangeAspect="1" noChangeArrowheads="1"/>
          </p:cNvPicPr>
          <p:nvPr/>
        </p:nvPicPr>
        <p:blipFill>
          <a:blip r:embed="rId4"/>
          <a:srcRect l="15509" t="16667" r="5556" b="4167"/>
          <a:stretch>
            <a:fillRect/>
          </a:stretch>
        </p:blipFill>
        <p:spPr bwMode="auto">
          <a:xfrm>
            <a:off x="6019800" y="1981200"/>
            <a:ext cx="2735179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43600" y="1905000"/>
            <a:ext cx="2895600" cy="381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</TotalTime>
  <Words>762</Words>
  <Application>Microsoft Office PowerPoint</Application>
  <PresentationFormat>On-screen Show (4:3)</PresentationFormat>
  <Paragraphs>123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Equity</vt:lpstr>
      <vt:lpstr>Concrete Measurement  and Testing at FSEL</vt:lpstr>
      <vt:lpstr>Important Aspects of  Working With Concrete at FSEL</vt:lpstr>
      <vt:lpstr>Placing a Concrete Order</vt:lpstr>
      <vt:lpstr>Preparation for Casting Day</vt:lpstr>
      <vt:lpstr>Preparation for Casting Day</vt:lpstr>
      <vt:lpstr>Concrete Sampling and Testing</vt:lpstr>
      <vt:lpstr>Concrete Sampling</vt:lpstr>
      <vt:lpstr>Slump Measurement</vt:lpstr>
      <vt:lpstr>Slump Measurement</vt:lpstr>
      <vt:lpstr>Slump Measurement</vt:lpstr>
      <vt:lpstr>Compression Cylinders</vt:lpstr>
      <vt:lpstr>Safety Concerns with Cement</vt:lpstr>
      <vt:lpstr>Testing References</vt:lpstr>
      <vt:lpstr>Future Concrete Testing Sessions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 Measurement  and Testing</dc:title>
  <dc:creator> </dc:creator>
  <cp:lastModifiedBy>Cockrell School of Engineering</cp:lastModifiedBy>
  <cp:revision>17</cp:revision>
  <dcterms:created xsi:type="dcterms:W3CDTF">2009-04-26T20:53:09Z</dcterms:created>
  <dcterms:modified xsi:type="dcterms:W3CDTF">2009-05-02T19:38:41Z</dcterms:modified>
</cp:coreProperties>
</file>