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3"/>
  </p:notesMasterIdLst>
  <p:handoutMasterIdLst>
    <p:handoutMasterId r:id="rId104"/>
  </p:handoutMasterIdLst>
  <p:sldIdLst>
    <p:sldId id="378" r:id="rId2"/>
    <p:sldId id="551" r:id="rId3"/>
    <p:sldId id="718" r:id="rId4"/>
    <p:sldId id="552" r:id="rId5"/>
    <p:sldId id="553" r:id="rId6"/>
    <p:sldId id="555" r:id="rId7"/>
    <p:sldId id="719" r:id="rId8"/>
    <p:sldId id="560" r:id="rId9"/>
    <p:sldId id="562" r:id="rId10"/>
    <p:sldId id="720" r:id="rId11"/>
    <p:sldId id="721" r:id="rId12"/>
    <p:sldId id="771" r:id="rId13"/>
    <p:sldId id="773" r:id="rId14"/>
    <p:sldId id="726" r:id="rId15"/>
    <p:sldId id="723" r:id="rId16"/>
    <p:sldId id="724" r:id="rId17"/>
    <p:sldId id="725" r:id="rId18"/>
    <p:sldId id="566" r:id="rId19"/>
    <p:sldId id="569" r:id="rId20"/>
    <p:sldId id="570" r:id="rId21"/>
    <p:sldId id="571" r:id="rId22"/>
    <p:sldId id="572" r:id="rId23"/>
    <p:sldId id="573" r:id="rId24"/>
    <p:sldId id="574" r:id="rId25"/>
    <p:sldId id="722" r:id="rId26"/>
    <p:sldId id="596" r:id="rId27"/>
    <p:sldId id="597" r:id="rId28"/>
    <p:sldId id="598" r:id="rId29"/>
    <p:sldId id="586" r:id="rId30"/>
    <p:sldId id="587" r:id="rId31"/>
    <p:sldId id="589" r:id="rId32"/>
    <p:sldId id="712" r:id="rId33"/>
    <p:sldId id="591" r:id="rId34"/>
    <p:sldId id="592" r:id="rId35"/>
    <p:sldId id="774" r:id="rId36"/>
    <p:sldId id="593" r:id="rId37"/>
    <p:sldId id="595" r:id="rId38"/>
    <p:sldId id="700" r:id="rId39"/>
    <p:sldId id="610" r:id="rId40"/>
    <p:sldId id="714" r:id="rId41"/>
    <p:sldId id="612" r:id="rId42"/>
    <p:sldId id="613" r:id="rId43"/>
    <p:sldId id="775" r:id="rId44"/>
    <p:sldId id="727" r:id="rId45"/>
    <p:sldId id="619" r:id="rId46"/>
    <p:sldId id="622" r:id="rId47"/>
    <p:sldId id="623" r:id="rId48"/>
    <p:sldId id="620" r:id="rId49"/>
    <p:sldId id="624" r:id="rId50"/>
    <p:sldId id="621" r:id="rId51"/>
    <p:sldId id="625" r:id="rId52"/>
    <p:sldId id="626" r:id="rId53"/>
    <p:sldId id="627" r:id="rId54"/>
    <p:sldId id="630" r:id="rId55"/>
    <p:sldId id="633" r:id="rId56"/>
    <p:sldId id="634" r:id="rId57"/>
    <p:sldId id="697" r:id="rId58"/>
    <p:sldId id="702" r:id="rId59"/>
    <p:sldId id="735" r:id="rId60"/>
    <p:sldId id="728" r:id="rId61"/>
    <p:sldId id="729" r:id="rId62"/>
    <p:sldId id="730" r:id="rId63"/>
    <p:sldId id="731" r:id="rId64"/>
    <p:sldId id="732" r:id="rId65"/>
    <p:sldId id="770" r:id="rId66"/>
    <p:sldId id="717" r:id="rId67"/>
    <p:sldId id="649" r:id="rId68"/>
    <p:sldId id="736" r:id="rId69"/>
    <p:sldId id="737" r:id="rId70"/>
    <p:sldId id="738" r:id="rId71"/>
    <p:sldId id="739" r:id="rId72"/>
    <p:sldId id="740" r:id="rId73"/>
    <p:sldId id="741" r:id="rId74"/>
    <p:sldId id="742" r:id="rId75"/>
    <p:sldId id="743" r:id="rId76"/>
    <p:sldId id="744" r:id="rId77"/>
    <p:sldId id="745" r:id="rId78"/>
    <p:sldId id="746" r:id="rId79"/>
    <p:sldId id="747" r:id="rId80"/>
    <p:sldId id="748" r:id="rId81"/>
    <p:sldId id="749" r:id="rId82"/>
    <p:sldId id="750" r:id="rId83"/>
    <p:sldId id="751" r:id="rId84"/>
    <p:sldId id="752" r:id="rId85"/>
    <p:sldId id="753" r:id="rId86"/>
    <p:sldId id="754" r:id="rId87"/>
    <p:sldId id="755" r:id="rId88"/>
    <p:sldId id="756" r:id="rId89"/>
    <p:sldId id="757" r:id="rId90"/>
    <p:sldId id="758" r:id="rId91"/>
    <p:sldId id="759" r:id="rId92"/>
    <p:sldId id="760" r:id="rId93"/>
    <p:sldId id="761" r:id="rId94"/>
    <p:sldId id="762" r:id="rId95"/>
    <p:sldId id="763" r:id="rId96"/>
    <p:sldId id="764" r:id="rId97"/>
    <p:sldId id="765" r:id="rId98"/>
    <p:sldId id="766" r:id="rId99"/>
    <p:sldId id="767" r:id="rId100"/>
    <p:sldId id="768" r:id="rId101"/>
    <p:sldId id="769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D5ECFF"/>
    <a:srgbClr val="FF7F00"/>
    <a:srgbClr val="FFB3B3"/>
    <a:srgbClr val="C9DBFF"/>
    <a:srgbClr val="0000FF"/>
    <a:srgbClr val="93B7FF"/>
    <a:srgbClr val="663300"/>
    <a:srgbClr val="EBF6FF"/>
    <a:srgbClr val="CC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9" autoAdjust="0"/>
    <p:restoredTop sz="94468" autoAdjust="0"/>
  </p:normalViewPr>
  <p:slideViewPr>
    <p:cSldViewPr>
      <p:cViewPr>
        <p:scale>
          <a:sx n="90" d="100"/>
          <a:sy n="90" d="100"/>
        </p:scale>
        <p:origin x="-5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233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7FC04-2577-495A-A7B3-6066442A02DC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B4296-B328-4A20-A7F2-F5A1C44DD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63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FC953-CB85-4906-9A8A-202EAB652429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E40AB-6C08-43A4-BA84-53D3FD73D7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0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2895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47267" y="376543"/>
            <a:ext cx="8449466" cy="2142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2902875"/>
            <a:ext cx="8458200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5943600" y="6352401"/>
            <a:ext cx="27432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cap="small" dirty="0" smtClean="0"/>
              <a:t>The University of Texas at Austin</a:t>
            </a:r>
            <a:endParaRPr lang="en-US" sz="1200" cap="smal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278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73152" y="2596896"/>
            <a:ext cx="548231" cy="521208"/>
            <a:chOff x="2398713" y="2041526"/>
            <a:chExt cx="2801938" cy="2663825"/>
          </a:xfrm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896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76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0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1295400"/>
            <a:ext cx="8458200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5943600" y="6352401"/>
            <a:ext cx="27432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cap="small" dirty="0" smtClean="0"/>
              <a:t>The University of Texas at Austin</a:t>
            </a:r>
            <a:endParaRPr lang="en-US" sz="1200" cap="sm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  <a:lvl2pPr marL="742950" indent="-285750">
              <a:buFont typeface="Arial" pitchFamily="34" charset="0"/>
              <a:buChar char="»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3152" y="987552"/>
            <a:ext cx="548231" cy="521208"/>
            <a:chOff x="2398713" y="2041526"/>
            <a:chExt cx="2801938" cy="2663825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235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6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5943600" y="6352401"/>
            <a:ext cx="27432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cap="small" dirty="0" smtClean="0"/>
              <a:t>The University of Texas at Austin</a:t>
            </a:r>
            <a:endParaRPr lang="en-US" sz="1200" cap="sm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itchFamily="2" charset="2"/>
              <a:buChar char="§"/>
              <a:defRPr sz="2800"/>
            </a:lvl1pPr>
            <a:lvl2pPr marL="742950" indent="-285750">
              <a:buFont typeface="Arial" pitchFamily="34" charset="0"/>
              <a:buChar char="»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85800" y="1295400"/>
            <a:ext cx="8458200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itchFamily="2" charset="2"/>
              <a:buChar char="§"/>
              <a:defRPr sz="2800"/>
            </a:lvl1pPr>
            <a:lvl2pPr marL="742950" indent="-285750">
              <a:buFont typeface="Arial" pitchFamily="34" charset="0"/>
              <a:buChar char="»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73152" y="987552"/>
            <a:ext cx="548231" cy="521208"/>
            <a:chOff x="2398713" y="2041526"/>
            <a:chExt cx="2801938" cy="2663825"/>
          </a:xfrm>
        </p:grpSpPr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1811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5943600" y="6352401"/>
            <a:ext cx="27432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cap="small" dirty="0" smtClean="0"/>
              <a:t>The University of Texas at Austin</a:t>
            </a:r>
            <a:endParaRPr lang="en-US" sz="1200" cap="sm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85800" y="1295400"/>
            <a:ext cx="8458200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73152" y="987552"/>
            <a:ext cx="548231" cy="521208"/>
            <a:chOff x="2398713" y="2041526"/>
            <a:chExt cx="2801938" cy="2663825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367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943600" y="6352401"/>
            <a:ext cx="27432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cap="small" dirty="0" smtClean="0"/>
              <a:t>The University of Texas at Austin</a:t>
            </a:r>
            <a:endParaRPr lang="en-US" sz="1200" cap="sm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85800" y="1295400"/>
            <a:ext cx="8458200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73152" y="987552"/>
            <a:ext cx="548231" cy="521208"/>
            <a:chOff x="2398713" y="2041526"/>
            <a:chExt cx="2801938" cy="2663825"/>
          </a:xfrm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796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16332"/>
            <a:ext cx="9144000" cy="13716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069653"/>
            <a:ext cx="6949440" cy="106495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5943600" y="6352401"/>
            <a:ext cx="27432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cap="small" dirty="0" smtClean="0"/>
              <a:t>The University of Texas at Austin</a:t>
            </a:r>
            <a:endParaRPr lang="en-US" sz="1200" cap="small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274320" y="2341528"/>
            <a:ext cx="548231" cy="521208"/>
            <a:chOff x="2398713" y="2041526"/>
            <a:chExt cx="2801938" cy="2663825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8321040" y="2341528"/>
            <a:ext cx="548231" cy="521208"/>
            <a:chOff x="2398713" y="2041526"/>
            <a:chExt cx="2801938" cy="2663825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0291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629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943600" y="6352401"/>
            <a:ext cx="27432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cap="small" dirty="0" smtClean="0"/>
              <a:t>The University of Texas at Austin</a:t>
            </a:r>
            <a:endParaRPr lang="en-US" sz="1200" cap="smal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85800" y="1295400"/>
            <a:ext cx="8458200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3152" y="987552"/>
            <a:ext cx="548231" cy="521208"/>
            <a:chOff x="2398713" y="2041526"/>
            <a:chExt cx="2801938" cy="2663825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398713" y="2041526"/>
              <a:ext cx="2801938" cy="2663825"/>
            </a:xfrm>
            <a:custGeom>
              <a:avLst/>
              <a:gdLst>
                <a:gd name="T0" fmla="*/ 0 w 1765"/>
                <a:gd name="T1" fmla="*/ 641 h 1678"/>
                <a:gd name="T2" fmla="*/ 674 w 1765"/>
                <a:gd name="T3" fmla="*/ 641 h 1678"/>
                <a:gd name="T4" fmla="*/ 883 w 1765"/>
                <a:gd name="T5" fmla="*/ 0 h 1678"/>
                <a:gd name="T6" fmla="*/ 1091 w 1765"/>
                <a:gd name="T7" fmla="*/ 641 h 1678"/>
                <a:gd name="T8" fmla="*/ 1765 w 1765"/>
                <a:gd name="T9" fmla="*/ 641 h 1678"/>
                <a:gd name="T10" fmla="*/ 1219 w 1765"/>
                <a:gd name="T11" fmla="*/ 1037 h 1678"/>
                <a:gd name="T12" fmla="*/ 1428 w 1765"/>
                <a:gd name="T13" fmla="*/ 1678 h 1678"/>
                <a:gd name="T14" fmla="*/ 883 w 1765"/>
                <a:gd name="T15" fmla="*/ 1282 h 1678"/>
                <a:gd name="T16" fmla="*/ 337 w 1765"/>
                <a:gd name="T17" fmla="*/ 1678 h 1678"/>
                <a:gd name="T18" fmla="*/ 546 w 1765"/>
                <a:gd name="T19" fmla="*/ 1037 h 1678"/>
                <a:gd name="T20" fmla="*/ 0 w 1765"/>
                <a:gd name="T21" fmla="*/ 641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5" h="1678">
                  <a:moveTo>
                    <a:pt x="0" y="641"/>
                  </a:moveTo>
                  <a:lnTo>
                    <a:pt x="674" y="641"/>
                  </a:lnTo>
                  <a:lnTo>
                    <a:pt x="883" y="0"/>
                  </a:lnTo>
                  <a:lnTo>
                    <a:pt x="1091" y="641"/>
                  </a:lnTo>
                  <a:lnTo>
                    <a:pt x="1765" y="641"/>
                  </a:lnTo>
                  <a:lnTo>
                    <a:pt x="1219" y="1037"/>
                  </a:lnTo>
                  <a:lnTo>
                    <a:pt x="1428" y="1678"/>
                  </a:lnTo>
                  <a:lnTo>
                    <a:pt x="883" y="1282"/>
                  </a:lnTo>
                  <a:lnTo>
                    <a:pt x="337" y="1678"/>
                  </a:lnTo>
                  <a:lnTo>
                    <a:pt x="546" y="1037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3800475" y="3059113"/>
              <a:ext cx="1400175" cy="628650"/>
            </a:xfrm>
            <a:custGeom>
              <a:avLst/>
              <a:gdLst>
                <a:gd name="T0" fmla="*/ 0 w 882"/>
                <a:gd name="T1" fmla="*/ 286 h 396"/>
                <a:gd name="T2" fmla="*/ 882 w 882"/>
                <a:gd name="T3" fmla="*/ 0 h 396"/>
                <a:gd name="T4" fmla="*/ 336 w 882"/>
                <a:gd name="T5" fmla="*/ 396 h 396"/>
                <a:gd name="T6" fmla="*/ 0 w 882"/>
                <a:gd name="T7" fmla="*/ 28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2" h="396">
                  <a:moveTo>
                    <a:pt x="0" y="286"/>
                  </a:moveTo>
                  <a:lnTo>
                    <a:pt x="882" y="0"/>
                  </a:lnTo>
                  <a:lnTo>
                    <a:pt x="336" y="39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800475" y="3513138"/>
              <a:ext cx="865188" cy="1192213"/>
            </a:xfrm>
            <a:custGeom>
              <a:avLst/>
              <a:gdLst>
                <a:gd name="T0" fmla="*/ 0 w 545"/>
                <a:gd name="T1" fmla="*/ 0 h 751"/>
                <a:gd name="T2" fmla="*/ 0 w 545"/>
                <a:gd name="T3" fmla="*/ 355 h 751"/>
                <a:gd name="T4" fmla="*/ 545 w 545"/>
                <a:gd name="T5" fmla="*/ 751 h 751"/>
                <a:gd name="T6" fmla="*/ 0 w 545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751">
                  <a:moveTo>
                    <a:pt x="0" y="0"/>
                  </a:moveTo>
                  <a:lnTo>
                    <a:pt x="0" y="355"/>
                  </a:lnTo>
                  <a:lnTo>
                    <a:pt x="545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933700" y="3513138"/>
              <a:ext cx="866775" cy="1192213"/>
            </a:xfrm>
            <a:custGeom>
              <a:avLst/>
              <a:gdLst>
                <a:gd name="T0" fmla="*/ 546 w 546"/>
                <a:gd name="T1" fmla="*/ 0 h 751"/>
                <a:gd name="T2" fmla="*/ 0 w 546"/>
                <a:gd name="T3" fmla="*/ 751 h 751"/>
                <a:gd name="T4" fmla="*/ 209 w 546"/>
                <a:gd name="T5" fmla="*/ 110 h 751"/>
                <a:gd name="T6" fmla="*/ 546 w 546"/>
                <a:gd name="T7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751">
                  <a:moveTo>
                    <a:pt x="546" y="0"/>
                  </a:moveTo>
                  <a:lnTo>
                    <a:pt x="0" y="751"/>
                  </a:lnTo>
                  <a:lnTo>
                    <a:pt x="209" y="11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398713" y="3059113"/>
              <a:ext cx="1401763" cy="454025"/>
            </a:xfrm>
            <a:custGeom>
              <a:avLst/>
              <a:gdLst>
                <a:gd name="T0" fmla="*/ 883 w 883"/>
                <a:gd name="T1" fmla="*/ 286 h 286"/>
                <a:gd name="T2" fmla="*/ 674 w 883"/>
                <a:gd name="T3" fmla="*/ 0 h 286"/>
                <a:gd name="T4" fmla="*/ 0 w 883"/>
                <a:gd name="T5" fmla="*/ 0 h 286"/>
                <a:gd name="T6" fmla="*/ 883 w 883"/>
                <a:gd name="T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3" h="286">
                  <a:moveTo>
                    <a:pt x="883" y="286"/>
                  </a:moveTo>
                  <a:lnTo>
                    <a:pt x="674" y="0"/>
                  </a:lnTo>
                  <a:lnTo>
                    <a:pt x="0" y="0"/>
                  </a:lnTo>
                  <a:lnTo>
                    <a:pt x="883" y="286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3800475" y="2041526"/>
              <a:ext cx="330200" cy="1471613"/>
            </a:xfrm>
            <a:custGeom>
              <a:avLst/>
              <a:gdLst>
                <a:gd name="T0" fmla="*/ 0 w 208"/>
                <a:gd name="T1" fmla="*/ 927 h 927"/>
                <a:gd name="T2" fmla="*/ 0 w 208"/>
                <a:gd name="T3" fmla="*/ 0 h 927"/>
                <a:gd name="T4" fmla="*/ 208 w 208"/>
                <a:gd name="T5" fmla="*/ 641 h 927"/>
                <a:gd name="T6" fmla="*/ 0 w 208"/>
                <a:gd name="T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927">
                  <a:moveTo>
                    <a:pt x="0" y="927"/>
                  </a:moveTo>
                  <a:lnTo>
                    <a:pt x="0" y="0"/>
                  </a:lnTo>
                  <a:lnTo>
                    <a:pt x="208" y="641"/>
                  </a:lnTo>
                  <a:lnTo>
                    <a:pt x="0" y="92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55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5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78B8A-2BF4-4B31-9C80-ED809D0D27C9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44147-A980-4E95-BE0C-15F83F34F0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8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3.jpeg"/><Relationship Id="rId3" Type="http://schemas.openxmlformats.org/officeDocument/2006/relationships/image" Target="../media/image36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26.png"/><Relationship Id="rId5" Type="http://schemas.openxmlformats.org/officeDocument/2006/relationships/image" Target="../media/image39.png"/><Relationship Id="rId10" Type="http://schemas.openxmlformats.org/officeDocument/2006/relationships/image" Target="../media/image25.png"/><Relationship Id="rId4" Type="http://schemas.openxmlformats.org/officeDocument/2006/relationships/image" Target="../media/image38.png"/><Relationship Id="rId9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5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2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64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67.png"/><Relationship Id="rId7" Type="http://schemas.openxmlformats.org/officeDocument/2006/relationships/image" Target="../media/image3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image" Target="../media/image45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048000"/>
            <a:ext cx="3657600" cy="3200400"/>
          </a:xfrm>
        </p:spPr>
        <p:txBody>
          <a:bodyPr>
            <a:normAutofit/>
          </a:bodyPr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Catherine Hovell, PhD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October 1, 2012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sz="1800" i="1" dirty="0" smtClean="0">
                <a:solidFill>
                  <a:schemeClr val="tx1"/>
                </a:solidFill>
              </a:rPr>
              <a:t>…one direction a </a:t>
            </a:r>
            <a:r>
              <a:rPr lang="en-US" sz="1800" i="1" dirty="0" err="1" smtClean="0">
                <a:solidFill>
                  <a:schemeClr val="tx1"/>
                </a:solidFill>
              </a:rPr>
              <a:t>UVa</a:t>
            </a:r>
            <a:r>
              <a:rPr lang="en-US" sz="1800" i="1" dirty="0" smtClean="0">
                <a:solidFill>
                  <a:schemeClr val="tx1"/>
                </a:solidFill>
              </a:rPr>
              <a:t> degree </a:t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can take you …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Bridging the Gap:</a:t>
            </a:r>
            <a:br>
              <a:rPr lang="en-US" sz="2900" dirty="0" smtClean="0"/>
            </a:br>
            <a:r>
              <a:rPr lang="en-US" sz="2400" dirty="0" smtClean="0"/>
              <a:t>Answering Questions Through Research</a:t>
            </a:r>
            <a:endParaRPr lang="en-US" sz="2400" dirty="0"/>
          </a:p>
        </p:txBody>
      </p:sp>
      <p:pic>
        <p:nvPicPr>
          <p:cNvPr id="1027" name="Picture 3" descr="C:\Users\cghovell\Desktop\UBeams\Photos\2009-07-28 Beam 3 Two-Crane Move\P10009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9414" r="5687" b="5093"/>
          <a:stretch/>
        </p:blipFill>
        <p:spPr bwMode="auto">
          <a:xfrm>
            <a:off x="4843954" y="3200400"/>
            <a:ext cx="3919046" cy="29260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1026" y="5334000"/>
            <a:ext cx="4563374" cy="11687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/>
          <p:cNvSpPr>
            <a:spLocks noChangeAspect="1"/>
          </p:cNvSpPr>
          <p:nvPr/>
        </p:nvSpPr>
        <p:spPr bwMode="auto">
          <a:xfrm>
            <a:off x="1752600" y="5598326"/>
            <a:ext cx="1282752" cy="640080"/>
          </a:xfrm>
          <a:custGeom>
            <a:avLst/>
            <a:gdLst>
              <a:gd name="T0" fmla="*/ 56 w 3465"/>
              <a:gd name="T1" fmla="*/ 4 h 1729"/>
              <a:gd name="T2" fmla="*/ 292 w 3465"/>
              <a:gd name="T3" fmla="*/ 8 h 1729"/>
              <a:gd name="T4" fmla="*/ 626 w 3465"/>
              <a:gd name="T5" fmla="*/ 126 h 1729"/>
              <a:gd name="T6" fmla="*/ 955 w 3465"/>
              <a:gd name="T7" fmla="*/ 328 h 1729"/>
              <a:gd name="T8" fmla="*/ 1183 w 3465"/>
              <a:gd name="T9" fmla="*/ 421 h 1729"/>
              <a:gd name="T10" fmla="*/ 1342 w 3465"/>
              <a:gd name="T11" fmla="*/ 416 h 1729"/>
              <a:gd name="T12" fmla="*/ 1401 w 3465"/>
              <a:gd name="T13" fmla="*/ 370 h 1729"/>
              <a:gd name="T14" fmla="*/ 1515 w 3465"/>
              <a:gd name="T15" fmla="*/ 359 h 1729"/>
              <a:gd name="T16" fmla="*/ 1597 w 3465"/>
              <a:gd name="T17" fmla="*/ 354 h 1729"/>
              <a:gd name="T18" fmla="*/ 1684 w 3465"/>
              <a:gd name="T19" fmla="*/ 342 h 1729"/>
              <a:gd name="T20" fmla="*/ 1767 w 3465"/>
              <a:gd name="T21" fmla="*/ 349 h 1729"/>
              <a:gd name="T22" fmla="*/ 1835 w 3465"/>
              <a:gd name="T23" fmla="*/ 352 h 1729"/>
              <a:gd name="T24" fmla="*/ 1914 w 3465"/>
              <a:gd name="T25" fmla="*/ 345 h 1729"/>
              <a:gd name="T26" fmla="*/ 1969 w 3465"/>
              <a:gd name="T27" fmla="*/ 357 h 1729"/>
              <a:gd name="T28" fmla="*/ 2057 w 3465"/>
              <a:gd name="T29" fmla="*/ 381 h 1729"/>
              <a:gd name="T30" fmla="*/ 2151 w 3465"/>
              <a:gd name="T31" fmla="*/ 425 h 1729"/>
              <a:gd name="T32" fmla="*/ 2287 w 3465"/>
              <a:gd name="T33" fmla="*/ 423 h 1729"/>
              <a:gd name="T34" fmla="*/ 2526 w 3465"/>
              <a:gd name="T35" fmla="*/ 318 h 1729"/>
              <a:gd name="T36" fmla="*/ 2756 w 3465"/>
              <a:gd name="T37" fmla="*/ 179 h 1729"/>
              <a:gd name="T38" fmla="*/ 2988 w 3465"/>
              <a:gd name="T39" fmla="*/ 63 h 1729"/>
              <a:gd name="T40" fmla="*/ 3199 w 3465"/>
              <a:gd name="T41" fmla="*/ 10 h 1729"/>
              <a:gd name="T42" fmla="*/ 3361 w 3465"/>
              <a:gd name="T43" fmla="*/ 8 h 1729"/>
              <a:gd name="T44" fmla="*/ 3459 w 3465"/>
              <a:gd name="T45" fmla="*/ 39 h 1729"/>
              <a:gd name="T46" fmla="*/ 3451 w 3465"/>
              <a:gd name="T47" fmla="*/ 88 h 1729"/>
              <a:gd name="T48" fmla="*/ 3305 w 3465"/>
              <a:gd name="T49" fmla="*/ 109 h 1729"/>
              <a:gd name="T50" fmla="*/ 3085 w 3465"/>
              <a:gd name="T51" fmla="*/ 156 h 1729"/>
              <a:gd name="T52" fmla="*/ 2858 w 3465"/>
              <a:gd name="T53" fmla="*/ 271 h 1729"/>
              <a:gd name="T54" fmla="*/ 2659 w 3465"/>
              <a:gd name="T55" fmla="*/ 430 h 1729"/>
              <a:gd name="T56" fmla="*/ 2483 w 3465"/>
              <a:gd name="T57" fmla="*/ 545 h 1729"/>
              <a:gd name="T58" fmla="*/ 2396 w 3465"/>
              <a:gd name="T59" fmla="*/ 591 h 1729"/>
              <a:gd name="T60" fmla="*/ 2455 w 3465"/>
              <a:gd name="T61" fmla="*/ 642 h 1729"/>
              <a:gd name="T62" fmla="*/ 2535 w 3465"/>
              <a:gd name="T63" fmla="*/ 697 h 1729"/>
              <a:gd name="T64" fmla="*/ 2537 w 3465"/>
              <a:gd name="T65" fmla="*/ 747 h 1729"/>
              <a:gd name="T66" fmla="*/ 2460 w 3465"/>
              <a:gd name="T67" fmla="*/ 794 h 1729"/>
              <a:gd name="T68" fmla="*/ 2281 w 3465"/>
              <a:gd name="T69" fmla="*/ 801 h 1729"/>
              <a:gd name="T70" fmla="*/ 2165 w 3465"/>
              <a:gd name="T71" fmla="*/ 749 h 1729"/>
              <a:gd name="T72" fmla="*/ 2125 w 3465"/>
              <a:gd name="T73" fmla="*/ 771 h 1729"/>
              <a:gd name="T74" fmla="*/ 2093 w 3465"/>
              <a:gd name="T75" fmla="*/ 926 h 1729"/>
              <a:gd name="T76" fmla="*/ 1974 w 3465"/>
              <a:gd name="T77" fmla="*/ 1163 h 1729"/>
              <a:gd name="T78" fmla="*/ 1939 w 3465"/>
              <a:gd name="T79" fmla="*/ 1336 h 1729"/>
              <a:gd name="T80" fmla="*/ 1962 w 3465"/>
              <a:gd name="T81" fmla="*/ 1476 h 1729"/>
              <a:gd name="T82" fmla="*/ 1970 w 3465"/>
              <a:gd name="T83" fmla="*/ 1555 h 1729"/>
              <a:gd name="T84" fmla="*/ 1890 w 3465"/>
              <a:gd name="T85" fmla="*/ 1687 h 1729"/>
              <a:gd name="T86" fmla="*/ 1655 w 3465"/>
              <a:gd name="T87" fmla="*/ 1729 h 1729"/>
              <a:gd name="T88" fmla="*/ 1543 w 3465"/>
              <a:gd name="T89" fmla="*/ 1651 h 1729"/>
              <a:gd name="T90" fmla="*/ 1506 w 3465"/>
              <a:gd name="T91" fmla="*/ 1558 h 1729"/>
              <a:gd name="T92" fmla="*/ 1510 w 3465"/>
              <a:gd name="T93" fmla="*/ 1465 h 1729"/>
              <a:gd name="T94" fmla="*/ 1536 w 3465"/>
              <a:gd name="T95" fmla="*/ 1255 h 1729"/>
              <a:gd name="T96" fmla="*/ 1456 w 3465"/>
              <a:gd name="T97" fmla="*/ 1079 h 1729"/>
              <a:gd name="T98" fmla="*/ 1363 w 3465"/>
              <a:gd name="T99" fmla="*/ 867 h 1729"/>
              <a:gd name="T100" fmla="*/ 1328 w 3465"/>
              <a:gd name="T101" fmla="*/ 744 h 1729"/>
              <a:gd name="T102" fmla="*/ 1231 w 3465"/>
              <a:gd name="T103" fmla="*/ 784 h 1729"/>
              <a:gd name="T104" fmla="*/ 1026 w 3465"/>
              <a:gd name="T105" fmla="*/ 799 h 1729"/>
              <a:gd name="T106" fmla="*/ 926 w 3465"/>
              <a:gd name="T107" fmla="*/ 728 h 1729"/>
              <a:gd name="T108" fmla="*/ 955 w 3465"/>
              <a:gd name="T109" fmla="*/ 675 h 1729"/>
              <a:gd name="T110" fmla="*/ 1069 w 3465"/>
              <a:gd name="T111" fmla="*/ 605 h 1729"/>
              <a:gd name="T112" fmla="*/ 966 w 3465"/>
              <a:gd name="T113" fmla="*/ 538 h 1729"/>
              <a:gd name="T114" fmla="*/ 684 w 3465"/>
              <a:gd name="T115" fmla="*/ 331 h 1729"/>
              <a:gd name="T116" fmla="*/ 422 w 3465"/>
              <a:gd name="T117" fmla="*/ 169 h 1729"/>
              <a:gd name="T118" fmla="*/ 127 w 3465"/>
              <a:gd name="T119" fmla="*/ 101 h 1729"/>
              <a:gd name="T120" fmla="*/ 2 w 3465"/>
              <a:gd name="T121" fmla="*/ 65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65" h="1729">
                <a:moveTo>
                  <a:pt x="0" y="58"/>
                </a:moveTo>
                <a:lnTo>
                  <a:pt x="1" y="35"/>
                </a:lnTo>
                <a:lnTo>
                  <a:pt x="13" y="20"/>
                </a:lnTo>
                <a:lnTo>
                  <a:pt x="33" y="9"/>
                </a:lnTo>
                <a:lnTo>
                  <a:pt x="56" y="4"/>
                </a:lnTo>
                <a:lnTo>
                  <a:pt x="88" y="2"/>
                </a:lnTo>
                <a:lnTo>
                  <a:pt x="122" y="0"/>
                </a:lnTo>
                <a:lnTo>
                  <a:pt x="182" y="0"/>
                </a:lnTo>
                <a:lnTo>
                  <a:pt x="241" y="1"/>
                </a:lnTo>
                <a:lnTo>
                  <a:pt x="292" y="8"/>
                </a:lnTo>
                <a:lnTo>
                  <a:pt x="356" y="22"/>
                </a:lnTo>
                <a:lnTo>
                  <a:pt x="428" y="40"/>
                </a:lnTo>
                <a:lnTo>
                  <a:pt x="484" y="61"/>
                </a:lnTo>
                <a:lnTo>
                  <a:pt x="545" y="86"/>
                </a:lnTo>
                <a:lnTo>
                  <a:pt x="626" y="126"/>
                </a:lnTo>
                <a:lnTo>
                  <a:pt x="693" y="164"/>
                </a:lnTo>
                <a:lnTo>
                  <a:pt x="752" y="202"/>
                </a:lnTo>
                <a:lnTo>
                  <a:pt x="830" y="250"/>
                </a:lnTo>
                <a:lnTo>
                  <a:pt x="901" y="295"/>
                </a:lnTo>
                <a:lnTo>
                  <a:pt x="955" y="328"/>
                </a:lnTo>
                <a:lnTo>
                  <a:pt x="1006" y="355"/>
                </a:lnTo>
                <a:lnTo>
                  <a:pt x="1050" y="378"/>
                </a:lnTo>
                <a:lnTo>
                  <a:pt x="1093" y="396"/>
                </a:lnTo>
                <a:lnTo>
                  <a:pt x="1139" y="411"/>
                </a:lnTo>
                <a:lnTo>
                  <a:pt x="1183" y="421"/>
                </a:lnTo>
                <a:lnTo>
                  <a:pt x="1215" y="425"/>
                </a:lnTo>
                <a:lnTo>
                  <a:pt x="1274" y="425"/>
                </a:lnTo>
                <a:lnTo>
                  <a:pt x="1318" y="422"/>
                </a:lnTo>
                <a:lnTo>
                  <a:pt x="1334" y="420"/>
                </a:lnTo>
                <a:lnTo>
                  <a:pt x="1342" y="416"/>
                </a:lnTo>
                <a:lnTo>
                  <a:pt x="1349" y="409"/>
                </a:lnTo>
                <a:lnTo>
                  <a:pt x="1359" y="396"/>
                </a:lnTo>
                <a:lnTo>
                  <a:pt x="1369" y="385"/>
                </a:lnTo>
                <a:lnTo>
                  <a:pt x="1383" y="376"/>
                </a:lnTo>
                <a:lnTo>
                  <a:pt x="1401" y="370"/>
                </a:lnTo>
                <a:lnTo>
                  <a:pt x="1424" y="368"/>
                </a:lnTo>
                <a:lnTo>
                  <a:pt x="1454" y="368"/>
                </a:lnTo>
                <a:lnTo>
                  <a:pt x="1477" y="369"/>
                </a:lnTo>
                <a:lnTo>
                  <a:pt x="1499" y="367"/>
                </a:lnTo>
                <a:lnTo>
                  <a:pt x="1515" y="359"/>
                </a:lnTo>
                <a:lnTo>
                  <a:pt x="1532" y="351"/>
                </a:lnTo>
                <a:lnTo>
                  <a:pt x="1549" y="349"/>
                </a:lnTo>
                <a:lnTo>
                  <a:pt x="1566" y="348"/>
                </a:lnTo>
                <a:lnTo>
                  <a:pt x="1585" y="349"/>
                </a:lnTo>
                <a:lnTo>
                  <a:pt x="1597" y="354"/>
                </a:lnTo>
                <a:lnTo>
                  <a:pt x="1613" y="359"/>
                </a:lnTo>
                <a:lnTo>
                  <a:pt x="1631" y="358"/>
                </a:lnTo>
                <a:lnTo>
                  <a:pt x="1649" y="351"/>
                </a:lnTo>
                <a:lnTo>
                  <a:pt x="1665" y="343"/>
                </a:lnTo>
                <a:lnTo>
                  <a:pt x="1684" y="342"/>
                </a:lnTo>
                <a:lnTo>
                  <a:pt x="1698" y="343"/>
                </a:lnTo>
                <a:lnTo>
                  <a:pt x="1719" y="351"/>
                </a:lnTo>
                <a:lnTo>
                  <a:pt x="1728" y="354"/>
                </a:lnTo>
                <a:lnTo>
                  <a:pt x="1750" y="354"/>
                </a:lnTo>
                <a:lnTo>
                  <a:pt x="1767" y="349"/>
                </a:lnTo>
                <a:lnTo>
                  <a:pt x="1777" y="342"/>
                </a:lnTo>
                <a:lnTo>
                  <a:pt x="1793" y="338"/>
                </a:lnTo>
                <a:lnTo>
                  <a:pt x="1809" y="339"/>
                </a:lnTo>
                <a:lnTo>
                  <a:pt x="1825" y="345"/>
                </a:lnTo>
                <a:lnTo>
                  <a:pt x="1835" y="352"/>
                </a:lnTo>
                <a:lnTo>
                  <a:pt x="1858" y="354"/>
                </a:lnTo>
                <a:lnTo>
                  <a:pt x="1870" y="349"/>
                </a:lnTo>
                <a:lnTo>
                  <a:pt x="1878" y="345"/>
                </a:lnTo>
                <a:lnTo>
                  <a:pt x="1897" y="344"/>
                </a:lnTo>
                <a:lnTo>
                  <a:pt x="1914" y="345"/>
                </a:lnTo>
                <a:lnTo>
                  <a:pt x="1927" y="351"/>
                </a:lnTo>
                <a:lnTo>
                  <a:pt x="1939" y="360"/>
                </a:lnTo>
                <a:lnTo>
                  <a:pt x="1955" y="362"/>
                </a:lnTo>
                <a:lnTo>
                  <a:pt x="1964" y="360"/>
                </a:lnTo>
                <a:lnTo>
                  <a:pt x="1969" y="357"/>
                </a:lnTo>
                <a:lnTo>
                  <a:pt x="1986" y="357"/>
                </a:lnTo>
                <a:lnTo>
                  <a:pt x="2011" y="359"/>
                </a:lnTo>
                <a:lnTo>
                  <a:pt x="2025" y="365"/>
                </a:lnTo>
                <a:lnTo>
                  <a:pt x="2040" y="373"/>
                </a:lnTo>
                <a:lnTo>
                  <a:pt x="2057" y="381"/>
                </a:lnTo>
                <a:lnTo>
                  <a:pt x="2079" y="393"/>
                </a:lnTo>
                <a:lnTo>
                  <a:pt x="2097" y="406"/>
                </a:lnTo>
                <a:lnTo>
                  <a:pt x="2115" y="418"/>
                </a:lnTo>
                <a:lnTo>
                  <a:pt x="2130" y="423"/>
                </a:lnTo>
                <a:lnTo>
                  <a:pt x="2151" y="425"/>
                </a:lnTo>
                <a:lnTo>
                  <a:pt x="2173" y="428"/>
                </a:lnTo>
                <a:lnTo>
                  <a:pt x="2199" y="428"/>
                </a:lnTo>
                <a:lnTo>
                  <a:pt x="2228" y="428"/>
                </a:lnTo>
                <a:lnTo>
                  <a:pt x="2258" y="427"/>
                </a:lnTo>
                <a:lnTo>
                  <a:pt x="2287" y="423"/>
                </a:lnTo>
                <a:lnTo>
                  <a:pt x="2309" y="418"/>
                </a:lnTo>
                <a:lnTo>
                  <a:pt x="2354" y="404"/>
                </a:lnTo>
                <a:lnTo>
                  <a:pt x="2412" y="379"/>
                </a:lnTo>
                <a:lnTo>
                  <a:pt x="2477" y="348"/>
                </a:lnTo>
                <a:lnTo>
                  <a:pt x="2526" y="318"/>
                </a:lnTo>
                <a:lnTo>
                  <a:pt x="2566" y="295"/>
                </a:lnTo>
                <a:lnTo>
                  <a:pt x="2604" y="270"/>
                </a:lnTo>
                <a:lnTo>
                  <a:pt x="2649" y="244"/>
                </a:lnTo>
                <a:lnTo>
                  <a:pt x="2707" y="209"/>
                </a:lnTo>
                <a:lnTo>
                  <a:pt x="2756" y="179"/>
                </a:lnTo>
                <a:lnTo>
                  <a:pt x="2807" y="148"/>
                </a:lnTo>
                <a:lnTo>
                  <a:pt x="2857" y="120"/>
                </a:lnTo>
                <a:lnTo>
                  <a:pt x="2900" y="98"/>
                </a:lnTo>
                <a:lnTo>
                  <a:pt x="2946" y="79"/>
                </a:lnTo>
                <a:lnTo>
                  <a:pt x="2988" y="63"/>
                </a:lnTo>
                <a:lnTo>
                  <a:pt x="3037" y="48"/>
                </a:lnTo>
                <a:lnTo>
                  <a:pt x="3093" y="34"/>
                </a:lnTo>
                <a:lnTo>
                  <a:pt x="3130" y="25"/>
                </a:lnTo>
                <a:lnTo>
                  <a:pt x="3164" y="18"/>
                </a:lnTo>
                <a:lnTo>
                  <a:pt x="3199" y="10"/>
                </a:lnTo>
                <a:lnTo>
                  <a:pt x="3230" y="8"/>
                </a:lnTo>
                <a:lnTo>
                  <a:pt x="3270" y="4"/>
                </a:lnTo>
                <a:lnTo>
                  <a:pt x="3302" y="4"/>
                </a:lnTo>
                <a:lnTo>
                  <a:pt x="3334" y="5"/>
                </a:lnTo>
                <a:lnTo>
                  <a:pt x="3361" y="8"/>
                </a:lnTo>
                <a:lnTo>
                  <a:pt x="3390" y="12"/>
                </a:lnTo>
                <a:lnTo>
                  <a:pt x="3413" y="17"/>
                </a:lnTo>
                <a:lnTo>
                  <a:pt x="3434" y="22"/>
                </a:lnTo>
                <a:lnTo>
                  <a:pt x="3449" y="31"/>
                </a:lnTo>
                <a:lnTo>
                  <a:pt x="3459" y="39"/>
                </a:lnTo>
                <a:lnTo>
                  <a:pt x="3464" y="48"/>
                </a:lnTo>
                <a:lnTo>
                  <a:pt x="3465" y="60"/>
                </a:lnTo>
                <a:lnTo>
                  <a:pt x="3463" y="71"/>
                </a:lnTo>
                <a:lnTo>
                  <a:pt x="3457" y="81"/>
                </a:lnTo>
                <a:lnTo>
                  <a:pt x="3451" y="88"/>
                </a:lnTo>
                <a:lnTo>
                  <a:pt x="3437" y="94"/>
                </a:lnTo>
                <a:lnTo>
                  <a:pt x="3411" y="98"/>
                </a:lnTo>
                <a:lnTo>
                  <a:pt x="3378" y="103"/>
                </a:lnTo>
                <a:lnTo>
                  <a:pt x="3339" y="107"/>
                </a:lnTo>
                <a:lnTo>
                  <a:pt x="3305" y="109"/>
                </a:lnTo>
                <a:lnTo>
                  <a:pt x="3257" y="113"/>
                </a:lnTo>
                <a:lnTo>
                  <a:pt x="3217" y="118"/>
                </a:lnTo>
                <a:lnTo>
                  <a:pt x="3173" y="129"/>
                </a:lnTo>
                <a:lnTo>
                  <a:pt x="3124" y="144"/>
                </a:lnTo>
                <a:lnTo>
                  <a:pt x="3085" y="156"/>
                </a:lnTo>
                <a:lnTo>
                  <a:pt x="3040" y="173"/>
                </a:lnTo>
                <a:lnTo>
                  <a:pt x="2994" y="192"/>
                </a:lnTo>
                <a:lnTo>
                  <a:pt x="2952" y="215"/>
                </a:lnTo>
                <a:lnTo>
                  <a:pt x="2906" y="241"/>
                </a:lnTo>
                <a:lnTo>
                  <a:pt x="2858" y="271"/>
                </a:lnTo>
                <a:lnTo>
                  <a:pt x="2815" y="301"/>
                </a:lnTo>
                <a:lnTo>
                  <a:pt x="2776" y="332"/>
                </a:lnTo>
                <a:lnTo>
                  <a:pt x="2734" y="369"/>
                </a:lnTo>
                <a:lnTo>
                  <a:pt x="2697" y="400"/>
                </a:lnTo>
                <a:lnTo>
                  <a:pt x="2659" y="430"/>
                </a:lnTo>
                <a:lnTo>
                  <a:pt x="2619" y="458"/>
                </a:lnTo>
                <a:lnTo>
                  <a:pt x="2581" y="485"/>
                </a:lnTo>
                <a:lnTo>
                  <a:pt x="2550" y="506"/>
                </a:lnTo>
                <a:lnTo>
                  <a:pt x="2514" y="531"/>
                </a:lnTo>
                <a:lnTo>
                  <a:pt x="2483" y="545"/>
                </a:lnTo>
                <a:lnTo>
                  <a:pt x="2452" y="558"/>
                </a:lnTo>
                <a:lnTo>
                  <a:pt x="2428" y="569"/>
                </a:lnTo>
                <a:lnTo>
                  <a:pt x="2410" y="577"/>
                </a:lnTo>
                <a:lnTo>
                  <a:pt x="2399" y="583"/>
                </a:lnTo>
                <a:lnTo>
                  <a:pt x="2396" y="591"/>
                </a:lnTo>
                <a:lnTo>
                  <a:pt x="2396" y="598"/>
                </a:lnTo>
                <a:lnTo>
                  <a:pt x="2399" y="605"/>
                </a:lnTo>
                <a:lnTo>
                  <a:pt x="2407" y="611"/>
                </a:lnTo>
                <a:lnTo>
                  <a:pt x="2433" y="628"/>
                </a:lnTo>
                <a:lnTo>
                  <a:pt x="2455" y="642"/>
                </a:lnTo>
                <a:lnTo>
                  <a:pt x="2472" y="651"/>
                </a:lnTo>
                <a:lnTo>
                  <a:pt x="2490" y="664"/>
                </a:lnTo>
                <a:lnTo>
                  <a:pt x="2505" y="673"/>
                </a:lnTo>
                <a:lnTo>
                  <a:pt x="2518" y="683"/>
                </a:lnTo>
                <a:lnTo>
                  <a:pt x="2535" y="697"/>
                </a:lnTo>
                <a:lnTo>
                  <a:pt x="2542" y="705"/>
                </a:lnTo>
                <a:lnTo>
                  <a:pt x="2542" y="713"/>
                </a:lnTo>
                <a:lnTo>
                  <a:pt x="2543" y="724"/>
                </a:lnTo>
                <a:lnTo>
                  <a:pt x="2541" y="736"/>
                </a:lnTo>
                <a:lnTo>
                  <a:pt x="2537" y="747"/>
                </a:lnTo>
                <a:lnTo>
                  <a:pt x="2528" y="756"/>
                </a:lnTo>
                <a:lnTo>
                  <a:pt x="2515" y="767"/>
                </a:lnTo>
                <a:lnTo>
                  <a:pt x="2502" y="776"/>
                </a:lnTo>
                <a:lnTo>
                  <a:pt x="2485" y="783"/>
                </a:lnTo>
                <a:lnTo>
                  <a:pt x="2460" y="794"/>
                </a:lnTo>
                <a:lnTo>
                  <a:pt x="2433" y="802"/>
                </a:lnTo>
                <a:lnTo>
                  <a:pt x="2397" y="809"/>
                </a:lnTo>
                <a:lnTo>
                  <a:pt x="2363" y="809"/>
                </a:lnTo>
                <a:lnTo>
                  <a:pt x="2315" y="809"/>
                </a:lnTo>
                <a:lnTo>
                  <a:pt x="2281" y="801"/>
                </a:lnTo>
                <a:lnTo>
                  <a:pt x="2249" y="789"/>
                </a:lnTo>
                <a:lnTo>
                  <a:pt x="2223" y="777"/>
                </a:lnTo>
                <a:lnTo>
                  <a:pt x="2206" y="768"/>
                </a:lnTo>
                <a:lnTo>
                  <a:pt x="2186" y="756"/>
                </a:lnTo>
                <a:lnTo>
                  <a:pt x="2165" y="749"/>
                </a:lnTo>
                <a:lnTo>
                  <a:pt x="2144" y="742"/>
                </a:lnTo>
                <a:lnTo>
                  <a:pt x="2130" y="743"/>
                </a:lnTo>
                <a:lnTo>
                  <a:pt x="2126" y="748"/>
                </a:lnTo>
                <a:lnTo>
                  <a:pt x="2124" y="755"/>
                </a:lnTo>
                <a:lnTo>
                  <a:pt x="2125" y="771"/>
                </a:lnTo>
                <a:lnTo>
                  <a:pt x="2125" y="794"/>
                </a:lnTo>
                <a:lnTo>
                  <a:pt x="2124" y="827"/>
                </a:lnTo>
                <a:lnTo>
                  <a:pt x="2120" y="855"/>
                </a:lnTo>
                <a:lnTo>
                  <a:pt x="2111" y="886"/>
                </a:lnTo>
                <a:lnTo>
                  <a:pt x="2093" y="926"/>
                </a:lnTo>
                <a:lnTo>
                  <a:pt x="2066" y="987"/>
                </a:lnTo>
                <a:lnTo>
                  <a:pt x="2043" y="1030"/>
                </a:lnTo>
                <a:lnTo>
                  <a:pt x="2017" y="1078"/>
                </a:lnTo>
                <a:lnTo>
                  <a:pt x="1995" y="1121"/>
                </a:lnTo>
                <a:lnTo>
                  <a:pt x="1974" y="1163"/>
                </a:lnTo>
                <a:lnTo>
                  <a:pt x="1956" y="1204"/>
                </a:lnTo>
                <a:lnTo>
                  <a:pt x="1945" y="1231"/>
                </a:lnTo>
                <a:lnTo>
                  <a:pt x="1939" y="1264"/>
                </a:lnTo>
                <a:lnTo>
                  <a:pt x="1938" y="1304"/>
                </a:lnTo>
                <a:lnTo>
                  <a:pt x="1939" y="1336"/>
                </a:lnTo>
                <a:lnTo>
                  <a:pt x="1938" y="1373"/>
                </a:lnTo>
                <a:lnTo>
                  <a:pt x="1946" y="1425"/>
                </a:lnTo>
                <a:lnTo>
                  <a:pt x="1953" y="1446"/>
                </a:lnTo>
                <a:lnTo>
                  <a:pt x="1957" y="1461"/>
                </a:lnTo>
                <a:lnTo>
                  <a:pt x="1962" y="1476"/>
                </a:lnTo>
                <a:lnTo>
                  <a:pt x="1966" y="1488"/>
                </a:lnTo>
                <a:lnTo>
                  <a:pt x="1968" y="1500"/>
                </a:lnTo>
                <a:lnTo>
                  <a:pt x="1967" y="1528"/>
                </a:lnTo>
                <a:lnTo>
                  <a:pt x="1966" y="1541"/>
                </a:lnTo>
                <a:lnTo>
                  <a:pt x="1970" y="1555"/>
                </a:lnTo>
                <a:lnTo>
                  <a:pt x="1971" y="1574"/>
                </a:lnTo>
                <a:lnTo>
                  <a:pt x="1961" y="1608"/>
                </a:lnTo>
                <a:lnTo>
                  <a:pt x="1946" y="1632"/>
                </a:lnTo>
                <a:lnTo>
                  <a:pt x="1918" y="1659"/>
                </a:lnTo>
                <a:lnTo>
                  <a:pt x="1890" y="1687"/>
                </a:lnTo>
                <a:lnTo>
                  <a:pt x="1854" y="1712"/>
                </a:lnTo>
                <a:lnTo>
                  <a:pt x="1831" y="1727"/>
                </a:lnTo>
                <a:lnTo>
                  <a:pt x="1769" y="1729"/>
                </a:lnTo>
                <a:lnTo>
                  <a:pt x="1696" y="1729"/>
                </a:lnTo>
                <a:lnTo>
                  <a:pt x="1655" y="1729"/>
                </a:lnTo>
                <a:lnTo>
                  <a:pt x="1621" y="1721"/>
                </a:lnTo>
                <a:lnTo>
                  <a:pt x="1604" y="1708"/>
                </a:lnTo>
                <a:lnTo>
                  <a:pt x="1581" y="1687"/>
                </a:lnTo>
                <a:lnTo>
                  <a:pt x="1565" y="1668"/>
                </a:lnTo>
                <a:lnTo>
                  <a:pt x="1543" y="1651"/>
                </a:lnTo>
                <a:lnTo>
                  <a:pt x="1529" y="1631"/>
                </a:lnTo>
                <a:lnTo>
                  <a:pt x="1516" y="1606"/>
                </a:lnTo>
                <a:lnTo>
                  <a:pt x="1508" y="1592"/>
                </a:lnTo>
                <a:lnTo>
                  <a:pt x="1505" y="1575"/>
                </a:lnTo>
                <a:lnTo>
                  <a:pt x="1506" y="1558"/>
                </a:lnTo>
                <a:lnTo>
                  <a:pt x="1505" y="1541"/>
                </a:lnTo>
                <a:lnTo>
                  <a:pt x="1505" y="1527"/>
                </a:lnTo>
                <a:lnTo>
                  <a:pt x="1498" y="1508"/>
                </a:lnTo>
                <a:lnTo>
                  <a:pt x="1499" y="1487"/>
                </a:lnTo>
                <a:lnTo>
                  <a:pt x="1510" y="1465"/>
                </a:lnTo>
                <a:lnTo>
                  <a:pt x="1514" y="1433"/>
                </a:lnTo>
                <a:lnTo>
                  <a:pt x="1525" y="1373"/>
                </a:lnTo>
                <a:lnTo>
                  <a:pt x="1531" y="1328"/>
                </a:lnTo>
                <a:lnTo>
                  <a:pt x="1536" y="1287"/>
                </a:lnTo>
                <a:lnTo>
                  <a:pt x="1536" y="1255"/>
                </a:lnTo>
                <a:lnTo>
                  <a:pt x="1526" y="1220"/>
                </a:lnTo>
                <a:lnTo>
                  <a:pt x="1514" y="1193"/>
                </a:lnTo>
                <a:lnTo>
                  <a:pt x="1500" y="1165"/>
                </a:lnTo>
                <a:lnTo>
                  <a:pt x="1476" y="1121"/>
                </a:lnTo>
                <a:lnTo>
                  <a:pt x="1456" y="1079"/>
                </a:lnTo>
                <a:lnTo>
                  <a:pt x="1434" y="1043"/>
                </a:lnTo>
                <a:lnTo>
                  <a:pt x="1408" y="988"/>
                </a:lnTo>
                <a:lnTo>
                  <a:pt x="1388" y="944"/>
                </a:lnTo>
                <a:lnTo>
                  <a:pt x="1369" y="901"/>
                </a:lnTo>
                <a:lnTo>
                  <a:pt x="1363" y="867"/>
                </a:lnTo>
                <a:lnTo>
                  <a:pt x="1353" y="837"/>
                </a:lnTo>
                <a:lnTo>
                  <a:pt x="1349" y="788"/>
                </a:lnTo>
                <a:lnTo>
                  <a:pt x="1346" y="754"/>
                </a:lnTo>
                <a:lnTo>
                  <a:pt x="1340" y="748"/>
                </a:lnTo>
                <a:lnTo>
                  <a:pt x="1328" y="744"/>
                </a:lnTo>
                <a:lnTo>
                  <a:pt x="1319" y="744"/>
                </a:lnTo>
                <a:lnTo>
                  <a:pt x="1303" y="745"/>
                </a:lnTo>
                <a:lnTo>
                  <a:pt x="1293" y="757"/>
                </a:lnTo>
                <a:lnTo>
                  <a:pt x="1266" y="774"/>
                </a:lnTo>
                <a:lnTo>
                  <a:pt x="1231" y="784"/>
                </a:lnTo>
                <a:lnTo>
                  <a:pt x="1195" y="800"/>
                </a:lnTo>
                <a:lnTo>
                  <a:pt x="1151" y="805"/>
                </a:lnTo>
                <a:lnTo>
                  <a:pt x="1109" y="811"/>
                </a:lnTo>
                <a:lnTo>
                  <a:pt x="1068" y="810"/>
                </a:lnTo>
                <a:lnTo>
                  <a:pt x="1026" y="799"/>
                </a:lnTo>
                <a:lnTo>
                  <a:pt x="994" y="787"/>
                </a:lnTo>
                <a:lnTo>
                  <a:pt x="966" y="771"/>
                </a:lnTo>
                <a:lnTo>
                  <a:pt x="947" y="757"/>
                </a:lnTo>
                <a:lnTo>
                  <a:pt x="933" y="741"/>
                </a:lnTo>
                <a:lnTo>
                  <a:pt x="926" y="728"/>
                </a:lnTo>
                <a:lnTo>
                  <a:pt x="922" y="716"/>
                </a:lnTo>
                <a:lnTo>
                  <a:pt x="924" y="703"/>
                </a:lnTo>
                <a:lnTo>
                  <a:pt x="929" y="693"/>
                </a:lnTo>
                <a:lnTo>
                  <a:pt x="943" y="682"/>
                </a:lnTo>
                <a:lnTo>
                  <a:pt x="955" y="675"/>
                </a:lnTo>
                <a:lnTo>
                  <a:pt x="977" y="658"/>
                </a:lnTo>
                <a:lnTo>
                  <a:pt x="1005" y="640"/>
                </a:lnTo>
                <a:lnTo>
                  <a:pt x="1035" y="621"/>
                </a:lnTo>
                <a:lnTo>
                  <a:pt x="1053" y="611"/>
                </a:lnTo>
                <a:lnTo>
                  <a:pt x="1069" y="605"/>
                </a:lnTo>
                <a:lnTo>
                  <a:pt x="1071" y="596"/>
                </a:lnTo>
                <a:lnTo>
                  <a:pt x="1072" y="583"/>
                </a:lnTo>
                <a:lnTo>
                  <a:pt x="1063" y="579"/>
                </a:lnTo>
                <a:lnTo>
                  <a:pt x="1047" y="574"/>
                </a:lnTo>
                <a:lnTo>
                  <a:pt x="966" y="538"/>
                </a:lnTo>
                <a:lnTo>
                  <a:pt x="908" y="503"/>
                </a:lnTo>
                <a:lnTo>
                  <a:pt x="857" y="464"/>
                </a:lnTo>
                <a:lnTo>
                  <a:pt x="795" y="418"/>
                </a:lnTo>
                <a:lnTo>
                  <a:pt x="737" y="370"/>
                </a:lnTo>
                <a:lnTo>
                  <a:pt x="684" y="331"/>
                </a:lnTo>
                <a:lnTo>
                  <a:pt x="637" y="288"/>
                </a:lnTo>
                <a:lnTo>
                  <a:pt x="580" y="250"/>
                </a:lnTo>
                <a:lnTo>
                  <a:pt x="517" y="210"/>
                </a:lnTo>
                <a:lnTo>
                  <a:pt x="471" y="189"/>
                </a:lnTo>
                <a:lnTo>
                  <a:pt x="422" y="169"/>
                </a:lnTo>
                <a:lnTo>
                  <a:pt x="368" y="151"/>
                </a:lnTo>
                <a:lnTo>
                  <a:pt x="316" y="136"/>
                </a:lnTo>
                <a:lnTo>
                  <a:pt x="256" y="122"/>
                </a:lnTo>
                <a:lnTo>
                  <a:pt x="194" y="107"/>
                </a:lnTo>
                <a:lnTo>
                  <a:pt x="127" y="101"/>
                </a:lnTo>
                <a:lnTo>
                  <a:pt x="76" y="98"/>
                </a:lnTo>
                <a:lnTo>
                  <a:pt x="34" y="91"/>
                </a:lnTo>
                <a:lnTo>
                  <a:pt x="15" y="80"/>
                </a:lnTo>
                <a:lnTo>
                  <a:pt x="7" y="75"/>
                </a:lnTo>
                <a:lnTo>
                  <a:pt x="2" y="65"/>
                </a:lnTo>
                <a:lnTo>
                  <a:pt x="0" y="58"/>
                </a:lnTo>
                <a:close/>
              </a:path>
            </a:pathLst>
          </a:custGeom>
          <a:solidFill>
            <a:srgbClr val="CC5500"/>
          </a:solidFill>
          <a:ln w="0">
            <a:solidFill>
              <a:srgbClr val="21283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64806" y="5552606"/>
            <a:ext cx="1049673" cy="731520"/>
            <a:chOff x="3279775" y="2708276"/>
            <a:chExt cx="2870200" cy="2000250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838575" y="2708276"/>
              <a:ext cx="1736725" cy="1408113"/>
            </a:xfrm>
            <a:custGeom>
              <a:avLst/>
              <a:gdLst>
                <a:gd name="T0" fmla="*/ 0 w 1094"/>
                <a:gd name="T1" fmla="*/ 0 h 887"/>
                <a:gd name="T2" fmla="*/ 454 w 1094"/>
                <a:gd name="T3" fmla="*/ 0 h 887"/>
                <a:gd name="T4" fmla="*/ 410 w 1094"/>
                <a:gd name="T5" fmla="*/ 22 h 887"/>
                <a:gd name="T6" fmla="*/ 383 w 1094"/>
                <a:gd name="T7" fmla="*/ 41 h 887"/>
                <a:gd name="T8" fmla="*/ 352 w 1094"/>
                <a:gd name="T9" fmla="*/ 72 h 887"/>
                <a:gd name="T10" fmla="*/ 350 w 1094"/>
                <a:gd name="T11" fmla="*/ 111 h 887"/>
                <a:gd name="T12" fmla="*/ 386 w 1094"/>
                <a:gd name="T13" fmla="*/ 181 h 887"/>
                <a:gd name="T14" fmla="*/ 545 w 1094"/>
                <a:gd name="T15" fmla="*/ 476 h 887"/>
                <a:gd name="T16" fmla="*/ 745 w 1094"/>
                <a:gd name="T17" fmla="*/ 105 h 887"/>
                <a:gd name="T18" fmla="*/ 744 w 1094"/>
                <a:gd name="T19" fmla="*/ 77 h 887"/>
                <a:gd name="T20" fmla="*/ 726 w 1094"/>
                <a:gd name="T21" fmla="*/ 57 h 887"/>
                <a:gd name="T22" fmla="*/ 696 w 1094"/>
                <a:gd name="T23" fmla="*/ 35 h 887"/>
                <a:gd name="T24" fmla="*/ 673 w 1094"/>
                <a:gd name="T25" fmla="*/ 20 h 887"/>
                <a:gd name="T26" fmla="*/ 649 w 1094"/>
                <a:gd name="T27" fmla="*/ 8 h 887"/>
                <a:gd name="T28" fmla="*/ 636 w 1094"/>
                <a:gd name="T29" fmla="*/ 0 h 887"/>
                <a:gd name="T30" fmla="*/ 1094 w 1094"/>
                <a:gd name="T31" fmla="*/ 0 h 887"/>
                <a:gd name="T32" fmla="*/ 1050 w 1094"/>
                <a:gd name="T33" fmla="*/ 24 h 887"/>
                <a:gd name="T34" fmla="*/ 1002 w 1094"/>
                <a:gd name="T35" fmla="*/ 60 h 887"/>
                <a:gd name="T36" fmla="*/ 963 w 1094"/>
                <a:gd name="T37" fmla="*/ 103 h 887"/>
                <a:gd name="T38" fmla="*/ 936 w 1094"/>
                <a:gd name="T39" fmla="*/ 136 h 887"/>
                <a:gd name="T40" fmla="*/ 913 w 1094"/>
                <a:gd name="T41" fmla="*/ 182 h 887"/>
                <a:gd name="T42" fmla="*/ 545 w 1094"/>
                <a:gd name="T43" fmla="*/ 887 h 887"/>
                <a:gd name="T44" fmla="*/ 155 w 1094"/>
                <a:gd name="T45" fmla="*/ 134 h 887"/>
                <a:gd name="T46" fmla="*/ 117 w 1094"/>
                <a:gd name="T47" fmla="*/ 90 h 887"/>
                <a:gd name="T48" fmla="*/ 90 w 1094"/>
                <a:gd name="T49" fmla="*/ 63 h 887"/>
                <a:gd name="T50" fmla="*/ 61 w 1094"/>
                <a:gd name="T51" fmla="*/ 38 h 887"/>
                <a:gd name="T52" fmla="*/ 33 w 1094"/>
                <a:gd name="T53" fmla="*/ 19 h 887"/>
                <a:gd name="T54" fmla="*/ 0 w 1094"/>
                <a:gd name="T55" fmla="*/ 0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94" h="887">
                  <a:moveTo>
                    <a:pt x="0" y="0"/>
                  </a:moveTo>
                  <a:lnTo>
                    <a:pt x="454" y="0"/>
                  </a:lnTo>
                  <a:lnTo>
                    <a:pt x="410" y="22"/>
                  </a:lnTo>
                  <a:lnTo>
                    <a:pt x="383" y="41"/>
                  </a:lnTo>
                  <a:lnTo>
                    <a:pt x="352" y="72"/>
                  </a:lnTo>
                  <a:lnTo>
                    <a:pt x="350" y="111"/>
                  </a:lnTo>
                  <a:lnTo>
                    <a:pt x="386" y="181"/>
                  </a:lnTo>
                  <a:lnTo>
                    <a:pt x="545" y="476"/>
                  </a:lnTo>
                  <a:lnTo>
                    <a:pt x="745" y="105"/>
                  </a:lnTo>
                  <a:lnTo>
                    <a:pt x="744" y="77"/>
                  </a:lnTo>
                  <a:lnTo>
                    <a:pt x="726" y="57"/>
                  </a:lnTo>
                  <a:lnTo>
                    <a:pt x="696" y="35"/>
                  </a:lnTo>
                  <a:lnTo>
                    <a:pt x="673" y="20"/>
                  </a:lnTo>
                  <a:lnTo>
                    <a:pt x="649" y="8"/>
                  </a:lnTo>
                  <a:lnTo>
                    <a:pt x="636" y="0"/>
                  </a:lnTo>
                  <a:lnTo>
                    <a:pt x="1094" y="0"/>
                  </a:lnTo>
                  <a:lnTo>
                    <a:pt x="1050" y="24"/>
                  </a:lnTo>
                  <a:lnTo>
                    <a:pt x="1002" y="60"/>
                  </a:lnTo>
                  <a:lnTo>
                    <a:pt x="963" y="103"/>
                  </a:lnTo>
                  <a:lnTo>
                    <a:pt x="936" y="136"/>
                  </a:lnTo>
                  <a:lnTo>
                    <a:pt x="913" y="182"/>
                  </a:lnTo>
                  <a:lnTo>
                    <a:pt x="545" y="887"/>
                  </a:lnTo>
                  <a:lnTo>
                    <a:pt x="155" y="134"/>
                  </a:lnTo>
                  <a:lnTo>
                    <a:pt x="117" y="90"/>
                  </a:lnTo>
                  <a:lnTo>
                    <a:pt x="90" y="63"/>
                  </a:lnTo>
                  <a:lnTo>
                    <a:pt x="61" y="38"/>
                  </a:lnTo>
                  <a:lnTo>
                    <a:pt x="3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3998913" y="2747963"/>
              <a:ext cx="1417638" cy="1279525"/>
            </a:xfrm>
            <a:custGeom>
              <a:avLst/>
              <a:gdLst>
                <a:gd name="T0" fmla="*/ 0 w 893"/>
                <a:gd name="T1" fmla="*/ 0 h 806"/>
                <a:gd name="T2" fmla="*/ 260 w 893"/>
                <a:gd name="T3" fmla="*/ 0 h 806"/>
                <a:gd name="T4" fmla="*/ 233 w 893"/>
                <a:gd name="T5" fmla="*/ 28 h 806"/>
                <a:gd name="T6" fmla="*/ 217 w 893"/>
                <a:gd name="T7" fmla="*/ 58 h 806"/>
                <a:gd name="T8" fmla="*/ 217 w 893"/>
                <a:gd name="T9" fmla="*/ 90 h 806"/>
                <a:gd name="T10" fmla="*/ 238 w 893"/>
                <a:gd name="T11" fmla="*/ 126 h 806"/>
                <a:gd name="T12" fmla="*/ 444 w 893"/>
                <a:gd name="T13" fmla="*/ 505 h 806"/>
                <a:gd name="T14" fmla="*/ 665 w 893"/>
                <a:gd name="T15" fmla="*/ 93 h 806"/>
                <a:gd name="T16" fmla="*/ 672 w 893"/>
                <a:gd name="T17" fmla="*/ 66 h 806"/>
                <a:gd name="T18" fmla="*/ 669 w 893"/>
                <a:gd name="T19" fmla="*/ 43 h 806"/>
                <a:gd name="T20" fmla="*/ 649 w 893"/>
                <a:gd name="T21" fmla="*/ 17 h 806"/>
                <a:gd name="T22" fmla="*/ 633 w 893"/>
                <a:gd name="T23" fmla="*/ 9 h 806"/>
                <a:gd name="T24" fmla="*/ 628 w 893"/>
                <a:gd name="T25" fmla="*/ 1 h 806"/>
                <a:gd name="T26" fmla="*/ 628 w 893"/>
                <a:gd name="T27" fmla="*/ 0 h 806"/>
                <a:gd name="T28" fmla="*/ 893 w 893"/>
                <a:gd name="T29" fmla="*/ 0 h 806"/>
                <a:gd name="T30" fmla="*/ 891 w 893"/>
                <a:gd name="T31" fmla="*/ 7 h 806"/>
                <a:gd name="T32" fmla="*/ 866 w 893"/>
                <a:gd name="T33" fmla="*/ 24 h 806"/>
                <a:gd name="T34" fmla="*/ 834 w 893"/>
                <a:gd name="T35" fmla="*/ 62 h 806"/>
                <a:gd name="T36" fmla="*/ 807 w 893"/>
                <a:gd name="T37" fmla="*/ 99 h 806"/>
                <a:gd name="T38" fmla="*/ 783 w 893"/>
                <a:gd name="T39" fmla="*/ 151 h 806"/>
                <a:gd name="T40" fmla="*/ 444 w 893"/>
                <a:gd name="T41" fmla="*/ 806 h 806"/>
                <a:gd name="T42" fmla="*/ 83 w 893"/>
                <a:gd name="T43" fmla="*/ 94 h 806"/>
                <a:gd name="T44" fmla="*/ 58 w 893"/>
                <a:gd name="T45" fmla="*/ 56 h 806"/>
                <a:gd name="T46" fmla="*/ 33 w 893"/>
                <a:gd name="T47" fmla="*/ 34 h 806"/>
                <a:gd name="T48" fmla="*/ 10 w 893"/>
                <a:gd name="T49" fmla="*/ 15 h 806"/>
                <a:gd name="T50" fmla="*/ 0 w 893"/>
                <a:gd name="T51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93" h="806">
                  <a:moveTo>
                    <a:pt x="0" y="0"/>
                  </a:moveTo>
                  <a:lnTo>
                    <a:pt x="260" y="0"/>
                  </a:lnTo>
                  <a:lnTo>
                    <a:pt x="233" y="28"/>
                  </a:lnTo>
                  <a:lnTo>
                    <a:pt x="217" y="58"/>
                  </a:lnTo>
                  <a:lnTo>
                    <a:pt x="217" y="90"/>
                  </a:lnTo>
                  <a:lnTo>
                    <a:pt x="238" y="126"/>
                  </a:lnTo>
                  <a:lnTo>
                    <a:pt x="444" y="505"/>
                  </a:lnTo>
                  <a:lnTo>
                    <a:pt x="665" y="93"/>
                  </a:lnTo>
                  <a:lnTo>
                    <a:pt x="672" y="66"/>
                  </a:lnTo>
                  <a:lnTo>
                    <a:pt x="669" y="43"/>
                  </a:lnTo>
                  <a:lnTo>
                    <a:pt x="649" y="17"/>
                  </a:lnTo>
                  <a:lnTo>
                    <a:pt x="633" y="9"/>
                  </a:lnTo>
                  <a:lnTo>
                    <a:pt x="628" y="1"/>
                  </a:lnTo>
                  <a:lnTo>
                    <a:pt x="628" y="0"/>
                  </a:lnTo>
                  <a:lnTo>
                    <a:pt x="893" y="0"/>
                  </a:lnTo>
                  <a:lnTo>
                    <a:pt x="891" y="7"/>
                  </a:lnTo>
                  <a:lnTo>
                    <a:pt x="866" y="24"/>
                  </a:lnTo>
                  <a:lnTo>
                    <a:pt x="834" y="62"/>
                  </a:lnTo>
                  <a:lnTo>
                    <a:pt x="807" y="99"/>
                  </a:lnTo>
                  <a:lnTo>
                    <a:pt x="783" y="151"/>
                  </a:lnTo>
                  <a:lnTo>
                    <a:pt x="444" y="806"/>
                  </a:lnTo>
                  <a:lnTo>
                    <a:pt x="83" y="94"/>
                  </a:lnTo>
                  <a:lnTo>
                    <a:pt x="58" y="56"/>
                  </a:lnTo>
                  <a:lnTo>
                    <a:pt x="33" y="34"/>
                  </a:lnTo>
                  <a:lnTo>
                    <a:pt x="1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279775" y="3576638"/>
              <a:ext cx="2870200" cy="1131888"/>
            </a:xfrm>
            <a:custGeom>
              <a:avLst/>
              <a:gdLst>
                <a:gd name="T0" fmla="*/ 88 w 1808"/>
                <a:gd name="T1" fmla="*/ 77 h 713"/>
                <a:gd name="T2" fmla="*/ 288 w 1808"/>
                <a:gd name="T3" fmla="*/ 209 h 713"/>
                <a:gd name="T4" fmla="*/ 457 w 1808"/>
                <a:gd name="T5" fmla="*/ 300 h 713"/>
                <a:gd name="T6" fmla="*/ 669 w 1808"/>
                <a:gd name="T7" fmla="*/ 386 h 713"/>
                <a:gd name="T8" fmla="*/ 862 w 1808"/>
                <a:gd name="T9" fmla="*/ 442 h 713"/>
                <a:gd name="T10" fmla="*/ 1007 w 1808"/>
                <a:gd name="T11" fmla="*/ 425 h 713"/>
                <a:gd name="T12" fmla="*/ 1250 w 1808"/>
                <a:gd name="T13" fmla="*/ 341 h 713"/>
                <a:gd name="T14" fmla="*/ 1485 w 1808"/>
                <a:gd name="T15" fmla="*/ 228 h 713"/>
                <a:gd name="T16" fmla="*/ 1675 w 1808"/>
                <a:gd name="T17" fmla="*/ 104 h 713"/>
                <a:gd name="T18" fmla="*/ 1808 w 1808"/>
                <a:gd name="T19" fmla="*/ 0 h 713"/>
                <a:gd name="T20" fmla="*/ 1679 w 1808"/>
                <a:gd name="T21" fmla="*/ 135 h 713"/>
                <a:gd name="T22" fmla="*/ 1496 w 1808"/>
                <a:gd name="T23" fmla="*/ 263 h 713"/>
                <a:gd name="T24" fmla="*/ 1257 w 1808"/>
                <a:gd name="T25" fmla="*/ 381 h 713"/>
                <a:gd name="T26" fmla="*/ 1090 w 1808"/>
                <a:gd name="T27" fmla="*/ 440 h 713"/>
                <a:gd name="T28" fmla="*/ 1068 w 1808"/>
                <a:gd name="T29" fmla="*/ 481 h 713"/>
                <a:gd name="T30" fmla="*/ 1220 w 1808"/>
                <a:gd name="T31" fmla="*/ 510 h 713"/>
                <a:gd name="T32" fmla="*/ 1270 w 1808"/>
                <a:gd name="T33" fmla="*/ 502 h 713"/>
                <a:gd name="T34" fmla="*/ 1285 w 1808"/>
                <a:gd name="T35" fmla="*/ 487 h 713"/>
                <a:gd name="T36" fmla="*/ 1299 w 1808"/>
                <a:gd name="T37" fmla="*/ 502 h 713"/>
                <a:gd name="T38" fmla="*/ 1302 w 1808"/>
                <a:gd name="T39" fmla="*/ 521 h 713"/>
                <a:gd name="T40" fmla="*/ 1550 w 1808"/>
                <a:gd name="T41" fmla="*/ 546 h 713"/>
                <a:gd name="T42" fmla="*/ 1579 w 1808"/>
                <a:gd name="T43" fmla="*/ 531 h 713"/>
                <a:gd name="T44" fmla="*/ 1614 w 1808"/>
                <a:gd name="T45" fmla="*/ 547 h 713"/>
                <a:gd name="T46" fmla="*/ 1614 w 1808"/>
                <a:gd name="T47" fmla="*/ 578 h 713"/>
                <a:gd name="T48" fmla="*/ 1584 w 1808"/>
                <a:gd name="T49" fmla="*/ 598 h 713"/>
                <a:gd name="T50" fmla="*/ 1558 w 1808"/>
                <a:gd name="T51" fmla="*/ 592 h 713"/>
                <a:gd name="T52" fmla="*/ 1550 w 1808"/>
                <a:gd name="T53" fmla="*/ 589 h 713"/>
                <a:gd name="T54" fmla="*/ 1519 w 1808"/>
                <a:gd name="T55" fmla="*/ 649 h 713"/>
                <a:gd name="T56" fmla="*/ 1455 w 1808"/>
                <a:gd name="T57" fmla="*/ 699 h 713"/>
                <a:gd name="T58" fmla="*/ 1349 w 1808"/>
                <a:gd name="T59" fmla="*/ 712 h 713"/>
                <a:gd name="T60" fmla="*/ 1285 w 1808"/>
                <a:gd name="T61" fmla="*/ 672 h 713"/>
                <a:gd name="T62" fmla="*/ 1263 w 1808"/>
                <a:gd name="T63" fmla="*/ 604 h 713"/>
                <a:gd name="T64" fmla="*/ 1256 w 1808"/>
                <a:gd name="T65" fmla="*/ 558 h 713"/>
                <a:gd name="T66" fmla="*/ 998 w 1808"/>
                <a:gd name="T67" fmla="*/ 521 h 713"/>
                <a:gd name="T68" fmla="*/ 893 w 1808"/>
                <a:gd name="T69" fmla="*/ 498 h 713"/>
                <a:gd name="T70" fmla="*/ 733 w 1808"/>
                <a:gd name="T71" fmla="*/ 529 h 713"/>
                <a:gd name="T72" fmla="*/ 538 w 1808"/>
                <a:gd name="T73" fmla="*/ 558 h 713"/>
                <a:gd name="T74" fmla="*/ 521 w 1808"/>
                <a:gd name="T75" fmla="*/ 645 h 713"/>
                <a:gd name="T76" fmla="*/ 468 w 1808"/>
                <a:gd name="T77" fmla="*/ 704 h 713"/>
                <a:gd name="T78" fmla="*/ 373 w 1808"/>
                <a:gd name="T79" fmla="*/ 709 h 713"/>
                <a:gd name="T80" fmla="*/ 286 w 1808"/>
                <a:gd name="T81" fmla="*/ 661 h 713"/>
                <a:gd name="T82" fmla="*/ 251 w 1808"/>
                <a:gd name="T83" fmla="*/ 592 h 713"/>
                <a:gd name="T84" fmla="*/ 241 w 1808"/>
                <a:gd name="T85" fmla="*/ 587 h 713"/>
                <a:gd name="T86" fmla="*/ 222 w 1808"/>
                <a:gd name="T87" fmla="*/ 598 h 713"/>
                <a:gd name="T88" fmla="*/ 180 w 1808"/>
                <a:gd name="T89" fmla="*/ 568 h 713"/>
                <a:gd name="T90" fmla="*/ 200 w 1808"/>
                <a:gd name="T91" fmla="*/ 533 h 713"/>
                <a:gd name="T92" fmla="*/ 237 w 1808"/>
                <a:gd name="T93" fmla="*/ 534 h 713"/>
                <a:gd name="T94" fmla="*/ 323 w 1808"/>
                <a:gd name="T95" fmla="*/ 543 h 713"/>
                <a:gd name="T96" fmla="*/ 503 w 1808"/>
                <a:gd name="T97" fmla="*/ 517 h 713"/>
                <a:gd name="T98" fmla="*/ 502 w 1808"/>
                <a:gd name="T99" fmla="*/ 490 h 713"/>
                <a:gd name="T100" fmla="*/ 532 w 1808"/>
                <a:gd name="T101" fmla="*/ 501 h 713"/>
                <a:gd name="T102" fmla="*/ 551 w 1808"/>
                <a:gd name="T103" fmla="*/ 511 h 713"/>
                <a:gd name="T104" fmla="*/ 735 w 1808"/>
                <a:gd name="T105" fmla="*/ 479 h 713"/>
                <a:gd name="T106" fmla="*/ 774 w 1808"/>
                <a:gd name="T107" fmla="*/ 459 h 713"/>
                <a:gd name="T108" fmla="*/ 601 w 1808"/>
                <a:gd name="T109" fmla="*/ 403 h 713"/>
                <a:gd name="T110" fmla="*/ 410 w 1808"/>
                <a:gd name="T111" fmla="*/ 320 h 713"/>
                <a:gd name="T112" fmla="*/ 209 w 1808"/>
                <a:gd name="T113" fmla="*/ 209 h 713"/>
                <a:gd name="T114" fmla="*/ 99 w 1808"/>
                <a:gd name="T115" fmla="*/ 116 h 713"/>
                <a:gd name="T116" fmla="*/ 0 w 1808"/>
                <a:gd name="T117" fmla="*/ 1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08" h="713">
                  <a:moveTo>
                    <a:pt x="0" y="11"/>
                  </a:moveTo>
                  <a:lnTo>
                    <a:pt x="88" y="77"/>
                  </a:lnTo>
                  <a:lnTo>
                    <a:pt x="195" y="153"/>
                  </a:lnTo>
                  <a:lnTo>
                    <a:pt x="288" y="209"/>
                  </a:lnTo>
                  <a:lnTo>
                    <a:pt x="370" y="258"/>
                  </a:lnTo>
                  <a:lnTo>
                    <a:pt x="457" y="300"/>
                  </a:lnTo>
                  <a:lnTo>
                    <a:pt x="574" y="352"/>
                  </a:lnTo>
                  <a:lnTo>
                    <a:pt x="669" y="386"/>
                  </a:lnTo>
                  <a:lnTo>
                    <a:pt x="762" y="414"/>
                  </a:lnTo>
                  <a:lnTo>
                    <a:pt x="862" y="442"/>
                  </a:lnTo>
                  <a:lnTo>
                    <a:pt x="894" y="447"/>
                  </a:lnTo>
                  <a:lnTo>
                    <a:pt x="1007" y="425"/>
                  </a:lnTo>
                  <a:lnTo>
                    <a:pt x="1118" y="391"/>
                  </a:lnTo>
                  <a:lnTo>
                    <a:pt x="1250" y="341"/>
                  </a:lnTo>
                  <a:lnTo>
                    <a:pt x="1368" y="288"/>
                  </a:lnTo>
                  <a:lnTo>
                    <a:pt x="1485" y="228"/>
                  </a:lnTo>
                  <a:lnTo>
                    <a:pt x="1586" y="163"/>
                  </a:lnTo>
                  <a:lnTo>
                    <a:pt x="1675" y="104"/>
                  </a:lnTo>
                  <a:lnTo>
                    <a:pt x="1742" y="53"/>
                  </a:lnTo>
                  <a:lnTo>
                    <a:pt x="1808" y="0"/>
                  </a:lnTo>
                  <a:lnTo>
                    <a:pt x="1772" y="47"/>
                  </a:lnTo>
                  <a:lnTo>
                    <a:pt x="1679" y="135"/>
                  </a:lnTo>
                  <a:lnTo>
                    <a:pt x="1589" y="207"/>
                  </a:lnTo>
                  <a:lnTo>
                    <a:pt x="1496" y="263"/>
                  </a:lnTo>
                  <a:lnTo>
                    <a:pt x="1372" y="331"/>
                  </a:lnTo>
                  <a:lnTo>
                    <a:pt x="1257" y="381"/>
                  </a:lnTo>
                  <a:lnTo>
                    <a:pt x="1168" y="414"/>
                  </a:lnTo>
                  <a:lnTo>
                    <a:pt x="1090" y="440"/>
                  </a:lnTo>
                  <a:lnTo>
                    <a:pt x="1015" y="469"/>
                  </a:lnTo>
                  <a:lnTo>
                    <a:pt x="1068" y="481"/>
                  </a:lnTo>
                  <a:lnTo>
                    <a:pt x="1152" y="499"/>
                  </a:lnTo>
                  <a:lnTo>
                    <a:pt x="1220" y="510"/>
                  </a:lnTo>
                  <a:lnTo>
                    <a:pt x="1252" y="512"/>
                  </a:lnTo>
                  <a:lnTo>
                    <a:pt x="1270" y="502"/>
                  </a:lnTo>
                  <a:lnTo>
                    <a:pt x="1272" y="490"/>
                  </a:lnTo>
                  <a:lnTo>
                    <a:pt x="1285" y="487"/>
                  </a:lnTo>
                  <a:lnTo>
                    <a:pt x="1294" y="488"/>
                  </a:lnTo>
                  <a:lnTo>
                    <a:pt x="1299" y="502"/>
                  </a:lnTo>
                  <a:lnTo>
                    <a:pt x="1299" y="518"/>
                  </a:lnTo>
                  <a:lnTo>
                    <a:pt x="1302" y="521"/>
                  </a:lnTo>
                  <a:lnTo>
                    <a:pt x="1390" y="534"/>
                  </a:lnTo>
                  <a:lnTo>
                    <a:pt x="1550" y="546"/>
                  </a:lnTo>
                  <a:lnTo>
                    <a:pt x="1561" y="532"/>
                  </a:lnTo>
                  <a:lnTo>
                    <a:pt x="1579" y="531"/>
                  </a:lnTo>
                  <a:lnTo>
                    <a:pt x="1601" y="533"/>
                  </a:lnTo>
                  <a:lnTo>
                    <a:pt x="1614" y="547"/>
                  </a:lnTo>
                  <a:lnTo>
                    <a:pt x="1614" y="564"/>
                  </a:lnTo>
                  <a:lnTo>
                    <a:pt x="1614" y="578"/>
                  </a:lnTo>
                  <a:lnTo>
                    <a:pt x="1601" y="594"/>
                  </a:lnTo>
                  <a:lnTo>
                    <a:pt x="1584" y="598"/>
                  </a:lnTo>
                  <a:lnTo>
                    <a:pt x="1568" y="596"/>
                  </a:lnTo>
                  <a:lnTo>
                    <a:pt x="1558" y="592"/>
                  </a:lnTo>
                  <a:lnTo>
                    <a:pt x="1551" y="590"/>
                  </a:lnTo>
                  <a:lnTo>
                    <a:pt x="1550" y="589"/>
                  </a:lnTo>
                  <a:lnTo>
                    <a:pt x="1537" y="621"/>
                  </a:lnTo>
                  <a:lnTo>
                    <a:pt x="1519" y="649"/>
                  </a:lnTo>
                  <a:lnTo>
                    <a:pt x="1485" y="680"/>
                  </a:lnTo>
                  <a:lnTo>
                    <a:pt x="1455" y="699"/>
                  </a:lnTo>
                  <a:lnTo>
                    <a:pt x="1406" y="713"/>
                  </a:lnTo>
                  <a:lnTo>
                    <a:pt x="1349" y="712"/>
                  </a:lnTo>
                  <a:lnTo>
                    <a:pt x="1313" y="696"/>
                  </a:lnTo>
                  <a:lnTo>
                    <a:pt x="1285" y="672"/>
                  </a:lnTo>
                  <a:lnTo>
                    <a:pt x="1269" y="636"/>
                  </a:lnTo>
                  <a:lnTo>
                    <a:pt x="1263" y="604"/>
                  </a:lnTo>
                  <a:lnTo>
                    <a:pt x="1258" y="564"/>
                  </a:lnTo>
                  <a:lnTo>
                    <a:pt x="1256" y="558"/>
                  </a:lnTo>
                  <a:lnTo>
                    <a:pt x="1104" y="540"/>
                  </a:lnTo>
                  <a:lnTo>
                    <a:pt x="998" y="521"/>
                  </a:lnTo>
                  <a:lnTo>
                    <a:pt x="899" y="498"/>
                  </a:lnTo>
                  <a:lnTo>
                    <a:pt x="893" y="498"/>
                  </a:lnTo>
                  <a:lnTo>
                    <a:pt x="879" y="499"/>
                  </a:lnTo>
                  <a:lnTo>
                    <a:pt x="733" y="529"/>
                  </a:lnTo>
                  <a:lnTo>
                    <a:pt x="617" y="547"/>
                  </a:lnTo>
                  <a:lnTo>
                    <a:pt x="538" y="558"/>
                  </a:lnTo>
                  <a:lnTo>
                    <a:pt x="537" y="599"/>
                  </a:lnTo>
                  <a:lnTo>
                    <a:pt x="521" y="645"/>
                  </a:lnTo>
                  <a:lnTo>
                    <a:pt x="500" y="680"/>
                  </a:lnTo>
                  <a:lnTo>
                    <a:pt x="468" y="704"/>
                  </a:lnTo>
                  <a:lnTo>
                    <a:pt x="426" y="711"/>
                  </a:lnTo>
                  <a:lnTo>
                    <a:pt x="373" y="709"/>
                  </a:lnTo>
                  <a:lnTo>
                    <a:pt x="331" y="694"/>
                  </a:lnTo>
                  <a:lnTo>
                    <a:pt x="286" y="661"/>
                  </a:lnTo>
                  <a:lnTo>
                    <a:pt x="262" y="620"/>
                  </a:lnTo>
                  <a:lnTo>
                    <a:pt x="251" y="592"/>
                  </a:lnTo>
                  <a:lnTo>
                    <a:pt x="247" y="586"/>
                  </a:lnTo>
                  <a:lnTo>
                    <a:pt x="241" y="587"/>
                  </a:lnTo>
                  <a:lnTo>
                    <a:pt x="233" y="594"/>
                  </a:lnTo>
                  <a:lnTo>
                    <a:pt x="222" y="598"/>
                  </a:lnTo>
                  <a:lnTo>
                    <a:pt x="197" y="593"/>
                  </a:lnTo>
                  <a:lnTo>
                    <a:pt x="180" y="568"/>
                  </a:lnTo>
                  <a:lnTo>
                    <a:pt x="186" y="544"/>
                  </a:lnTo>
                  <a:lnTo>
                    <a:pt x="200" y="533"/>
                  </a:lnTo>
                  <a:lnTo>
                    <a:pt x="219" y="532"/>
                  </a:lnTo>
                  <a:lnTo>
                    <a:pt x="237" y="534"/>
                  </a:lnTo>
                  <a:lnTo>
                    <a:pt x="249" y="547"/>
                  </a:lnTo>
                  <a:lnTo>
                    <a:pt x="323" y="543"/>
                  </a:lnTo>
                  <a:lnTo>
                    <a:pt x="439" y="530"/>
                  </a:lnTo>
                  <a:lnTo>
                    <a:pt x="503" y="517"/>
                  </a:lnTo>
                  <a:lnTo>
                    <a:pt x="498" y="501"/>
                  </a:lnTo>
                  <a:lnTo>
                    <a:pt x="502" y="490"/>
                  </a:lnTo>
                  <a:lnTo>
                    <a:pt x="518" y="486"/>
                  </a:lnTo>
                  <a:lnTo>
                    <a:pt x="532" y="501"/>
                  </a:lnTo>
                  <a:lnTo>
                    <a:pt x="542" y="509"/>
                  </a:lnTo>
                  <a:lnTo>
                    <a:pt x="551" y="511"/>
                  </a:lnTo>
                  <a:lnTo>
                    <a:pt x="654" y="498"/>
                  </a:lnTo>
                  <a:lnTo>
                    <a:pt x="735" y="479"/>
                  </a:lnTo>
                  <a:lnTo>
                    <a:pt x="775" y="471"/>
                  </a:lnTo>
                  <a:lnTo>
                    <a:pt x="774" y="459"/>
                  </a:lnTo>
                  <a:lnTo>
                    <a:pt x="752" y="455"/>
                  </a:lnTo>
                  <a:lnTo>
                    <a:pt x="601" y="403"/>
                  </a:lnTo>
                  <a:lnTo>
                    <a:pt x="502" y="365"/>
                  </a:lnTo>
                  <a:lnTo>
                    <a:pt x="410" y="320"/>
                  </a:lnTo>
                  <a:lnTo>
                    <a:pt x="309" y="267"/>
                  </a:lnTo>
                  <a:lnTo>
                    <a:pt x="209" y="209"/>
                  </a:lnTo>
                  <a:lnTo>
                    <a:pt x="151" y="164"/>
                  </a:lnTo>
                  <a:lnTo>
                    <a:pt x="99" y="116"/>
                  </a:lnTo>
                  <a:lnTo>
                    <a:pt x="46" y="6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7F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3740150" y="4483101"/>
              <a:ext cx="304800" cy="131763"/>
            </a:xfrm>
            <a:custGeom>
              <a:avLst/>
              <a:gdLst>
                <a:gd name="T0" fmla="*/ 0 w 192"/>
                <a:gd name="T1" fmla="*/ 19 h 83"/>
                <a:gd name="T2" fmla="*/ 192 w 192"/>
                <a:gd name="T3" fmla="*/ 0 h 83"/>
                <a:gd name="T4" fmla="*/ 187 w 192"/>
                <a:gd name="T5" fmla="*/ 26 h 83"/>
                <a:gd name="T6" fmla="*/ 163 w 192"/>
                <a:gd name="T7" fmla="*/ 60 h 83"/>
                <a:gd name="T8" fmla="*/ 124 w 192"/>
                <a:gd name="T9" fmla="*/ 81 h 83"/>
                <a:gd name="T10" fmla="*/ 70 w 192"/>
                <a:gd name="T11" fmla="*/ 83 h 83"/>
                <a:gd name="T12" fmla="*/ 40 w 192"/>
                <a:gd name="T13" fmla="*/ 75 h 83"/>
                <a:gd name="T14" fmla="*/ 14 w 192"/>
                <a:gd name="T15" fmla="*/ 52 h 83"/>
                <a:gd name="T16" fmla="*/ 4 w 192"/>
                <a:gd name="T17" fmla="*/ 33 h 83"/>
                <a:gd name="T18" fmla="*/ 0 w 192"/>
                <a:gd name="T19" fmla="*/ 1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83">
                  <a:moveTo>
                    <a:pt x="0" y="19"/>
                  </a:moveTo>
                  <a:lnTo>
                    <a:pt x="192" y="0"/>
                  </a:lnTo>
                  <a:lnTo>
                    <a:pt x="187" y="26"/>
                  </a:lnTo>
                  <a:lnTo>
                    <a:pt x="163" y="60"/>
                  </a:lnTo>
                  <a:lnTo>
                    <a:pt x="124" y="81"/>
                  </a:lnTo>
                  <a:lnTo>
                    <a:pt x="70" y="83"/>
                  </a:lnTo>
                  <a:lnTo>
                    <a:pt x="40" y="75"/>
                  </a:lnTo>
                  <a:lnTo>
                    <a:pt x="14" y="52"/>
                  </a:lnTo>
                  <a:lnTo>
                    <a:pt x="4" y="3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5368925" y="4478338"/>
              <a:ext cx="307975" cy="138113"/>
            </a:xfrm>
            <a:custGeom>
              <a:avLst/>
              <a:gdLst>
                <a:gd name="T0" fmla="*/ 0 w 194"/>
                <a:gd name="T1" fmla="*/ 0 h 87"/>
                <a:gd name="T2" fmla="*/ 194 w 194"/>
                <a:gd name="T3" fmla="*/ 22 h 87"/>
                <a:gd name="T4" fmla="*/ 189 w 194"/>
                <a:gd name="T5" fmla="*/ 40 h 87"/>
                <a:gd name="T6" fmla="*/ 169 w 194"/>
                <a:gd name="T7" fmla="*/ 64 h 87"/>
                <a:gd name="T8" fmla="*/ 137 w 194"/>
                <a:gd name="T9" fmla="*/ 82 h 87"/>
                <a:gd name="T10" fmla="*/ 111 w 194"/>
                <a:gd name="T11" fmla="*/ 87 h 87"/>
                <a:gd name="T12" fmla="*/ 85 w 194"/>
                <a:gd name="T13" fmla="*/ 87 h 87"/>
                <a:gd name="T14" fmla="*/ 54 w 194"/>
                <a:gd name="T15" fmla="*/ 78 h 87"/>
                <a:gd name="T16" fmla="*/ 25 w 194"/>
                <a:gd name="T17" fmla="*/ 58 h 87"/>
                <a:gd name="T18" fmla="*/ 11 w 194"/>
                <a:gd name="T19" fmla="*/ 36 h 87"/>
                <a:gd name="T20" fmla="*/ 3 w 194"/>
                <a:gd name="T21" fmla="*/ 13 h 87"/>
                <a:gd name="T22" fmla="*/ 0 w 194"/>
                <a:gd name="T2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" h="87">
                  <a:moveTo>
                    <a:pt x="0" y="0"/>
                  </a:moveTo>
                  <a:lnTo>
                    <a:pt x="194" y="22"/>
                  </a:lnTo>
                  <a:lnTo>
                    <a:pt x="189" y="40"/>
                  </a:lnTo>
                  <a:lnTo>
                    <a:pt x="169" y="64"/>
                  </a:lnTo>
                  <a:lnTo>
                    <a:pt x="137" y="82"/>
                  </a:lnTo>
                  <a:lnTo>
                    <a:pt x="111" y="87"/>
                  </a:lnTo>
                  <a:lnTo>
                    <a:pt x="85" y="87"/>
                  </a:lnTo>
                  <a:lnTo>
                    <a:pt x="54" y="78"/>
                  </a:lnTo>
                  <a:lnTo>
                    <a:pt x="25" y="58"/>
                  </a:lnTo>
                  <a:lnTo>
                    <a:pt x="11" y="36"/>
                  </a:lnTo>
                  <a:lnTo>
                    <a:pt x="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03482"/>
            <a:ext cx="1371600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8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63040" y="2081150"/>
            <a:ext cx="7604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 optimize the end-region of Texas U-Beams?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ease construction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maintain structural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Push-Off Results</a:t>
            </a:r>
            <a:endParaRPr lang="en-US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317104"/>
              </p:ext>
            </p:extLst>
          </p:nvPr>
        </p:nvGraphicFramePr>
        <p:xfrm>
          <a:off x="935483" y="2447544"/>
          <a:ext cx="7273035" cy="1682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7359"/>
                <a:gridCol w="2074717"/>
                <a:gridCol w="1185552"/>
                <a:gridCol w="1185552"/>
                <a:gridCol w="740970"/>
                <a:gridCol w="889165"/>
                <a:gridCol w="159720"/>
              </a:tblGrid>
              <a:tr h="91440">
                <a:tc rowSpan="2" gridSpan="2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Centered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Offset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Ratio:</a:t>
                      </a:r>
                    </a:p>
                  </a:txBody>
                  <a:tcPr marL="73152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Offset</a:t>
                      </a:r>
                    </a:p>
                  </a:txBody>
                  <a:tcPr marL="0" marR="0" marT="18288" marB="1828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914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Centered</a:t>
                      </a:r>
                    </a:p>
                  </a:txBody>
                  <a:tcPr marL="0" marR="0" marT="18288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914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Series</a:t>
                      </a:r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 1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Measured Value 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67.4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54.7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Ratio to Calculated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0.73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Series</a:t>
                      </a:r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 2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Measured Value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73.2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60.1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0.82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Ratio to Calculated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0.98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3124200" y="4629150"/>
            <a:ext cx="4267200" cy="1009650"/>
            <a:chOff x="3124200" y="4629150"/>
            <a:chExt cx="4267200" cy="1009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200400" y="4672310"/>
                  <a:ext cx="41148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for U-Beams with offset reinforcement </a:t>
                  </a:r>
                  <a:br>
                    <a:rPr lang="en-US" dirty="0" smtClean="0"/>
                  </a:br>
                  <a:r>
                    <a:rPr lang="en-US" dirty="0" smtClean="0"/>
                    <a:t>(i.e., no supplementary bars), reduce </a:t>
                  </a:r>
                  <a:br>
                    <a:rPr lang="en-US" dirty="0" smtClean="0"/>
                  </a:br>
                  <a:r>
                    <a:rPr lang="en-US" dirty="0" smtClean="0"/>
                    <a:t>capacity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en-US" dirty="0" smtClean="0"/>
                    <a:t> equal to 0.8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4672310"/>
                  <a:ext cx="4114800" cy="92333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48" t="-3289" r="-1481"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Double Bracket 37"/>
            <p:cNvSpPr/>
            <p:nvPr/>
          </p:nvSpPr>
          <p:spPr>
            <a:xfrm>
              <a:off x="3124200" y="4629150"/>
              <a:ext cx="4267200" cy="1009650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55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Evaluation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07877" y="4945808"/>
            <a:ext cx="2943225" cy="515249"/>
            <a:chOff x="4419600" y="1880342"/>
            <a:chExt cx="2943225" cy="515249"/>
          </a:xfrm>
        </p:grpSpPr>
        <p:sp>
          <p:nvSpPr>
            <p:cNvPr id="10" name="Rectangle 9"/>
            <p:cNvSpPr/>
            <p:nvPr/>
          </p:nvSpPr>
          <p:spPr>
            <a:xfrm>
              <a:off x="4419600" y="1880342"/>
              <a:ext cx="2943225" cy="5152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Some Horizontal Shear Damage</a:t>
              </a:r>
            </a:p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No Horizontal Shear Damage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4520630" y="2206787"/>
              <a:ext cx="91440" cy="91440"/>
            </a:xfrm>
            <a:prstGeom prst="rect">
              <a:avLst/>
            </a:prstGeom>
            <a:solidFill>
              <a:srgbClr val="B9CDE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4520630" y="1996440"/>
              <a:ext cx="91440" cy="914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74720" y="192024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Literature Review: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What previous testing has been done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74720" y="192024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Literature Review: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What previous testing has been done</a:t>
            </a:r>
            <a:r>
              <a:rPr lang="en-US" dirty="0" smtClean="0"/>
              <a:t>?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 smtClean="0"/>
              <a:t>…on U-Beams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 smtClean="0"/>
              <a:t>…under shear 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74720" y="192024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Literature Review: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What previous testing has been done</a:t>
            </a:r>
            <a:r>
              <a:rPr lang="en-US" dirty="0" smtClean="0"/>
              <a:t>?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 smtClean="0"/>
              <a:t>…on U-Beams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 smtClean="0"/>
              <a:t>…under shear load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344987" y="3124200"/>
            <a:ext cx="4570413" cy="2764506"/>
            <a:chOff x="457200" y="2417094"/>
            <a:chExt cx="4570413" cy="2764506"/>
          </a:xfrm>
        </p:grpSpPr>
        <p:sp>
          <p:nvSpPr>
            <p:cNvPr id="12" name="Freeform 11"/>
            <p:cNvSpPr/>
            <p:nvPr/>
          </p:nvSpPr>
          <p:spPr>
            <a:xfrm>
              <a:off x="1642624" y="4413969"/>
              <a:ext cx="260597" cy="123060"/>
            </a:xfrm>
            <a:custGeom>
              <a:avLst/>
              <a:gdLst>
                <a:gd name="connsiteX0" fmla="*/ 0 w 228600"/>
                <a:gd name="connsiteY0" fmla="*/ 107950 h 107950"/>
                <a:gd name="connsiteX1" fmla="*/ 127000 w 228600"/>
                <a:gd name="connsiteY1" fmla="*/ 107950 h 107950"/>
                <a:gd name="connsiteX2" fmla="*/ 228600 w 228600"/>
                <a:gd name="connsiteY2" fmla="*/ 0 h 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107950">
                  <a:moveTo>
                    <a:pt x="0" y="107950"/>
                  </a:moveTo>
                  <a:lnTo>
                    <a:pt x="127000" y="107950"/>
                  </a:lnTo>
                  <a:lnTo>
                    <a:pt x="22860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09502" y="3138201"/>
              <a:ext cx="260597" cy="152015"/>
            </a:xfrm>
            <a:custGeom>
              <a:avLst/>
              <a:gdLst>
                <a:gd name="connsiteX0" fmla="*/ 0 w 228600"/>
                <a:gd name="connsiteY0" fmla="*/ 0 h 133350"/>
                <a:gd name="connsiteX1" fmla="*/ 127000 w 228600"/>
                <a:gd name="connsiteY1" fmla="*/ 0 h 133350"/>
                <a:gd name="connsiteX2" fmla="*/ 228600 w 228600"/>
                <a:gd name="connsiteY2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133350">
                  <a:moveTo>
                    <a:pt x="0" y="0"/>
                  </a:moveTo>
                  <a:lnTo>
                    <a:pt x="127000" y="0"/>
                  </a:lnTo>
                  <a:lnTo>
                    <a:pt x="228600" y="1333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663682" y="2596374"/>
              <a:ext cx="188209" cy="412613"/>
            </a:xfrm>
            <a:custGeom>
              <a:avLst/>
              <a:gdLst>
                <a:gd name="connsiteX0" fmla="*/ 165100 w 165100"/>
                <a:gd name="connsiteY0" fmla="*/ 0 h 361950"/>
                <a:gd name="connsiteX1" fmla="*/ 0 w 165100"/>
                <a:gd name="connsiteY1" fmla="*/ 120650 h 361950"/>
                <a:gd name="connsiteX2" fmla="*/ 0 w 165100"/>
                <a:gd name="connsiteY2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" h="361950">
                  <a:moveTo>
                    <a:pt x="165100" y="0"/>
                  </a:moveTo>
                  <a:lnTo>
                    <a:pt x="0" y="120650"/>
                  </a:lnTo>
                  <a:lnTo>
                    <a:pt x="0" y="3619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715511" y="4028576"/>
              <a:ext cx="318508" cy="115821"/>
            </a:xfrm>
            <a:custGeom>
              <a:avLst/>
              <a:gdLst>
                <a:gd name="connsiteX0" fmla="*/ 279400 w 279400"/>
                <a:gd name="connsiteY0" fmla="*/ 101600 h 101600"/>
                <a:gd name="connsiteX1" fmla="*/ 228600 w 279400"/>
                <a:gd name="connsiteY1" fmla="*/ 0 h 101600"/>
                <a:gd name="connsiteX2" fmla="*/ 0 w 279400"/>
                <a:gd name="connsiteY2" fmla="*/ 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101600">
                  <a:moveTo>
                    <a:pt x="279400" y="101600"/>
                  </a:moveTo>
                  <a:lnTo>
                    <a:pt x="228600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36536" y="2417094"/>
              <a:ext cx="1268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Box-Beam</a:t>
              </a:r>
              <a:br>
                <a:rPr lang="en-US" sz="1600" dirty="0" smtClean="0"/>
              </a:br>
              <a:r>
                <a:rPr lang="en-US" sz="1200" dirty="0" smtClean="0"/>
                <a:t>23 (2%)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7174" y="4341883"/>
              <a:ext cx="1094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T-Beam</a:t>
              </a:r>
              <a:br>
                <a:rPr lang="en-US" sz="1600" dirty="0" smtClean="0"/>
              </a:br>
              <a:r>
                <a:rPr lang="en-US" sz="1200" dirty="0" smtClean="0"/>
                <a:t>139 (12%)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5418" y="2941669"/>
              <a:ext cx="1246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Rectangular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200" dirty="0" smtClean="0"/>
                <a:t>299 (26%)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92104" y="4122612"/>
              <a:ext cx="1043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I-Beam</a:t>
              </a:r>
              <a:br>
                <a:rPr lang="en-US" sz="1600" dirty="0" smtClean="0"/>
              </a:br>
              <a:r>
                <a:rPr lang="en-US" sz="1200" dirty="0" smtClean="0"/>
                <a:t>677 (59%)</a:t>
              </a:r>
              <a:endParaRPr lang="en-US" sz="12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805113"/>
              <a:ext cx="4570413" cy="237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182879" y="6035040"/>
            <a:ext cx="4552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 data from UTPCSDB Filtered Database, N = 1138 ]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74720" y="192024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Literature Review: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What previous testing has been done</a:t>
            </a:r>
            <a:r>
              <a:rPr lang="en-US" dirty="0" smtClean="0"/>
              <a:t>?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/>
              <a:t>…on </a:t>
            </a:r>
            <a:r>
              <a:rPr lang="en-US" dirty="0" smtClean="0"/>
              <a:t>U-Beams 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 smtClean="0"/>
              <a:t>…</a:t>
            </a:r>
            <a:r>
              <a:rPr lang="en-US" dirty="0"/>
              <a:t>under shear </a:t>
            </a:r>
            <a:r>
              <a:rPr lang="en-US" dirty="0" smtClean="0"/>
              <a:t>load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What is the current performance of the structure?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45966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not much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7336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o tests of U-Beams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3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Expectations: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Shear Strength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University of Texas Prestressed Concrete Shear Database (2011 Edition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2060"/>
                </a:solidFill>
              </a:rPr>
              <a:t>[ UTPCSDB-2011 ]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sz="2600" dirty="0"/>
              <a:t>99 references from 1954-2010</a:t>
            </a:r>
          </a:p>
          <a:p>
            <a:pPr lvl="1"/>
            <a:r>
              <a:rPr lang="en-US" sz="2600" dirty="0"/>
              <a:t>shear studies from US, Europe, Japan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Used to create an Evaluation Database answering the question – how accurate is the code equation for shear capacity?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8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828800"/>
            <a:ext cx="5484813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Expectations: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Shear Strength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485655"/>
            <a:ext cx="4800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Concrete Strength [</a:t>
            </a:r>
            <a:r>
              <a:rPr lang="en-US" sz="1600" dirty="0" err="1" smtClean="0"/>
              <a:t>ksi</a:t>
            </a:r>
            <a:r>
              <a:rPr lang="en-US" sz="1600" dirty="0" smtClean="0"/>
              <a:t>]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 dirty="0" smtClean="0"/>
                  <a:t> calculated using AASHTO LRFD General Procedure (2010)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467" t="-117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2429774" y="4055852"/>
            <a:ext cx="5120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91400" y="3307427"/>
            <a:ext cx="0" cy="7484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74214" y="3367075"/>
            <a:ext cx="1364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conservative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658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Expectations: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Shear Strength</a:t>
            </a:r>
            <a:endParaRPr lang="en-US" sz="3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828800"/>
            <a:ext cx="5484813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5485655"/>
            <a:ext cx="4800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Concrete Strength [</a:t>
            </a:r>
            <a:r>
              <a:rPr lang="en-US" sz="1600" dirty="0" err="1" smtClean="0"/>
              <a:t>ksi</a:t>
            </a:r>
            <a:r>
              <a:rPr lang="en-US" sz="1600" dirty="0" smtClean="0"/>
              <a:t>]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 dirty="0" smtClean="0"/>
                  <a:t> calculated using AASHTO LRFD General Procedure (2010)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467" t="-117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2429774" y="4055852"/>
            <a:ext cx="5120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91400" y="3307427"/>
            <a:ext cx="0" cy="7484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74214" y="3367075"/>
            <a:ext cx="1364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conservative</a:t>
            </a:r>
            <a:endParaRPr lang="en-US" sz="1400"/>
          </a:p>
        </p:txBody>
      </p:sp>
      <p:sp>
        <p:nvSpPr>
          <p:cNvPr id="6" name="Rounded Rectangle 5"/>
          <p:cNvSpPr/>
          <p:nvPr/>
        </p:nvSpPr>
        <p:spPr>
          <a:xfrm>
            <a:off x="5867400" y="1752600"/>
            <a:ext cx="2971800" cy="990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</a:t>
            </a:r>
            <a:r>
              <a:rPr lang="en-US" sz="1600" dirty="0" smtClean="0">
                <a:solidFill>
                  <a:schemeClr val="tx1"/>
                </a:solidFill>
              </a:rPr>
              <a:t>ach dot represents a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single laboratory test –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one beam, loaded to failure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53200" y="3200400"/>
            <a:ext cx="304800" cy="32056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38950" y="2743200"/>
            <a:ext cx="485775" cy="533400"/>
          </a:xfrm>
          <a:custGeom>
            <a:avLst/>
            <a:gdLst>
              <a:gd name="connsiteX0" fmla="*/ 485775 w 485775"/>
              <a:gd name="connsiteY0" fmla="*/ 0 h 533400"/>
              <a:gd name="connsiteX1" fmla="*/ 285750 w 485775"/>
              <a:gd name="connsiteY1" fmla="*/ 381000 h 533400"/>
              <a:gd name="connsiteX2" fmla="*/ 0 w 485775"/>
              <a:gd name="connsiteY2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775" h="533400">
                <a:moveTo>
                  <a:pt x="485775" y="0"/>
                </a:moveTo>
                <a:cubicBezTo>
                  <a:pt x="426243" y="146050"/>
                  <a:pt x="366712" y="292100"/>
                  <a:pt x="285750" y="381000"/>
                </a:cubicBezTo>
                <a:cubicBezTo>
                  <a:pt x="204788" y="469900"/>
                  <a:pt x="102394" y="501650"/>
                  <a:pt x="0" y="5334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Fabrication</a:t>
            </a:r>
            <a:endParaRPr lang="en-US" dirty="0"/>
          </a:p>
        </p:txBody>
      </p:sp>
      <p:pic>
        <p:nvPicPr>
          <p:cNvPr id="4098" name="Picture 2" descr="\\austin.utexas.edu\disk\engr\research\fsel\Projects\BurstingShearBeams-5831\Photos\2008-11-14 Beam1 Rebar\P1000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24773"/>
          <a:stretch/>
        </p:blipFill>
        <p:spPr bwMode="auto">
          <a:xfrm>
            <a:off x="1371600" y="2011680"/>
            <a:ext cx="6400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tie reinforcement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4060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place concrete:  fill bottom slab</a:t>
            </a:r>
            <a:endParaRPr lang="en-US" u="sng" dirty="0"/>
          </a:p>
        </p:txBody>
      </p:sp>
      <p:pic>
        <p:nvPicPr>
          <p:cNvPr id="6" name="Picture 2" descr="\\austin.utexas.edu\disk\engr\research\fsel\Projects\BurstingShearBeams-5831\Photos\2009-02-26 Beam2 Cast\P10008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/>
          <a:stretch/>
        </p:blipFill>
        <p:spPr bwMode="auto">
          <a:xfrm>
            <a:off x="1371600" y="2011680"/>
            <a:ext cx="6400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63040" y="2081150"/>
            <a:ext cx="7604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 __________________________?</a:t>
            </a:r>
          </a:p>
          <a:p>
            <a:endParaRPr lang="en-US" dirty="0" smtClean="0"/>
          </a:p>
          <a:p>
            <a:r>
              <a:rPr lang="en-US" dirty="0" smtClean="0"/>
              <a:t>What about _______________________?</a:t>
            </a:r>
          </a:p>
          <a:p>
            <a:endParaRPr lang="en-US" dirty="0" smtClean="0"/>
          </a:p>
          <a:p>
            <a:r>
              <a:rPr lang="en-US" dirty="0" smtClean="0"/>
              <a:t>What happens if ____________________?</a:t>
            </a:r>
          </a:p>
        </p:txBody>
      </p:sp>
    </p:spTree>
    <p:extLst>
      <p:ext uri="{BB962C8B-B14F-4D97-AF65-F5344CB8AC3E}">
        <p14:creationId xmlns:p14="http://schemas.microsoft.com/office/powerpoint/2010/main" val="25042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place concrete:  place void form</a:t>
            </a:r>
            <a:endParaRPr lang="en-US" u="sng" dirty="0"/>
          </a:p>
        </p:txBody>
      </p:sp>
      <p:pic>
        <p:nvPicPr>
          <p:cNvPr id="7" name="Picture 2" descr="\\austin.utexas.edu\disk\engr\research\fsel\Projects\BurstingShearBeams-5831\Photos\2008-11-18 Beam1 Cast\P1000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5755" r="21614" b="23304"/>
          <a:stretch/>
        </p:blipFill>
        <p:spPr bwMode="auto">
          <a:xfrm>
            <a:off x="1371600" y="2011680"/>
            <a:ext cx="6400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3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place concrete:  fill webs</a:t>
            </a:r>
            <a:endParaRPr lang="en-US" u="sng" dirty="0"/>
          </a:p>
        </p:txBody>
      </p:sp>
      <p:pic>
        <p:nvPicPr>
          <p:cNvPr id="6" name="Picture 2" descr="\\austin.utexas.edu\disk\engr\research\fsel\Projects\BurstingShearBeams-5831\Photos\2009-07-16 Beam 3 Cast\P1000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14149" r="12917" b="14508"/>
          <a:stretch/>
        </p:blipFill>
        <p:spPr bwMode="auto">
          <a:xfrm>
            <a:off x="1371600" y="2011681"/>
            <a:ext cx="6400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place concrete:  clean up</a:t>
            </a:r>
            <a:endParaRPr lang="en-US" u="sng" dirty="0"/>
          </a:p>
        </p:txBody>
      </p:sp>
      <p:pic>
        <p:nvPicPr>
          <p:cNvPr id="6" name="Picture 2" descr="\\austin.utexas.edu\disk\engr\research\fsel\Projects\BurstingShearBeams-5831\Photos\2009-07-16 Beam 3 Cast\P10007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041" b="26316"/>
          <a:stretch/>
        </p:blipFill>
        <p:spPr bwMode="auto">
          <a:xfrm>
            <a:off x="1371600" y="2011680"/>
            <a:ext cx="6400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1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…wait…</a:t>
            </a:r>
            <a:endParaRPr lang="en-US" u="sng" dirty="0"/>
          </a:p>
        </p:txBody>
      </p:sp>
      <p:pic>
        <p:nvPicPr>
          <p:cNvPr id="7170" name="Picture 2" descr="\\austin.utexas.edu\disk\engr\research\fsel\Projects\BurstingShearBeams-5831\Photos\2009-10-28 Beam 4 Release\P10105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2" b="3120"/>
          <a:stretch/>
        </p:blipFill>
        <p:spPr bwMode="auto">
          <a:xfrm>
            <a:off x="1371600" y="2011680"/>
            <a:ext cx="6400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strip forms</a:t>
            </a:r>
            <a:endParaRPr lang="en-US" u="sng" dirty="0"/>
          </a:p>
        </p:txBody>
      </p:sp>
      <p:pic>
        <p:nvPicPr>
          <p:cNvPr id="6" name="Picture 2" descr="\\austin.utexas.edu\disk\engr\research\fsel\Projects\BurstingShearBeams-5831\Photos\2009-02-26 Beam2 Cast\P10101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15279" r="21093" b="29026"/>
          <a:stretch/>
        </p:blipFill>
        <p:spPr bwMode="auto">
          <a:xfrm>
            <a:off x="1371600" y="2011679"/>
            <a:ext cx="6400800" cy="41148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</a:t>
            </a:r>
            <a:r>
              <a:rPr lang="en-US" u="sng" dirty="0" smtClean="0"/>
              <a:t>eam is complete!</a:t>
            </a:r>
            <a:endParaRPr lang="en-US" u="sng" dirty="0"/>
          </a:p>
        </p:txBody>
      </p:sp>
      <p:pic>
        <p:nvPicPr>
          <p:cNvPr id="9" name="Picture 2" descr="C:\Users\cghovell\Desktop\UBeams\Photos\2009-07-28 Beam 3 Two-Crane Move\P1000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6737" r="2046" b="11807"/>
          <a:stretch/>
        </p:blipFill>
        <p:spPr bwMode="auto">
          <a:xfrm>
            <a:off x="1371101" y="2011679"/>
            <a:ext cx="6400799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6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Test Setup</a:t>
            </a:r>
            <a:endParaRPr lang="en-US" dirty="0"/>
          </a:p>
        </p:txBody>
      </p:sp>
      <p:grpSp>
        <p:nvGrpSpPr>
          <p:cNvPr id="240" name="Group 239"/>
          <p:cNvGrpSpPr/>
          <p:nvPr/>
        </p:nvGrpSpPr>
        <p:grpSpPr>
          <a:xfrm>
            <a:off x="457200" y="1812721"/>
            <a:ext cx="8229600" cy="3727470"/>
            <a:chOff x="457200" y="1812721"/>
            <a:chExt cx="8229600" cy="3727470"/>
          </a:xfrm>
        </p:grpSpPr>
        <p:sp>
          <p:nvSpPr>
            <p:cNvPr id="5" name="Rectangle 362"/>
            <p:cNvSpPr>
              <a:spLocks noChangeArrowheads="1"/>
            </p:cNvSpPr>
            <p:nvPr/>
          </p:nvSpPr>
          <p:spPr bwMode="auto">
            <a:xfrm>
              <a:off x="3428823" y="2024419"/>
              <a:ext cx="1372124" cy="365377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344"/>
            <p:cNvSpPr>
              <a:spLocks/>
            </p:cNvSpPr>
            <p:nvPr/>
          </p:nvSpPr>
          <p:spPr bwMode="auto">
            <a:xfrm>
              <a:off x="4074899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345"/>
            <p:cNvSpPr>
              <a:spLocks/>
            </p:cNvSpPr>
            <p:nvPr/>
          </p:nvSpPr>
          <p:spPr bwMode="auto">
            <a:xfrm>
              <a:off x="4623747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346"/>
            <p:cNvSpPr>
              <a:spLocks/>
            </p:cNvSpPr>
            <p:nvPr/>
          </p:nvSpPr>
          <p:spPr bwMode="auto">
            <a:xfrm>
              <a:off x="3526050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351"/>
            <p:cNvSpPr>
              <a:spLocks noChangeArrowheads="1"/>
            </p:cNvSpPr>
            <p:nvPr/>
          </p:nvSpPr>
          <p:spPr bwMode="auto">
            <a:xfrm>
              <a:off x="4052945" y="1920923"/>
              <a:ext cx="125452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356"/>
            <p:cNvSpPr>
              <a:spLocks noChangeArrowheads="1"/>
            </p:cNvSpPr>
            <p:nvPr/>
          </p:nvSpPr>
          <p:spPr bwMode="auto">
            <a:xfrm>
              <a:off x="4600225" y="1920923"/>
              <a:ext cx="127019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358"/>
            <p:cNvSpPr>
              <a:spLocks noChangeArrowheads="1"/>
            </p:cNvSpPr>
            <p:nvPr/>
          </p:nvSpPr>
          <p:spPr bwMode="auto">
            <a:xfrm>
              <a:off x="3504095" y="1920923"/>
              <a:ext cx="125452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63"/>
            <p:cNvSpPr>
              <a:spLocks/>
            </p:cNvSpPr>
            <p:nvPr/>
          </p:nvSpPr>
          <p:spPr bwMode="auto">
            <a:xfrm>
              <a:off x="3817724" y="2389796"/>
              <a:ext cx="594325" cy="548848"/>
            </a:xfrm>
            <a:custGeom>
              <a:avLst/>
              <a:gdLst>
                <a:gd name="T0" fmla="*/ 0 w 379"/>
                <a:gd name="T1" fmla="*/ 0 h 350"/>
                <a:gd name="T2" fmla="*/ 379 w 379"/>
                <a:gd name="T3" fmla="*/ 0 h 350"/>
                <a:gd name="T4" fmla="*/ 379 w 379"/>
                <a:gd name="T5" fmla="*/ 44 h 350"/>
                <a:gd name="T6" fmla="*/ 365 w 379"/>
                <a:gd name="T7" fmla="*/ 44 h 350"/>
                <a:gd name="T8" fmla="*/ 365 w 379"/>
                <a:gd name="T9" fmla="*/ 306 h 350"/>
                <a:gd name="T10" fmla="*/ 379 w 379"/>
                <a:gd name="T11" fmla="*/ 306 h 350"/>
                <a:gd name="T12" fmla="*/ 379 w 379"/>
                <a:gd name="T13" fmla="*/ 350 h 350"/>
                <a:gd name="T14" fmla="*/ 0 w 379"/>
                <a:gd name="T15" fmla="*/ 350 h 350"/>
                <a:gd name="T16" fmla="*/ 0 w 379"/>
                <a:gd name="T17" fmla="*/ 306 h 350"/>
                <a:gd name="T18" fmla="*/ 15 w 379"/>
                <a:gd name="T19" fmla="*/ 306 h 350"/>
                <a:gd name="T20" fmla="*/ 15 w 379"/>
                <a:gd name="T21" fmla="*/ 44 h 350"/>
                <a:gd name="T22" fmla="*/ 0 w 379"/>
                <a:gd name="T23" fmla="*/ 44 h 350"/>
                <a:gd name="T24" fmla="*/ 0 w 379"/>
                <a:gd name="T25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9" h="350">
                  <a:moveTo>
                    <a:pt x="0" y="0"/>
                  </a:moveTo>
                  <a:lnTo>
                    <a:pt x="379" y="0"/>
                  </a:lnTo>
                  <a:lnTo>
                    <a:pt x="379" y="44"/>
                  </a:lnTo>
                  <a:lnTo>
                    <a:pt x="365" y="44"/>
                  </a:lnTo>
                  <a:lnTo>
                    <a:pt x="365" y="306"/>
                  </a:lnTo>
                  <a:lnTo>
                    <a:pt x="379" y="306"/>
                  </a:lnTo>
                  <a:lnTo>
                    <a:pt x="379" y="350"/>
                  </a:lnTo>
                  <a:lnTo>
                    <a:pt x="0" y="350"/>
                  </a:lnTo>
                  <a:lnTo>
                    <a:pt x="0" y="306"/>
                  </a:lnTo>
                  <a:lnTo>
                    <a:pt x="15" y="306"/>
                  </a:lnTo>
                  <a:lnTo>
                    <a:pt x="1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EA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383"/>
            <p:cNvSpPr>
              <a:spLocks noChangeArrowheads="1"/>
            </p:cNvSpPr>
            <p:nvPr/>
          </p:nvSpPr>
          <p:spPr bwMode="auto">
            <a:xfrm>
              <a:off x="491697" y="5196767"/>
              <a:ext cx="205426" cy="580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384"/>
            <p:cNvSpPr>
              <a:spLocks noChangeArrowheads="1"/>
            </p:cNvSpPr>
            <p:nvPr/>
          </p:nvSpPr>
          <p:spPr bwMode="auto">
            <a:xfrm>
              <a:off x="8446875" y="5196767"/>
              <a:ext cx="205426" cy="580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377"/>
            <p:cNvSpPr>
              <a:spLocks noChangeArrowheads="1"/>
            </p:cNvSpPr>
            <p:nvPr/>
          </p:nvSpPr>
          <p:spPr bwMode="auto">
            <a:xfrm>
              <a:off x="457200" y="3761918"/>
              <a:ext cx="8229600" cy="2007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378"/>
            <p:cNvSpPr>
              <a:spLocks noChangeArrowheads="1"/>
            </p:cNvSpPr>
            <p:nvPr/>
          </p:nvSpPr>
          <p:spPr bwMode="auto">
            <a:xfrm>
              <a:off x="457200" y="3962641"/>
              <a:ext cx="8229600" cy="12341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526890" y="3835276"/>
              <a:ext cx="8091768" cy="1331851"/>
              <a:chOff x="976347" y="4083827"/>
              <a:chExt cx="7192683" cy="1183868"/>
            </a:xfrm>
          </p:grpSpPr>
          <p:sp>
            <p:nvSpPr>
              <p:cNvPr id="99" name="Line 163"/>
              <p:cNvSpPr>
                <a:spLocks noChangeShapeType="1"/>
              </p:cNvSpPr>
              <p:nvPr/>
            </p:nvSpPr>
            <p:spPr bwMode="auto">
              <a:xfrm>
                <a:off x="97634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164"/>
              <p:cNvSpPr>
                <a:spLocks noChangeShapeType="1"/>
              </p:cNvSpPr>
              <p:nvPr/>
            </p:nvSpPr>
            <p:spPr bwMode="auto">
              <a:xfrm>
                <a:off x="105756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165"/>
              <p:cNvSpPr>
                <a:spLocks noChangeShapeType="1"/>
              </p:cNvSpPr>
              <p:nvPr/>
            </p:nvSpPr>
            <p:spPr bwMode="auto">
              <a:xfrm>
                <a:off x="113878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166"/>
              <p:cNvSpPr>
                <a:spLocks noChangeShapeType="1"/>
              </p:cNvSpPr>
              <p:nvPr/>
            </p:nvSpPr>
            <p:spPr bwMode="auto">
              <a:xfrm>
                <a:off x="122000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167"/>
              <p:cNvSpPr>
                <a:spLocks noChangeShapeType="1"/>
              </p:cNvSpPr>
              <p:nvPr/>
            </p:nvSpPr>
            <p:spPr bwMode="auto">
              <a:xfrm>
                <a:off x="130122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168"/>
              <p:cNvSpPr>
                <a:spLocks noChangeShapeType="1"/>
              </p:cNvSpPr>
              <p:nvPr/>
            </p:nvSpPr>
            <p:spPr bwMode="auto">
              <a:xfrm>
                <a:off x="13824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169"/>
              <p:cNvSpPr>
                <a:spLocks noChangeShapeType="1"/>
              </p:cNvSpPr>
              <p:nvPr/>
            </p:nvSpPr>
            <p:spPr bwMode="auto">
              <a:xfrm>
                <a:off x="146366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170"/>
              <p:cNvSpPr>
                <a:spLocks noChangeShapeType="1"/>
              </p:cNvSpPr>
              <p:nvPr/>
            </p:nvSpPr>
            <p:spPr bwMode="auto">
              <a:xfrm>
                <a:off x="154487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171"/>
              <p:cNvSpPr>
                <a:spLocks noChangeShapeType="1"/>
              </p:cNvSpPr>
              <p:nvPr/>
            </p:nvSpPr>
            <p:spPr bwMode="auto">
              <a:xfrm>
                <a:off x="162609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172"/>
              <p:cNvSpPr>
                <a:spLocks noChangeShapeType="1"/>
              </p:cNvSpPr>
              <p:nvPr/>
            </p:nvSpPr>
            <p:spPr bwMode="auto">
              <a:xfrm>
                <a:off x="170731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173"/>
              <p:cNvSpPr>
                <a:spLocks noChangeShapeType="1"/>
              </p:cNvSpPr>
              <p:nvPr/>
            </p:nvSpPr>
            <p:spPr bwMode="auto">
              <a:xfrm>
                <a:off x="178853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174"/>
              <p:cNvSpPr>
                <a:spLocks noChangeShapeType="1"/>
              </p:cNvSpPr>
              <p:nvPr/>
            </p:nvSpPr>
            <p:spPr bwMode="auto">
              <a:xfrm>
                <a:off x="186975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175"/>
              <p:cNvSpPr>
                <a:spLocks noChangeShapeType="1"/>
              </p:cNvSpPr>
              <p:nvPr/>
            </p:nvSpPr>
            <p:spPr bwMode="auto">
              <a:xfrm>
                <a:off x="195097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76"/>
              <p:cNvSpPr>
                <a:spLocks noChangeShapeType="1"/>
              </p:cNvSpPr>
              <p:nvPr/>
            </p:nvSpPr>
            <p:spPr bwMode="auto">
              <a:xfrm>
                <a:off x="203219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177"/>
              <p:cNvSpPr>
                <a:spLocks noChangeShapeType="1"/>
              </p:cNvSpPr>
              <p:nvPr/>
            </p:nvSpPr>
            <p:spPr bwMode="auto">
              <a:xfrm>
                <a:off x="211341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178"/>
              <p:cNvSpPr>
                <a:spLocks noChangeShapeType="1"/>
              </p:cNvSpPr>
              <p:nvPr/>
            </p:nvSpPr>
            <p:spPr bwMode="auto">
              <a:xfrm>
                <a:off x="219462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179"/>
              <p:cNvSpPr>
                <a:spLocks noChangeShapeType="1"/>
              </p:cNvSpPr>
              <p:nvPr/>
            </p:nvSpPr>
            <p:spPr bwMode="auto">
              <a:xfrm>
                <a:off x="227584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180"/>
              <p:cNvSpPr>
                <a:spLocks noChangeShapeType="1"/>
              </p:cNvSpPr>
              <p:nvPr/>
            </p:nvSpPr>
            <p:spPr bwMode="auto">
              <a:xfrm>
                <a:off x="235706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181"/>
              <p:cNvSpPr>
                <a:spLocks noChangeShapeType="1"/>
              </p:cNvSpPr>
              <p:nvPr/>
            </p:nvSpPr>
            <p:spPr bwMode="auto">
              <a:xfrm>
                <a:off x="243828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182"/>
              <p:cNvSpPr>
                <a:spLocks noChangeShapeType="1"/>
              </p:cNvSpPr>
              <p:nvPr/>
            </p:nvSpPr>
            <p:spPr bwMode="auto">
              <a:xfrm>
                <a:off x="256080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183"/>
              <p:cNvSpPr>
                <a:spLocks noChangeShapeType="1"/>
              </p:cNvSpPr>
              <p:nvPr/>
            </p:nvSpPr>
            <p:spPr bwMode="auto">
              <a:xfrm>
                <a:off x="268194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184"/>
              <p:cNvSpPr>
                <a:spLocks noChangeShapeType="1"/>
              </p:cNvSpPr>
              <p:nvPr/>
            </p:nvSpPr>
            <p:spPr bwMode="auto">
              <a:xfrm>
                <a:off x="280445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85"/>
              <p:cNvSpPr>
                <a:spLocks noChangeShapeType="1"/>
              </p:cNvSpPr>
              <p:nvPr/>
            </p:nvSpPr>
            <p:spPr bwMode="auto">
              <a:xfrm>
                <a:off x="292697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86"/>
              <p:cNvSpPr>
                <a:spLocks noChangeShapeType="1"/>
              </p:cNvSpPr>
              <p:nvPr/>
            </p:nvSpPr>
            <p:spPr bwMode="auto">
              <a:xfrm>
                <a:off x="317063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87"/>
              <p:cNvSpPr>
                <a:spLocks noChangeShapeType="1"/>
              </p:cNvSpPr>
              <p:nvPr/>
            </p:nvSpPr>
            <p:spPr bwMode="auto">
              <a:xfrm>
                <a:off x="304811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88"/>
              <p:cNvSpPr>
                <a:spLocks noChangeShapeType="1"/>
              </p:cNvSpPr>
              <p:nvPr/>
            </p:nvSpPr>
            <p:spPr bwMode="auto">
              <a:xfrm>
                <a:off x="329177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89"/>
              <p:cNvSpPr>
                <a:spLocks noChangeShapeType="1"/>
              </p:cNvSpPr>
              <p:nvPr/>
            </p:nvSpPr>
            <p:spPr bwMode="auto">
              <a:xfrm>
                <a:off x="341428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90"/>
              <p:cNvSpPr>
                <a:spLocks noChangeShapeType="1"/>
              </p:cNvSpPr>
              <p:nvPr/>
            </p:nvSpPr>
            <p:spPr bwMode="auto">
              <a:xfrm>
                <a:off x="353542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91"/>
              <p:cNvSpPr>
                <a:spLocks noChangeShapeType="1"/>
              </p:cNvSpPr>
              <p:nvPr/>
            </p:nvSpPr>
            <p:spPr bwMode="auto">
              <a:xfrm>
                <a:off x="378046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92"/>
              <p:cNvSpPr>
                <a:spLocks noChangeShapeType="1"/>
              </p:cNvSpPr>
              <p:nvPr/>
            </p:nvSpPr>
            <p:spPr bwMode="auto">
              <a:xfrm>
                <a:off x="390160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93"/>
              <p:cNvSpPr>
                <a:spLocks noChangeShapeType="1"/>
              </p:cNvSpPr>
              <p:nvPr/>
            </p:nvSpPr>
            <p:spPr bwMode="auto">
              <a:xfrm>
                <a:off x="402411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94"/>
              <p:cNvSpPr>
                <a:spLocks noChangeShapeType="1"/>
              </p:cNvSpPr>
              <p:nvPr/>
            </p:nvSpPr>
            <p:spPr bwMode="auto">
              <a:xfrm>
                <a:off x="426777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95"/>
              <p:cNvSpPr>
                <a:spLocks noChangeShapeType="1"/>
              </p:cNvSpPr>
              <p:nvPr/>
            </p:nvSpPr>
            <p:spPr bwMode="auto">
              <a:xfrm>
                <a:off x="438891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96"/>
              <p:cNvSpPr>
                <a:spLocks noChangeShapeType="1"/>
              </p:cNvSpPr>
              <p:nvPr/>
            </p:nvSpPr>
            <p:spPr bwMode="auto">
              <a:xfrm>
                <a:off x="451143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97"/>
              <p:cNvSpPr>
                <a:spLocks noChangeShapeType="1"/>
              </p:cNvSpPr>
              <p:nvPr/>
            </p:nvSpPr>
            <p:spPr bwMode="auto">
              <a:xfrm>
                <a:off x="475508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8"/>
              <p:cNvSpPr>
                <a:spLocks noChangeShapeType="1"/>
              </p:cNvSpPr>
              <p:nvPr/>
            </p:nvSpPr>
            <p:spPr bwMode="auto">
              <a:xfrm>
                <a:off x="816903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99"/>
              <p:cNvSpPr>
                <a:spLocks noChangeShapeType="1"/>
              </p:cNvSpPr>
              <p:nvPr/>
            </p:nvSpPr>
            <p:spPr bwMode="auto">
              <a:xfrm>
                <a:off x="808643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200"/>
              <p:cNvSpPr>
                <a:spLocks noChangeShapeType="1"/>
              </p:cNvSpPr>
              <p:nvPr/>
            </p:nvSpPr>
            <p:spPr bwMode="auto">
              <a:xfrm>
                <a:off x="800521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201"/>
              <p:cNvSpPr>
                <a:spLocks noChangeShapeType="1"/>
              </p:cNvSpPr>
              <p:nvPr/>
            </p:nvSpPr>
            <p:spPr bwMode="auto">
              <a:xfrm>
                <a:off x="792399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202"/>
              <p:cNvSpPr>
                <a:spLocks noChangeShapeType="1"/>
              </p:cNvSpPr>
              <p:nvPr/>
            </p:nvSpPr>
            <p:spPr bwMode="auto">
              <a:xfrm>
                <a:off x="784277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203"/>
              <p:cNvSpPr>
                <a:spLocks noChangeShapeType="1"/>
              </p:cNvSpPr>
              <p:nvPr/>
            </p:nvSpPr>
            <p:spPr bwMode="auto">
              <a:xfrm>
                <a:off x="776155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204"/>
              <p:cNvSpPr>
                <a:spLocks noChangeShapeType="1"/>
              </p:cNvSpPr>
              <p:nvPr/>
            </p:nvSpPr>
            <p:spPr bwMode="auto">
              <a:xfrm>
                <a:off x="76803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205"/>
              <p:cNvSpPr>
                <a:spLocks noChangeShapeType="1"/>
              </p:cNvSpPr>
              <p:nvPr/>
            </p:nvSpPr>
            <p:spPr bwMode="auto">
              <a:xfrm>
                <a:off x="759912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207"/>
              <p:cNvSpPr>
                <a:spLocks noChangeShapeType="1"/>
              </p:cNvSpPr>
              <p:nvPr/>
            </p:nvSpPr>
            <p:spPr bwMode="auto">
              <a:xfrm>
                <a:off x="751790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208"/>
              <p:cNvSpPr>
                <a:spLocks noChangeShapeType="1"/>
              </p:cNvSpPr>
              <p:nvPr/>
            </p:nvSpPr>
            <p:spPr bwMode="auto">
              <a:xfrm>
                <a:off x="743668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209"/>
              <p:cNvSpPr>
                <a:spLocks noChangeShapeType="1"/>
              </p:cNvSpPr>
              <p:nvPr/>
            </p:nvSpPr>
            <p:spPr bwMode="auto">
              <a:xfrm>
                <a:off x="735546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210"/>
              <p:cNvSpPr>
                <a:spLocks noChangeShapeType="1"/>
              </p:cNvSpPr>
              <p:nvPr/>
            </p:nvSpPr>
            <p:spPr bwMode="auto">
              <a:xfrm>
                <a:off x="727424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211"/>
              <p:cNvSpPr>
                <a:spLocks noChangeShapeType="1"/>
              </p:cNvSpPr>
              <p:nvPr/>
            </p:nvSpPr>
            <p:spPr bwMode="auto">
              <a:xfrm>
                <a:off x="719302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212"/>
              <p:cNvSpPr>
                <a:spLocks noChangeShapeType="1"/>
              </p:cNvSpPr>
              <p:nvPr/>
            </p:nvSpPr>
            <p:spPr bwMode="auto">
              <a:xfrm>
                <a:off x="711180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213"/>
              <p:cNvSpPr>
                <a:spLocks noChangeShapeType="1"/>
              </p:cNvSpPr>
              <p:nvPr/>
            </p:nvSpPr>
            <p:spPr bwMode="auto">
              <a:xfrm>
                <a:off x="703059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214"/>
              <p:cNvSpPr>
                <a:spLocks noChangeShapeType="1"/>
              </p:cNvSpPr>
              <p:nvPr/>
            </p:nvSpPr>
            <p:spPr bwMode="auto">
              <a:xfrm>
                <a:off x="694937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215"/>
              <p:cNvSpPr>
                <a:spLocks noChangeShapeType="1"/>
              </p:cNvSpPr>
              <p:nvPr/>
            </p:nvSpPr>
            <p:spPr bwMode="auto">
              <a:xfrm>
                <a:off x="686815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216"/>
              <p:cNvSpPr>
                <a:spLocks noChangeShapeType="1"/>
              </p:cNvSpPr>
              <p:nvPr/>
            </p:nvSpPr>
            <p:spPr bwMode="auto">
              <a:xfrm>
                <a:off x="678693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217"/>
              <p:cNvSpPr>
                <a:spLocks noChangeShapeType="1"/>
              </p:cNvSpPr>
              <p:nvPr/>
            </p:nvSpPr>
            <p:spPr bwMode="auto">
              <a:xfrm>
                <a:off x="670571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218"/>
              <p:cNvSpPr>
                <a:spLocks noChangeShapeType="1"/>
              </p:cNvSpPr>
              <p:nvPr/>
            </p:nvSpPr>
            <p:spPr bwMode="auto">
              <a:xfrm>
                <a:off x="658319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219"/>
              <p:cNvSpPr>
                <a:spLocks noChangeShapeType="1"/>
              </p:cNvSpPr>
              <p:nvPr/>
            </p:nvSpPr>
            <p:spPr bwMode="auto">
              <a:xfrm>
                <a:off x="646205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220"/>
              <p:cNvSpPr>
                <a:spLocks noChangeShapeType="1"/>
              </p:cNvSpPr>
              <p:nvPr/>
            </p:nvSpPr>
            <p:spPr bwMode="auto">
              <a:xfrm>
                <a:off x="63395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221"/>
              <p:cNvSpPr>
                <a:spLocks noChangeShapeType="1"/>
              </p:cNvSpPr>
              <p:nvPr/>
            </p:nvSpPr>
            <p:spPr bwMode="auto">
              <a:xfrm>
                <a:off x="621840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222"/>
              <p:cNvSpPr>
                <a:spLocks noChangeShapeType="1"/>
              </p:cNvSpPr>
              <p:nvPr/>
            </p:nvSpPr>
            <p:spPr bwMode="auto">
              <a:xfrm>
                <a:off x="609588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223"/>
              <p:cNvSpPr>
                <a:spLocks noChangeShapeType="1"/>
              </p:cNvSpPr>
              <p:nvPr/>
            </p:nvSpPr>
            <p:spPr bwMode="auto">
              <a:xfrm>
                <a:off x="597336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224"/>
              <p:cNvSpPr>
                <a:spLocks noChangeShapeType="1"/>
              </p:cNvSpPr>
              <p:nvPr/>
            </p:nvSpPr>
            <p:spPr bwMode="auto">
              <a:xfrm>
                <a:off x="573108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225"/>
              <p:cNvSpPr>
                <a:spLocks noChangeShapeType="1"/>
              </p:cNvSpPr>
              <p:nvPr/>
            </p:nvSpPr>
            <p:spPr bwMode="auto">
              <a:xfrm>
                <a:off x="560857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226"/>
              <p:cNvSpPr>
                <a:spLocks noChangeShapeType="1"/>
              </p:cNvSpPr>
              <p:nvPr/>
            </p:nvSpPr>
            <p:spPr bwMode="auto">
              <a:xfrm>
                <a:off x="548605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227"/>
              <p:cNvSpPr>
                <a:spLocks noChangeShapeType="1"/>
              </p:cNvSpPr>
              <p:nvPr/>
            </p:nvSpPr>
            <p:spPr bwMode="auto">
              <a:xfrm>
                <a:off x="536491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228"/>
              <p:cNvSpPr>
                <a:spLocks noChangeShapeType="1"/>
              </p:cNvSpPr>
              <p:nvPr/>
            </p:nvSpPr>
            <p:spPr bwMode="auto">
              <a:xfrm>
                <a:off x="524239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Line 229"/>
              <p:cNvSpPr>
                <a:spLocks noChangeShapeType="1"/>
              </p:cNvSpPr>
              <p:nvPr/>
            </p:nvSpPr>
            <p:spPr bwMode="auto">
              <a:xfrm>
                <a:off x="511988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230"/>
              <p:cNvSpPr>
                <a:spLocks noChangeShapeType="1"/>
              </p:cNvSpPr>
              <p:nvPr/>
            </p:nvSpPr>
            <p:spPr bwMode="auto">
              <a:xfrm>
                <a:off x="499874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231"/>
              <p:cNvSpPr>
                <a:spLocks noChangeShapeType="1"/>
              </p:cNvSpPr>
              <p:nvPr/>
            </p:nvSpPr>
            <p:spPr bwMode="auto">
              <a:xfrm>
                <a:off x="487760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224"/>
              <p:cNvSpPr>
                <a:spLocks noChangeShapeType="1"/>
              </p:cNvSpPr>
              <p:nvPr/>
            </p:nvSpPr>
            <p:spPr bwMode="auto">
              <a:xfrm>
                <a:off x="585222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Line 322"/>
            <p:cNvSpPr>
              <a:spLocks noChangeShapeType="1"/>
            </p:cNvSpPr>
            <p:nvPr/>
          </p:nvSpPr>
          <p:spPr bwMode="auto">
            <a:xfrm>
              <a:off x="355741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323"/>
            <p:cNvSpPr>
              <a:spLocks noChangeShapeType="1"/>
            </p:cNvSpPr>
            <p:nvPr/>
          </p:nvSpPr>
          <p:spPr bwMode="auto">
            <a:xfrm>
              <a:off x="357466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24"/>
            <p:cNvSpPr>
              <a:spLocks noChangeShapeType="1"/>
            </p:cNvSpPr>
            <p:nvPr/>
          </p:nvSpPr>
          <p:spPr bwMode="auto">
            <a:xfrm>
              <a:off x="410626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25"/>
            <p:cNvSpPr>
              <a:spLocks noChangeShapeType="1"/>
            </p:cNvSpPr>
            <p:nvPr/>
          </p:nvSpPr>
          <p:spPr bwMode="auto">
            <a:xfrm>
              <a:off x="412351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326"/>
            <p:cNvSpPr>
              <a:spLocks noChangeShapeType="1"/>
            </p:cNvSpPr>
            <p:nvPr/>
          </p:nvSpPr>
          <p:spPr bwMode="auto">
            <a:xfrm>
              <a:off x="4655111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327"/>
            <p:cNvSpPr>
              <a:spLocks noChangeShapeType="1"/>
            </p:cNvSpPr>
            <p:nvPr/>
          </p:nvSpPr>
          <p:spPr bwMode="auto">
            <a:xfrm>
              <a:off x="4672360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336"/>
            <p:cNvSpPr>
              <a:spLocks noChangeShapeType="1"/>
            </p:cNvSpPr>
            <p:nvPr/>
          </p:nvSpPr>
          <p:spPr bwMode="auto">
            <a:xfrm>
              <a:off x="3595047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37"/>
            <p:cNvSpPr>
              <a:spLocks noChangeShapeType="1"/>
            </p:cNvSpPr>
            <p:nvPr/>
          </p:nvSpPr>
          <p:spPr bwMode="auto">
            <a:xfrm>
              <a:off x="3538594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2"/>
            <p:cNvSpPr>
              <a:spLocks noChangeShapeType="1"/>
            </p:cNvSpPr>
            <p:nvPr/>
          </p:nvSpPr>
          <p:spPr bwMode="auto">
            <a:xfrm flipH="1">
              <a:off x="3428823" y="2372547"/>
              <a:ext cx="1372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43"/>
            <p:cNvSpPr>
              <a:spLocks noChangeShapeType="1"/>
            </p:cNvSpPr>
            <p:nvPr/>
          </p:nvSpPr>
          <p:spPr bwMode="auto">
            <a:xfrm flipH="1">
              <a:off x="3428823" y="2040101"/>
              <a:ext cx="1372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47"/>
            <p:cNvSpPr>
              <a:spLocks noChangeShapeType="1"/>
            </p:cNvSpPr>
            <p:nvPr/>
          </p:nvSpPr>
          <p:spPr bwMode="auto">
            <a:xfrm flipV="1">
              <a:off x="4052945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49"/>
            <p:cNvSpPr>
              <a:spLocks noChangeShapeType="1"/>
            </p:cNvSpPr>
            <p:nvPr/>
          </p:nvSpPr>
          <p:spPr bwMode="auto">
            <a:xfrm>
              <a:off x="4143897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0"/>
            <p:cNvSpPr>
              <a:spLocks noChangeShapeType="1"/>
            </p:cNvSpPr>
            <p:nvPr/>
          </p:nvSpPr>
          <p:spPr bwMode="auto">
            <a:xfrm>
              <a:off x="408587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2"/>
            <p:cNvSpPr>
              <a:spLocks noChangeShapeType="1"/>
            </p:cNvSpPr>
            <p:nvPr/>
          </p:nvSpPr>
          <p:spPr bwMode="auto">
            <a:xfrm flipV="1">
              <a:off x="4600225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3"/>
            <p:cNvSpPr>
              <a:spLocks noChangeShapeType="1"/>
            </p:cNvSpPr>
            <p:nvPr/>
          </p:nvSpPr>
          <p:spPr bwMode="auto">
            <a:xfrm>
              <a:off x="472724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4"/>
            <p:cNvSpPr>
              <a:spLocks noChangeShapeType="1"/>
            </p:cNvSpPr>
            <p:nvPr/>
          </p:nvSpPr>
          <p:spPr bwMode="auto">
            <a:xfrm>
              <a:off x="469274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5"/>
            <p:cNvSpPr>
              <a:spLocks noChangeShapeType="1"/>
            </p:cNvSpPr>
            <p:nvPr/>
          </p:nvSpPr>
          <p:spPr bwMode="auto">
            <a:xfrm>
              <a:off x="4634724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59"/>
            <p:cNvSpPr>
              <a:spLocks noChangeArrowheads="1"/>
            </p:cNvSpPr>
            <p:nvPr/>
          </p:nvSpPr>
          <p:spPr bwMode="auto">
            <a:xfrm>
              <a:off x="4023150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60"/>
            <p:cNvSpPr>
              <a:spLocks noChangeArrowheads="1"/>
            </p:cNvSpPr>
            <p:nvPr/>
          </p:nvSpPr>
          <p:spPr bwMode="auto">
            <a:xfrm>
              <a:off x="4572000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61"/>
            <p:cNvSpPr>
              <a:spLocks noChangeArrowheads="1"/>
            </p:cNvSpPr>
            <p:nvPr/>
          </p:nvSpPr>
          <p:spPr bwMode="auto">
            <a:xfrm>
              <a:off x="3474302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4"/>
            <p:cNvSpPr>
              <a:spLocks noChangeArrowheads="1"/>
            </p:cNvSpPr>
            <p:nvPr/>
          </p:nvSpPr>
          <p:spPr bwMode="auto">
            <a:xfrm>
              <a:off x="4046671" y="2458796"/>
              <a:ext cx="136430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65"/>
            <p:cNvSpPr>
              <a:spLocks noChangeArrowheads="1"/>
            </p:cNvSpPr>
            <p:nvPr/>
          </p:nvSpPr>
          <p:spPr bwMode="auto">
            <a:xfrm>
              <a:off x="3874176" y="2458796"/>
              <a:ext cx="137996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66"/>
            <p:cNvSpPr>
              <a:spLocks noChangeArrowheads="1"/>
            </p:cNvSpPr>
            <p:nvPr/>
          </p:nvSpPr>
          <p:spPr bwMode="auto">
            <a:xfrm>
              <a:off x="4217600" y="2458796"/>
              <a:ext cx="137996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68"/>
            <p:cNvSpPr>
              <a:spLocks noChangeArrowheads="1"/>
            </p:cNvSpPr>
            <p:nvPr/>
          </p:nvSpPr>
          <p:spPr bwMode="auto">
            <a:xfrm>
              <a:off x="3852223" y="2938645"/>
              <a:ext cx="525327" cy="685278"/>
            </a:xfrm>
            <a:prstGeom prst="rect">
              <a:avLst/>
            </a:prstGeom>
            <a:gradFill>
              <a:gsLst>
                <a:gs pos="0">
                  <a:srgbClr val="FFB989"/>
                </a:gs>
                <a:gs pos="50000">
                  <a:srgbClr val="FF8633"/>
                </a:gs>
                <a:gs pos="100000">
                  <a:srgbClr val="FF6600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9"/>
            <p:cNvSpPr>
              <a:spLocks/>
            </p:cNvSpPr>
            <p:nvPr/>
          </p:nvSpPr>
          <p:spPr bwMode="auto">
            <a:xfrm>
              <a:off x="4154874" y="3623923"/>
              <a:ext cx="142702" cy="47045"/>
            </a:xfrm>
            <a:custGeom>
              <a:avLst/>
              <a:gdLst>
                <a:gd name="T0" fmla="*/ 0 w 91"/>
                <a:gd name="T1" fmla="*/ 0 h 30"/>
                <a:gd name="T2" fmla="*/ 91 w 91"/>
                <a:gd name="T3" fmla="*/ 0 h 30"/>
                <a:gd name="T4" fmla="*/ 91 w 91"/>
                <a:gd name="T5" fmla="*/ 22 h 30"/>
                <a:gd name="T6" fmla="*/ 84 w 91"/>
                <a:gd name="T7" fmla="*/ 30 h 30"/>
                <a:gd name="T8" fmla="*/ 0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0" y="0"/>
                  </a:moveTo>
                  <a:lnTo>
                    <a:pt x="91" y="0"/>
                  </a:lnTo>
                  <a:lnTo>
                    <a:pt x="91" y="22"/>
                  </a:lnTo>
                  <a:lnTo>
                    <a:pt x="84" y="30"/>
                  </a:lnTo>
                  <a:lnTo>
                    <a:pt x="0" y="3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0"/>
            <p:cNvSpPr>
              <a:spLocks/>
            </p:cNvSpPr>
            <p:nvPr/>
          </p:nvSpPr>
          <p:spPr bwMode="auto">
            <a:xfrm>
              <a:off x="3932197" y="3623923"/>
              <a:ext cx="142702" cy="47045"/>
            </a:xfrm>
            <a:custGeom>
              <a:avLst/>
              <a:gdLst>
                <a:gd name="T0" fmla="*/ 91 w 91"/>
                <a:gd name="T1" fmla="*/ 0 h 30"/>
                <a:gd name="T2" fmla="*/ 0 w 91"/>
                <a:gd name="T3" fmla="*/ 0 h 30"/>
                <a:gd name="T4" fmla="*/ 0 w 91"/>
                <a:gd name="T5" fmla="*/ 22 h 30"/>
                <a:gd name="T6" fmla="*/ 7 w 91"/>
                <a:gd name="T7" fmla="*/ 30 h 30"/>
                <a:gd name="T8" fmla="*/ 91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91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91" y="3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1"/>
            <p:cNvSpPr>
              <a:spLocks/>
            </p:cNvSpPr>
            <p:nvPr/>
          </p:nvSpPr>
          <p:spPr bwMode="auto">
            <a:xfrm>
              <a:off x="3932197" y="3623923"/>
              <a:ext cx="142702" cy="47045"/>
            </a:xfrm>
            <a:custGeom>
              <a:avLst/>
              <a:gdLst>
                <a:gd name="T0" fmla="*/ 91 w 91"/>
                <a:gd name="T1" fmla="*/ 0 h 30"/>
                <a:gd name="T2" fmla="*/ 0 w 91"/>
                <a:gd name="T3" fmla="*/ 0 h 30"/>
                <a:gd name="T4" fmla="*/ 0 w 91"/>
                <a:gd name="T5" fmla="*/ 22 h 30"/>
                <a:gd name="T6" fmla="*/ 7 w 91"/>
                <a:gd name="T7" fmla="*/ 30 h 30"/>
                <a:gd name="T8" fmla="*/ 91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91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91" y="3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72"/>
            <p:cNvSpPr>
              <a:spLocks/>
            </p:cNvSpPr>
            <p:nvPr/>
          </p:nvSpPr>
          <p:spPr bwMode="auto">
            <a:xfrm>
              <a:off x="4154874" y="3670966"/>
              <a:ext cx="235222" cy="90953"/>
            </a:xfrm>
            <a:custGeom>
              <a:avLst/>
              <a:gdLst>
                <a:gd name="T0" fmla="*/ 0 w 150"/>
                <a:gd name="T1" fmla="*/ 0 h 58"/>
                <a:gd name="T2" fmla="*/ 150 w 150"/>
                <a:gd name="T3" fmla="*/ 0 h 58"/>
                <a:gd name="T4" fmla="*/ 150 w 150"/>
                <a:gd name="T5" fmla="*/ 58 h 58"/>
                <a:gd name="T6" fmla="*/ 0 w 1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58">
                  <a:moveTo>
                    <a:pt x="0" y="0"/>
                  </a:moveTo>
                  <a:lnTo>
                    <a:pt x="150" y="0"/>
                  </a:lnTo>
                  <a:lnTo>
                    <a:pt x="150" y="58"/>
                  </a:lnTo>
                  <a:lnTo>
                    <a:pt x="0" y="58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73"/>
            <p:cNvSpPr>
              <a:spLocks/>
            </p:cNvSpPr>
            <p:nvPr/>
          </p:nvSpPr>
          <p:spPr bwMode="auto">
            <a:xfrm>
              <a:off x="3841247" y="3670966"/>
              <a:ext cx="233654" cy="90953"/>
            </a:xfrm>
            <a:custGeom>
              <a:avLst/>
              <a:gdLst>
                <a:gd name="T0" fmla="*/ 149 w 149"/>
                <a:gd name="T1" fmla="*/ 0 h 58"/>
                <a:gd name="T2" fmla="*/ 0 w 149"/>
                <a:gd name="T3" fmla="*/ 0 h 58"/>
                <a:gd name="T4" fmla="*/ 0 w 149"/>
                <a:gd name="T5" fmla="*/ 58 h 58"/>
                <a:gd name="T6" fmla="*/ 149 w 149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58">
                  <a:moveTo>
                    <a:pt x="149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149" y="58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79"/>
            <p:cNvSpPr>
              <a:spLocks noChangeShapeType="1"/>
            </p:cNvSpPr>
            <p:nvPr/>
          </p:nvSpPr>
          <p:spPr bwMode="auto">
            <a:xfrm>
              <a:off x="457200" y="4078682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80"/>
            <p:cNvSpPr>
              <a:spLocks noChangeShapeType="1"/>
            </p:cNvSpPr>
            <p:nvPr/>
          </p:nvSpPr>
          <p:spPr bwMode="auto">
            <a:xfrm>
              <a:off x="457200" y="4099068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81"/>
            <p:cNvSpPr>
              <a:spLocks noChangeShapeType="1"/>
            </p:cNvSpPr>
            <p:nvPr/>
          </p:nvSpPr>
          <p:spPr bwMode="auto">
            <a:xfrm>
              <a:off x="457200" y="5157564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82"/>
            <p:cNvSpPr>
              <a:spLocks/>
            </p:cNvSpPr>
            <p:nvPr/>
          </p:nvSpPr>
          <p:spPr bwMode="auto">
            <a:xfrm>
              <a:off x="868053" y="3962641"/>
              <a:ext cx="7407894" cy="1045950"/>
            </a:xfrm>
            <a:custGeom>
              <a:avLst/>
              <a:gdLst>
                <a:gd name="T0" fmla="*/ 0 w 4724"/>
                <a:gd name="T1" fmla="*/ 0 h 667"/>
                <a:gd name="T2" fmla="*/ 0 w 4724"/>
                <a:gd name="T3" fmla="*/ 667 h 667"/>
                <a:gd name="T4" fmla="*/ 4724 w 4724"/>
                <a:gd name="T5" fmla="*/ 667 h 667"/>
                <a:gd name="T6" fmla="*/ 4724 w 4724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24" h="667">
                  <a:moveTo>
                    <a:pt x="0" y="0"/>
                  </a:moveTo>
                  <a:lnTo>
                    <a:pt x="0" y="667"/>
                  </a:lnTo>
                  <a:lnTo>
                    <a:pt x="4724" y="667"/>
                  </a:lnTo>
                  <a:lnTo>
                    <a:pt x="4724" y="0"/>
                  </a:lnTo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367"/>
            <p:cNvSpPr>
              <a:spLocks noChangeArrowheads="1"/>
            </p:cNvSpPr>
            <p:nvPr/>
          </p:nvSpPr>
          <p:spPr bwMode="auto">
            <a:xfrm>
              <a:off x="4074899" y="2458796"/>
              <a:ext cx="79976" cy="41085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74"/>
            <p:cNvSpPr>
              <a:spLocks/>
            </p:cNvSpPr>
            <p:nvPr/>
          </p:nvSpPr>
          <p:spPr bwMode="auto">
            <a:xfrm>
              <a:off x="4623747" y="2389796"/>
              <a:ext cx="79976" cy="3150395"/>
            </a:xfrm>
            <a:custGeom>
              <a:avLst/>
              <a:gdLst>
                <a:gd name="T0" fmla="*/ 0 w 51"/>
                <a:gd name="T1" fmla="*/ 2009 h 2009"/>
                <a:gd name="T2" fmla="*/ 0 w 51"/>
                <a:gd name="T3" fmla="*/ 0 h 2009"/>
                <a:gd name="T4" fmla="*/ 51 w 51"/>
                <a:gd name="T5" fmla="*/ 0 h 2009"/>
                <a:gd name="T6" fmla="*/ 51 w 51"/>
                <a:gd name="T7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2009">
                  <a:moveTo>
                    <a:pt x="0" y="200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200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75"/>
            <p:cNvSpPr>
              <a:spLocks/>
            </p:cNvSpPr>
            <p:nvPr/>
          </p:nvSpPr>
          <p:spPr bwMode="auto">
            <a:xfrm>
              <a:off x="3526050" y="2389796"/>
              <a:ext cx="79976" cy="3150395"/>
            </a:xfrm>
            <a:custGeom>
              <a:avLst/>
              <a:gdLst>
                <a:gd name="T0" fmla="*/ 0 w 51"/>
                <a:gd name="T1" fmla="*/ 2009 h 2009"/>
                <a:gd name="T2" fmla="*/ 0 w 51"/>
                <a:gd name="T3" fmla="*/ 0 h 2009"/>
                <a:gd name="T4" fmla="*/ 51 w 51"/>
                <a:gd name="T5" fmla="*/ 0 h 2009"/>
                <a:gd name="T6" fmla="*/ 51 w 51"/>
                <a:gd name="T7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2009">
                  <a:moveTo>
                    <a:pt x="0" y="200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200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76"/>
            <p:cNvSpPr>
              <a:spLocks/>
            </p:cNvSpPr>
            <p:nvPr/>
          </p:nvSpPr>
          <p:spPr bwMode="auto">
            <a:xfrm>
              <a:off x="4074899" y="2938645"/>
              <a:ext cx="79976" cy="2601544"/>
            </a:xfrm>
            <a:custGeom>
              <a:avLst/>
              <a:gdLst>
                <a:gd name="T0" fmla="*/ 0 w 51"/>
                <a:gd name="T1" fmla="*/ 1659 h 1659"/>
                <a:gd name="T2" fmla="*/ 0 w 51"/>
                <a:gd name="T3" fmla="*/ 0 h 1659"/>
                <a:gd name="T4" fmla="*/ 51 w 51"/>
                <a:gd name="T5" fmla="*/ 0 h 1659"/>
                <a:gd name="T6" fmla="*/ 51 w 51"/>
                <a:gd name="T7" fmla="*/ 1659 h 1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59">
                  <a:moveTo>
                    <a:pt x="0" y="165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165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328"/>
            <p:cNvSpPr>
              <a:spLocks noChangeShapeType="1"/>
            </p:cNvSpPr>
            <p:nvPr/>
          </p:nvSpPr>
          <p:spPr bwMode="auto">
            <a:xfrm flipH="1">
              <a:off x="4074899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329"/>
            <p:cNvSpPr>
              <a:spLocks noChangeShapeType="1"/>
            </p:cNvSpPr>
            <p:nvPr/>
          </p:nvSpPr>
          <p:spPr bwMode="auto">
            <a:xfrm flipH="1">
              <a:off x="4074899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330"/>
            <p:cNvSpPr>
              <a:spLocks noChangeShapeType="1"/>
            </p:cNvSpPr>
            <p:nvPr/>
          </p:nvSpPr>
          <p:spPr bwMode="auto">
            <a:xfrm flipH="1">
              <a:off x="4074899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331"/>
            <p:cNvSpPr>
              <a:spLocks noChangeShapeType="1"/>
            </p:cNvSpPr>
            <p:nvPr/>
          </p:nvSpPr>
          <p:spPr bwMode="auto">
            <a:xfrm flipH="1">
              <a:off x="4074899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332"/>
            <p:cNvSpPr>
              <a:spLocks noChangeShapeType="1"/>
            </p:cNvSpPr>
            <p:nvPr/>
          </p:nvSpPr>
          <p:spPr bwMode="auto">
            <a:xfrm flipH="1">
              <a:off x="4623747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333"/>
            <p:cNvSpPr>
              <a:spLocks noChangeShapeType="1"/>
            </p:cNvSpPr>
            <p:nvPr/>
          </p:nvSpPr>
          <p:spPr bwMode="auto">
            <a:xfrm flipH="1">
              <a:off x="4623747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334"/>
            <p:cNvSpPr>
              <a:spLocks noChangeShapeType="1"/>
            </p:cNvSpPr>
            <p:nvPr/>
          </p:nvSpPr>
          <p:spPr bwMode="auto">
            <a:xfrm flipH="1">
              <a:off x="4623747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335"/>
            <p:cNvSpPr>
              <a:spLocks noChangeShapeType="1"/>
            </p:cNvSpPr>
            <p:nvPr/>
          </p:nvSpPr>
          <p:spPr bwMode="auto">
            <a:xfrm flipH="1">
              <a:off x="4623747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338"/>
            <p:cNvSpPr>
              <a:spLocks noChangeShapeType="1"/>
            </p:cNvSpPr>
            <p:nvPr/>
          </p:nvSpPr>
          <p:spPr bwMode="auto">
            <a:xfrm flipH="1">
              <a:off x="3526050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339"/>
            <p:cNvSpPr>
              <a:spLocks noChangeShapeType="1"/>
            </p:cNvSpPr>
            <p:nvPr/>
          </p:nvSpPr>
          <p:spPr bwMode="auto">
            <a:xfrm flipH="1">
              <a:off x="3526050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340"/>
            <p:cNvSpPr>
              <a:spLocks noChangeShapeType="1"/>
            </p:cNvSpPr>
            <p:nvPr/>
          </p:nvSpPr>
          <p:spPr bwMode="auto">
            <a:xfrm flipH="1">
              <a:off x="3526050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341"/>
            <p:cNvSpPr>
              <a:spLocks noChangeShapeType="1"/>
            </p:cNvSpPr>
            <p:nvPr/>
          </p:nvSpPr>
          <p:spPr bwMode="auto">
            <a:xfrm flipH="1">
              <a:off x="3526050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38256" y="3395953"/>
            <a:ext cx="3273994" cy="2166647"/>
            <a:chOff x="5138256" y="3395953"/>
            <a:chExt cx="3273994" cy="2166647"/>
          </a:xfrm>
        </p:grpSpPr>
        <p:sp>
          <p:nvSpPr>
            <p:cNvPr id="170" name="Rectangle 20"/>
            <p:cNvSpPr>
              <a:spLocks noChangeArrowheads="1"/>
            </p:cNvSpPr>
            <p:nvPr/>
          </p:nvSpPr>
          <p:spPr bwMode="auto">
            <a:xfrm>
              <a:off x="8316158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23"/>
            <p:cNvSpPr>
              <a:spLocks noChangeArrowheads="1"/>
            </p:cNvSpPr>
            <p:nvPr/>
          </p:nvSpPr>
          <p:spPr bwMode="auto">
            <a:xfrm>
              <a:off x="5206893" y="3395953"/>
              <a:ext cx="2974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26"/>
            <p:cNvSpPr>
              <a:spLocks noChangeArrowheads="1"/>
            </p:cNvSpPr>
            <p:nvPr/>
          </p:nvSpPr>
          <p:spPr bwMode="auto">
            <a:xfrm>
              <a:off x="5984781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29"/>
            <p:cNvSpPr>
              <a:spLocks noChangeArrowheads="1"/>
            </p:cNvSpPr>
            <p:nvPr/>
          </p:nvSpPr>
          <p:spPr bwMode="auto">
            <a:xfrm>
              <a:off x="6762669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32"/>
            <p:cNvSpPr>
              <a:spLocks noChangeArrowheads="1"/>
            </p:cNvSpPr>
            <p:nvPr/>
          </p:nvSpPr>
          <p:spPr bwMode="auto">
            <a:xfrm>
              <a:off x="7538270" y="3395953"/>
              <a:ext cx="2974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3"/>
            <p:cNvSpPr>
              <a:spLocks noChangeArrowheads="1"/>
            </p:cNvSpPr>
            <p:nvPr/>
          </p:nvSpPr>
          <p:spPr bwMode="auto">
            <a:xfrm>
              <a:off x="5197741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34"/>
            <p:cNvSpPr>
              <a:spLocks noChangeArrowheads="1"/>
            </p:cNvSpPr>
            <p:nvPr/>
          </p:nvSpPr>
          <p:spPr bwMode="auto">
            <a:xfrm>
              <a:off x="5975629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35"/>
            <p:cNvSpPr>
              <a:spLocks noChangeArrowheads="1"/>
            </p:cNvSpPr>
            <p:nvPr/>
          </p:nvSpPr>
          <p:spPr bwMode="auto">
            <a:xfrm>
              <a:off x="6753517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36"/>
            <p:cNvSpPr>
              <a:spLocks noChangeArrowheads="1"/>
            </p:cNvSpPr>
            <p:nvPr/>
          </p:nvSpPr>
          <p:spPr bwMode="auto">
            <a:xfrm>
              <a:off x="7531407" y="3464589"/>
              <a:ext cx="43471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37"/>
            <p:cNvSpPr>
              <a:spLocks noChangeArrowheads="1"/>
            </p:cNvSpPr>
            <p:nvPr/>
          </p:nvSpPr>
          <p:spPr bwMode="auto">
            <a:xfrm>
              <a:off x="8307007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38"/>
            <p:cNvSpPr>
              <a:spLocks noChangeArrowheads="1"/>
            </p:cNvSpPr>
            <p:nvPr/>
          </p:nvSpPr>
          <p:spPr bwMode="auto">
            <a:xfrm>
              <a:off x="7531407" y="5436764"/>
              <a:ext cx="43471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39"/>
            <p:cNvSpPr>
              <a:spLocks noChangeArrowheads="1"/>
            </p:cNvSpPr>
            <p:nvPr/>
          </p:nvSpPr>
          <p:spPr bwMode="auto">
            <a:xfrm>
              <a:off x="8307007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40"/>
            <p:cNvSpPr>
              <a:spLocks noChangeArrowheads="1"/>
            </p:cNvSpPr>
            <p:nvPr/>
          </p:nvSpPr>
          <p:spPr bwMode="auto">
            <a:xfrm>
              <a:off x="6753517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41"/>
            <p:cNvSpPr>
              <a:spLocks noChangeArrowheads="1"/>
            </p:cNvSpPr>
            <p:nvPr/>
          </p:nvSpPr>
          <p:spPr bwMode="auto">
            <a:xfrm>
              <a:off x="5975629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42"/>
            <p:cNvSpPr>
              <a:spLocks noChangeArrowheads="1"/>
            </p:cNvSpPr>
            <p:nvPr/>
          </p:nvSpPr>
          <p:spPr bwMode="auto">
            <a:xfrm>
              <a:off x="5197741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1"/>
            <p:cNvSpPr>
              <a:spLocks/>
            </p:cNvSpPr>
            <p:nvPr/>
          </p:nvSpPr>
          <p:spPr bwMode="auto">
            <a:xfrm>
              <a:off x="5138256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12"/>
            <p:cNvSpPr>
              <a:spLocks/>
            </p:cNvSpPr>
            <p:nvPr/>
          </p:nvSpPr>
          <p:spPr bwMode="auto">
            <a:xfrm>
              <a:off x="6019101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13"/>
            <p:cNvSpPr>
              <a:spLocks/>
            </p:cNvSpPr>
            <p:nvPr/>
          </p:nvSpPr>
          <p:spPr bwMode="auto">
            <a:xfrm>
              <a:off x="5916144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14"/>
            <p:cNvSpPr>
              <a:spLocks/>
            </p:cNvSpPr>
            <p:nvPr/>
          </p:nvSpPr>
          <p:spPr bwMode="auto">
            <a:xfrm>
              <a:off x="6794700" y="3533227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15"/>
            <p:cNvSpPr>
              <a:spLocks/>
            </p:cNvSpPr>
            <p:nvPr/>
          </p:nvSpPr>
          <p:spPr bwMode="auto">
            <a:xfrm>
              <a:off x="6694032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16"/>
            <p:cNvSpPr>
              <a:spLocks/>
            </p:cNvSpPr>
            <p:nvPr/>
          </p:nvSpPr>
          <p:spPr bwMode="auto">
            <a:xfrm>
              <a:off x="7572588" y="3533227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17"/>
            <p:cNvSpPr>
              <a:spLocks/>
            </p:cNvSpPr>
            <p:nvPr/>
          </p:nvSpPr>
          <p:spPr bwMode="auto">
            <a:xfrm>
              <a:off x="7469633" y="3533227"/>
              <a:ext cx="64061" cy="228790"/>
            </a:xfrm>
            <a:custGeom>
              <a:avLst/>
              <a:gdLst>
                <a:gd name="T0" fmla="*/ 28 w 28"/>
                <a:gd name="T1" fmla="*/ 0 h 100"/>
                <a:gd name="T2" fmla="*/ 0 w 28"/>
                <a:gd name="T3" fmla="*/ 0 h 100"/>
                <a:gd name="T4" fmla="*/ 0 w 28"/>
                <a:gd name="T5" fmla="*/ 4 h 100"/>
                <a:gd name="T6" fmla="*/ 24 w 28"/>
                <a:gd name="T7" fmla="*/ 10 h 100"/>
                <a:gd name="T8" fmla="*/ 24 w 28"/>
                <a:gd name="T9" fmla="*/ 90 h 100"/>
                <a:gd name="T10" fmla="*/ 0 w 28"/>
                <a:gd name="T11" fmla="*/ 95 h 100"/>
                <a:gd name="T12" fmla="*/ 0 w 28"/>
                <a:gd name="T13" fmla="*/ 100 h 100"/>
                <a:gd name="T14" fmla="*/ 28 w 28"/>
                <a:gd name="T15" fmla="*/ 100 h 100"/>
                <a:gd name="T16" fmla="*/ 28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28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8" y="10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18"/>
            <p:cNvSpPr>
              <a:spLocks/>
            </p:cNvSpPr>
            <p:nvPr/>
          </p:nvSpPr>
          <p:spPr bwMode="auto">
            <a:xfrm>
              <a:off x="8350476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19"/>
            <p:cNvSpPr>
              <a:spLocks/>
            </p:cNvSpPr>
            <p:nvPr/>
          </p:nvSpPr>
          <p:spPr bwMode="auto">
            <a:xfrm>
              <a:off x="8247522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20"/>
            <p:cNvSpPr>
              <a:spLocks/>
            </p:cNvSpPr>
            <p:nvPr/>
          </p:nvSpPr>
          <p:spPr bwMode="auto">
            <a:xfrm>
              <a:off x="5241213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21"/>
            <p:cNvSpPr>
              <a:spLocks/>
            </p:cNvSpPr>
            <p:nvPr/>
          </p:nvSpPr>
          <p:spPr bwMode="auto">
            <a:xfrm>
              <a:off x="5138256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22"/>
            <p:cNvSpPr>
              <a:spLocks/>
            </p:cNvSpPr>
            <p:nvPr/>
          </p:nvSpPr>
          <p:spPr bwMode="auto">
            <a:xfrm>
              <a:off x="5241213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23"/>
            <p:cNvSpPr>
              <a:spLocks/>
            </p:cNvSpPr>
            <p:nvPr/>
          </p:nvSpPr>
          <p:spPr bwMode="auto">
            <a:xfrm>
              <a:off x="5916144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24"/>
            <p:cNvSpPr>
              <a:spLocks/>
            </p:cNvSpPr>
            <p:nvPr/>
          </p:nvSpPr>
          <p:spPr bwMode="auto">
            <a:xfrm>
              <a:off x="6019101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25"/>
            <p:cNvSpPr>
              <a:spLocks/>
            </p:cNvSpPr>
            <p:nvPr/>
          </p:nvSpPr>
          <p:spPr bwMode="auto">
            <a:xfrm>
              <a:off x="6694032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26"/>
            <p:cNvSpPr>
              <a:spLocks/>
            </p:cNvSpPr>
            <p:nvPr/>
          </p:nvSpPr>
          <p:spPr bwMode="auto">
            <a:xfrm>
              <a:off x="6794700" y="5196535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27"/>
            <p:cNvSpPr>
              <a:spLocks/>
            </p:cNvSpPr>
            <p:nvPr/>
          </p:nvSpPr>
          <p:spPr bwMode="auto">
            <a:xfrm>
              <a:off x="7469633" y="5196535"/>
              <a:ext cx="64061" cy="228790"/>
            </a:xfrm>
            <a:custGeom>
              <a:avLst/>
              <a:gdLst>
                <a:gd name="T0" fmla="*/ 28 w 28"/>
                <a:gd name="T1" fmla="*/ 0 h 100"/>
                <a:gd name="T2" fmla="*/ 0 w 28"/>
                <a:gd name="T3" fmla="*/ 0 h 100"/>
                <a:gd name="T4" fmla="*/ 0 w 28"/>
                <a:gd name="T5" fmla="*/ 4 h 100"/>
                <a:gd name="T6" fmla="*/ 24 w 28"/>
                <a:gd name="T7" fmla="*/ 10 h 100"/>
                <a:gd name="T8" fmla="*/ 24 w 28"/>
                <a:gd name="T9" fmla="*/ 90 h 100"/>
                <a:gd name="T10" fmla="*/ 0 w 28"/>
                <a:gd name="T11" fmla="*/ 95 h 100"/>
                <a:gd name="T12" fmla="*/ 0 w 28"/>
                <a:gd name="T13" fmla="*/ 100 h 100"/>
                <a:gd name="T14" fmla="*/ 28 w 28"/>
                <a:gd name="T15" fmla="*/ 100 h 100"/>
                <a:gd name="T16" fmla="*/ 28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28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8" y="10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28"/>
            <p:cNvSpPr>
              <a:spLocks/>
            </p:cNvSpPr>
            <p:nvPr/>
          </p:nvSpPr>
          <p:spPr bwMode="auto">
            <a:xfrm>
              <a:off x="7572588" y="5196535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29"/>
            <p:cNvSpPr>
              <a:spLocks/>
            </p:cNvSpPr>
            <p:nvPr/>
          </p:nvSpPr>
          <p:spPr bwMode="auto">
            <a:xfrm>
              <a:off x="8247522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30"/>
            <p:cNvSpPr>
              <a:spLocks/>
            </p:cNvSpPr>
            <p:nvPr/>
          </p:nvSpPr>
          <p:spPr bwMode="auto">
            <a:xfrm>
              <a:off x="8350476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19"/>
            <p:cNvSpPr>
              <a:spLocks noChangeArrowheads="1"/>
            </p:cNvSpPr>
            <p:nvPr/>
          </p:nvSpPr>
          <p:spPr bwMode="auto">
            <a:xfrm>
              <a:off x="8261249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22"/>
            <p:cNvSpPr>
              <a:spLocks noChangeArrowheads="1"/>
            </p:cNvSpPr>
            <p:nvPr/>
          </p:nvSpPr>
          <p:spPr bwMode="auto">
            <a:xfrm>
              <a:off x="5151983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25"/>
            <p:cNvSpPr>
              <a:spLocks noChangeArrowheads="1"/>
            </p:cNvSpPr>
            <p:nvPr/>
          </p:nvSpPr>
          <p:spPr bwMode="auto">
            <a:xfrm>
              <a:off x="5929871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28"/>
            <p:cNvSpPr>
              <a:spLocks noChangeArrowheads="1"/>
            </p:cNvSpPr>
            <p:nvPr/>
          </p:nvSpPr>
          <p:spPr bwMode="auto">
            <a:xfrm>
              <a:off x="6707760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31"/>
            <p:cNvSpPr>
              <a:spLocks noChangeArrowheads="1"/>
            </p:cNvSpPr>
            <p:nvPr/>
          </p:nvSpPr>
          <p:spPr bwMode="auto">
            <a:xfrm>
              <a:off x="7483361" y="5425325"/>
              <a:ext cx="139563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8"/>
            <p:cNvSpPr>
              <a:spLocks noChangeArrowheads="1"/>
            </p:cNvSpPr>
            <p:nvPr/>
          </p:nvSpPr>
          <p:spPr bwMode="auto">
            <a:xfrm>
              <a:off x="8261249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21"/>
            <p:cNvSpPr>
              <a:spLocks noChangeArrowheads="1"/>
            </p:cNvSpPr>
            <p:nvPr/>
          </p:nvSpPr>
          <p:spPr bwMode="auto">
            <a:xfrm>
              <a:off x="5151983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24"/>
            <p:cNvSpPr>
              <a:spLocks noChangeArrowheads="1"/>
            </p:cNvSpPr>
            <p:nvPr/>
          </p:nvSpPr>
          <p:spPr bwMode="auto">
            <a:xfrm>
              <a:off x="5929871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27"/>
            <p:cNvSpPr>
              <a:spLocks noChangeArrowheads="1"/>
            </p:cNvSpPr>
            <p:nvPr/>
          </p:nvSpPr>
          <p:spPr bwMode="auto">
            <a:xfrm>
              <a:off x="6707760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30"/>
            <p:cNvSpPr>
              <a:spLocks noChangeArrowheads="1"/>
            </p:cNvSpPr>
            <p:nvPr/>
          </p:nvSpPr>
          <p:spPr bwMode="auto">
            <a:xfrm>
              <a:off x="7483361" y="3521788"/>
              <a:ext cx="139563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4396740" y="2862028"/>
            <a:ext cx="2103120" cy="422192"/>
            <a:chOff x="4396740" y="2862028"/>
            <a:chExt cx="2103120" cy="422192"/>
          </a:xfrm>
        </p:grpSpPr>
        <p:sp>
          <p:nvSpPr>
            <p:cNvPr id="216" name="TextBox 215"/>
            <p:cNvSpPr txBox="1"/>
            <p:nvPr/>
          </p:nvSpPr>
          <p:spPr>
            <a:xfrm>
              <a:off x="4857913" y="2862028"/>
              <a:ext cx="16419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Hydraulic rams</a:t>
              </a:r>
              <a:endParaRPr lang="en-US" sz="1600" dirty="0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4396740" y="3032760"/>
              <a:ext cx="487680" cy="251460"/>
            </a:xfrm>
            <a:custGeom>
              <a:avLst/>
              <a:gdLst>
                <a:gd name="connsiteX0" fmla="*/ 487680 w 487680"/>
                <a:gd name="connsiteY0" fmla="*/ 0 h 251460"/>
                <a:gd name="connsiteX1" fmla="*/ 213360 w 487680"/>
                <a:gd name="connsiteY1" fmla="*/ 45720 h 251460"/>
                <a:gd name="connsiteX2" fmla="*/ 160020 w 487680"/>
                <a:gd name="connsiteY2" fmla="*/ 213360 h 251460"/>
                <a:gd name="connsiteX3" fmla="*/ 0 w 487680"/>
                <a:gd name="connsiteY3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680" h="251460">
                  <a:moveTo>
                    <a:pt x="487680" y="0"/>
                  </a:moveTo>
                  <a:cubicBezTo>
                    <a:pt x="377825" y="5080"/>
                    <a:pt x="267970" y="10160"/>
                    <a:pt x="213360" y="45720"/>
                  </a:cubicBezTo>
                  <a:cubicBezTo>
                    <a:pt x="158750" y="81280"/>
                    <a:pt x="195580" y="179070"/>
                    <a:pt x="160020" y="213360"/>
                  </a:cubicBezTo>
                  <a:cubicBezTo>
                    <a:pt x="124460" y="247650"/>
                    <a:pt x="62230" y="249555"/>
                    <a:pt x="0" y="25146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4396740" y="2014534"/>
            <a:ext cx="3223260" cy="741366"/>
            <a:chOff x="4396740" y="2014534"/>
            <a:chExt cx="3223260" cy="741366"/>
          </a:xfrm>
        </p:grpSpPr>
        <p:sp>
          <p:nvSpPr>
            <p:cNvPr id="218" name="TextBox 217"/>
            <p:cNvSpPr txBox="1"/>
            <p:nvPr/>
          </p:nvSpPr>
          <p:spPr>
            <a:xfrm>
              <a:off x="5292400" y="2014534"/>
              <a:ext cx="2327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Reaction structure</a:t>
              </a:r>
              <a:endParaRPr lang="en-US" sz="1600" dirty="0"/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4815840" y="2183811"/>
              <a:ext cx="510358" cy="102189"/>
            </a:xfrm>
            <a:custGeom>
              <a:avLst/>
              <a:gdLst>
                <a:gd name="connsiteX0" fmla="*/ 464820 w 464820"/>
                <a:gd name="connsiteY0" fmla="*/ 0 h 99060"/>
                <a:gd name="connsiteX1" fmla="*/ 274320 w 464820"/>
                <a:gd name="connsiteY1" fmla="*/ 22860 h 99060"/>
                <a:gd name="connsiteX2" fmla="*/ 0 w 464820"/>
                <a:gd name="connsiteY2" fmla="*/ 99060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820" h="99060">
                  <a:moveTo>
                    <a:pt x="464820" y="0"/>
                  </a:moveTo>
                  <a:cubicBezTo>
                    <a:pt x="408305" y="3175"/>
                    <a:pt x="351790" y="6350"/>
                    <a:pt x="274320" y="22860"/>
                  </a:cubicBezTo>
                  <a:cubicBezTo>
                    <a:pt x="196850" y="39370"/>
                    <a:pt x="98425" y="69215"/>
                    <a:pt x="0" y="9906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4396740" y="2191701"/>
              <a:ext cx="846759" cy="454071"/>
            </a:xfrm>
            <a:custGeom>
              <a:avLst/>
              <a:gdLst>
                <a:gd name="connsiteX0" fmla="*/ 845820 w 845820"/>
                <a:gd name="connsiteY0" fmla="*/ 0 h 464820"/>
                <a:gd name="connsiteX1" fmla="*/ 533400 w 845820"/>
                <a:gd name="connsiteY1" fmla="*/ 137160 h 464820"/>
                <a:gd name="connsiteX2" fmla="*/ 480060 w 845820"/>
                <a:gd name="connsiteY2" fmla="*/ 388620 h 464820"/>
                <a:gd name="connsiteX3" fmla="*/ 0 w 845820"/>
                <a:gd name="connsiteY3" fmla="*/ 46482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5820" h="464820">
                  <a:moveTo>
                    <a:pt x="845820" y="0"/>
                  </a:moveTo>
                  <a:cubicBezTo>
                    <a:pt x="720090" y="36195"/>
                    <a:pt x="594360" y="72390"/>
                    <a:pt x="533400" y="137160"/>
                  </a:cubicBezTo>
                  <a:cubicBezTo>
                    <a:pt x="472440" y="201930"/>
                    <a:pt x="568960" y="334010"/>
                    <a:pt x="480060" y="388620"/>
                  </a:cubicBezTo>
                  <a:cubicBezTo>
                    <a:pt x="391160" y="443230"/>
                    <a:pt x="195580" y="454025"/>
                    <a:pt x="0" y="46482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4711700" y="2186940"/>
              <a:ext cx="603250" cy="568960"/>
            </a:xfrm>
            <a:custGeom>
              <a:avLst/>
              <a:gdLst>
                <a:gd name="connsiteX0" fmla="*/ 603250 w 603250"/>
                <a:gd name="connsiteY0" fmla="*/ 0 h 565150"/>
                <a:gd name="connsiteX1" fmla="*/ 463550 w 603250"/>
                <a:gd name="connsiteY1" fmla="*/ 69850 h 565150"/>
                <a:gd name="connsiteX2" fmla="*/ 342900 w 603250"/>
                <a:gd name="connsiteY2" fmla="*/ 406400 h 565150"/>
                <a:gd name="connsiteX3" fmla="*/ 0 w 603250"/>
                <a:gd name="connsiteY3" fmla="*/ 56515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250" h="565150">
                  <a:moveTo>
                    <a:pt x="603250" y="0"/>
                  </a:moveTo>
                  <a:cubicBezTo>
                    <a:pt x="555096" y="1058"/>
                    <a:pt x="506942" y="2117"/>
                    <a:pt x="463550" y="69850"/>
                  </a:cubicBezTo>
                  <a:cubicBezTo>
                    <a:pt x="420158" y="137583"/>
                    <a:pt x="420158" y="323850"/>
                    <a:pt x="342900" y="406400"/>
                  </a:cubicBezTo>
                  <a:cubicBezTo>
                    <a:pt x="265642" y="488950"/>
                    <a:pt x="132821" y="527050"/>
                    <a:pt x="0" y="56515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4123512" y="5581649"/>
            <a:ext cx="4204513" cy="548105"/>
            <a:chOff x="4123512" y="5581649"/>
            <a:chExt cx="4204513" cy="548105"/>
          </a:xfrm>
        </p:grpSpPr>
        <p:sp>
          <p:nvSpPr>
            <p:cNvPr id="225" name="TextBox 224"/>
            <p:cNvSpPr txBox="1"/>
            <p:nvPr/>
          </p:nvSpPr>
          <p:spPr>
            <a:xfrm>
              <a:off x="4123512" y="5791200"/>
              <a:ext cx="23763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post-tensioned clamps</a:t>
              </a:r>
              <a:endParaRPr lang="en-US" sz="1600" dirty="0"/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6396038" y="5603875"/>
              <a:ext cx="1931987" cy="358776"/>
            </a:xfrm>
            <a:custGeom>
              <a:avLst/>
              <a:gdLst>
                <a:gd name="connsiteX0" fmla="*/ 0 w 863600"/>
                <a:gd name="connsiteY0" fmla="*/ 361950 h 361950"/>
                <a:gd name="connsiteX1" fmla="*/ 708025 w 863600"/>
                <a:gd name="connsiteY1" fmla="*/ 222250 h 361950"/>
                <a:gd name="connsiteX2" fmla="*/ 863600 w 8636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600" h="361950">
                  <a:moveTo>
                    <a:pt x="0" y="361950"/>
                  </a:moveTo>
                  <a:cubicBezTo>
                    <a:pt x="282046" y="322262"/>
                    <a:pt x="564092" y="282575"/>
                    <a:pt x="708025" y="222250"/>
                  </a:cubicBezTo>
                  <a:cubicBezTo>
                    <a:pt x="851958" y="161925"/>
                    <a:pt x="857779" y="80962"/>
                    <a:pt x="863600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6396038" y="5581649"/>
              <a:ext cx="376237" cy="381001"/>
            </a:xfrm>
            <a:custGeom>
              <a:avLst/>
              <a:gdLst>
                <a:gd name="connsiteX0" fmla="*/ 0 w 376237"/>
                <a:gd name="connsiteY0" fmla="*/ 376238 h 376238"/>
                <a:gd name="connsiteX1" fmla="*/ 276225 w 376237"/>
                <a:gd name="connsiteY1" fmla="*/ 285750 h 376238"/>
                <a:gd name="connsiteX2" fmla="*/ 376237 w 376237"/>
                <a:gd name="connsiteY2" fmla="*/ 0 h 37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76238">
                  <a:moveTo>
                    <a:pt x="0" y="376238"/>
                  </a:moveTo>
                  <a:cubicBezTo>
                    <a:pt x="106759" y="362347"/>
                    <a:pt x="213519" y="348456"/>
                    <a:pt x="276225" y="285750"/>
                  </a:cubicBezTo>
                  <a:cubicBezTo>
                    <a:pt x="338931" y="223044"/>
                    <a:pt x="357584" y="111522"/>
                    <a:pt x="376237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6424613" y="5586413"/>
              <a:ext cx="1114425" cy="371475"/>
            </a:xfrm>
            <a:custGeom>
              <a:avLst/>
              <a:gdLst>
                <a:gd name="connsiteX0" fmla="*/ 0 w 1114425"/>
                <a:gd name="connsiteY0" fmla="*/ 371475 h 371475"/>
                <a:gd name="connsiteX1" fmla="*/ 785812 w 1114425"/>
                <a:gd name="connsiteY1" fmla="*/ 242887 h 371475"/>
                <a:gd name="connsiteX2" fmla="*/ 1114425 w 1114425"/>
                <a:gd name="connsiteY2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4425" h="371475">
                  <a:moveTo>
                    <a:pt x="0" y="371475"/>
                  </a:moveTo>
                  <a:cubicBezTo>
                    <a:pt x="300037" y="338137"/>
                    <a:pt x="600075" y="304799"/>
                    <a:pt x="785812" y="242887"/>
                  </a:cubicBezTo>
                  <a:cubicBezTo>
                    <a:pt x="971550" y="180974"/>
                    <a:pt x="1042987" y="90487"/>
                    <a:pt x="1114425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228600" y="3090446"/>
            <a:ext cx="2766861" cy="2220484"/>
            <a:chOff x="228600" y="3090446"/>
            <a:chExt cx="2766861" cy="2220484"/>
          </a:xfrm>
        </p:grpSpPr>
        <p:sp>
          <p:nvSpPr>
            <p:cNvPr id="231" name="Rounded Rectangle 230"/>
            <p:cNvSpPr/>
            <p:nvPr/>
          </p:nvSpPr>
          <p:spPr>
            <a:xfrm>
              <a:off x="228600" y="3623923"/>
              <a:ext cx="1947456" cy="16870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221686" y="3090446"/>
              <a:ext cx="1773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bars at 4 in.</a:t>
              </a:r>
              <a:endParaRPr lang="en-US" sz="1600" dirty="0"/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1158875" y="3263900"/>
              <a:ext cx="342900" cy="342900"/>
            </a:xfrm>
            <a:custGeom>
              <a:avLst/>
              <a:gdLst>
                <a:gd name="connsiteX0" fmla="*/ 0 w 342900"/>
                <a:gd name="connsiteY0" fmla="*/ 342900 h 342900"/>
                <a:gd name="connsiteX1" fmla="*/ 79375 w 342900"/>
                <a:gd name="connsiteY1" fmla="*/ 155575 h 342900"/>
                <a:gd name="connsiteX2" fmla="*/ 342900 w 342900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342900">
                  <a:moveTo>
                    <a:pt x="0" y="342900"/>
                  </a:moveTo>
                  <a:cubicBezTo>
                    <a:pt x="11112" y="277812"/>
                    <a:pt x="22225" y="212725"/>
                    <a:pt x="79375" y="155575"/>
                  </a:cubicBezTo>
                  <a:cubicBezTo>
                    <a:pt x="136525" y="98425"/>
                    <a:pt x="239712" y="49212"/>
                    <a:pt x="342900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1371600" y="3623923"/>
            <a:ext cx="2751235" cy="2124831"/>
            <a:chOff x="1371600" y="3623923"/>
            <a:chExt cx="2751235" cy="2124831"/>
          </a:xfrm>
        </p:grpSpPr>
        <p:sp>
          <p:nvSpPr>
            <p:cNvPr id="232" name="Rounded Rectangle 231"/>
            <p:cNvSpPr/>
            <p:nvPr/>
          </p:nvSpPr>
          <p:spPr>
            <a:xfrm>
              <a:off x="2175379" y="3623923"/>
              <a:ext cx="1947456" cy="16870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1371600" y="5410200"/>
              <a:ext cx="144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bars at 6 in.</a:t>
              </a:r>
              <a:endParaRPr lang="en-US" sz="1600" dirty="0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717800" y="5327650"/>
              <a:ext cx="365125" cy="257175"/>
            </a:xfrm>
            <a:custGeom>
              <a:avLst/>
              <a:gdLst>
                <a:gd name="connsiteX0" fmla="*/ 0 w 365125"/>
                <a:gd name="connsiteY0" fmla="*/ 257175 h 257175"/>
                <a:gd name="connsiteX1" fmla="*/ 288925 w 365125"/>
                <a:gd name="connsiteY1" fmla="*/ 155575 h 257175"/>
                <a:gd name="connsiteX2" fmla="*/ 365125 w 365125"/>
                <a:gd name="connsiteY2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125" h="257175">
                  <a:moveTo>
                    <a:pt x="0" y="257175"/>
                  </a:moveTo>
                  <a:cubicBezTo>
                    <a:pt x="114035" y="227806"/>
                    <a:pt x="228071" y="198437"/>
                    <a:pt x="288925" y="155575"/>
                  </a:cubicBezTo>
                  <a:cubicBezTo>
                    <a:pt x="349779" y="112713"/>
                    <a:pt x="357452" y="56356"/>
                    <a:pt x="365125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Left Brace 3"/>
          <p:cNvSpPr/>
          <p:nvPr/>
        </p:nvSpPr>
        <p:spPr>
          <a:xfrm rot="5400000">
            <a:off x="2173092" y="1140703"/>
            <a:ext cx="233850" cy="366563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TextBox 214"/>
          <p:cNvSpPr txBox="1"/>
          <p:nvPr/>
        </p:nvSpPr>
        <p:spPr>
          <a:xfrm>
            <a:off x="1349230" y="2518042"/>
            <a:ext cx="1773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TEST REGION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07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Test Setup</a:t>
            </a:r>
            <a:endParaRPr lang="en-US" dirty="0"/>
          </a:p>
        </p:txBody>
      </p:sp>
      <p:grpSp>
        <p:nvGrpSpPr>
          <p:cNvPr id="240" name="Group 239"/>
          <p:cNvGrpSpPr/>
          <p:nvPr/>
        </p:nvGrpSpPr>
        <p:grpSpPr>
          <a:xfrm>
            <a:off x="457200" y="1812721"/>
            <a:ext cx="8229600" cy="3727470"/>
            <a:chOff x="457200" y="1812721"/>
            <a:chExt cx="8229600" cy="3727470"/>
          </a:xfrm>
        </p:grpSpPr>
        <p:sp>
          <p:nvSpPr>
            <p:cNvPr id="5" name="Rectangle 362"/>
            <p:cNvSpPr>
              <a:spLocks noChangeArrowheads="1"/>
            </p:cNvSpPr>
            <p:nvPr/>
          </p:nvSpPr>
          <p:spPr bwMode="auto">
            <a:xfrm>
              <a:off x="3428823" y="2024419"/>
              <a:ext cx="1372124" cy="365377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344"/>
            <p:cNvSpPr>
              <a:spLocks/>
            </p:cNvSpPr>
            <p:nvPr/>
          </p:nvSpPr>
          <p:spPr bwMode="auto">
            <a:xfrm>
              <a:off x="4074899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345"/>
            <p:cNvSpPr>
              <a:spLocks/>
            </p:cNvSpPr>
            <p:nvPr/>
          </p:nvSpPr>
          <p:spPr bwMode="auto">
            <a:xfrm>
              <a:off x="4623747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346"/>
            <p:cNvSpPr>
              <a:spLocks/>
            </p:cNvSpPr>
            <p:nvPr/>
          </p:nvSpPr>
          <p:spPr bwMode="auto">
            <a:xfrm>
              <a:off x="3526050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351"/>
            <p:cNvSpPr>
              <a:spLocks noChangeArrowheads="1"/>
            </p:cNvSpPr>
            <p:nvPr/>
          </p:nvSpPr>
          <p:spPr bwMode="auto">
            <a:xfrm>
              <a:off x="4052945" y="1920923"/>
              <a:ext cx="125452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356"/>
            <p:cNvSpPr>
              <a:spLocks noChangeArrowheads="1"/>
            </p:cNvSpPr>
            <p:nvPr/>
          </p:nvSpPr>
          <p:spPr bwMode="auto">
            <a:xfrm>
              <a:off x="4600225" y="1920923"/>
              <a:ext cx="127019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358"/>
            <p:cNvSpPr>
              <a:spLocks noChangeArrowheads="1"/>
            </p:cNvSpPr>
            <p:nvPr/>
          </p:nvSpPr>
          <p:spPr bwMode="auto">
            <a:xfrm>
              <a:off x="3504095" y="1920923"/>
              <a:ext cx="125452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63"/>
            <p:cNvSpPr>
              <a:spLocks/>
            </p:cNvSpPr>
            <p:nvPr/>
          </p:nvSpPr>
          <p:spPr bwMode="auto">
            <a:xfrm>
              <a:off x="3817724" y="2389796"/>
              <a:ext cx="594325" cy="548848"/>
            </a:xfrm>
            <a:custGeom>
              <a:avLst/>
              <a:gdLst>
                <a:gd name="T0" fmla="*/ 0 w 379"/>
                <a:gd name="T1" fmla="*/ 0 h 350"/>
                <a:gd name="T2" fmla="*/ 379 w 379"/>
                <a:gd name="T3" fmla="*/ 0 h 350"/>
                <a:gd name="T4" fmla="*/ 379 w 379"/>
                <a:gd name="T5" fmla="*/ 44 h 350"/>
                <a:gd name="T6" fmla="*/ 365 w 379"/>
                <a:gd name="T7" fmla="*/ 44 h 350"/>
                <a:gd name="T8" fmla="*/ 365 w 379"/>
                <a:gd name="T9" fmla="*/ 306 h 350"/>
                <a:gd name="T10" fmla="*/ 379 w 379"/>
                <a:gd name="T11" fmla="*/ 306 h 350"/>
                <a:gd name="T12" fmla="*/ 379 w 379"/>
                <a:gd name="T13" fmla="*/ 350 h 350"/>
                <a:gd name="T14" fmla="*/ 0 w 379"/>
                <a:gd name="T15" fmla="*/ 350 h 350"/>
                <a:gd name="T16" fmla="*/ 0 w 379"/>
                <a:gd name="T17" fmla="*/ 306 h 350"/>
                <a:gd name="T18" fmla="*/ 15 w 379"/>
                <a:gd name="T19" fmla="*/ 306 h 350"/>
                <a:gd name="T20" fmla="*/ 15 w 379"/>
                <a:gd name="T21" fmla="*/ 44 h 350"/>
                <a:gd name="T22" fmla="*/ 0 w 379"/>
                <a:gd name="T23" fmla="*/ 44 h 350"/>
                <a:gd name="T24" fmla="*/ 0 w 379"/>
                <a:gd name="T25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9" h="350">
                  <a:moveTo>
                    <a:pt x="0" y="0"/>
                  </a:moveTo>
                  <a:lnTo>
                    <a:pt x="379" y="0"/>
                  </a:lnTo>
                  <a:lnTo>
                    <a:pt x="379" y="44"/>
                  </a:lnTo>
                  <a:lnTo>
                    <a:pt x="365" y="44"/>
                  </a:lnTo>
                  <a:lnTo>
                    <a:pt x="365" y="306"/>
                  </a:lnTo>
                  <a:lnTo>
                    <a:pt x="379" y="306"/>
                  </a:lnTo>
                  <a:lnTo>
                    <a:pt x="379" y="350"/>
                  </a:lnTo>
                  <a:lnTo>
                    <a:pt x="0" y="350"/>
                  </a:lnTo>
                  <a:lnTo>
                    <a:pt x="0" y="306"/>
                  </a:lnTo>
                  <a:lnTo>
                    <a:pt x="15" y="306"/>
                  </a:lnTo>
                  <a:lnTo>
                    <a:pt x="1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EA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383"/>
            <p:cNvSpPr>
              <a:spLocks noChangeArrowheads="1"/>
            </p:cNvSpPr>
            <p:nvPr/>
          </p:nvSpPr>
          <p:spPr bwMode="auto">
            <a:xfrm>
              <a:off x="491697" y="5196767"/>
              <a:ext cx="205426" cy="580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384"/>
            <p:cNvSpPr>
              <a:spLocks noChangeArrowheads="1"/>
            </p:cNvSpPr>
            <p:nvPr/>
          </p:nvSpPr>
          <p:spPr bwMode="auto">
            <a:xfrm>
              <a:off x="8446875" y="5196767"/>
              <a:ext cx="205426" cy="580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377"/>
            <p:cNvSpPr>
              <a:spLocks noChangeArrowheads="1"/>
            </p:cNvSpPr>
            <p:nvPr/>
          </p:nvSpPr>
          <p:spPr bwMode="auto">
            <a:xfrm>
              <a:off x="457200" y="3761918"/>
              <a:ext cx="8229600" cy="2007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378"/>
            <p:cNvSpPr>
              <a:spLocks noChangeArrowheads="1"/>
            </p:cNvSpPr>
            <p:nvPr/>
          </p:nvSpPr>
          <p:spPr bwMode="auto">
            <a:xfrm>
              <a:off x="457200" y="3962641"/>
              <a:ext cx="8229600" cy="12341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526890" y="3835276"/>
              <a:ext cx="8091768" cy="1331851"/>
              <a:chOff x="976347" y="4083827"/>
              <a:chExt cx="7192683" cy="1183868"/>
            </a:xfrm>
          </p:grpSpPr>
          <p:sp>
            <p:nvSpPr>
              <p:cNvPr id="99" name="Line 163"/>
              <p:cNvSpPr>
                <a:spLocks noChangeShapeType="1"/>
              </p:cNvSpPr>
              <p:nvPr/>
            </p:nvSpPr>
            <p:spPr bwMode="auto">
              <a:xfrm>
                <a:off x="97634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164"/>
              <p:cNvSpPr>
                <a:spLocks noChangeShapeType="1"/>
              </p:cNvSpPr>
              <p:nvPr/>
            </p:nvSpPr>
            <p:spPr bwMode="auto">
              <a:xfrm>
                <a:off x="105756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165"/>
              <p:cNvSpPr>
                <a:spLocks noChangeShapeType="1"/>
              </p:cNvSpPr>
              <p:nvPr/>
            </p:nvSpPr>
            <p:spPr bwMode="auto">
              <a:xfrm>
                <a:off x="113878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166"/>
              <p:cNvSpPr>
                <a:spLocks noChangeShapeType="1"/>
              </p:cNvSpPr>
              <p:nvPr/>
            </p:nvSpPr>
            <p:spPr bwMode="auto">
              <a:xfrm>
                <a:off x="122000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167"/>
              <p:cNvSpPr>
                <a:spLocks noChangeShapeType="1"/>
              </p:cNvSpPr>
              <p:nvPr/>
            </p:nvSpPr>
            <p:spPr bwMode="auto">
              <a:xfrm>
                <a:off x="130122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168"/>
              <p:cNvSpPr>
                <a:spLocks noChangeShapeType="1"/>
              </p:cNvSpPr>
              <p:nvPr/>
            </p:nvSpPr>
            <p:spPr bwMode="auto">
              <a:xfrm>
                <a:off x="13824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169"/>
              <p:cNvSpPr>
                <a:spLocks noChangeShapeType="1"/>
              </p:cNvSpPr>
              <p:nvPr/>
            </p:nvSpPr>
            <p:spPr bwMode="auto">
              <a:xfrm>
                <a:off x="146366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170"/>
              <p:cNvSpPr>
                <a:spLocks noChangeShapeType="1"/>
              </p:cNvSpPr>
              <p:nvPr/>
            </p:nvSpPr>
            <p:spPr bwMode="auto">
              <a:xfrm>
                <a:off x="154487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171"/>
              <p:cNvSpPr>
                <a:spLocks noChangeShapeType="1"/>
              </p:cNvSpPr>
              <p:nvPr/>
            </p:nvSpPr>
            <p:spPr bwMode="auto">
              <a:xfrm>
                <a:off x="162609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172"/>
              <p:cNvSpPr>
                <a:spLocks noChangeShapeType="1"/>
              </p:cNvSpPr>
              <p:nvPr/>
            </p:nvSpPr>
            <p:spPr bwMode="auto">
              <a:xfrm>
                <a:off x="170731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173"/>
              <p:cNvSpPr>
                <a:spLocks noChangeShapeType="1"/>
              </p:cNvSpPr>
              <p:nvPr/>
            </p:nvSpPr>
            <p:spPr bwMode="auto">
              <a:xfrm>
                <a:off x="178853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174"/>
              <p:cNvSpPr>
                <a:spLocks noChangeShapeType="1"/>
              </p:cNvSpPr>
              <p:nvPr/>
            </p:nvSpPr>
            <p:spPr bwMode="auto">
              <a:xfrm>
                <a:off x="186975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175"/>
              <p:cNvSpPr>
                <a:spLocks noChangeShapeType="1"/>
              </p:cNvSpPr>
              <p:nvPr/>
            </p:nvSpPr>
            <p:spPr bwMode="auto">
              <a:xfrm>
                <a:off x="195097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76"/>
              <p:cNvSpPr>
                <a:spLocks noChangeShapeType="1"/>
              </p:cNvSpPr>
              <p:nvPr/>
            </p:nvSpPr>
            <p:spPr bwMode="auto">
              <a:xfrm>
                <a:off x="203219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177"/>
              <p:cNvSpPr>
                <a:spLocks noChangeShapeType="1"/>
              </p:cNvSpPr>
              <p:nvPr/>
            </p:nvSpPr>
            <p:spPr bwMode="auto">
              <a:xfrm>
                <a:off x="211341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178"/>
              <p:cNvSpPr>
                <a:spLocks noChangeShapeType="1"/>
              </p:cNvSpPr>
              <p:nvPr/>
            </p:nvSpPr>
            <p:spPr bwMode="auto">
              <a:xfrm>
                <a:off x="219462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179"/>
              <p:cNvSpPr>
                <a:spLocks noChangeShapeType="1"/>
              </p:cNvSpPr>
              <p:nvPr/>
            </p:nvSpPr>
            <p:spPr bwMode="auto">
              <a:xfrm>
                <a:off x="227584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180"/>
              <p:cNvSpPr>
                <a:spLocks noChangeShapeType="1"/>
              </p:cNvSpPr>
              <p:nvPr/>
            </p:nvSpPr>
            <p:spPr bwMode="auto">
              <a:xfrm>
                <a:off x="235706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181"/>
              <p:cNvSpPr>
                <a:spLocks noChangeShapeType="1"/>
              </p:cNvSpPr>
              <p:nvPr/>
            </p:nvSpPr>
            <p:spPr bwMode="auto">
              <a:xfrm>
                <a:off x="243828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182"/>
              <p:cNvSpPr>
                <a:spLocks noChangeShapeType="1"/>
              </p:cNvSpPr>
              <p:nvPr/>
            </p:nvSpPr>
            <p:spPr bwMode="auto">
              <a:xfrm>
                <a:off x="256080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183"/>
              <p:cNvSpPr>
                <a:spLocks noChangeShapeType="1"/>
              </p:cNvSpPr>
              <p:nvPr/>
            </p:nvSpPr>
            <p:spPr bwMode="auto">
              <a:xfrm>
                <a:off x="268194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184"/>
              <p:cNvSpPr>
                <a:spLocks noChangeShapeType="1"/>
              </p:cNvSpPr>
              <p:nvPr/>
            </p:nvSpPr>
            <p:spPr bwMode="auto">
              <a:xfrm>
                <a:off x="280445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85"/>
              <p:cNvSpPr>
                <a:spLocks noChangeShapeType="1"/>
              </p:cNvSpPr>
              <p:nvPr/>
            </p:nvSpPr>
            <p:spPr bwMode="auto">
              <a:xfrm>
                <a:off x="292697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86"/>
              <p:cNvSpPr>
                <a:spLocks noChangeShapeType="1"/>
              </p:cNvSpPr>
              <p:nvPr/>
            </p:nvSpPr>
            <p:spPr bwMode="auto">
              <a:xfrm>
                <a:off x="317063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87"/>
              <p:cNvSpPr>
                <a:spLocks noChangeShapeType="1"/>
              </p:cNvSpPr>
              <p:nvPr/>
            </p:nvSpPr>
            <p:spPr bwMode="auto">
              <a:xfrm>
                <a:off x="304811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88"/>
              <p:cNvSpPr>
                <a:spLocks noChangeShapeType="1"/>
              </p:cNvSpPr>
              <p:nvPr/>
            </p:nvSpPr>
            <p:spPr bwMode="auto">
              <a:xfrm>
                <a:off x="329177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89"/>
              <p:cNvSpPr>
                <a:spLocks noChangeShapeType="1"/>
              </p:cNvSpPr>
              <p:nvPr/>
            </p:nvSpPr>
            <p:spPr bwMode="auto">
              <a:xfrm>
                <a:off x="341428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90"/>
              <p:cNvSpPr>
                <a:spLocks noChangeShapeType="1"/>
              </p:cNvSpPr>
              <p:nvPr/>
            </p:nvSpPr>
            <p:spPr bwMode="auto">
              <a:xfrm>
                <a:off x="353542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91"/>
              <p:cNvSpPr>
                <a:spLocks noChangeShapeType="1"/>
              </p:cNvSpPr>
              <p:nvPr/>
            </p:nvSpPr>
            <p:spPr bwMode="auto">
              <a:xfrm>
                <a:off x="378046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92"/>
              <p:cNvSpPr>
                <a:spLocks noChangeShapeType="1"/>
              </p:cNvSpPr>
              <p:nvPr/>
            </p:nvSpPr>
            <p:spPr bwMode="auto">
              <a:xfrm>
                <a:off x="390160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93"/>
              <p:cNvSpPr>
                <a:spLocks noChangeShapeType="1"/>
              </p:cNvSpPr>
              <p:nvPr/>
            </p:nvSpPr>
            <p:spPr bwMode="auto">
              <a:xfrm>
                <a:off x="402411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94"/>
              <p:cNvSpPr>
                <a:spLocks noChangeShapeType="1"/>
              </p:cNvSpPr>
              <p:nvPr/>
            </p:nvSpPr>
            <p:spPr bwMode="auto">
              <a:xfrm>
                <a:off x="426777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95"/>
              <p:cNvSpPr>
                <a:spLocks noChangeShapeType="1"/>
              </p:cNvSpPr>
              <p:nvPr/>
            </p:nvSpPr>
            <p:spPr bwMode="auto">
              <a:xfrm>
                <a:off x="438891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96"/>
              <p:cNvSpPr>
                <a:spLocks noChangeShapeType="1"/>
              </p:cNvSpPr>
              <p:nvPr/>
            </p:nvSpPr>
            <p:spPr bwMode="auto">
              <a:xfrm>
                <a:off x="451143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97"/>
              <p:cNvSpPr>
                <a:spLocks noChangeShapeType="1"/>
              </p:cNvSpPr>
              <p:nvPr/>
            </p:nvSpPr>
            <p:spPr bwMode="auto">
              <a:xfrm>
                <a:off x="475508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8"/>
              <p:cNvSpPr>
                <a:spLocks noChangeShapeType="1"/>
              </p:cNvSpPr>
              <p:nvPr/>
            </p:nvSpPr>
            <p:spPr bwMode="auto">
              <a:xfrm>
                <a:off x="816903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99"/>
              <p:cNvSpPr>
                <a:spLocks noChangeShapeType="1"/>
              </p:cNvSpPr>
              <p:nvPr/>
            </p:nvSpPr>
            <p:spPr bwMode="auto">
              <a:xfrm>
                <a:off x="808643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200"/>
              <p:cNvSpPr>
                <a:spLocks noChangeShapeType="1"/>
              </p:cNvSpPr>
              <p:nvPr/>
            </p:nvSpPr>
            <p:spPr bwMode="auto">
              <a:xfrm>
                <a:off x="800521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201"/>
              <p:cNvSpPr>
                <a:spLocks noChangeShapeType="1"/>
              </p:cNvSpPr>
              <p:nvPr/>
            </p:nvSpPr>
            <p:spPr bwMode="auto">
              <a:xfrm>
                <a:off x="792399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202"/>
              <p:cNvSpPr>
                <a:spLocks noChangeShapeType="1"/>
              </p:cNvSpPr>
              <p:nvPr/>
            </p:nvSpPr>
            <p:spPr bwMode="auto">
              <a:xfrm>
                <a:off x="784277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203"/>
              <p:cNvSpPr>
                <a:spLocks noChangeShapeType="1"/>
              </p:cNvSpPr>
              <p:nvPr/>
            </p:nvSpPr>
            <p:spPr bwMode="auto">
              <a:xfrm>
                <a:off x="776155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204"/>
              <p:cNvSpPr>
                <a:spLocks noChangeShapeType="1"/>
              </p:cNvSpPr>
              <p:nvPr/>
            </p:nvSpPr>
            <p:spPr bwMode="auto">
              <a:xfrm>
                <a:off x="76803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205"/>
              <p:cNvSpPr>
                <a:spLocks noChangeShapeType="1"/>
              </p:cNvSpPr>
              <p:nvPr/>
            </p:nvSpPr>
            <p:spPr bwMode="auto">
              <a:xfrm>
                <a:off x="759912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207"/>
              <p:cNvSpPr>
                <a:spLocks noChangeShapeType="1"/>
              </p:cNvSpPr>
              <p:nvPr/>
            </p:nvSpPr>
            <p:spPr bwMode="auto">
              <a:xfrm>
                <a:off x="751790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208"/>
              <p:cNvSpPr>
                <a:spLocks noChangeShapeType="1"/>
              </p:cNvSpPr>
              <p:nvPr/>
            </p:nvSpPr>
            <p:spPr bwMode="auto">
              <a:xfrm>
                <a:off x="743668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209"/>
              <p:cNvSpPr>
                <a:spLocks noChangeShapeType="1"/>
              </p:cNvSpPr>
              <p:nvPr/>
            </p:nvSpPr>
            <p:spPr bwMode="auto">
              <a:xfrm>
                <a:off x="735546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210"/>
              <p:cNvSpPr>
                <a:spLocks noChangeShapeType="1"/>
              </p:cNvSpPr>
              <p:nvPr/>
            </p:nvSpPr>
            <p:spPr bwMode="auto">
              <a:xfrm>
                <a:off x="727424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211"/>
              <p:cNvSpPr>
                <a:spLocks noChangeShapeType="1"/>
              </p:cNvSpPr>
              <p:nvPr/>
            </p:nvSpPr>
            <p:spPr bwMode="auto">
              <a:xfrm>
                <a:off x="719302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212"/>
              <p:cNvSpPr>
                <a:spLocks noChangeShapeType="1"/>
              </p:cNvSpPr>
              <p:nvPr/>
            </p:nvSpPr>
            <p:spPr bwMode="auto">
              <a:xfrm>
                <a:off x="711180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213"/>
              <p:cNvSpPr>
                <a:spLocks noChangeShapeType="1"/>
              </p:cNvSpPr>
              <p:nvPr/>
            </p:nvSpPr>
            <p:spPr bwMode="auto">
              <a:xfrm>
                <a:off x="703059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214"/>
              <p:cNvSpPr>
                <a:spLocks noChangeShapeType="1"/>
              </p:cNvSpPr>
              <p:nvPr/>
            </p:nvSpPr>
            <p:spPr bwMode="auto">
              <a:xfrm>
                <a:off x="694937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215"/>
              <p:cNvSpPr>
                <a:spLocks noChangeShapeType="1"/>
              </p:cNvSpPr>
              <p:nvPr/>
            </p:nvSpPr>
            <p:spPr bwMode="auto">
              <a:xfrm>
                <a:off x="686815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216"/>
              <p:cNvSpPr>
                <a:spLocks noChangeShapeType="1"/>
              </p:cNvSpPr>
              <p:nvPr/>
            </p:nvSpPr>
            <p:spPr bwMode="auto">
              <a:xfrm>
                <a:off x="678693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217"/>
              <p:cNvSpPr>
                <a:spLocks noChangeShapeType="1"/>
              </p:cNvSpPr>
              <p:nvPr/>
            </p:nvSpPr>
            <p:spPr bwMode="auto">
              <a:xfrm>
                <a:off x="670571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218"/>
              <p:cNvSpPr>
                <a:spLocks noChangeShapeType="1"/>
              </p:cNvSpPr>
              <p:nvPr/>
            </p:nvSpPr>
            <p:spPr bwMode="auto">
              <a:xfrm>
                <a:off x="658319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219"/>
              <p:cNvSpPr>
                <a:spLocks noChangeShapeType="1"/>
              </p:cNvSpPr>
              <p:nvPr/>
            </p:nvSpPr>
            <p:spPr bwMode="auto">
              <a:xfrm>
                <a:off x="646205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220"/>
              <p:cNvSpPr>
                <a:spLocks noChangeShapeType="1"/>
              </p:cNvSpPr>
              <p:nvPr/>
            </p:nvSpPr>
            <p:spPr bwMode="auto">
              <a:xfrm>
                <a:off x="63395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221"/>
              <p:cNvSpPr>
                <a:spLocks noChangeShapeType="1"/>
              </p:cNvSpPr>
              <p:nvPr/>
            </p:nvSpPr>
            <p:spPr bwMode="auto">
              <a:xfrm>
                <a:off x="621840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222"/>
              <p:cNvSpPr>
                <a:spLocks noChangeShapeType="1"/>
              </p:cNvSpPr>
              <p:nvPr/>
            </p:nvSpPr>
            <p:spPr bwMode="auto">
              <a:xfrm>
                <a:off x="609588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223"/>
              <p:cNvSpPr>
                <a:spLocks noChangeShapeType="1"/>
              </p:cNvSpPr>
              <p:nvPr/>
            </p:nvSpPr>
            <p:spPr bwMode="auto">
              <a:xfrm>
                <a:off x="597336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224"/>
              <p:cNvSpPr>
                <a:spLocks noChangeShapeType="1"/>
              </p:cNvSpPr>
              <p:nvPr/>
            </p:nvSpPr>
            <p:spPr bwMode="auto">
              <a:xfrm>
                <a:off x="573108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225"/>
              <p:cNvSpPr>
                <a:spLocks noChangeShapeType="1"/>
              </p:cNvSpPr>
              <p:nvPr/>
            </p:nvSpPr>
            <p:spPr bwMode="auto">
              <a:xfrm>
                <a:off x="560857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226"/>
              <p:cNvSpPr>
                <a:spLocks noChangeShapeType="1"/>
              </p:cNvSpPr>
              <p:nvPr/>
            </p:nvSpPr>
            <p:spPr bwMode="auto">
              <a:xfrm>
                <a:off x="548605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227"/>
              <p:cNvSpPr>
                <a:spLocks noChangeShapeType="1"/>
              </p:cNvSpPr>
              <p:nvPr/>
            </p:nvSpPr>
            <p:spPr bwMode="auto">
              <a:xfrm>
                <a:off x="536491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228"/>
              <p:cNvSpPr>
                <a:spLocks noChangeShapeType="1"/>
              </p:cNvSpPr>
              <p:nvPr/>
            </p:nvSpPr>
            <p:spPr bwMode="auto">
              <a:xfrm>
                <a:off x="524239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Line 229"/>
              <p:cNvSpPr>
                <a:spLocks noChangeShapeType="1"/>
              </p:cNvSpPr>
              <p:nvPr/>
            </p:nvSpPr>
            <p:spPr bwMode="auto">
              <a:xfrm>
                <a:off x="511988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230"/>
              <p:cNvSpPr>
                <a:spLocks noChangeShapeType="1"/>
              </p:cNvSpPr>
              <p:nvPr/>
            </p:nvSpPr>
            <p:spPr bwMode="auto">
              <a:xfrm>
                <a:off x="499874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231"/>
              <p:cNvSpPr>
                <a:spLocks noChangeShapeType="1"/>
              </p:cNvSpPr>
              <p:nvPr/>
            </p:nvSpPr>
            <p:spPr bwMode="auto">
              <a:xfrm>
                <a:off x="487760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224"/>
              <p:cNvSpPr>
                <a:spLocks noChangeShapeType="1"/>
              </p:cNvSpPr>
              <p:nvPr/>
            </p:nvSpPr>
            <p:spPr bwMode="auto">
              <a:xfrm>
                <a:off x="585222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Line 322"/>
            <p:cNvSpPr>
              <a:spLocks noChangeShapeType="1"/>
            </p:cNvSpPr>
            <p:nvPr/>
          </p:nvSpPr>
          <p:spPr bwMode="auto">
            <a:xfrm>
              <a:off x="355741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323"/>
            <p:cNvSpPr>
              <a:spLocks noChangeShapeType="1"/>
            </p:cNvSpPr>
            <p:nvPr/>
          </p:nvSpPr>
          <p:spPr bwMode="auto">
            <a:xfrm>
              <a:off x="357466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24"/>
            <p:cNvSpPr>
              <a:spLocks noChangeShapeType="1"/>
            </p:cNvSpPr>
            <p:nvPr/>
          </p:nvSpPr>
          <p:spPr bwMode="auto">
            <a:xfrm>
              <a:off x="410626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25"/>
            <p:cNvSpPr>
              <a:spLocks noChangeShapeType="1"/>
            </p:cNvSpPr>
            <p:nvPr/>
          </p:nvSpPr>
          <p:spPr bwMode="auto">
            <a:xfrm>
              <a:off x="412351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326"/>
            <p:cNvSpPr>
              <a:spLocks noChangeShapeType="1"/>
            </p:cNvSpPr>
            <p:nvPr/>
          </p:nvSpPr>
          <p:spPr bwMode="auto">
            <a:xfrm>
              <a:off x="4655111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327"/>
            <p:cNvSpPr>
              <a:spLocks noChangeShapeType="1"/>
            </p:cNvSpPr>
            <p:nvPr/>
          </p:nvSpPr>
          <p:spPr bwMode="auto">
            <a:xfrm>
              <a:off x="4672360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336"/>
            <p:cNvSpPr>
              <a:spLocks noChangeShapeType="1"/>
            </p:cNvSpPr>
            <p:nvPr/>
          </p:nvSpPr>
          <p:spPr bwMode="auto">
            <a:xfrm>
              <a:off x="3595047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37"/>
            <p:cNvSpPr>
              <a:spLocks noChangeShapeType="1"/>
            </p:cNvSpPr>
            <p:nvPr/>
          </p:nvSpPr>
          <p:spPr bwMode="auto">
            <a:xfrm>
              <a:off x="3538594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2"/>
            <p:cNvSpPr>
              <a:spLocks noChangeShapeType="1"/>
            </p:cNvSpPr>
            <p:nvPr/>
          </p:nvSpPr>
          <p:spPr bwMode="auto">
            <a:xfrm flipH="1">
              <a:off x="3428823" y="2372547"/>
              <a:ext cx="1372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43"/>
            <p:cNvSpPr>
              <a:spLocks noChangeShapeType="1"/>
            </p:cNvSpPr>
            <p:nvPr/>
          </p:nvSpPr>
          <p:spPr bwMode="auto">
            <a:xfrm flipH="1">
              <a:off x="3428823" y="2040101"/>
              <a:ext cx="1372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47"/>
            <p:cNvSpPr>
              <a:spLocks noChangeShapeType="1"/>
            </p:cNvSpPr>
            <p:nvPr/>
          </p:nvSpPr>
          <p:spPr bwMode="auto">
            <a:xfrm flipV="1">
              <a:off x="4052945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49"/>
            <p:cNvSpPr>
              <a:spLocks noChangeShapeType="1"/>
            </p:cNvSpPr>
            <p:nvPr/>
          </p:nvSpPr>
          <p:spPr bwMode="auto">
            <a:xfrm>
              <a:off x="4143897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0"/>
            <p:cNvSpPr>
              <a:spLocks noChangeShapeType="1"/>
            </p:cNvSpPr>
            <p:nvPr/>
          </p:nvSpPr>
          <p:spPr bwMode="auto">
            <a:xfrm>
              <a:off x="408587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2"/>
            <p:cNvSpPr>
              <a:spLocks noChangeShapeType="1"/>
            </p:cNvSpPr>
            <p:nvPr/>
          </p:nvSpPr>
          <p:spPr bwMode="auto">
            <a:xfrm flipV="1">
              <a:off x="4600225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3"/>
            <p:cNvSpPr>
              <a:spLocks noChangeShapeType="1"/>
            </p:cNvSpPr>
            <p:nvPr/>
          </p:nvSpPr>
          <p:spPr bwMode="auto">
            <a:xfrm>
              <a:off x="472724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4"/>
            <p:cNvSpPr>
              <a:spLocks noChangeShapeType="1"/>
            </p:cNvSpPr>
            <p:nvPr/>
          </p:nvSpPr>
          <p:spPr bwMode="auto">
            <a:xfrm>
              <a:off x="469274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5"/>
            <p:cNvSpPr>
              <a:spLocks noChangeShapeType="1"/>
            </p:cNvSpPr>
            <p:nvPr/>
          </p:nvSpPr>
          <p:spPr bwMode="auto">
            <a:xfrm>
              <a:off x="4634724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59"/>
            <p:cNvSpPr>
              <a:spLocks noChangeArrowheads="1"/>
            </p:cNvSpPr>
            <p:nvPr/>
          </p:nvSpPr>
          <p:spPr bwMode="auto">
            <a:xfrm>
              <a:off x="4023150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60"/>
            <p:cNvSpPr>
              <a:spLocks noChangeArrowheads="1"/>
            </p:cNvSpPr>
            <p:nvPr/>
          </p:nvSpPr>
          <p:spPr bwMode="auto">
            <a:xfrm>
              <a:off x="4572000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61"/>
            <p:cNvSpPr>
              <a:spLocks noChangeArrowheads="1"/>
            </p:cNvSpPr>
            <p:nvPr/>
          </p:nvSpPr>
          <p:spPr bwMode="auto">
            <a:xfrm>
              <a:off x="3474302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4"/>
            <p:cNvSpPr>
              <a:spLocks noChangeArrowheads="1"/>
            </p:cNvSpPr>
            <p:nvPr/>
          </p:nvSpPr>
          <p:spPr bwMode="auto">
            <a:xfrm>
              <a:off x="4046671" y="2458796"/>
              <a:ext cx="136430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65"/>
            <p:cNvSpPr>
              <a:spLocks noChangeArrowheads="1"/>
            </p:cNvSpPr>
            <p:nvPr/>
          </p:nvSpPr>
          <p:spPr bwMode="auto">
            <a:xfrm>
              <a:off x="3874176" y="2458796"/>
              <a:ext cx="137996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66"/>
            <p:cNvSpPr>
              <a:spLocks noChangeArrowheads="1"/>
            </p:cNvSpPr>
            <p:nvPr/>
          </p:nvSpPr>
          <p:spPr bwMode="auto">
            <a:xfrm>
              <a:off x="4217600" y="2458796"/>
              <a:ext cx="137996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68"/>
            <p:cNvSpPr>
              <a:spLocks noChangeArrowheads="1"/>
            </p:cNvSpPr>
            <p:nvPr/>
          </p:nvSpPr>
          <p:spPr bwMode="auto">
            <a:xfrm>
              <a:off x="3852223" y="2938645"/>
              <a:ext cx="525327" cy="685278"/>
            </a:xfrm>
            <a:prstGeom prst="rect">
              <a:avLst/>
            </a:prstGeom>
            <a:gradFill>
              <a:gsLst>
                <a:gs pos="0">
                  <a:srgbClr val="FFB989"/>
                </a:gs>
                <a:gs pos="50000">
                  <a:srgbClr val="FF8633"/>
                </a:gs>
                <a:gs pos="100000">
                  <a:srgbClr val="FF6600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9"/>
            <p:cNvSpPr>
              <a:spLocks/>
            </p:cNvSpPr>
            <p:nvPr/>
          </p:nvSpPr>
          <p:spPr bwMode="auto">
            <a:xfrm>
              <a:off x="4154874" y="3623923"/>
              <a:ext cx="142702" cy="47045"/>
            </a:xfrm>
            <a:custGeom>
              <a:avLst/>
              <a:gdLst>
                <a:gd name="T0" fmla="*/ 0 w 91"/>
                <a:gd name="T1" fmla="*/ 0 h 30"/>
                <a:gd name="T2" fmla="*/ 91 w 91"/>
                <a:gd name="T3" fmla="*/ 0 h 30"/>
                <a:gd name="T4" fmla="*/ 91 w 91"/>
                <a:gd name="T5" fmla="*/ 22 h 30"/>
                <a:gd name="T6" fmla="*/ 84 w 91"/>
                <a:gd name="T7" fmla="*/ 30 h 30"/>
                <a:gd name="T8" fmla="*/ 0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0" y="0"/>
                  </a:moveTo>
                  <a:lnTo>
                    <a:pt x="91" y="0"/>
                  </a:lnTo>
                  <a:lnTo>
                    <a:pt x="91" y="22"/>
                  </a:lnTo>
                  <a:lnTo>
                    <a:pt x="84" y="30"/>
                  </a:lnTo>
                  <a:lnTo>
                    <a:pt x="0" y="3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0"/>
            <p:cNvSpPr>
              <a:spLocks/>
            </p:cNvSpPr>
            <p:nvPr/>
          </p:nvSpPr>
          <p:spPr bwMode="auto">
            <a:xfrm>
              <a:off x="3932197" y="3623923"/>
              <a:ext cx="142702" cy="47045"/>
            </a:xfrm>
            <a:custGeom>
              <a:avLst/>
              <a:gdLst>
                <a:gd name="T0" fmla="*/ 91 w 91"/>
                <a:gd name="T1" fmla="*/ 0 h 30"/>
                <a:gd name="T2" fmla="*/ 0 w 91"/>
                <a:gd name="T3" fmla="*/ 0 h 30"/>
                <a:gd name="T4" fmla="*/ 0 w 91"/>
                <a:gd name="T5" fmla="*/ 22 h 30"/>
                <a:gd name="T6" fmla="*/ 7 w 91"/>
                <a:gd name="T7" fmla="*/ 30 h 30"/>
                <a:gd name="T8" fmla="*/ 91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91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91" y="3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1"/>
            <p:cNvSpPr>
              <a:spLocks/>
            </p:cNvSpPr>
            <p:nvPr/>
          </p:nvSpPr>
          <p:spPr bwMode="auto">
            <a:xfrm>
              <a:off x="3932197" y="3623923"/>
              <a:ext cx="142702" cy="47045"/>
            </a:xfrm>
            <a:custGeom>
              <a:avLst/>
              <a:gdLst>
                <a:gd name="T0" fmla="*/ 91 w 91"/>
                <a:gd name="T1" fmla="*/ 0 h 30"/>
                <a:gd name="T2" fmla="*/ 0 w 91"/>
                <a:gd name="T3" fmla="*/ 0 h 30"/>
                <a:gd name="T4" fmla="*/ 0 w 91"/>
                <a:gd name="T5" fmla="*/ 22 h 30"/>
                <a:gd name="T6" fmla="*/ 7 w 91"/>
                <a:gd name="T7" fmla="*/ 30 h 30"/>
                <a:gd name="T8" fmla="*/ 91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91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91" y="3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72"/>
            <p:cNvSpPr>
              <a:spLocks/>
            </p:cNvSpPr>
            <p:nvPr/>
          </p:nvSpPr>
          <p:spPr bwMode="auto">
            <a:xfrm>
              <a:off x="4154874" y="3670966"/>
              <a:ext cx="235222" cy="90953"/>
            </a:xfrm>
            <a:custGeom>
              <a:avLst/>
              <a:gdLst>
                <a:gd name="T0" fmla="*/ 0 w 150"/>
                <a:gd name="T1" fmla="*/ 0 h 58"/>
                <a:gd name="T2" fmla="*/ 150 w 150"/>
                <a:gd name="T3" fmla="*/ 0 h 58"/>
                <a:gd name="T4" fmla="*/ 150 w 150"/>
                <a:gd name="T5" fmla="*/ 58 h 58"/>
                <a:gd name="T6" fmla="*/ 0 w 1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58">
                  <a:moveTo>
                    <a:pt x="0" y="0"/>
                  </a:moveTo>
                  <a:lnTo>
                    <a:pt x="150" y="0"/>
                  </a:lnTo>
                  <a:lnTo>
                    <a:pt x="150" y="58"/>
                  </a:lnTo>
                  <a:lnTo>
                    <a:pt x="0" y="58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73"/>
            <p:cNvSpPr>
              <a:spLocks/>
            </p:cNvSpPr>
            <p:nvPr/>
          </p:nvSpPr>
          <p:spPr bwMode="auto">
            <a:xfrm>
              <a:off x="3841247" y="3670966"/>
              <a:ext cx="233654" cy="90953"/>
            </a:xfrm>
            <a:custGeom>
              <a:avLst/>
              <a:gdLst>
                <a:gd name="T0" fmla="*/ 149 w 149"/>
                <a:gd name="T1" fmla="*/ 0 h 58"/>
                <a:gd name="T2" fmla="*/ 0 w 149"/>
                <a:gd name="T3" fmla="*/ 0 h 58"/>
                <a:gd name="T4" fmla="*/ 0 w 149"/>
                <a:gd name="T5" fmla="*/ 58 h 58"/>
                <a:gd name="T6" fmla="*/ 149 w 149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58">
                  <a:moveTo>
                    <a:pt x="149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149" y="58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79"/>
            <p:cNvSpPr>
              <a:spLocks noChangeShapeType="1"/>
            </p:cNvSpPr>
            <p:nvPr/>
          </p:nvSpPr>
          <p:spPr bwMode="auto">
            <a:xfrm>
              <a:off x="457200" y="4078682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80"/>
            <p:cNvSpPr>
              <a:spLocks noChangeShapeType="1"/>
            </p:cNvSpPr>
            <p:nvPr/>
          </p:nvSpPr>
          <p:spPr bwMode="auto">
            <a:xfrm>
              <a:off x="457200" y="4099068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81"/>
            <p:cNvSpPr>
              <a:spLocks noChangeShapeType="1"/>
            </p:cNvSpPr>
            <p:nvPr/>
          </p:nvSpPr>
          <p:spPr bwMode="auto">
            <a:xfrm>
              <a:off x="457200" y="5157564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82"/>
            <p:cNvSpPr>
              <a:spLocks/>
            </p:cNvSpPr>
            <p:nvPr/>
          </p:nvSpPr>
          <p:spPr bwMode="auto">
            <a:xfrm>
              <a:off x="868053" y="3962641"/>
              <a:ext cx="7407894" cy="1045950"/>
            </a:xfrm>
            <a:custGeom>
              <a:avLst/>
              <a:gdLst>
                <a:gd name="T0" fmla="*/ 0 w 4724"/>
                <a:gd name="T1" fmla="*/ 0 h 667"/>
                <a:gd name="T2" fmla="*/ 0 w 4724"/>
                <a:gd name="T3" fmla="*/ 667 h 667"/>
                <a:gd name="T4" fmla="*/ 4724 w 4724"/>
                <a:gd name="T5" fmla="*/ 667 h 667"/>
                <a:gd name="T6" fmla="*/ 4724 w 4724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24" h="667">
                  <a:moveTo>
                    <a:pt x="0" y="0"/>
                  </a:moveTo>
                  <a:lnTo>
                    <a:pt x="0" y="667"/>
                  </a:lnTo>
                  <a:lnTo>
                    <a:pt x="4724" y="667"/>
                  </a:lnTo>
                  <a:lnTo>
                    <a:pt x="4724" y="0"/>
                  </a:lnTo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367"/>
            <p:cNvSpPr>
              <a:spLocks noChangeArrowheads="1"/>
            </p:cNvSpPr>
            <p:nvPr/>
          </p:nvSpPr>
          <p:spPr bwMode="auto">
            <a:xfrm>
              <a:off x="4074899" y="2458796"/>
              <a:ext cx="79976" cy="41085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74"/>
            <p:cNvSpPr>
              <a:spLocks/>
            </p:cNvSpPr>
            <p:nvPr/>
          </p:nvSpPr>
          <p:spPr bwMode="auto">
            <a:xfrm>
              <a:off x="4623747" y="2389796"/>
              <a:ext cx="79976" cy="3150395"/>
            </a:xfrm>
            <a:custGeom>
              <a:avLst/>
              <a:gdLst>
                <a:gd name="T0" fmla="*/ 0 w 51"/>
                <a:gd name="T1" fmla="*/ 2009 h 2009"/>
                <a:gd name="T2" fmla="*/ 0 w 51"/>
                <a:gd name="T3" fmla="*/ 0 h 2009"/>
                <a:gd name="T4" fmla="*/ 51 w 51"/>
                <a:gd name="T5" fmla="*/ 0 h 2009"/>
                <a:gd name="T6" fmla="*/ 51 w 51"/>
                <a:gd name="T7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2009">
                  <a:moveTo>
                    <a:pt x="0" y="200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200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75"/>
            <p:cNvSpPr>
              <a:spLocks/>
            </p:cNvSpPr>
            <p:nvPr/>
          </p:nvSpPr>
          <p:spPr bwMode="auto">
            <a:xfrm>
              <a:off x="3526050" y="2389796"/>
              <a:ext cx="79976" cy="3150395"/>
            </a:xfrm>
            <a:custGeom>
              <a:avLst/>
              <a:gdLst>
                <a:gd name="T0" fmla="*/ 0 w 51"/>
                <a:gd name="T1" fmla="*/ 2009 h 2009"/>
                <a:gd name="T2" fmla="*/ 0 w 51"/>
                <a:gd name="T3" fmla="*/ 0 h 2009"/>
                <a:gd name="T4" fmla="*/ 51 w 51"/>
                <a:gd name="T5" fmla="*/ 0 h 2009"/>
                <a:gd name="T6" fmla="*/ 51 w 51"/>
                <a:gd name="T7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2009">
                  <a:moveTo>
                    <a:pt x="0" y="200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200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76"/>
            <p:cNvSpPr>
              <a:spLocks/>
            </p:cNvSpPr>
            <p:nvPr/>
          </p:nvSpPr>
          <p:spPr bwMode="auto">
            <a:xfrm>
              <a:off x="4074899" y="2938645"/>
              <a:ext cx="79976" cy="2601544"/>
            </a:xfrm>
            <a:custGeom>
              <a:avLst/>
              <a:gdLst>
                <a:gd name="T0" fmla="*/ 0 w 51"/>
                <a:gd name="T1" fmla="*/ 1659 h 1659"/>
                <a:gd name="T2" fmla="*/ 0 w 51"/>
                <a:gd name="T3" fmla="*/ 0 h 1659"/>
                <a:gd name="T4" fmla="*/ 51 w 51"/>
                <a:gd name="T5" fmla="*/ 0 h 1659"/>
                <a:gd name="T6" fmla="*/ 51 w 51"/>
                <a:gd name="T7" fmla="*/ 1659 h 1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59">
                  <a:moveTo>
                    <a:pt x="0" y="165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165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328"/>
            <p:cNvSpPr>
              <a:spLocks noChangeShapeType="1"/>
            </p:cNvSpPr>
            <p:nvPr/>
          </p:nvSpPr>
          <p:spPr bwMode="auto">
            <a:xfrm flipH="1">
              <a:off x="4074899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329"/>
            <p:cNvSpPr>
              <a:spLocks noChangeShapeType="1"/>
            </p:cNvSpPr>
            <p:nvPr/>
          </p:nvSpPr>
          <p:spPr bwMode="auto">
            <a:xfrm flipH="1">
              <a:off x="4074899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330"/>
            <p:cNvSpPr>
              <a:spLocks noChangeShapeType="1"/>
            </p:cNvSpPr>
            <p:nvPr/>
          </p:nvSpPr>
          <p:spPr bwMode="auto">
            <a:xfrm flipH="1">
              <a:off x="4074899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331"/>
            <p:cNvSpPr>
              <a:spLocks noChangeShapeType="1"/>
            </p:cNvSpPr>
            <p:nvPr/>
          </p:nvSpPr>
          <p:spPr bwMode="auto">
            <a:xfrm flipH="1">
              <a:off x="4074899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332"/>
            <p:cNvSpPr>
              <a:spLocks noChangeShapeType="1"/>
            </p:cNvSpPr>
            <p:nvPr/>
          </p:nvSpPr>
          <p:spPr bwMode="auto">
            <a:xfrm flipH="1">
              <a:off x="4623747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333"/>
            <p:cNvSpPr>
              <a:spLocks noChangeShapeType="1"/>
            </p:cNvSpPr>
            <p:nvPr/>
          </p:nvSpPr>
          <p:spPr bwMode="auto">
            <a:xfrm flipH="1">
              <a:off x="4623747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334"/>
            <p:cNvSpPr>
              <a:spLocks noChangeShapeType="1"/>
            </p:cNvSpPr>
            <p:nvPr/>
          </p:nvSpPr>
          <p:spPr bwMode="auto">
            <a:xfrm flipH="1">
              <a:off x="4623747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335"/>
            <p:cNvSpPr>
              <a:spLocks noChangeShapeType="1"/>
            </p:cNvSpPr>
            <p:nvPr/>
          </p:nvSpPr>
          <p:spPr bwMode="auto">
            <a:xfrm flipH="1">
              <a:off x="4623747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338"/>
            <p:cNvSpPr>
              <a:spLocks noChangeShapeType="1"/>
            </p:cNvSpPr>
            <p:nvPr/>
          </p:nvSpPr>
          <p:spPr bwMode="auto">
            <a:xfrm flipH="1">
              <a:off x="3526050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339"/>
            <p:cNvSpPr>
              <a:spLocks noChangeShapeType="1"/>
            </p:cNvSpPr>
            <p:nvPr/>
          </p:nvSpPr>
          <p:spPr bwMode="auto">
            <a:xfrm flipH="1">
              <a:off x="3526050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340"/>
            <p:cNvSpPr>
              <a:spLocks noChangeShapeType="1"/>
            </p:cNvSpPr>
            <p:nvPr/>
          </p:nvSpPr>
          <p:spPr bwMode="auto">
            <a:xfrm flipH="1">
              <a:off x="3526050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341"/>
            <p:cNvSpPr>
              <a:spLocks noChangeShapeType="1"/>
            </p:cNvSpPr>
            <p:nvPr/>
          </p:nvSpPr>
          <p:spPr bwMode="auto">
            <a:xfrm flipH="1">
              <a:off x="3526050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4123512" y="5581649"/>
            <a:ext cx="4204513" cy="548105"/>
            <a:chOff x="4123512" y="5581649"/>
            <a:chExt cx="4204513" cy="548105"/>
          </a:xfrm>
        </p:grpSpPr>
        <p:sp>
          <p:nvSpPr>
            <p:cNvPr id="225" name="TextBox 224"/>
            <p:cNvSpPr txBox="1"/>
            <p:nvPr/>
          </p:nvSpPr>
          <p:spPr>
            <a:xfrm>
              <a:off x="4123512" y="5791200"/>
              <a:ext cx="23763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post-tensioned clamps</a:t>
              </a:r>
              <a:endParaRPr lang="en-US" sz="1600" dirty="0"/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6396038" y="5603875"/>
              <a:ext cx="1931987" cy="358776"/>
            </a:xfrm>
            <a:custGeom>
              <a:avLst/>
              <a:gdLst>
                <a:gd name="connsiteX0" fmla="*/ 0 w 863600"/>
                <a:gd name="connsiteY0" fmla="*/ 361950 h 361950"/>
                <a:gd name="connsiteX1" fmla="*/ 708025 w 863600"/>
                <a:gd name="connsiteY1" fmla="*/ 222250 h 361950"/>
                <a:gd name="connsiteX2" fmla="*/ 863600 w 8636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600" h="361950">
                  <a:moveTo>
                    <a:pt x="0" y="361950"/>
                  </a:moveTo>
                  <a:cubicBezTo>
                    <a:pt x="282046" y="322262"/>
                    <a:pt x="564092" y="282575"/>
                    <a:pt x="708025" y="222250"/>
                  </a:cubicBezTo>
                  <a:cubicBezTo>
                    <a:pt x="851958" y="161925"/>
                    <a:pt x="857779" y="80962"/>
                    <a:pt x="863600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6396038" y="5581649"/>
              <a:ext cx="376237" cy="381001"/>
            </a:xfrm>
            <a:custGeom>
              <a:avLst/>
              <a:gdLst>
                <a:gd name="connsiteX0" fmla="*/ 0 w 376237"/>
                <a:gd name="connsiteY0" fmla="*/ 376238 h 376238"/>
                <a:gd name="connsiteX1" fmla="*/ 276225 w 376237"/>
                <a:gd name="connsiteY1" fmla="*/ 285750 h 376238"/>
                <a:gd name="connsiteX2" fmla="*/ 376237 w 376237"/>
                <a:gd name="connsiteY2" fmla="*/ 0 h 37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237" h="376238">
                  <a:moveTo>
                    <a:pt x="0" y="376238"/>
                  </a:moveTo>
                  <a:cubicBezTo>
                    <a:pt x="106759" y="362347"/>
                    <a:pt x="213519" y="348456"/>
                    <a:pt x="276225" y="285750"/>
                  </a:cubicBezTo>
                  <a:cubicBezTo>
                    <a:pt x="338931" y="223044"/>
                    <a:pt x="357584" y="111522"/>
                    <a:pt x="376237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6424613" y="5586413"/>
              <a:ext cx="1114425" cy="371475"/>
            </a:xfrm>
            <a:custGeom>
              <a:avLst/>
              <a:gdLst>
                <a:gd name="connsiteX0" fmla="*/ 0 w 1114425"/>
                <a:gd name="connsiteY0" fmla="*/ 371475 h 371475"/>
                <a:gd name="connsiteX1" fmla="*/ 785812 w 1114425"/>
                <a:gd name="connsiteY1" fmla="*/ 242887 h 371475"/>
                <a:gd name="connsiteX2" fmla="*/ 1114425 w 1114425"/>
                <a:gd name="connsiteY2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4425" h="371475">
                  <a:moveTo>
                    <a:pt x="0" y="371475"/>
                  </a:moveTo>
                  <a:cubicBezTo>
                    <a:pt x="300037" y="338137"/>
                    <a:pt x="600075" y="304799"/>
                    <a:pt x="785812" y="242887"/>
                  </a:cubicBezTo>
                  <a:cubicBezTo>
                    <a:pt x="971550" y="180974"/>
                    <a:pt x="1042987" y="90487"/>
                    <a:pt x="1114425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228600" y="3090446"/>
            <a:ext cx="2766861" cy="2220484"/>
            <a:chOff x="228600" y="3090446"/>
            <a:chExt cx="2766861" cy="2220484"/>
          </a:xfrm>
        </p:grpSpPr>
        <p:sp>
          <p:nvSpPr>
            <p:cNvPr id="231" name="Rounded Rectangle 230"/>
            <p:cNvSpPr/>
            <p:nvPr/>
          </p:nvSpPr>
          <p:spPr>
            <a:xfrm>
              <a:off x="228600" y="3623923"/>
              <a:ext cx="1947456" cy="16870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221686" y="3090446"/>
              <a:ext cx="1773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bars at 4 in.</a:t>
              </a:r>
              <a:endParaRPr lang="en-US" sz="1600" dirty="0"/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1158875" y="3263900"/>
              <a:ext cx="342900" cy="342900"/>
            </a:xfrm>
            <a:custGeom>
              <a:avLst/>
              <a:gdLst>
                <a:gd name="connsiteX0" fmla="*/ 0 w 342900"/>
                <a:gd name="connsiteY0" fmla="*/ 342900 h 342900"/>
                <a:gd name="connsiteX1" fmla="*/ 79375 w 342900"/>
                <a:gd name="connsiteY1" fmla="*/ 155575 h 342900"/>
                <a:gd name="connsiteX2" fmla="*/ 342900 w 342900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342900">
                  <a:moveTo>
                    <a:pt x="0" y="342900"/>
                  </a:moveTo>
                  <a:cubicBezTo>
                    <a:pt x="11112" y="277812"/>
                    <a:pt x="22225" y="212725"/>
                    <a:pt x="79375" y="155575"/>
                  </a:cubicBezTo>
                  <a:cubicBezTo>
                    <a:pt x="136525" y="98425"/>
                    <a:pt x="239712" y="49212"/>
                    <a:pt x="342900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1371600" y="3623923"/>
            <a:ext cx="2751235" cy="2124831"/>
            <a:chOff x="1371600" y="3623923"/>
            <a:chExt cx="2751235" cy="2124831"/>
          </a:xfrm>
        </p:grpSpPr>
        <p:sp>
          <p:nvSpPr>
            <p:cNvPr id="232" name="Rounded Rectangle 231"/>
            <p:cNvSpPr/>
            <p:nvPr/>
          </p:nvSpPr>
          <p:spPr>
            <a:xfrm>
              <a:off x="2175379" y="3623923"/>
              <a:ext cx="1947456" cy="16870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1371600" y="5410200"/>
              <a:ext cx="144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bars at 6 in.</a:t>
              </a:r>
              <a:endParaRPr lang="en-US" sz="1600" dirty="0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717800" y="5327650"/>
              <a:ext cx="365125" cy="257175"/>
            </a:xfrm>
            <a:custGeom>
              <a:avLst/>
              <a:gdLst>
                <a:gd name="connsiteX0" fmla="*/ 0 w 365125"/>
                <a:gd name="connsiteY0" fmla="*/ 257175 h 257175"/>
                <a:gd name="connsiteX1" fmla="*/ 288925 w 365125"/>
                <a:gd name="connsiteY1" fmla="*/ 155575 h 257175"/>
                <a:gd name="connsiteX2" fmla="*/ 365125 w 365125"/>
                <a:gd name="connsiteY2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125" h="257175">
                  <a:moveTo>
                    <a:pt x="0" y="257175"/>
                  </a:moveTo>
                  <a:cubicBezTo>
                    <a:pt x="114035" y="227806"/>
                    <a:pt x="228071" y="198437"/>
                    <a:pt x="288925" y="155575"/>
                  </a:cubicBezTo>
                  <a:cubicBezTo>
                    <a:pt x="349779" y="112713"/>
                    <a:pt x="357452" y="56356"/>
                    <a:pt x="365125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xplosion 2 2"/>
          <p:cNvSpPr/>
          <p:nvPr/>
        </p:nvSpPr>
        <p:spPr>
          <a:xfrm>
            <a:off x="1950448" y="3711897"/>
            <a:ext cx="2638249" cy="1480325"/>
          </a:xfrm>
          <a:prstGeom prst="irregularSeal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-1620000">
            <a:off x="2155772" y="4339554"/>
            <a:ext cx="186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FAILURE ZONE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5138256" y="3395953"/>
            <a:ext cx="3273994" cy="2166647"/>
            <a:chOff x="5138256" y="3395953"/>
            <a:chExt cx="3273994" cy="2166647"/>
          </a:xfrm>
        </p:grpSpPr>
        <p:sp>
          <p:nvSpPr>
            <p:cNvPr id="221" name="Rectangle 20"/>
            <p:cNvSpPr>
              <a:spLocks noChangeArrowheads="1"/>
            </p:cNvSpPr>
            <p:nvPr/>
          </p:nvSpPr>
          <p:spPr bwMode="auto">
            <a:xfrm>
              <a:off x="8316158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23"/>
            <p:cNvSpPr>
              <a:spLocks noChangeArrowheads="1"/>
            </p:cNvSpPr>
            <p:nvPr/>
          </p:nvSpPr>
          <p:spPr bwMode="auto">
            <a:xfrm>
              <a:off x="5206893" y="3395953"/>
              <a:ext cx="2974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26"/>
            <p:cNvSpPr>
              <a:spLocks noChangeArrowheads="1"/>
            </p:cNvSpPr>
            <p:nvPr/>
          </p:nvSpPr>
          <p:spPr bwMode="auto">
            <a:xfrm>
              <a:off x="5984781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29"/>
            <p:cNvSpPr>
              <a:spLocks noChangeArrowheads="1"/>
            </p:cNvSpPr>
            <p:nvPr/>
          </p:nvSpPr>
          <p:spPr bwMode="auto">
            <a:xfrm>
              <a:off x="6762669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32"/>
            <p:cNvSpPr>
              <a:spLocks noChangeArrowheads="1"/>
            </p:cNvSpPr>
            <p:nvPr/>
          </p:nvSpPr>
          <p:spPr bwMode="auto">
            <a:xfrm>
              <a:off x="7538270" y="3395953"/>
              <a:ext cx="2974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33"/>
            <p:cNvSpPr>
              <a:spLocks noChangeArrowheads="1"/>
            </p:cNvSpPr>
            <p:nvPr/>
          </p:nvSpPr>
          <p:spPr bwMode="auto">
            <a:xfrm>
              <a:off x="5197741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34"/>
            <p:cNvSpPr>
              <a:spLocks noChangeArrowheads="1"/>
            </p:cNvSpPr>
            <p:nvPr/>
          </p:nvSpPr>
          <p:spPr bwMode="auto">
            <a:xfrm>
              <a:off x="5975629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35"/>
            <p:cNvSpPr>
              <a:spLocks noChangeArrowheads="1"/>
            </p:cNvSpPr>
            <p:nvPr/>
          </p:nvSpPr>
          <p:spPr bwMode="auto">
            <a:xfrm>
              <a:off x="6753517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36"/>
            <p:cNvSpPr>
              <a:spLocks noChangeArrowheads="1"/>
            </p:cNvSpPr>
            <p:nvPr/>
          </p:nvSpPr>
          <p:spPr bwMode="auto">
            <a:xfrm>
              <a:off x="7531407" y="3464589"/>
              <a:ext cx="43471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37"/>
            <p:cNvSpPr>
              <a:spLocks noChangeArrowheads="1"/>
            </p:cNvSpPr>
            <p:nvPr/>
          </p:nvSpPr>
          <p:spPr bwMode="auto">
            <a:xfrm>
              <a:off x="8307007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38"/>
            <p:cNvSpPr>
              <a:spLocks noChangeArrowheads="1"/>
            </p:cNvSpPr>
            <p:nvPr/>
          </p:nvSpPr>
          <p:spPr bwMode="auto">
            <a:xfrm>
              <a:off x="7531407" y="5436764"/>
              <a:ext cx="43471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39"/>
            <p:cNvSpPr>
              <a:spLocks noChangeArrowheads="1"/>
            </p:cNvSpPr>
            <p:nvPr/>
          </p:nvSpPr>
          <p:spPr bwMode="auto">
            <a:xfrm>
              <a:off x="8307007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40"/>
            <p:cNvSpPr>
              <a:spLocks noChangeArrowheads="1"/>
            </p:cNvSpPr>
            <p:nvPr/>
          </p:nvSpPr>
          <p:spPr bwMode="auto">
            <a:xfrm>
              <a:off x="6753517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41"/>
            <p:cNvSpPr>
              <a:spLocks noChangeArrowheads="1"/>
            </p:cNvSpPr>
            <p:nvPr/>
          </p:nvSpPr>
          <p:spPr bwMode="auto">
            <a:xfrm>
              <a:off x="5975629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42"/>
            <p:cNvSpPr>
              <a:spLocks noChangeArrowheads="1"/>
            </p:cNvSpPr>
            <p:nvPr/>
          </p:nvSpPr>
          <p:spPr bwMode="auto">
            <a:xfrm>
              <a:off x="5197741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11"/>
            <p:cNvSpPr>
              <a:spLocks/>
            </p:cNvSpPr>
            <p:nvPr/>
          </p:nvSpPr>
          <p:spPr bwMode="auto">
            <a:xfrm>
              <a:off x="5138256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12"/>
            <p:cNvSpPr>
              <a:spLocks/>
            </p:cNvSpPr>
            <p:nvPr/>
          </p:nvSpPr>
          <p:spPr bwMode="auto">
            <a:xfrm>
              <a:off x="6019101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13"/>
            <p:cNvSpPr>
              <a:spLocks/>
            </p:cNvSpPr>
            <p:nvPr/>
          </p:nvSpPr>
          <p:spPr bwMode="auto">
            <a:xfrm>
              <a:off x="5916144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14"/>
            <p:cNvSpPr>
              <a:spLocks/>
            </p:cNvSpPr>
            <p:nvPr/>
          </p:nvSpPr>
          <p:spPr bwMode="auto">
            <a:xfrm>
              <a:off x="6794700" y="3533227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15"/>
            <p:cNvSpPr>
              <a:spLocks/>
            </p:cNvSpPr>
            <p:nvPr/>
          </p:nvSpPr>
          <p:spPr bwMode="auto">
            <a:xfrm>
              <a:off x="6694032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6"/>
            <p:cNvSpPr>
              <a:spLocks/>
            </p:cNvSpPr>
            <p:nvPr/>
          </p:nvSpPr>
          <p:spPr bwMode="auto">
            <a:xfrm>
              <a:off x="7572588" y="3533227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7"/>
            <p:cNvSpPr>
              <a:spLocks/>
            </p:cNvSpPr>
            <p:nvPr/>
          </p:nvSpPr>
          <p:spPr bwMode="auto">
            <a:xfrm>
              <a:off x="7469633" y="3533227"/>
              <a:ext cx="64061" cy="228790"/>
            </a:xfrm>
            <a:custGeom>
              <a:avLst/>
              <a:gdLst>
                <a:gd name="T0" fmla="*/ 28 w 28"/>
                <a:gd name="T1" fmla="*/ 0 h 100"/>
                <a:gd name="T2" fmla="*/ 0 w 28"/>
                <a:gd name="T3" fmla="*/ 0 h 100"/>
                <a:gd name="T4" fmla="*/ 0 w 28"/>
                <a:gd name="T5" fmla="*/ 4 h 100"/>
                <a:gd name="T6" fmla="*/ 24 w 28"/>
                <a:gd name="T7" fmla="*/ 10 h 100"/>
                <a:gd name="T8" fmla="*/ 24 w 28"/>
                <a:gd name="T9" fmla="*/ 90 h 100"/>
                <a:gd name="T10" fmla="*/ 0 w 28"/>
                <a:gd name="T11" fmla="*/ 95 h 100"/>
                <a:gd name="T12" fmla="*/ 0 w 28"/>
                <a:gd name="T13" fmla="*/ 100 h 100"/>
                <a:gd name="T14" fmla="*/ 28 w 28"/>
                <a:gd name="T15" fmla="*/ 100 h 100"/>
                <a:gd name="T16" fmla="*/ 28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28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8" y="10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8"/>
            <p:cNvSpPr>
              <a:spLocks/>
            </p:cNvSpPr>
            <p:nvPr/>
          </p:nvSpPr>
          <p:spPr bwMode="auto">
            <a:xfrm>
              <a:off x="8350476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19"/>
            <p:cNvSpPr>
              <a:spLocks/>
            </p:cNvSpPr>
            <p:nvPr/>
          </p:nvSpPr>
          <p:spPr bwMode="auto">
            <a:xfrm>
              <a:off x="8247522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0"/>
            <p:cNvSpPr>
              <a:spLocks/>
            </p:cNvSpPr>
            <p:nvPr/>
          </p:nvSpPr>
          <p:spPr bwMode="auto">
            <a:xfrm>
              <a:off x="5241213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21"/>
            <p:cNvSpPr>
              <a:spLocks/>
            </p:cNvSpPr>
            <p:nvPr/>
          </p:nvSpPr>
          <p:spPr bwMode="auto">
            <a:xfrm>
              <a:off x="5138256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22"/>
            <p:cNvSpPr>
              <a:spLocks/>
            </p:cNvSpPr>
            <p:nvPr/>
          </p:nvSpPr>
          <p:spPr bwMode="auto">
            <a:xfrm>
              <a:off x="5241213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23"/>
            <p:cNvSpPr>
              <a:spLocks/>
            </p:cNvSpPr>
            <p:nvPr/>
          </p:nvSpPr>
          <p:spPr bwMode="auto">
            <a:xfrm>
              <a:off x="5916144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24"/>
            <p:cNvSpPr>
              <a:spLocks/>
            </p:cNvSpPr>
            <p:nvPr/>
          </p:nvSpPr>
          <p:spPr bwMode="auto">
            <a:xfrm>
              <a:off x="6019101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25"/>
            <p:cNvSpPr>
              <a:spLocks/>
            </p:cNvSpPr>
            <p:nvPr/>
          </p:nvSpPr>
          <p:spPr bwMode="auto">
            <a:xfrm>
              <a:off x="6694032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6"/>
            <p:cNvSpPr>
              <a:spLocks/>
            </p:cNvSpPr>
            <p:nvPr/>
          </p:nvSpPr>
          <p:spPr bwMode="auto">
            <a:xfrm>
              <a:off x="6794700" y="5196535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27"/>
            <p:cNvSpPr>
              <a:spLocks/>
            </p:cNvSpPr>
            <p:nvPr/>
          </p:nvSpPr>
          <p:spPr bwMode="auto">
            <a:xfrm>
              <a:off x="7469633" y="5196535"/>
              <a:ext cx="64061" cy="228790"/>
            </a:xfrm>
            <a:custGeom>
              <a:avLst/>
              <a:gdLst>
                <a:gd name="T0" fmla="*/ 28 w 28"/>
                <a:gd name="T1" fmla="*/ 0 h 100"/>
                <a:gd name="T2" fmla="*/ 0 w 28"/>
                <a:gd name="T3" fmla="*/ 0 h 100"/>
                <a:gd name="T4" fmla="*/ 0 w 28"/>
                <a:gd name="T5" fmla="*/ 4 h 100"/>
                <a:gd name="T6" fmla="*/ 24 w 28"/>
                <a:gd name="T7" fmla="*/ 10 h 100"/>
                <a:gd name="T8" fmla="*/ 24 w 28"/>
                <a:gd name="T9" fmla="*/ 90 h 100"/>
                <a:gd name="T10" fmla="*/ 0 w 28"/>
                <a:gd name="T11" fmla="*/ 95 h 100"/>
                <a:gd name="T12" fmla="*/ 0 w 28"/>
                <a:gd name="T13" fmla="*/ 100 h 100"/>
                <a:gd name="T14" fmla="*/ 28 w 28"/>
                <a:gd name="T15" fmla="*/ 100 h 100"/>
                <a:gd name="T16" fmla="*/ 28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28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8" y="10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28"/>
            <p:cNvSpPr>
              <a:spLocks/>
            </p:cNvSpPr>
            <p:nvPr/>
          </p:nvSpPr>
          <p:spPr bwMode="auto">
            <a:xfrm>
              <a:off x="7572588" y="5196535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29"/>
            <p:cNvSpPr>
              <a:spLocks/>
            </p:cNvSpPr>
            <p:nvPr/>
          </p:nvSpPr>
          <p:spPr bwMode="auto">
            <a:xfrm>
              <a:off x="8247522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30"/>
            <p:cNvSpPr>
              <a:spLocks/>
            </p:cNvSpPr>
            <p:nvPr/>
          </p:nvSpPr>
          <p:spPr bwMode="auto">
            <a:xfrm>
              <a:off x="8350476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Rectangle 19"/>
            <p:cNvSpPr>
              <a:spLocks noChangeArrowheads="1"/>
            </p:cNvSpPr>
            <p:nvPr/>
          </p:nvSpPr>
          <p:spPr bwMode="auto">
            <a:xfrm>
              <a:off x="8261249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Rectangle 22"/>
            <p:cNvSpPr>
              <a:spLocks noChangeArrowheads="1"/>
            </p:cNvSpPr>
            <p:nvPr/>
          </p:nvSpPr>
          <p:spPr bwMode="auto">
            <a:xfrm>
              <a:off x="5151983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Rectangle 25"/>
            <p:cNvSpPr>
              <a:spLocks noChangeArrowheads="1"/>
            </p:cNvSpPr>
            <p:nvPr/>
          </p:nvSpPr>
          <p:spPr bwMode="auto">
            <a:xfrm>
              <a:off x="5929871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Rectangle 28"/>
            <p:cNvSpPr>
              <a:spLocks noChangeArrowheads="1"/>
            </p:cNvSpPr>
            <p:nvPr/>
          </p:nvSpPr>
          <p:spPr bwMode="auto">
            <a:xfrm>
              <a:off x="6707760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Rectangle 31"/>
            <p:cNvSpPr>
              <a:spLocks noChangeArrowheads="1"/>
            </p:cNvSpPr>
            <p:nvPr/>
          </p:nvSpPr>
          <p:spPr bwMode="auto">
            <a:xfrm>
              <a:off x="7483361" y="5425325"/>
              <a:ext cx="139563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Rectangle 18"/>
            <p:cNvSpPr>
              <a:spLocks noChangeArrowheads="1"/>
            </p:cNvSpPr>
            <p:nvPr/>
          </p:nvSpPr>
          <p:spPr bwMode="auto">
            <a:xfrm>
              <a:off x="8261249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Rectangle 21"/>
            <p:cNvSpPr>
              <a:spLocks noChangeArrowheads="1"/>
            </p:cNvSpPr>
            <p:nvPr/>
          </p:nvSpPr>
          <p:spPr bwMode="auto">
            <a:xfrm>
              <a:off x="5151983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24"/>
            <p:cNvSpPr>
              <a:spLocks noChangeArrowheads="1"/>
            </p:cNvSpPr>
            <p:nvPr/>
          </p:nvSpPr>
          <p:spPr bwMode="auto">
            <a:xfrm>
              <a:off x="5929871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Rectangle 27"/>
            <p:cNvSpPr>
              <a:spLocks noChangeArrowheads="1"/>
            </p:cNvSpPr>
            <p:nvPr/>
          </p:nvSpPr>
          <p:spPr bwMode="auto">
            <a:xfrm>
              <a:off x="6707760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Rectangle 30"/>
            <p:cNvSpPr>
              <a:spLocks noChangeArrowheads="1"/>
            </p:cNvSpPr>
            <p:nvPr/>
          </p:nvSpPr>
          <p:spPr bwMode="auto">
            <a:xfrm>
              <a:off x="7483361" y="3521788"/>
              <a:ext cx="139563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4396740" y="2862028"/>
            <a:ext cx="2103120" cy="422192"/>
            <a:chOff x="4396740" y="2862028"/>
            <a:chExt cx="2103120" cy="422192"/>
          </a:xfrm>
        </p:grpSpPr>
        <p:sp>
          <p:nvSpPr>
            <p:cNvPr id="206" name="TextBox 205"/>
            <p:cNvSpPr txBox="1"/>
            <p:nvPr/>
          </p:nvSpPr>
          <p:spPr>
            <a:xfrm>
              <a:off x="4857913" y="2862028"/>
              <a:ext cx="16419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Hydraulic rams</a:t>
              </a:r>
              <a:endParaRPr lang="en-US" sz="1600" dirty="0"/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4396740" y="3032760"/>
              <a:ext cx="487680" cy="251460"/>
            </a:xfrm>
            <a:custGeom>
              <a:avLst/>
              <a:gdLst>
                <a:gd name="connsiteX0" fmla="*/ 487680 w 487680"/>
                <a:gd name="connsiteY0" fmla="*/ 0 h 251460"/>
                <a:gd name="connsiteX1" fmla="*/ 213360 w 487680"/>
                <a:gd name="connsiteY1" fmla="*/ 45720 h 251460"/>
                <a:gd name="connsiteX2" fmla="*/ 160020 w 487680"/>
                <a:gd name="connsiteY2" fmla="*/ 213360 h 251460"/>
                <a:gd name="connsiteX3" fmla="*/ 0 w 487680"/>
                <a:gd name="connsiteY3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680" h="251460">
                  <a:moveTo>
                    <a:pt x="487680" y="0"/>
                  </a:moveTo>
                  <a:cubicBezTo>
                    <a:pt x="377825" y="5080"/>
                    <a:pt x="267970" y="10160"/>
                    <a:pt x="213360" y="45720"/>
                  </a:cubicBezTo>
                  <a:cubicBezTo>
                    <a:pt x="158750" y="81280"/>
                    <a:pt x="195580" y="179070"/>
                    <a:pt x="160020" y="213360"/>
                  </a:cubicBezTo>
                  <a:cubicBezTo>
                    <a:pt x="124460" y="247650"/>
                    <a:pt x="62230" y="249555"/>
                    <a:pt x="0" y="25146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4396740" y="2014534"/>
            <a:ext cx="3223260" cy="741366"/>
            <a:chOff x="4396740" y="2014534"/>
            <a:chExt cx="3223260" cy="741366"/>
          </a:xfrm>
        </p:grpSpPr>
        <p:sp>
          <p:nvSpPr>
            <p:cNvPr id="209" name="TextBox 208"/>
            <p:cNvSpPr txBox="1"/>
            <p:nvPr/>
          </p:nvSpPr>
          <p:spPr>
            <a:xfrm>
              <a:off x="5292400" y="2014534"/>
              <a:ext cx="2327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Reaction structure</a:t>
              </a:r>
              <a:endParaRPr lang="en-US" sz="1600" dirty="0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4815840" y="2183811"/>
              <a:ext cx="510358" cy="102189"/>
            </a:xfrm>
            <a:custGeom>
              <a:avLst/>
              <a:gdLst>
                <a:gd name="connsiteX0" fmla="*/ 464820 w 464820"/>
                <a:gd name="connsiteY0" fmla="*/ 0 h 99060"/>
                <a:gd name="connsiteX1" fmla="*/ 274320 w 464820"/>
                <a:gd name="connsiteY1" fmla="*/ 22860 h 99060"/>
                <a:gd name="connsiteX2" fmla="*/ 0 w 464820"/>
                <a:gd name="connsiteY2" fmla="*/ 99060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820" h="99060">
                  <a:moveTo>
                    <a:pt x="464820" y="0"/>
                  </a:moveTo>
                  <a:cubicBezTo>
                    <a:pt x="408305" y="3175"/>
                    <a:pt x="351790" y="6350"/>
                    <a:pt x="274320" y="22860"/>
                  </a:cubicBezTo>
                  <a:cubicBezTo>
                    <a:pt x="196850" y="39370"/>
                    <a:pt x="98425" y="69215"/>
                    <a:pt x="0" y="9906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4396740" y="2191701"/>
              <a:ext cx="846759" cy="454071"/>
            </a:xfrm>
            <a:custGeom>
              <a:avLst/>
              <a:gdLst>
                <a:gd name="connsiteX0" fmla="*/ 845820 w 845820"/>
                <a:gd name="connsiteY0" fmla="*/ 0 h 464820"/>
                <a:gd name="connsiteX1" fmla="*/ 533400 w 845820"/>
                <a:gd name="connsiteY1" fmla="*/ 137160 h 464820"/>
                <a:gd name="connsiteX2" fmla="*/ 480060 w 845820"/>
                <a:gd name="connsiteY2" fmla="*/ 388620 h 464820"/>
                <a:gd name="connsiteX3" fmla="*/ 0 w 845820"/>
                <a:gd name="connsiteY3" fmla="*/ 46482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5820" h="464820">
                  <a:moveTo>
                    <a:pt x="845820" y="0"/>
                  </a:moveTo>
                  <a:cubicBezTo>
                    <a:pt x="720090" y="36195"/>
                    <a:pt x="594360" y="72390"/>
                    <a:pt x="533400" y="137160"/>
                  </a:cubicBezTo>
                  <a:cubicBezTo>
                    <a:pt x="472440" y="201930"/>
                    <a:pt x="568960" y="334010"/>
                    <a:pt x="480060" y="388620"/>
                  </a:cubicBezTo>
                  <a:cubicBezTo>
                    <a:pt x="391160" y="443230"/>
                    <a:pt x="195580" y="454025"/>
                    <a:pt x="0" y="46482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4711700" y="2186940"/>
              <a:ext cx="603250" cy="568960"/>
            </a:xfrm>
            <a:custGeom>
              <a:avLst/>
              <a:gdLst>
                <a:gd name="connsiteX0" fmla="*/ 603250 w 603250"/>
                <a:gd name="connsiteY0" fmla="*/ 0 h 565150"/>
                <a:gd name="connsiteX1" fmla="*/ 463550 w 603250"/>
                <a:gd name="connsiteY1" fmla="*/ 69850 h 565150"/>
                <a:gd name="connsiteX2" fmla="*/ 342900 w 603250"/>
                <a:gd name="connsiteY2" fmla="*/ 406400 h 565150"/>
                <a:gd name="connsiteX3" fmla="*/ 0 w 603250"/>
                <a:gd name="connsiteY3" fmla="*/ 56515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250" h="565150">
                  <a:moveTo>
                    <a:pt x="603250" y="0"/>
                  </a:moveTo>
                  <a:cubicBezTo>
                    <a:pt x="555096" y="1058"/>
                    <a:pt x="506942" y="2117"/>
                    <a:pt x="463550" y="69850"/>
                  </a:cubicBezTo>
                  <a:cubicBezTo>
                    <a:pt x="420158" y="137583"/>
                    <a:pt x="420158" y="323850"/>
                    <a:pt x="342900" y="406400"/>
                  </a:cubicBezTo>
                  <a:cubicBezTo>
                    <a:pt x="265642" y="488950"/>
                    <a:pt x="132821" y="527050"/>
                    <a:pt x="0" y="56515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4" name="Left Brace 203"/>
          <p:cNvSpPr/>
          <p:nvPr/>
        </p:nvSpPr>
        <p:spPr>
          <a:xfrm rot="5400000">
            <a:off x="2173092" y="1140703"/>
            <a:ext cx="233850" cy="366563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1349230" y="2518042"/>
            <a:ext cx="1773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TEST REGION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0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Test Setup</a:t>
            </a:r>
            <a:endParaRPr lang="en-US" dirty="0"/>
          </a:p>
        </p:txBody>
      </p:sp>
      <p:pic>
        <p:nvPicPr>
          <p:cNvPr id="16388" name="Picture 4" descr="\\austin.utexas.edu\disk\engr\research\fsel\Projects\BurstingShearBeams-5831\Photos\2011-05-25 Shear Test Beam7N\P10407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 r="8889" b="9119"/>
          <a:stretch/>
        </p:blipFill>
        <p:spPr bwMode="auto">
          <a:xfrm>
            <a:off x="457200" y="1645920"/>
            <a:ext cx="5924749" cy="3657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austin.utexas.edu\disk\engr\research\fsel\Projects\BurstingShearBeams-5831\Photos\2011-05-25 Shear Test Beam7N\TestSetup\P10407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0337" r="9277"/>
          <a:stretch/>
        </p:blipFill>
        <p:spPr bwMode="auto">
          <a:xfrm>
            <a:off x="3657600" y="2590800"/>
            <a:ext cx="5029200" cy="366686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STEP 1: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Establish Current Behavior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01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63040" y="2081150"/>
            <a:ext cx="7604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 optimize the end-region of Texas U-Beams?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ease construction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maintain structural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2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688443" y="3423092"/>
            <a:ext cx="2052560" cy="987552"/>
            <a:chOff x="3510636" y="4800600"/>
            <a:chExt cx="2052560" cy="987552"/>
          </a:xfrm>
        </p:grpSpPr>
        <p:sp>
          <p:nvSpPr>
            <p:cNvPr id="55" name="Freeform 90"/>
            <p:cNvSpPr>
              <a:spLocks/>
            </p:cNvSpPr>
            <p:nvPr/>
          </p:nvSpPr>
          <p:spPr bwMode="auto">
            <a:xfrm>
              <a:off x="3510636" y="4800600"/>
              <a:ext cx="2052560" cy="987552"/>
            </a:xfrm>
            <a:custGeom>
              <a:avLst/>
              <a:gdLst>
                <a:gd name="T0" fmla="*/ 0 w 636"/>
                <a:gd name="T1" fmla="*/ 0 h 306"/>
                <a:gd name="T2" fmla="*/ 636 w 636"/>
                <a:gd name="T3" fmla="*/ 0 h 306"/>
                <a:gd name="T4" fmla="*/ 636 w 636"/>
                <a:gd name="T5" fmla="*/ 28 h 306"/>
                <a:gd name="T6" fmla="*/ 359 w 636"/>
                <a:gd name="T7" fmla="*/ 306 h 306"/>
                <a:gd name="T8" fmla="*/ 0 w 636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306">
                  <a:moveTo>
                    <a:pt x="0" y="0"/>
                  </a:moveTo>
                  <a:lnTo>
                    <a:pt x="636" y="0"/>
                  </a:lnTo>
                  <a:lnTo>
                    <a:pt x="636" y="28"/>
                  </a:lnTo>
                  <a:lnTo>
                    <a:pt x="359" y="306"/>
                  </a:lnTo>
                  <a:lnTo>
                    <a:pt x="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94"/>
            <p:cNvSpPr>
              <a:spLocks/>
            </p:cNvSpPr>
            <p:nvPr/>
          </p:nvSpPr>
          <p:spPr bwMode="auto">
            <a:xfrm>
              <a:off x="4808009" y="5339559"/>
              <a:ext cx="180729" cy="183957"/>
            </a:xfrm>
            <a:custGeom>
              <a:avLst/>
              <a:gdLst>
                <a:gd name="T0" fmla="*/ 0 w 56"/>
                <a:gd name="T1" fmla="*/ 37 h 57"/>
                <a:gd name="T2" fmla="*/ 36 w 56"/>
                <a:gd name="T3" fmla="*/ 0 h 57"/>
                <a:gd name="T4" fmla="*/ 56 w 56"/>
                <a:gd name="T5" fmla="*/ 21 h 57"/>
                <a:gd name="T6" fmla="*/ 20 w 56"/>
                <a:gd name="T7" fmla="*/ 57 h 57"/>
                <a:gd name="T8" fmla="*/ 0 w 56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0" y="37"/>
                  </a:moveTo>
                  <a:lnTo>
                    <a:pt x="36" y="0"/>
                  </a:lnTo>
                  <a:lnTo>
                    <a:pt x="56" y="21"/>
                  </a:lnTo>
                  <a:lnTo>
                    <a:pt x="20" y="5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95"/>
            <p:cNvSpPr>
              <a:spLocks/>
            </p:cNvSpPr>
            <p:nvPr/>
          </p:nvSpPr>
          <p:spPr bwMode="auto">
            <a:xfrm>
              <a:off x="5085556" y="5062012"/>
              <a:ext cx="183957" cy="183957"/>
            </a:xfrm>
            <a:custGeom>
              <a:avLst/>
              <a:gdLst>
                <a:gd name="T0" fmla="*/ 0 w 57"/>
                <a:gd name="T1" fmla="*/ 36 h 57"/>
                <a:gd name="T2" fmla="*/ 36 w 57"/>
                <a:gd name="T3" fmla="*/ 0 h 57"/>
                <a:gd name="T4" fmla="*/ 57 w 57"/>
                <a:gd name="T5" fmla="*/ 21 h 57"/>
                <a:gd name="T6" fmla="*/ 20 w 57"/>
                <a:gd name="T7" fmla="*/ 57 h 57"/>
                <a:gd name="T8" fmla="*/ 0 w 57"/>
                <a:gd name="T9" fmla="*/ 3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0" y="36"/>
                  </a:moveTo>
                  <a:lnTo>
                    <a:pt x="36" y="0"/>
                  </a:lnTo>
                  <a:lnTo>
                    <a:pt x="57" y="21"/>
                  </a:lnTo>
                  <a:lnTo>
                    <a:pt x="20" y="5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1"/>
            <p:cNvSpPr>
              <a:spLocks/>
            </p:cNvSpPr>
            <p:nvPr/>
          </p:nvSpPr>
          <p:spPr bwMode="auto">
            <a:xfrm flipH="1">
              <a:off x="3510636" y="4961965"/>
              <a:ext cx="1124712" cy="664823"/>
            </a:xfrm>
            <a:custGeom>
              <a:avLst/>
              <a:gdLst>
                <a:gd name="T0" fmla="*/ 452 w 452"/>
                <a:gd name="T1" fmla="*/ 206 h 206"/>
                <a:gd name="T2" fmla="*/ 0 w 452"/>
                <a:gd name="T3" fmla="*/ 206 h 206"/>
                <a:gd name="T4" fmla="*/ 0 w 452"/>
                <a:gd name="T5" fmla="*/ 0 h 206"/>
                <a:gd name="T6" fmla="*/ 452 w 452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6">
                  <a:moveTo>
                    <a:pt x="452" y="206"/>
                  </a:moveTo>
                  <a:lnTo>
                    <a:pt x="0" y="206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98"/>
            <p:cNvSpPr>
              <a:spLocks noChangeShapeType="1"/>
            </p:cNvSpPr>
            <p:nvPr/>
          </p:nvSpPr>
          <p:spPr bwMode="auto">
            <a:xfrm>
              <a:off x="3510636" y="5013601"/>
              <a:ext cx="11247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99"/>
            <p:cNvSpPr>
              <a:spLocks noChangeShapeType="1"/>
            </p:cNvSpPr>
            <p:nvPr/>
          </p:nvSpPr>
          <p:spPr bwMode="auto">
            <a:xfrm>
              <a:off x="3510636" y="5578379"/>
              <a:ext cx="11247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 1 and 2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31520" y="1554480"/>
            <a:ext cx="3710760" cy="990590"/>
            <a:chOff x="4648837" y="551241"/>
            <a:chExt cx="4113795" cy="1098181"/>
          </a:xfrm>
        </p:grpSpPr>
        <p:grpSp>
          <p:nvGrpSpPr>
            <p:cNvPr id="5" name="Group 4"/>
            <p:cNvGrpSpPr/>
            <p:nvPr/>
          </p:nvGrpSpPr>
          <p:grpSpPr>
            <a:xfrm>
              <a:off x="4648837" y="551241"/>
              <a:ext cx="4113795" cy="1098181"/>
              <a:chOff x="1189406" y="3214689"/>
              <a:chExt cx="4113795" cy="1098181"/>
            </a:xfrm>
          </p:grpSpPr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1189406" y="3214689"/>
                <a:ext cx="4113795" cy="1098181"/>
              </a:xfrm>
              <a:custGeom>
                <a:avLst/>
                <a:gdLst>
                  <a:gd name="T0" fmla="*/ 2581 w 2581"/>
                  <a:gd name="T1" fmla="*/ 0 h 689"/>
                  <a:gd name="T2" fmla="*/ 2581 w 2581"/>
                  <a:gd name="T3" fmla="*/ 65 h 689"/>
                  <a:gd name="T4" fmla="*/ 1957 w 2581"/>
                  <a:gd name="T5" fmla="*/ 689 h 689"/>
                  <a:gd name="T6" fmla="*/ 0 w 2581"/>
                  <a:gd name="T7" fmla="*/ 689 h 689"/>
                  <a:gd name="T8" fmla="*/ 0 w 2581"/>
                  <a:gd name="T9" fmla="*/ 0 h 689"/>
                  <a:gd name="T10" fmla="*/ 2581 w 2581"/>
                  <a:gd name="T11" fmla="*/ 0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1" h="689">
                    <a:moveTo>
                      <a:pt x="2581" y="0"/>
                    </a:moveTo>
                    <a:lnTo>
                      <a:pt x="2581" y="65"/>
                    </a:lnTo>
                    <a:lnTo>
                      <a:pt x="1957" y="689"/>
                    </a:lnTo>
                    <a:lnTo>
                      <a:pt x="0" y="689"/>
                    </a:lnTo>
                    <a:lnTo>
                      <a:pt x="0" y="0"/>
                    </a:lnTo>
                    <a:lnTo>
                      <a:pt x="258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395016" y="3394797"/>
                <a:ext cx="3524061" cy="737965"/>
              </a:xfrm>
              <a:custGeom>
                <a:avLst/>
                <a:gdLst>
                  <a:gd name="T0" fmla="*/ 1770 w 2211"/>
                  <a:gd name="T1" fmla="*/ 463 h 463"/>
                  <a:gd name="T2" fmla="*/ 2211 w 2211"/>
                  <a:gd name="T3" fmla="*/ 22 h 463"/>
                  <a:gd name="T4" fmla="*/ 2211 w 2211"/>
                  <a:gd name="T5" fmla="*/ 0 h 463"/>
                  <a:gd name="T6" fmla="*/ 0 w 2211"/>
                  <a:gd name="T7" fmla="*/ 0 h 463"/>
                  <a:gd name="T8" fmla="*/ 0 w 2211"/>
                  <a:gd name="T9" fmla="*/ 463 h 463"/>
                  <a:gd name="T10" fmla="*/ 1770 w 2211"/>
                  <a:gd name="T11" fmla="*/ 463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11" h="463">
                    <a:moveTo>
                      <a:pt x="1770" y="463"/>
                    </a:moveTo>
                    <a:lnTo>
                      <a:pt x="2211" y="22"/>
                    </a:lnTo>
                    <a:lnTo>
                      <a:pt x="2211" y="0"/>
                    </a:lnTo>
                    <a:lnTo>
                      <a:pt x="0" y="0"/>
                    </a:lnTo>
                    <a:lnTo>
                      <a:pt x="0" y="463"/>
                    </a:lnTo>
                    <a:lnTo>
                      <a:pt x="1770" y="46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1395016" y="3448989"/>
                <a:ext cx="35033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1395016" y="4078570"/>
                <a:ext cx="28753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953000" y="932241"/>
              <a:ext cx="1187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 1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29200" y="1554480"/>
            <a:ext cx="3711803" cy="989392"/>
            <a:chOff x="4648258" y="1920154"/>
            <a:chExt cx="4114952" cy="1096853"/>
          </a:xfrm>
        </p:grpSpPr>
        <p:grpSp>
          <p:nvGrpSpPr>
            <p:cNvPr id="12" name="Group 11"/>
            <p:cNvGrpSpPr/>
            <p:nvPr/>
          </p:nvGrpSpPr>
          <p:grpSpPr>
            <a:xfrm>
              <a:off x="4648258" y="1920154"/>
              <a:ext cx="4114952" cy="1096853"/>
              <a:chOff x="731368" y="2966353"/>
              <a:chExt cx="4114952" cy="1096853"/>
            </a:xfrm>
          </p:grpSpPr>
          <p:sp>
            <p:nvSpPr>
              <p:cNvPr id="14" name="Freeform 64"/>
              <p:cNvSpPr>
                <a:spLocks noChangeAspect="1"/>
              </p:cNvSpPr>
              <p:nvPr/>
            </p:nvSpPr>
            <p:spPr bwMode="auto">
              <a:xfrm>
                <a:off x="731368" y="2966353"/>
                <a:ext cx="4114952" cy="1096853"/>
              </a:xfrm>
              <a:custGeom>
                <a:avLst/>
                <a:gdLst>
                  <a:gd name="T0" fmla="*/ 2930 w 2930"/>
                  <a:gd name="T1" fmla="*/ 0 h 781"/>
                  <a:gd name="T2" fmla="*/ 2930 w 2930"/>
                  <a:gd name="T3" fmla="*/ 73 h 781"/>
                  <a:gd name="T4" fmla="*/ 2222 w 2930"/>
                  <a:gd name="T5" fmla="*/ 781 h 781"/>
                  <a:gd name="T6" fmla="*/ 0 w 2930"/>
                  <a:gd name="T7" fmla="*/ 781 h 781"/>
                  <a:gd name="T8" fmla="*/ 0 w 2930"/>
                  <a:gd name="T9" fmla="*/ 0 h 781"/>
                  <a:gd name="T10" fmla="*/ 2930 w 2930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0" h="781">
                    <a:moveTo>
                      <a:pt x="2930" y="0"/>
                    </a:moveTo>
                    <a:lnTo>
                      <a:pt x="2930" y="73"/>
                    </a:lnTo>
                    <a:lnTo>
                      <a:pt x="2222" y="781"/>
                    </a:lnTo>
                    <a:lnTo>
                      <a:pt x="0" y="781"/>
                    </a:lnTo>
                    <a:lnTo>
                      <a:pt x="0" y="0"/>
                    </a:lnTo>
                    <a:lnTo>
                      <a:pt x="293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939222" y="3146119"/>
                <a:ext cx="2873444" cy="7373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63"/>
              <p:cNvSpPr>
                <a:spLocks noChangeAspect="1" noChangeShapeType="1"/>
              </p:cNvSpPr>
              <p:nvPr/>
            </p:nvSpPr>
            <p:spPr bwMode="auto">
              <a:xfrm>
                <a:off x="939222" y="3199487"/>
                <a:ext cx="28734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65"/>
              <p:cNvSpPr>
                <a:spLocks noChangeAspect="1" noChangeShapeType="1"/>
              </p:cNvSpPr>
              <p:nvPr/>
            </p:nvSpPr>
            <p:spPr bwMode="auto">
              <a:xfrm>
                <a:off x="939222" y="3828667"/>
                <a:ext cx="28734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953000" y="2291759"/>
              <a:ext cx="1187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 2</a:t>
              </a:r>
              <a:endParaRPr lang="en-US" dirty="0"/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94856" y="3424705"/>
            <a:ext cx="1645920" cy="987552"/>
            <a:chOff x="2462212" y="1839913"/>
            <a:chExt cx="809625" cy="485775"/>
          </a:xfrm>
        </p:grpSpPr>
        <p:sp>
          <p:nvSpPr>
            <p:cNvPr id="20" name="Freeform 87"/>
            <p:cNvSpPr>
              <a:spLocks/>
            </p:cNvSpPr>
            <p:nvPr/>
          </p:nvSpPr>
          <p:spPr bwMode="auto">
            <a:xfrm>
              <a:off x="2462212" y="1839913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1"/>
            <p:cNvSpPr>
              <a:spLocks/>
            </p:cNvSpPr>
            <p:nvPr/>
          </p:nvSpPr>
          <p:spPr bwMode="auto">
            <a:xfrm>
              <a:off x="2554287" y="1919288"/>
              <a:ext cx="717550" cy="325438"/>
            </a:xfrm>
            <a:custGeom>
              <a:avLst/>
              <a:gdLst>
                <a:gd name="T0" fmla="*/ 452 w 452"/>
                <a:gd name="T1" fmla="*/ 205 h 205"/>
                <a:gd name="T2" fmla="*/ 0 w 452"/>
                <a:gd name="T3" fmla="*/ 205 h 205"/>
                <a:gd name="T4" fmla="*/ 0 w 452"/>
                <a:gd name="T5" fmla="*/ 0 h 205"/>
                <a:gd name="T6" fmla="*/ 452 w 452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5">
                  <a:moveTo>
                    <a:pt x="452" y="205"/>
                  </a:moveTo>
                  <a:lnTo>
                    <a:pt x="0" y="205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81"/>
            <p:cNvSpPr>
              <a:spLocks noChangeShapeType="1"/>
            </p:cNvSpPr>
            <p:nvPr/>
          </p:nvSpPr>
          <p:spPr bwMode="auto">
            <a:xfrm flipH="1">
              <a:off x="2554287" y="1943101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82"/>
            <p:cNvSpPr>
              <a:spLocks noChangeShapeType="1"/>
            </p:cNvSpPr>
            <p:nvPr/>
          </p:nvSpPr>
          <p:spPr bwMode="auto">
            <a:xfrm flipH="1">
              <a:off x="2554287" y="2220913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92"/>
            <p:cNvSpPr>
              <a:spLocks noChangeArrowheads="1"/>
            </p:cNvSpPr>
            <p:nvPr/>
          </p:nvSpPr>
          <p:spPr bwMode="auto">
            <a:xfrm>
              <a:off x="2470150" y="2001838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526384" y="3422398"/>
            <a:ext cx="2052560" cy="987552"/>
            <a:chOff x="3525838" y="1839913"/>
            <a:chExt cx="1009650" cy="485775"/>
          </a:xfrm>
        </p:grpSpPr>
        <p:sp>
          <p:nvSpPr>
            <p:cNvPr id="26" name="Freeform 90"/>
            <p:cNvSpPr>
              <a:spLocks/>
            </p:cNvSpPr>
            <p:nvPr/>
          </p:nvSpPr>
          <p:spPr bwMode="auto">
            <a:xfrm>
              <a:off x="3525838" y="1839913"/>
              <a:ext cx="1009650" cy="485775"/>
            </a:xfrm>
            <a:custGeom>
              <a:avLst/>
              <a:gdLst>
                <a:gd name="T0" fmla="*/ 0 w 636"/>
                <a:gd name="T1" fmla="*/ 0 h 306"/>
                <a:gd name="T2" fmla="*/ 636 w 636"/>
                <a:gd name="T3" fmla="*/ 0 h 306"/>
                <a:gd name="T4" fmla="*/ 636 w 636"/>
                <a:gd name="T5" fmla="*/ 28 h 306"/>
                <a:gd name="T6" fmla="*/ 359 w 636"/>
                <a:gd name="T7" fmla="*/ 306 h 306"/>
                <a:gd name="T8" fmla="*/ 0 w 636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306">
                  <a:moveTo>
                    <a:pt x="0" y="0"/>
                  </a:moveTo>
                  <a:lnTo>
                    <a:pt x="636" y="0"/>
                  </a:lnTo>
                  <a:lnTo>
                    <a:pt x="636" y="28"/>
                  </a:lnTo>
                  <a:lnTo>
                    <a:pt x="359" y="306"/>
                  </a:lnTo>
                  <a:lnTo>
                    <a:pt x="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3"/>
            <p:cNvSpPr>
              <a:spLocks/>
            </p:cNvSpPr>
            <p:nvPr/>
          </p:nvSpPr>
          <p:spPr bwMode="auto">
            <a:xfrm>
              <a:off x="3525838" y="1919288"/>
              <a:ext cx="838200" cy="325438"/>
            </a:xfrm>
            <a:custGeom>
              <a:avLst/>
              <a:gdLst>
                <a:gd name="T0" fmla="*/ 0 w 528"/>
                <a:gd name="T1" fmla="*/ 0 h 205"/>
                <a:gd name="T2" fmla="*/ 528 w 528"/>
                <a:gd name="T3" fmla="*/ 0 h 205"/>
                <a:gd name="T4" fmla="*/ 528 w 528"/>
                <a:gd name="T5" fmla="*/ 9 h 205"/>
                <a:gd name="T6" fmla="*/ 332 w 528"/>
                <a:gd name="T7" fmla="*/ 205 h 205"/>
                <a:gd name="T8" fmla="*/ 0 w 528"/>
                <a:gd name="T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205">
                  <a:moveTo>
                    <a:pt x="0" y="0"/>
                  </a:moveTo>
                  <a:lnTo>
                    <a:pt x="528" y="0"/>
                  </a:lnTo>
                  <a:lnTo>
                    <a:pt x="528" y="9"/>
                  </a:lnTo>
                  <a:lnTo>
                    <a:pt x="332" y="205"/>
                  </a:lnTo>
                  <a:lnTo>
                    <a:pt x="0" y="20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83"/>
            <p:cNvSpPr>
              <a:spLocks noChangeShapeType="1"/>
            </p:cNvSpPr>
            <p:nvPr/>
          </p:nvSpPr>
          <p:spPr bwMode="auto">
            <a:xfrm flipH="1">
              <a:off x="3525838" y="1943101"/>
              <a:ext cx="830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84"/>
            <p:cNvSpPr>
              <a:spLocks noChangeShapeType="1"/>
            </p:cNvSpPr>
            <p:nvPr/>
          </p:nvSpPr>
          <p:spPr bwMode="auto">
            <a:xfrm flipH="1">
              <a:off x="3525838" y="2220913"/>
              <a:ext cx="550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4"/>
            <p:cNvSpPr>
              <a:spLocks/>
            </p:cNvSpPr>
            <p:nvPr/>
          </p:nvSpPr>
          <p:spPr bwMode="auto">
            <a:xfrm>
              <a:off x="4164013" y="2105026"/>
              <a:ext cx="88900" cy="90488"/>
            </a:xfrm>
            <a:custGeom>
              <a:avLst/>
              <a:gdLst>
                <a:gd name="T0" fmla="*/ 0 w 56"/>
                <a:gd name="T1" fmla="*/ 37 h 57"/>
                <a:gd name="T2" fmla="*/ 36 w 56"/>
                <a:gd name="T3" fmla="*/ 0 h 57"/>
                <a:gd name="T4" fmla="*/ 56 w 56"/>
                <a:gd name="T5" fmla="*/ 21 h 57"/>
                <a:gd name="T6" fmla="*/ 20 w 56"/>
                <a:gd name="T7" fmla="*/ 57 h 57"/>
                <a:gd name="T8" fmla="*/ 0 w 56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0" y="37"/>
                  </a:moveTo>
                  <a:lnTo>
                    <a:pt x="36" y="0"/>
                  </a:lnTo>
                  <a:lnTo>
                    <a:pt x="56" y="21"/>
                  </a:lnTo>
                  <a:lnTo>
                    <a:pt x="20" y="5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5"/>
            <p:cNvSpPr>
              <a:spLocks/>
            </p:cNvSpPr>
            <p:nvPr/>
          </p:nvSpPr>
          <p:spPr bwMode="auto">
            <a:xfrm>
              <a:off x="4300538" y="1968501"/>
              <a:ext cx="90488" cy="90488"/>
            </a:xfrm>
            <a:custGeom>
              <a:avLst/>
              <a:gdLst>
                <a:gd name="T0" fmla="*/ 0 w 57"/>
                <a:gd name="T1" fmla="*/ 36 h 57"/>
                <a:gd name="T2" fmla="*/ 36 w 57"/>
                <a:gd name="T3" fmla="*/ 0 h 57"/>
                <a:gd name="T4" fmla="*/ 57 w 57"/>
                <a:gd name="T5" fmla="*/ 21 h 57"/>
                <a:gd name="T6" fmla="*/ 20 w 57"/>
                <a:gd name="T7" fmla="*/ 57 h 57"/>
                <a:gd name="T8" fmla="*/ 0 w 57"/>
                <a:gd name="T9" fmla="*/ 3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0" y="36"/>
                  </a:moveTo>
                  <a:lnTo>
                    <a:pt x="36" y="0"/>
                  </a:lnTo>
                  <a:lnTo>
                    <a:pt x="57" y="21"/>
                  </a:lnTo>
                  <a:lnTo>
                    <a:pt x="20" y="5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1600200" y="2667000"/>
            <a:ext cx="0" cy="685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086320" y="2667000"/>
            <a:ext cx="292070" cy="685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43496" y="3733815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B1N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526384" y="3733815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B1S</a:t>
            </a:r>
            <a:endParaRPr lang="en-US" dirty="0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4892040" y="3424705"/>
            <a:ext cx="1645920" cy="987552"/>
            <a:chOff x="2462212" y="2446338"/>
            <a:chExt cx="809625" cy="485775"/>
          </a:xfrm>
        </p:grpSpPr>
        <p:sp>
          <p:nvSpPr>
            <p:cNvPr id="33" name="Freeform 100"/>
            <p:cNvSpPr>
              <a:spLocks/>
            </p:cNvSpPr>
            <p:nvPr/>
          </p:nvSpPr>
          <p:spPr bwMode="auto">
            <a:xfrm>
              <a:off x="2462212" y="2446338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1"/>
            <p:cNvSpPr>
              <a:spLocks/>
            </p:cNvSpPr>
            <p:nvPr/>
          </p:nvSpPr>
          <p:spPr bwMode="auto">
            <a:xfrm>
              <a:off x="2554287" y="2525713"/>
              <a:ext cx="717550" cy="327025"/>
            </a:xfrm>
            <a:custGeom>
              <a:avLst/>
              <a:gdLst>
                <a:gd name="T0" fmla="*/ 452 w 452"/>
                <a:gd name="T1" fmla="*/ 206 h 206"/>
                <a:gd name="T2" fmla="*/ 0 w 452"/>
                <a:gd name="T3" fmla="*/ 206 h 206"/>
                <a:gd name="T4" fmla="*/ 0 w 452"/>
                <a:gd name="T5" fmla="*/ 0 h 206"/>
                <a:gd name="T6" fmla="*/ 452 w 452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6">
                  <a:moveTo>
                    <a:pt x="452" y="206"/>
                  </a:moveTo>
                  <a:lnTo>
                    <a:pt x="0" y="206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98"/>
            <p:cNvSpPr>
              <a:spLocks noChangeShapeType="1"/>
            </p:cNvSpPr>
            <p:nvPr/>
          </p:nvSpPr>
          <p:spPr bwMode="auto">
            <a:xfrm flipH="1">
              <a:off x="2554287" y="2551113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99"/>
            <p:cNvSpPr>
              <a:spLocks noChangeShapeType="1"/>
            </p:cNvSpPr>
            <p:nvPr/>
          </p:nvSpPr>
          <p:spPr bwMode="auto">
            <a:xfrm flipH="1">
              <a:off x="2554287" y="2828926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02"/>
            <p:cNvSpPr>
              <a:spLocks noChangeArrowheads="1"/>
            </p:cNvSpPr>
            <p:nvPr/>
          </p:nvSpPr>
          <p:spPr bwMode="auto">
            <a:xfrm>
              <a:off x="2470150" y="2608263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440680" y="3733815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B2N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5839635" y="2667000"/>
            <a:ext cx="0" cy="685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688443" y="4571999"/>
            <a:ext cx="1806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Failure could not be reached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162800" y="2667000"/>
            <a:ext cx="292070" cy="685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88443" y="3733815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B2S</a:t>
            </a:r>
            <a:endParaRPr lang="en-US" dirty="0"/>
          </a:p>
        </p:txBody>
      </p:sp>
      <p:sp>
        <p:nvSpPr>
          <p:cNvPr id="66" name="Multiply 65"/>
          <p:cNvSpPr/>
          <p:nvPr/>
        </p:nvSpPr>
        <p:spPr>
          <a:xfrm>
            <a:off x="6761094" y="3158070"/>
            <a:ext cx="1705538" cy="1520821"/>
          </a:xfrm>
          <a:prstGeom prst="mathMultiply">
            <a:avLst>
              <a:gd name="adj1" fmla="val 10426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6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2" grpId="0"/>
      <p:bldP spid="65" grpId="0"/>
      <p:bldP spid="6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>
            <a:spLocks noChangeArrowheads="1"/>
          </p:cNvSpPr>
          <p:nvPr/>
        </p:nvSpPr>
        <p:spPr bwMode="auto">
          <a:xfrm>
            <a:off x="438579" y="3359258"/>
            <a:ext cx="254551" cy="697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09"/>
          <p:cNvSpPr>
            <a:spLocks/>
          </p:cNvSpPr>
          <p:nvPr/>
        </p:nvSpPr>
        <p:spPr bwMode="auto">
          <a:xfrm>
            <a:off x="4568139" y="1489224"/>
            <a:ext cx="340482" cy="113532"/>
          </a:xfrm>
          <a:custGeom>
            <a:avLst/>
            <a:gdLst/>
            <a:ahLst/>
            <a:cxnLst>
              <a:cxn ang="0">
                <a:pos x="1046" y="349"/>
              </a:cxn>
              <a:cxn ang="0">
                <a:pos x="0" y="349"/>
              </a:cxn>
              <a:cxn ang="0">
                <a:pos x="0" y="0"/>
              </a:cxn>
              <a:cxn ang="0">
                <a:pos x="1046" y="0"/>
              </a:cxn>
            </a:cxnLst>
            <a:rect l="0" t="0" r="r" b="b"/>
            <a:pathLst>
              <a:path w="1046" h="349">
                <a:moveTo>
                  <a:pt x="1046" y="349"/>
                </a:moveTo>
                <a:lnTo>
                  <a:pt x="0" y="349"/>
                </a:lnTo>
                <a:lnTo>
                  <a:pt x="0" y="0"/>
                </a:lnTo>
                <a:lnTo>
                  <a:pt x="1046" y="0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6"/>
          <p:cNvSpPr>
            <a:spLocks/>
          </p:cNvSpPr>
          <p:nvPr/>
        </p:nvSpPr>
        <p:spPr bwMode="auto">
          <a:xfrm>
            <a:off x="381833" y="1602756"/>
            <a:ext cx="4526788" cy="1756502"/>
          </a:xfrm>
          <a:custGeom>
            <a:avLst/>
            <a:gdLst/>
            <a:ahLst/>
            <a:cxnLst>
              <a:cxn ang="0">
                <a:pos x="13960" y="0"/>
              </a:cxn>
              <a:cxn ang="0">
                <a:pos x="0" y="0"/>
              </a:cxn>
              <a:cxn ang="0">
                <a:pos x="0" y="5412"/>
              </a:cxn>
              <a:cxn ang="0">
                <a:pos x="13960" y="5412"/>
              </a:cxn>
            </a:cxnLst>
            <a:rect l="0" t="0" r="r" b="b"/>
            <a:pathLst>
              <a:path w="13960" h="5412">
                <a:moveTo>
                  <a:pt x="13960" y="0"/>
                </a:moveTo>
                <a:lnTo>
                  <a:pt x="0" y="0"/>
                </a:lnTo>
                <a:lnTo>
                  <a:pt x="0" y="5412"/>
                </a:lnTo>
                <a:lnTo>
                  <a:pt x="13960" y="5412"/>
                </a:lnTo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7885" y="5532624"/>
                <a:ext cx="2136275" cy="3331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 smtClean="0"/>
                  <a:t> = [0.71]</a:t>
                </a:r>
                <a:endParaRPr lang="en-US" sz="1400" baseline="-25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85" y="5532624"/>
                <a:ext cx="2136275" cy="333168"/>
              </a:xfrm>
              <a:prstGeom prst="rect">
                <a:avLst/>
              </a:prstGeom>
              <a:blipFill rotWithShape="1">
                <a:blip r:embed="rId2"/>
                <a:stretch>
                  <a:fillRect t="-3704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514160" y="5600891"/>
            <a:ext cx="2430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[0.89]</a:t>
            </a:r>
            <a:endParaRPr lang="en-US" sz="1400" baseline="-25000" dirty="0"/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>
            <a:off x="381833" y="1829820"/>
            <a:ext cx="4526788" cy="1622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8"/>
          <p:cNvSpPr>
            <a:spLocks/>
          </p:cNvSpPr>
          <p:nvPr/>
        </p:nvSpPr>
        <p:spPr bwMode="auto">
          <a:xfrm>
            <a:off x="890935" y="1829820"/>
            <a:ext cx="4017686" cy="12958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993"/>
              </a:cxn>
              <a:cxn ang="0">
                <a:pos x="12389" y="3993"/>
              </a:cxn>
            </a:cxnLst>
            <a:rect l="0" t="0" r="r" b="b"/>
            <a:pathLst>
              <a:path w="12389" h="3993">
                <a:moveTo>
                  <a:pt x="0" y="0"/>
                </a:moveTo>
                <a:lnTo>
                  <a:pt x="0" y="3993"/>
                </a:lnTo>
                <a:lnTo>
                  <a:pt x="12389" y="3993"/>
                </a:lnTo>
              </a:path>
            </a:pathLst>
          </a:custGeom>
          <a:noFill/>
          <a:ln w="0">
            <a:solidFill>
              <a:schemeClr val="bg1">
                <a:lumMod val="50000"/>
              </a:schemeClr>
            </a:solidFill>
            <a:prstDash val="lg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48"/>
          <p:cNvSpPr>
            <a:spLocks noChangeShapeType="1"/>
          </p:cNvSpPr>
          <p:nvPr/>
        </p:nvSpPr>
        <p:spPr bwMode="auto">
          <a:xfrm>
            <a:off x="381833" y="1995252"/>
            <a:ext cx="4526788" cy="1622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49"/>
          <p:cNvSpPr>
            <a:spLocks noChangeShapeType="1"/>
          </p:cNvSpPr>
          <p:nvPr/>
        </p:nvSpPr>
        <p:spPr bwMode="auto">
          <a:xfrm>
            <a:off x="381833" y="2021202"/>
            <a:ext cx="4526788" cy="1622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50"/>
          <p:cNvSpPr>
            <a:spLocks noChangeShapeType="1"/>
          </p:cNvSpPr>
          <p:nvPr/>
        </p:nvSpPr>
        <p:spPr bwMode="auto">
          <a:xfrm>
            <a:off x="381833" y="3330064"/>
            <a:ext cx="4526788" cy="1622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466143" y="1674119"/>
            <a:ext cx="4414916" cy="1649458"/>
            <a:chOff x="466143" y="1557173"/>
            <a:chExt cx="4414916" cy="1649458"/>
          </a:xfrm>
        </p:grpSpPr>
        <p:sp>
          <p:nvSpPr>
            <p:cNvPr id="128" name="Line 7"/>
            <p:cNvSpPr>
              <a:spLocks noChangeShapeType="1"/>
            </p:cNvSpPr>
            <p:nvPr/>
          </p:nvSpPr>
          <p:spPr bwMode="auto">
            <a:xfrm>
              <a:off x="466143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9"/>
            <p:cNvSpPr>
              <a:spLocks noChangeShapeType="1"/>
            </p:cNvSpPr>
            <p:nvPr/>
          </p:nvSpPr>
          <p:spPr bwMode="auto">
            <a:xfrm>
              <a:off x="579637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0"/>
            <p:cNvSpPr>
              <a:spLocks noChangeShapeType="1"/>
            </p:cNvSpPr>
            <p:nvPr/>
          </p:nvSpPr>
          <p:spPr bwMode="auto">
            <a:xfrm>
              <a:off x="693131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1"/>
            <p:cNvSpPr>
              <a:spLocks noChangeShapeType="1"/>
            </p:cNvSpPr>
            <p:nvPr/>
          </p:nvSpPr>
          <p:spPr bwMode="auto">
            <a:xfrm>
              <a:off x="805003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2"/>
            <p:cNvSpPr>
              <a:spLocks noChangeShapeType="1"/>
            </p:cNvSpPr>
            <p:nvPr/>
          </p:nvSpPr>
          <p:spPr bwMode="auto">
            <a:xfrm>
              <a:off x="918497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3"/>
            <p:cNvSpPr>
              <a:spLocks noChangeShapeType="1"/>
            </p:cNvSpPr>
            <p:nvPr/>
          </p:nvSpPr>
          <p:spPr bwMode="auto">
            <a:xfrm>
              <a:off x="1031991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4"/>
            <p:cNvSpPr>
              <a:spLocks noChangeShapeType="1"/>
            </p:cNvSpPr>
            <p:nvPr/>
          </p:nvSpPr>
          <p:spPr bwMode="auto">
            <a:xfrm>
              <a:off x="1145485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5"/>
            <p:cNvSpPr>
              <a:spLocks noChangeShapeType="1"/>
            </p:cNvSpPr>
            <p:nvPr/>
          </p:nvSpPr>
          <p:spPr bwMode="auto">
            <a:xfrm>
              <a:off x="1258979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6"/>
            <p:cNvSpPr>
              <a:spLocks noChangeShapeType="1"/>
            </p:cNvSpPr>
            <p:nvPr/>
          </p:nvSpPr>
          <p:spPr bwMode="auto">
            <a:xfrm>
              <a:off x="1372473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7"/>
            <p:cNvSpPr>
              <a:spLocks noChangeShapeType="1"/>
            </p:cNvSpPr>
            <p:nvPr/>
          </p:nvSpPr>
          <p:spPr bwMode="auto">
            <a:xfrm>
              <a:off x="1484346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8"/>
            <p:cNvSpPr>
              <a:spLocks noChangeShapeType="1"/>
            </p:cNvSpPr>
            <p:nvPr/>
          </p:nvSpPr>
          <p:spPr bwMode="auto">
            <a:xfrm>
              <a:off x="1597840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9"/>
            <p:cNvSpPr>
              <a:spLocks noChangeShapeType="1"/>
            </p:cNvSpPr>
            <p:nvPr/>
          </p:nvSpPr>
          <p:spPr bwMode="auto">
            <a:xfrm>
              <a:off x="1711334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0"/>
            <p:cNvSpPr>
              <a:spLocks noChangeShapeType="1"/>
            </p:cNvSpPr>
            <p:nvPr/>
          </p:nvSpPr>
          <p:spPr bwMode="auto">
            <a:xfrm>
              <a:off x="1824828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21"/>
            <p:cNvSpPr>
              <a:spLocks noChangeShapeType="1"/>
            </p:cNvSpPr>
            <p:nvPr/>
          </p:nvSpPr>
          <p:spPr bwMode="auto">
            <a:xfrm>
              <a:off x="1936700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2"/>
            <p:cNvSpPr>
              <a:spLocks noChangeShapeType="1"/>
            </p:cNvSpPr>
            <p:nvPr/>
          </p:nvSpPr>
          <p:spPr bwMode="auto">
            <a:xfrm>
              <a:off x="2050194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23"/>
            <p:cNvSpPr>
              <a:spLocks noChangeShapeType="1"/>
            </p:cNvSpPr>
            <p:nvPr/>
          </p:nvSpPr>
          <p:spPr bwMode="auto">
            <a:xfrm>
              <a:off x="2163688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4"/>
            <p:cNvSpPr>
              <a:spLocks noChangeShapeType="1"/>
            </p:cNvSpPr>
            <p:nvPr/>
          </p:nvSpPr>
          <p:spPr bwMode="auto">
            <a:xfrm>
              <a:off x="2277182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5"/>
            <p:cNvSpPr>
              <a:spLocks noChangeShapeType="1"/>
            </p:cNvSpPr>
            <p:nvPr/>
          </p:nvSpPr>
          <p:spPr bwMode="auto">
            <a:xfrm>
              <a:off x="2390676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26"/>
            <p:cNvSpPr>
              <a:spLocks noChangeShapeType="1"/>
            </p:cNvSpPr>
            <p:nvPr/>
          </p:nvSpPr>
          <p:spPr bwMode="auto">
            <a:xfrm>
              <a:off x="2504170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27"/>
            <p:cNvSpPr>
              <a:spLocks noChangeShapeType="1"/>
            </p:cNvSpPr>
            <p:nvPr/>
          </p:nvSpPr>
          <p:spPr bwMode="auto">
            <a:xfrm>
              <a:off x="2672789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28"/>
            <p:cNvSpPr>
              <a:spLocks noChangeShapeType="1"/>
            </p:cNvSpPr>
            <p:nvPr/>
          </p:nvSpPr>
          <p:spPr bwMode="auto">
            <a:xfrm>
              <a:off x="2843031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29"/>
            <p:cNvSpPr>
              <a:spLocks noChangeShapeType="1"/>
            </p:cNvSpPr>
            <p:nvPr/>
          </p:nvSpPr>
          <p:spPr bwMode="auto">
            <a:xfrm>
              <a:off x="3013271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30"/>
            <p:cNvSpPr>
              <a:spLocks noChangeShapeType="1"/>
            </p:cNvSpPr>
            <p:nvPr/>
          </p:nvSpPr>
          <p:spPr bwMode="auto">
            <a:xfrm>
              <a:off x="3181891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31"/>
            <p:cNvSpPr>
              <a:spLocks noChangeShapeType="1"/>
            </p:cNvSpPr>
            <p:nvPr/>
          </p:nvSpPr>
          <p:spPr bwMode="auto">
            <a:xfrm>
              <a:off x="3522373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32"/>
            <p:cNvSpPr>
              <a:spLocks noChangeShapeType="1"/>
            </p:cNvSpPr>
            <p:nvPr/>
          </p:nvSpPr>
          <p:spPr bwMode="auto">
            <a:xfrm>
              <a:off x="3352132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35"/>
            <p:cNvSpPr>
              <a:spLocks noChangeShapeType="1"/>
            </p:cNvSpPr>
            <p:nvPr/>
          </p:nvSpPr>
          <p:spPr bwMode="auto">
            <a:xfrm>
              <a:off x="3690992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36"/>
            <p:cNvSpPr>
              <a:spLocks noChangeShapeType="1"/>
            </p:cNvSpPr>
            <p:nvPr/>
          </p:nvSpPr>
          <p:spPr bwMode="auto">
            <a:xfrm>
              <a:off x="3861234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37"/>
            <p:cNvSpPr>
              <a:spLocks noChangeShapeType="1"/>
            </p:cNvSpPr>
            <p:nvPr/>
          </p:nvSpPr>
          <p:spPr bwMode="auto">
            <a:xfrm>
              <a:off x="4031474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38"/>
            <p:cNvSpPr>
              <a:spLocks noChangeShapeType="1"/>
            </p:cNvSpPr>
            <p:nvPr/>
          </p:nvSpPr>
          <p:spPr bwMode="auto">
            <a:xfrm>
              <a:off x="4200094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39"/>
            <p:cNvSpPr>
              <a:spLocks noChangeShapeType="1"/>
            </p:cNvSpPr>
            <p:nvPr/>
          </p:nvSpPr>
          <p:spPr bwMode="auto">
            <a:xfrm>
              <a:off x="4370335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40"/>
            <p:cNvSpPr>
              <a:spLocks noChangeShapeType="1"/>
            </p:cNvSpPr>
            <p:nvPr/>
          </p:nvSpPr>
          <p:spPr bwMode="auto">
            <a:xfrm>
              <a:off x="4540576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41"/>
            <p:cNvSpPr>
              <a:spLocks noChangeShapeType="1"/>
            </p:cNvSpPr>
            <p:nvPr/>
          </p:nvSpPr>
          <p:spPr bwMode="auto">
            <a:xfrm>
              <a:off x="4709195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2"/>
            <p:cNvSpPr>
              <a:spLocks noChangeShapeType="1"/>
            </p:cNvSpPr>
            <p:nvPr/>
          </p:nvSpPr>
          <p:spPr bwMode="auto">
            <a:xfrm>
              <a:off x="4879437" y="1557173"/>
              <a:ext cx="1622" cy="1649458"/>
            </a:xfrm>
            <a:prstGeom prst="line">
              <a:avLst/>
            </a:pr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5334000" y="3556000"/>
            <a:ext cx="3502025" cy="2432304"/>
            <a:chOff x="5334000" y="1489051"/>
            <a:chExt cx="3502025" cy="2432304"/>
          </a:xfrm>
        </p:grpSpPr>
        <p:pic>
          <p:nvPicPr>
            <p:cNvPr id="161" name="Picture 3" descr="\\disk.austin.utexas.edu\root\engr\research\fsel\projects\BurstingShearBeams-5831\Photos\2009-01-08 Shear Test 1B\P1000564.JPG"/>
            <p:cNvPicPr>
              <a:picLocks noChangeAspect="1" noChangeArrowheads="1"/>
            </p:cNvPicPr>
            <p:nvPr/>
          </p:nvPicPr>
          <p:blipFill>
            <a:blip r:embed="rId3" cstate="print"/>
            <a:srcRect l="8936" b="15625"/>
            <a:stretch>
              <a:fillRect/>
            </a:stretch>
          </p:blipFill>
          <p:spPr bwMode="auto">
            <a:xfrm>
              <a:off x="5334000" y="1489051"/>
              <a:ext cx="3500190" cy="243230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grpSp>
          <p:nvGrpSpPr>
            <p:cNvPr id="197" name="Group 196"/>
            <p:cNvGrpSpPr/>
            <p:nvPr/>
          </p:nvGrpSpPr>
          <p:grpSpPr>
            <a:xfrm>
              <a:off x="5657850" y="2254250"/>
              <a:ext cx="3178175" cy="1498600"/>
              <a:chOff x="5657850" y="2254250"/>
              <a:chExt cx="3178175" cy="1498600"/>
            </a:xfrm>
          </p:grpSpPr>
          <p:sp>
            <p:nvSpPr>
              <p:cNvPr id="162" name="Freeform 161"/>
              <p:cNvSpPr/>
              <p:nvPr/>
            </p:nvSpPr>
            <p:spPr>
              <a:xfrm>
                <a:off x="6111875" y="2381250"/>
                <a:ext cx="1358900" cy="812800"/>
              </a:xfrm>
              <a:custGeom>
                <a:avLst/>
                <a:gdLst>
                  <a:gd name="connsiteX0" fmla="*/ 0 w 1358900"/>
                  <a:gd name="connsiteY0" fmla="*/ 812800 h 812800"/>
                  <a:gd name="connsiteX1" fmla="*/ 101600 w 1358900"/>
                  <a:gd name="connsiteY1" fmla="*/ 723900 h 812800"/>
                  <a:gd name="connsiteX2" fmla="*/ 184150 w 1358900"/>
                  <a:gd name="connsiteY2" fmla="*/ 685800 h 812800"/>
                  <a:gd name="connsiteX3" fmla="*/ 257175 w 1358900"/>
                  <a:gd name="connsiteY3" fmla="*/ 663575 h 812800"/>
                  <a:gd name="connsiteX4" fmla="*/ 358775 w 1358900"/>
                  <a:gd name="connsiteY4" fmla="*/ 590550 h 812800"/>
                  <a:gd name="connsiteX5" fmla="*/ 520700 w 1358900"/>
                  <a:gd name="connsiteY5" fmla="*/ 504825 h 812800"/>
                  <a:gd name="connsiteX6" fmla="*/ 647700 w 1358900"/>
                  <a:gd name="connsiteY6" fmla="*/ 419100 h 812800"/>
                  <a:gd name="connsiteX7" fmla="*/ 815975 w 1358900"/>
                  <a:gd name="connsiteY7" fmla="*/ 323850 h 812800"/>
                  <a:gd name="connsiteX8" fmla="*/ 984250 w 1358900"/>
                  <a:gd name="connsiteY8" fmla="*/ 257175 h 812800"/>
                  <a:gd name="connsiteX9" fmla="*/ 1152525 w 1358900"/>
                  <a:gd name="connsiteY9" fmla="*/ 101600 h 812800"/>
                  <a:gd name="connsiteX10" fmla="*/ 1270000 w 1358900"/>
                  <a:gd name="connsiteY10" fmla="*/ 31750 h 812800"/>
                  <a:gd name="connsiteX11" fmla="*/ 1358900 w 1358900"/>
                  <a:gd name="connsiteY11" fmla="*/ 0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8900" h="812800">
                    <a:moveTo>
                      <a:pt x="0" y="812800"/>
                    </a:moveTo>
                    <a:lnTo>
                      <a:pt x="101600" y="723900"/>
                    </a:lnTo>
                    <a:lnTo>
                      <a:pt x="184150" y="685800"/>
                    </a:lnTo>
                    <a:lnTo>
                      <a:pt x="257175" y="663575"/>
                    </a:lnTo>
                    <a:lnTo>
                      <a:pt x="358775" y="590550"/>
                    </a:lnTo>
                    <a:lnTo>
                      <a:pt x="520700" y="504825"/>
                    </a:lnTo>
                    <a:lnTo>
                      <a:pt x="647700" y="419100"/>
                    </a:lnTo>
                    <a:lnTo>
                      <a:pt x="815975" y="323850"/>
                    </a:lnTo>
                    <a:lnTo>
                      <a:pt x="984250" y="257175"/>
                    </a:lnTo>
                    <a:lnTo>
                      <a:pt x="1152525" y="101600"/>
                    </a:lnTo>
                    <a:lnTo>
                      <a:pt x="1270000" y="31750"/>
                    </a:lnTo>
                    <a:lnTo>
                      <a:pt x="135890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7442200" y="2254250"/>
                <a:ext cx="352425" cy="190500"/>
              </a:xfrm>
              <a:custGeom>
                <a:avLst/>
                <a:gdLst>
                  <a:gd name="connsiteX0" fmla="*/ 0 w 352425"/>
                  <a:gd name="connsiteY0" fmla="*/ 190500 h 190500"/>
                  <a:gd name="connsiteX1" fmla="*/ 101600 w 352425"/>
                  <a:gd name="connsiteY1" fmla="*/ 130175 h 190500"/>
                  <a:gd name="connsiteX2" fmla="*/ 241300 w 352425"/>
                  <a:gd name="connsiteY2" fmla="*/ 88900 h 190500"/>
                  <a:gd name="connsiteX3" fmla="*/ 352425 w 352425"/>
                  <a:gd name="connsiteY3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25" h="190500">
                    <a:moveTo>
                      <a:pt x="0" y="190500"/>
                    </a:moveTo>
                    <a:lnTo>
                      <a:pt x="101600" y="130175"/>
                    </a:lnTo>
                    <a:lnTo>
                      <a:pt x="241300" y="88900"/>
                    </a:lnTo>
                    <a:lnTo>
                      <a:pt x="3524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5657850" y="3330575"/>
                <a:ext cx="422275" cy="171450"/>
              </a:xfrm>
              <a:custGeom>
                <a:avLst/>
                <a:gdLst>
                  <a:gd name="connsiteX0" fmla="*/ 0 w 422275"/>
                  <a:gd name="connsiteY0" fmla="*/ 171450 h 171450"/>
                  <a:gd name="connsiteX1" fmla="*/ 127000 w 422275"/>
                  <a:gd name="connsiteY1" fmla="*/ 127000 h 171450"/>
                  <a:gd name="connsiteX2" fmla="*/ 276225 w 422275"/>
                  <a:gd name="connsiteY2" fmla="*/ 92075 h 171450"/>
                  <a:gd name="connsiteX3" fmla="*/ 365125 w 422275"/>
                  <a:gd name="connsiteY3" fmla="*/ 47625 h 171450"/>
                  <a:gd name="connsiteX4" fmla="*/ 422275 w 422275"/>
                  <a:gd name="connsiteY4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275" h="171450">
                    <a:moveTo>
                      <a:pt x="0" y="171450"/>
                    </a:moveTo>
                    <a:lnTo>
                      <a:pt x="127000" y="127000"/>
                    </a:lnTo>
                    <a:lnTo>
                      <a:pt x="276225" y="92075"/>
                    </a:lnTo>
                    <a:lnTo>
                      <a:pt x="365125" y="47625"/>
                    </a:lnTo>
                    <a:lnTo>
                      <a:pt x="4222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6022975" y="3292475"/>
                <a:ext cx="276225" cy="117475"/>
              </a:xfrm>
              <a:custGeom>
                <a:avLst/>
                <a:gdLst>
                  <a:gd name="connsiteX0" fmla="*/ 0 w 276225"/>
                  <a:gd name="connsiteY0" fmla="*/ 117475 h 117475"/>
                  <a:gd name="connsiteX1" fmla="*/ 152400 w 276225"/>
                  <a:gd name="connsiteY1" fmla="*/ 57150 h 117475"/>
                  <a:gd name="connsiteX2" fmla="*/ 276225 w 276225"/>
                  <a:gd name="connsiteY2" fmla="*/ 0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225" h="117475">
                    <a:moveTo>
                      <a:pt x="0" y="117475"/>
                    </a:moveTo>
                    <a:lnTo>
                      <a:pt x="152400" y="57150"/>
                    </a:lnTo>
                    <a:lnTo>
                      <a:pt x="2762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 165"/>
              <p:cNvSpPr/>
              <p:nvPr/>
            </p:nvSpPr>
            <p:spPr>
              <a:xfrm>
                <a:off x="6022975" y="2314575"/>
                <a:ext cx="2520950" cy="993775"/>
              </a:xfrm>
              <a:custGeom>
                <a:avLst/>
                <a:gdLst>
                  <a:gd name="connsiteX0" fmla="*/ 0 w 2520950"/>
                  <a:gd name="connsiteY0" fmla="*/ 993775 h 993775"/>
                  <a:gd name="connsiteX1" fmla="*/ 161925 w 2520950"/>
                  <a:gd name="connsiteY1" fmla="*/ 984250 h 993775"/>
                  <a:gd name="connsiteX2" fmla="*/ 279400 w 2520950"/>
                  <a:gd name="connsiteY2" fmla="*/ 971550 h 993775"/>
                  <a:gd name="connsiteX3" fmla="*/ 387350 w 2520950"/>
                  <a:gd name="connsiteY3" fmla="*/ 927100 h 993775"/>
                  <a:gd name="connsiteX4" fmla="*/ 479425 w 2520950"/>
                  <a:gd name="connsiteY4" fmla="*/ 869950 h 993775"/>
                  <a:gd name="connsiteX5" fmla="*/ 682625 w 2520950"/>
                  <a:gd name="connsiteY5" fmla="*/ 803275 h 993775"/>
                  <a:gd name="connsiteX6" fmla="*/ 866775 w 2520950"/>
                  <a:gd name="connsiteY6" fmla="*/ 717550 h 993775"/>
                  <a:gd name="connsiteX7" fmla="*/ 1095375 w 2520950"/>
                  <a:gd name="connsiteY7" fmla="*/ 625475 h 993775"/>
                  <a:gd name="connsiteX8" fmla="*/ 1270000 w 2520950"/>
                  <a:gd name="connsiteY8" fmla="*/ 542925 h 993775"/>
                  <a:gd name="connsiteX9" fmla="*/ 1508125 w 2520950"/>
                  <a:gd name="connsiteY9" fmla="*/ 447675 h 993775"/>
                  <a:gd name="connsiteX10" fmla="*/ 1733550 w 2520950"/>
                  <a:gd name="connsiteY10" fmla="*/ 352425 h 993775"/>
                  <a:gd name="connsiteX11" fmla="*/ 1873250 w 2520950"/>
                  <a:gd name="connsiteY11" fmla="*/ 311150 h 993775"/>
                  <a:gd name="connsiteX12" fmla="*/ 1939925 w 2520950"/>
                  <a:gd name="connsiteY12" fmla="*/ 231775 h 993775"/>
                  <a:gd name="connsiteX13" fmla="*/ 2159000 w 2520950"/>
                  <a:gd name="connsiteY13" fmla="*/ 152400 h 993775"/>
                  <a:gd name="connsiteX14" fmla="*/ 2428875 w 2520950"/>
                  <a:gd name="connsiteY14" fmla="*/ 50800 h 993775"/>
                  <a:gd name="connsiteX15" fmla="*/ 2520950 w 2520950"/>
                  <a:gd name="connsiteY15" fmla="*/ 0 h 993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0950" h="993775">
                    <a:moveTo>
                      <a:pt x="0" y="993775"/>
                    </a:moveTo>
                    <a:lnTo>
                      <a:pt x="161925" y="984250"/>
                    </a:lnTo>
                    <a:lnTo>
                      <a:pt x="279400" y="971550"/>
                    </a:lnTo>
                    <a:lnTo>
                      <a:pt x="387350" y="927100"/>
                    </a:lnTo>
                    <a:lnTo>
                      <a:pt x="479425" y="869950"/>
                    </a:lnTo>
                    <a:lnTo>
                      <a:pt x="682625" y="803275"/>
                    </a:lnTo>
                    <a:lnTo>
                      <a:pt x="866775" y="717550"/>
                    </a:lnTo>
                    <a:lnTo>
                      <a:pt x="1095375" y="625475"/>
                    </a:lnTo>
                    <a:lnTo>
                      <a:pt x="1270000" y="542925"/>
                    </a:lnTo>
                    <a:lnTo>
                      <a:pt x="1508125" y="447675"/>
                    </a:lnTo>
                    <a:lnTo>
                      <a:pt x="1733550" y="352425"/>
                    </a:lnTo>
                    <a:lnTo>
                      <a:pt x="1873250" y="311150"/>
                    </a:lnTo>
                    <a:lnTo>
                      <a:pt x="1939925" y="231775"/>
                    </a:lnTo>
                    <a:lnTo>
                      <a:pt x="2159000" y="152400"/>
                    </a:lnTo>
                    <a:lnTo>
                      <a:pt x="2428875" y="50800"/>
                    </a:lnTo>
                    <a:lnTo>
                      <a:pt x="25209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 166"/>
              <p:cNvSpPr/>
              <p:nvPr/>
            </p:nvSpPr>
            <p:spPr>
              <a:xfrm>
                <a:off x="5667375" y="2540000"/>
                <a:ext cx="2825750" cy="1082675"/>
              </a:xfrm>
              <a:custGeom>
                <a:avLst/>
                <a:gdLst>
                  <a:gd name="connsiteX0" fmla="*/ 0 w 2825750"/>
                  <a:gd name="connsiteY0" fmla="*/ 1082675 h 1082675"/>
                  <a:gd name="connsiteX1" fmla="*/ 292100 w 2825750"/>
                  <a:gd name="connsiteY1" fmla="*/ 984250 h 1082675"/>
                  <a:gd name="connsiteX2" fmla="*/ 514350 w 2825750"/>
                  <a:gd name="connsiteY2" fmla="*/ 911225 h 1082675"/>
                  <a:gd name="connsiteX3" fmla="*/ 714375 w 2825750"/>
                  <a:gd name="connsiteY3" fmla="*/ 835025 h 1082675"/>
                  <a:gd name="connsiteX4" fmla="*/ 914400 w 2825750"/>
                  <a:gd name="connsiteY4" fmla="*/ 752475 h 1082675"/>
                  <a:gd name="connsiteX5" fmla="*/ 1127125 w 2825750"/>
                  <a:gd name="connsiteY5" fmla="*/ 660400 h 1082675"/>
                  <a:gd name="connsiteX6" fmla="*/ 1425575 w 2825750"/>
                  <a:gd name="connsiteY6" fmla="*/ 558800 h 1082675"/>
                  <a:gd name="connsiteX7" fmla="*/ 1616075 w 2825750"/>
                  <a:gd name="connsiteY7" fmla="*/ 466725 h 1082675"/>
                  <a:gd name="connsiteX8" fmla="*/ 1819275 w 2825750"/>
                  <a:gd name="connsiteY8" fmla="*/ 390525 h 1082675"/>
                  <a:gd name="connsiteX9" fmla="*/ 2101850 w 2825750"/>
                  <a:gd name="connsiteY9" fmla="*/ 279400 h 1082675"/>
                  <a:gd name="connsiteX10" fmla="*/ 2320925 w 2825750"/>
                  <a:gd name="connsiteY10" fmla="*/ 196850 h 1082675"/>
                  <a:gd name="connsiteX11" fmla="*/ 2590800 w 2825750"/>
                  <a:gd name="connsiteY11" fmla="*/ 114300 h 1082675"/>
                  <a:gd name="connsiteX12" fmla="*/ 2730500 w 2825750"/>
                  <a:gd name="connsiteY12" fmla="*/ 34925 h 1082675"/>
                  <a:gd name="connsiteX13" fmla="*/ 2825750 w 2825750"/>
                  <a:gd name="connsiteY13" fmla="*/ 0 h 108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25750" h="1082675">
                    <a:moveTo>
                      <a:pt x="0" y="1082675"/>
                    </a:moveTo>
                    <a:lnTo>
                      <a:pt x="292100" y="984250"/>
                    </a:lnTo>
                    <a:lnTo>
                      <a:pt x="514350" y="911225"/>
                    </a:lnTo>
                    <a:lnTo>
                      <a:pt x="714375" y="835025"/>
                    </a:lnTo>
                    <a:lnTo>
                      <a:pt x="914400" y="752475"/>
                    </a:lnTo>
                    <a:lnTo>
                      <a:pt x="1127125" y="660400"/>
                    </a:lnTo>
                    <a:lnTo>
                      <a:pt x="1425575" y="558800"/>
                    </a:lnTo>
                    <a:lnTo>
                      <a:pt x="1616075" y="466725"/>
                    </a:lnTo>
                    <a:lnTo>
                      <a:pt x="1819275" y="390525"/>
                    </a:lnTo>
                    <a:lnTo>
                      <a:pt x="2101850" y="279400"/>
                    </a:lnTo>
                    <a:lnTo>
                      <a:pt x="2320925" y="196850"/>
                    </a:lnTo>
                    <a:lnTo>
                      <a:pt x="2590800" y="114300"/>
                    </a:lnTo>
                    <a:lnTo>
                      <a:pt x="2730500" y="34925"/>
                    </a:lnTo>
                    <a:lnTo>
                      <a:pt x="28257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 167"/>
              <p:cNvSpPr/>
              <p:nvPr/>
            </p:nvSpPr>
            <p:spPr>
              <a:xfrm>
                <a:off x="5997575" y="3371850"/>
                <a:ext cx="657225" cy="228600"/>
              </a:xfrm>
              <a:custGeom>
                <a:avLst/>
                <a:gdLst>
                  <a:gd name="connsiteX0" fmla="*/ 0 w 657225"/>
                  <a:gd name="connsiteY0" fmla="*/ 228600 h 228600"/>
                  <a:gd name="connsiteX1" fmla="*/ 219075 w 657225"/>
                  <a:gd name="connsiteY1" fmla="*/ 142875 h 228600"/>
                  <a:gd name="connsiteX2" fmla="*/ 460375 w 657225"/>
                  <a:gd name="connsiteY2" fmla="*/ 63500 h 228600"/>
                  <a:gd name="connsiteX3" fmla="*/ 612775 w 657225"/>
                  <a:gd name="connsiteY3" fmla="*/ 0 h 228600"/>
                  <a:gd name="connsiteX4" fmla="*/ 657225 w 657225"/>
                  <a:gd name="connsiteY4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25" h="228600">
                    <a:moveTo>
                      <a:pt x="0" y="228600"/>
                    </a:moveTo>
                    <a:lnTo>
                      <a:pt x="219075" y="142875"/>
                    </a:lnTo>
                    <a:lnTo>
                      <a:pt x="460375" y="63500"/>
                    </a:lnTo>
                    <a:lnTo>
                      <a:pt x="612775" y="0"/>
                    </a:lnTo>
                    <a:lnTo>
                      <a:pt x="6572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 168"/>
              <p:cNvSpPr/>
              <p:nvPr/>
            </p:nvSpPr>
            <p:spPr>
              <a:xfrm>
                <a:off x="6140450" y="3152775"/>
                <a:ext cx="1050925" cy="454025"/>
              </a:xfrm>
              <a:custGeom>
                <a:avLst/>
                <a:gdLst>
                  <a:gd name="connsiteX0" fmla="*/ 0 w 1050925"/>
                  <a:gd name="connsiteY0" fmla="*/ 454025 h 454025"/>
                  <a:gd name="connsiteX1" fmla="*/ 193675 w 1050925"/>
                  <a:gd name="connsiteY1" fmla="*/ 371475 h 454025"/>
                  <a:gd name="connsiteX2" fmla="*/ 390525 w 1050925"/>
                  <a:gd name="connsiteY2" fmla="*/ 301625 h 454025"/>
                  <a:gd name="connsiteX3" fmla="*/ 546100 w 1050925"/>
                  <a:gd name="connsiteY3" fmla="*/ 238125 h 454025"/>
                  <a:gd name="connsiteX4" fmla="*/ 679450 w 1050925"/>
                  <a:gd name="connsiteY4" fmla="*/ 171450 h 454025"/>
                  <a:gd name="connsiteX5" fmla="*/ 803275 w 1050925"/>
                  <a:gd name="connsiteY5" fmla="*/ 111125 h 454025"/>
                  <a:gd name="connsiteX6" fmla="*/ 927100 w 1050925"/>
                  <a:gd name="connsiteY6" fmla="*/ 73025 h 454025"/>
                  <a:gd name="connsiteX7" fmla="*/ 1000125 w 1050925"/>
                  <a:gd name="connsiteY7" fmla="*/ 25400 h 454025"/>
                  <a:gd name="connsiteX8" fmla="*/ 1050925 w 1050925"/>
                  <a:gd name="connsiteY8" fmla="*/ 0 h 45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925" h="454025">
                    <a:moveTo>
                      <a:pt x="0" y="454025"/>
                    </a:moveTo>
                    <a:lnTo>
                      <a:pt x="193675" y="371475"/>
                    </a:lnTo>
                    <a:lnTo>
                      <a:pt x="390525" y="301625"/>
                    </a:lnTo>
                    <a:lnTo>
                      <a:pt x="546100" y="238125"/>
                    </a:lnTo>
                    <a:lnTo>
                      <a:pt x="679450" y="171450"/>
                    </a:lnTo>
                    <a:lnTo>
                      <a:pt x="803275" y="111125"/>
                    </a:lnTo>
                    <a:lnTo>
                      <a:pt x="927100" y="73025"/>
                    </a:lnTo>
                    <a:lnTo>
                      <a:pt x="1000125" y="25400"/>
                    </a:lnTo>
                    <a:lnTo>
                      <a:pt x="10509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 169"/>
              <p:cNvSpPr/>
              <p:nvPr/>
            </p:nvSpPr>
            <p:spPr>
              <a:xfrm>
                <a:off x="6832600" y="3200400"/>
                <a:ext cx="460375" cy="152400"/>
              </a:xfrm>
              <a:custGeom>
                <a:avLst/>
                <a:gdLst>
                  <a:gd name="connsiteX0" fmla="*/ 0 w 460375"/>
                  <a:gd name="connsiteY0" fmla="*/ 152400 h 152400"/>
                  <a:gd name="connsiteX1" fmla="*/ 180975 w 460375"/>
                  <a:gd name="connsiteY1" fmla="*/ 85725 h 152400"/>
                  <a:gd name="connsiteX2" fmla="*/ 377825 w 460375"/>
                  <a:gd name="connsiteY2" fmla="*/ 41275 h 152400"/>
                  <a:gd name="connsiteX3" fmla="*/ 460375 w 460375"/>
                  <a:gd name="connsiteY3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375" h="152400">
                    <a:moveTo>
                      <a:pt x="0" y="152400"/>
                    </a:moveTo>
                    <a:lnTo>
                      <a:pt x="180975" y="85725"/>
                    </a:lnTo>
                    <a:lnTo>
                      <a:pt x="377825" y="41275"/>
                    </a:lnTo>
                    <a:lnTo>
                      <a:pt x="4603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 171"/>
              <p:cNvSpPr/>
              <p:nvPr/>
            </p:nvSpPr>
            <p:spPr>
              <a:xfrm>
                <a:off x="7232650" y="2632075"/>
                <a:ext cx="1492250" cy="508000"/>
              </a:xfrm>
              <a:custGeom>
                <a:avLst/>
                <a:gdLst>
                  <a:gd name="connsiteX0" fmla="*/ 0 w 1492250"/>
                  <a:gd name="connsiteY0" fmla="*/ 508000 h 508000"/>
                  <a:gd name="connsiteX1" fmla="*/ 149225 w 1492250"/>
                  <a:gd name="connsiteY1" fmla="*/ 441325 h 508000"/>
                  <a:gd name="connsiteX2" fmla="*/ 339725 w 1492250"/>
                  <a:gd name="connsiteY2" fmla="*/ 361950 h 508000"/>
                  <a:gd name="connsiteX3" fmla="*/ 501650 w 1492250"/>
                  <a:gd name="connsiteY3" fmla="*/ 330200 h 508000"/>
                  <a:gd name="connsiteX4" fmla="*/ 628650 w 1492250"/>
                  <a:gd name="connsiteY4" fmla="*/ 320675 h 508000"/>
                  <a:gd name="connsiteX5" fmla="*/ 777875 w 1492250"/>
                  <a:gd name="connsiteY5" fmla="*/ 263525 h 508000"/>
                  <a:gd name="connsiteX6" fmla="*/ 895350 w 1492250"/>
                  <a:gd name="connsiteY6" fmla="*/ 231775 h 508000"/>
                  <a:gd name="connsiteX7" fmla="*/ 1028700 w 1492250"/>
                  <a:gd name="connsiteY7" fmla="*/ 187325 h 508000"/>
                  <a:gd name="connsiteX8" fmla="*/ 1158875 w 1492250"/>
                  <a:gd name="connsiteY8" fmla="*/ 142875 h 508000"/>
                  <a:gd name="connsiteX9" fmla="*/ 1289050 w 1492250"/>
                  <a:gd name="connsiteY9" fmla="*/ 114300 h 508000"/>
                  <a:gd name="connsiteX10" fmla="*/ 1371600 w 1492250"/>
                  <a:gd name="connsiteY10" fmla="*/ 60325 h 508000"/>
                  <a:gd name="connsiteX11" fmla="*/ 1492250 w 1492250"/>
                  <a:gd name="connsiteY11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92250" h="508000">
                    <a:moveTo>
                      <a:pt x="0" y="508000"/>
                    </a:moveTo>
                    <a:lnTo>
                      <a:pt x="149225" y="441325"/>
                    </a:lnTo>
                    <a:lnTo>
                      <a:pt x="339725" y="361950"/>
                    </a:lnTo>
                    <a:lnTo>
                      <a:pt x="501650" y="330200"/>
                    </a:lnTo>
                    <a:lnTo>
                      <a:pt x="628650" y="320675"/>
                    </a:lnTo>
                    <a:lnTo>
                      <a:pt x="777875" y="263525"/>
                    </a:lnTo>
                    <a:lnTo>
                      <a:pt x="895350" y="231775"/>
                    </a:lnTo>
                    <a:lnTo>
                      <a:pt x="1028700" y="187325"/>
                    </a:lnTo>
                    <a:lnTo>
                      <a:pt x="1158875" y="142875"/>
                    </a:lnTo>
                    <a:lnTo>
                      <a:pt x="1289050" y="114300"/>
                    </a:lnTo>
                    <a:lnTo>
                      <a:pt x="1371600" y="60325"/>
                    </a:lnTo>
                    <a:lnTo>
                      <a:pt x="14922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 172"/>
              <p:cNvSpPr/>
              <p:nvPr/>
            </p:nvSpPr>
            <p:spPr>
              <a:xfrm>
                <a:off x="7445375" y="3019425"/>
                <a:ext cx="428625" cy="136525"/>
              </a:xfrm>
              <a:custGeom>
                <a:avLst/>
                <a:gdLst>
                  <a:gd name="connsiteX0" fmla="*/ 0 w 428625"/>
                  <a:gd name="connsiteY0" fmla="*/ 136525 h 136525"/>
                  <a:gd name="connsiteX1" fmla="*/ 142875 w 428625"/>
                  <a:gd name="connsiteY1" fmla="*/ 98425 h 136525"/>
                  <a:gd name="connsiteX2" fmla="*/ 282575 w 428625"/>
                  <a:gd name="connsiteY2" fmla="*/ 47625 h 136525"/>
                  <a:gd name="connsiteX3" fmla="*/ 428625 w 428625"/>
                  <a:gd name="connsiteY3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5" h="136525">
                    <a:moveTo>
                      <a:pt x="0" y="136525"/>
                    </a:moveTo>
                    <a:lnTo>
                      <a:pt x="142875" y="98425"/>
                    </a:lnTo>
                    <a:lnTo>
                      <a:pt x="282575" y="47625"/>
                    </a:lnTo>
                    <a:lnTo>
                      <a:pt x="4286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 173"/>
              <p:cNvSpPr/>
              <p:nvPr/>
            </p:nvSpPr>
            <p:spPr>
              <a:xfrm>
                <a:off x="7769225" y="2882900"/>
                <a:ext cx="939800" cy="228600"/>
              </a:xfrm>
              <a:custGeom>
                <a:avLst/>
                <a:gdLst>
                  <a:gd name="connsiteX0" fmla="*/ 0 w 939800"/>
                  <a:gd name="connsiteY0" fmla="*/ 228600 h 228600"/>
                  <a:gd name="connsiteX1" fmla="*/ 146050 w 939800"/>
                  <a:gd name="connsiteY1" fmla="*/ 155575 h 228600"/>
                  <a:gd name="connsiteX2" fmla="*/ 292100 w 939800"/>
                  <a:gd name="connsiteY2" fmla="*/ 127000 h 228600"/>
                  <a:gd name="connsiteX3" fmla="*/ 428625 w 939800"/>
                  <a:gd name="connsiteY3" fmla="*/ 114300 h 228600"/>
                  <a:gd name="connsiteX4" fmla="*/ 635000 w 939800"/>
                  <a:gd name="connsiteY4" fmla="*/ 60325 h 228600"/>
                  <a:gd name="connsiteX5" fmla="*/ 781050 w 939800"/>
                  <a:gd name="connsiteY5" fmla="*/ 0 h 228600"/>
                  <a:gd name="connsiteX6" fmla="*/ 939800 w 939800"/>
                  <a:gd name="connsiteY6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00" h="228600">
                    <a:moveTo>
                      <a:pt x="0" y="228600"/>
                    </a:moveTo>
                    <a:lnTo>
                      <a:pt x="146050" y="155575"/>
                    </a:lnTo>
                    <a:lnTo>
                      <a:pt x="292100" y="127000"/>
                    </a:lnTo>
                    <a:lnTo>
                      <a:pt x="428625" y="114300"/>
                    </a:lnTo>
                    <a:lnTo>
                      <a:pt x="635000" y="60325"/>
                    </a:lnTo>
                    <a:lnTo>
                      <a:pt x="781050" y="0"/>
                    </a:lnTo>
                    <a:lnTo>
                      <a:pt x="93980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/>
              <p:cNvSpPr/>
              <p:nvPr/>
            </p:nvSpPr>
            <p:spPr>
              <a:xfrm>
                <a:off x="7121525" y="2882900"/>
                <a:ext cx="1698625" cy="555625"/>
              </a:xfrm>
              <a:custGeom>
                <a:avLst/>
                <a:gdLst>
                  <a:gd name="connsiteX0" fmla="*/ 0 w 1698625"/>
                  <a:gd name="connsiteY0" fmla="*/ 555625 h 555625"/>
                  <a:gd name="connsiteX1" fmla="*/ 184150 w 1698625"/>
                  <a:gd name="connsiteY1" fmla="*/ 492125 h 555625"/>
                  <a:gd name="connsiteX2" fmla="*/ 377825 w 1698625"/>
                  <a:gd name="connsiteY2" fmla="*/ 431800 h 555625"/>
                  <a:gd name="connsiteX3" fmla="*/ 530225 w 1698625"/>
                  <a:gd name="connsiteY3" fmla="*/ 374650 h 555625"/>
                  <a:gd name="connsiteX4" fmla="*/ 755650 w 1698625"/>
                  <a:gd name="connsiteY4" fmla="*/ 330200 h 555625"/>
                  <a:gd name="connsiteX5" fmla="*/ 1000125 w 1698625"/>
                  <a:gd name="connsiteY5" fmla="*/ 225425 h 555625"/>
                  <a:gd name="connsiteX6" fmla="*/ 1200150 w 1698625"/>
                  <a:gd name="connsiteY6" fmla="*/ 136525 h 555625"/>
                  <a:gd name="connsiteX7" fmla="*/ 1412875 w 1698625"/>
                  <a:gd name="connsiteY7" fmla="*/ 82550 h 555625"/>
                  <a:gd name="connsiteX8" fmla="*/ 1539875 w 1698625"/>
                  <a:gd name="connsiteY8" fmla="*/ 25400 h 555625"/>
                  <a:gd name="connsiteX9" fmla="*/ 1698625 w 1698625"/>
                  <a:gd name="connsiteY9" fmla="*/ 0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8625" h="555625">
                    <a:moveTo>
                      <a:pt x="0" y="555625"/>
                    </a:moveTo>
                    <a:lnTo>
                      <a:pt x="184150" y="492125"/>
                    </a:lnTo>
                    <a:lnTo>
                      <a:pt x="377825" y="431800"/>
                    </a:lnTo>
                    <a:lnTo>
                      <a:pt x="530225" y="374650"/>
                    </a:lnTo>
                    <a:lnTo>
                      <a:pt x="755650" y="330200"/>
                    </a:lnTo>
                    <a:lnTo>
                      <a:pt x="1000125" y="225425"/>
                    </a:lnTo>
                    <a:lnTo>
                      <a:pt x="1200150" y="136525"/>
                    </a:lnTo>
                    <a:lnTo>
                      <a:pt x="1412875" y="82550"/>
                    </a:lnTo>
                    <a:lnTo>
                      <a:pt x="1539875" y="25400"/>
                    </a:lnTo>
                    <a:lnTo>
                      <a:pt x="16986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 175"/>
              <p:cNvSpPr/>
              <p:nvPr/>
            </p:nvSpPr>
            <p:spPr>
              <a:xfrm>
                <a:off x="7102475" y="3111500"/>
                <a:ext cx="1247775" cy="419100"/>
              </a:xfrm>
              <a:custGeom>
                <a:avLst/>
                <a:gdLst>
                  <a:gd name="connsiteX0" fmla="*/ 0 w 1247775"/>
                  <a:gd name="connsiteY0" fmla="*/ 419100 h 419100"/>
                  <a:gd name="connsiteX1" fmla="*/ 254000 w 1247775"/>
                  <a:gd name="connsiteY1" fmla="*/ 327025 h 419100"/>
                  <a:gd name="connsiteX2" fmla="*/ 508000 w 1247775"/>
                  <a:gd name="connsiteY2" fmla="*/ 279400 h 419100"/>
                  <a:gd name="connsiteX3" fmla="*/ 720725 w 1247775"/>
                  <a:gd name="connsiteY3" fmla="*/ 203200 h 419100"/>
                  <a:gd name="connsiteX4" fmla="*/ 990600 w 1247775"/>
                  <a:gd name="connsiteY4" fmla="*/ 114300 h 419100"/>
                  <a:gd name="connsiteX5" fmla="*/ 1247775 w 1247775"/>
                  <a:gd name="connsiteY5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775" h="419100">
                    <a:moveTo>
                      <a:pt x="0" y="419100"/>
                    </a:moveTo>
                    <a:lnTo>
                      <a:pt x="254000" y="327025"/>
                    </a:lnTo>
                    <a:lnTo>
                      <a:pt x="508000" y="279400"/>
                    </a:lnTo>
                    <a:lnTo>
                      <a:pt x="720725" y="203200"/>
                    </a:lnTo>
                    <a:lnTo>
                      <a:pt x="990600" y="114300"/>
                    </a:lnTo>
                    <a:lnTo>
                      <a:pt x="12477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7121525" y="3124200"/>
                <a:ext cx="1625600" cy="466725"/>
              </a:xfrm>
              <a:custGeom>
                <a:avLst/>
                <a:gdLst>
                  <a:gd name="connsiteX0" fmla="*/ 0 w 1625600"/>
                  <a:gd name="connsiteY0" fmla="*/ 466725 h 466725"/>
                  <a:gd name="connsiteX1" fmla="*/ 327025 w 1625600"/>
                  <a:gd name="connsiteY1" fmla="*/ 368300 h 466725"/>
                  <a:gd name="connsiteX2" fmla="*/ 606425 w 1625600"/>
                  <a:gd name="connsiteY2" fmla="*/ 282575 h 466725"/>
                  <a:gd name="connsiteX3" fmla="*/ 892175 w 1625600"/>
                  <a:gd name="connsiteY3" fmla="*/ 225425 h 466725"/>
                  <a:gd name="connsiteX4" fmla="*/ 1193800 w 1625600"/>
                  <a:gd name="connsiteY4" fmla="*/ 146050 h 466725"/>
                  <a:gd name="connsiteX5" fmla="*/ 1457325 w 1625600"/>
                  <a:gd name="connsiteY5" fmla="*/ 73025 h 466725"/>
                  <a:gd name="connsiteX6" fmla="*/ 1625600 w 1625600"/>
                  <a:gd name="connsiteY6" fmla="*/ 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5600" h="466725">
                    <a:moveTo>
                      <a:pt x="0" y="466725"/>
                    </a:moveTo>
                    <a:lnTo>
                      <a:pt x="327025" y="368300"/>
                    </a:lnTo>
                    <a:lnTo>
                      <a:pt x="606425" y="282575"/>
                    </a:lnTo>
                    <a:lnTo>
                      <a:pt x="892175" y="225425"/>
                    </a:lnTo>
                    <a:lnTo>
                      <a:pt x="1193800" y="146050"/>
                    </a:lnTo>
                    <a:lnTo>
                      <a:pt x="1457325" y="73025"/>
                    </a:lnTo>
                    <a:lnTo>
                      <a:pt x="162560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 177"/>
              <p:cNvSpPr/>
              <p:nvPr/>
            </p:nvSpPr>
            <p:spPr>
              <a:xfrm>
                <a:off x="8128000" y="3022600"/>
                <a:ext cx="688975" cy="222250"/>
              </a:xfrm>
              <a:custGeom>
                <a:avLst/>
                <a:gdLst>
                  <a:gd name="connsiteX0" fmla="*/ 0 w 688975"/>
                  <a:gd name="connsiteY0" fmla="*/ 222250 h 222250"/>
                  <a:gd name="connsiteX1" fmla="*/ 279400 w 688975"/>
                  <a:gd name="connsiteY1" fmla="*/ 146050 h 222250"/>
                  <a:gd name="connsiteX2" fmla="*/ 511175 w 688975"/>
                  <a:gd name="connsiteY2" fmla="*/ 95250 h 222250"/>
                  <a:gd name="connsiteX3" fmla="*/ 688975 w 688975"/>
                  <a:gd name="connsiteY3" fmla="*/ 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8975" h="222250">
                    <a:moveTo>
                      <a:pt x="0" y="222250"/>
                    </a:moveTo>
                    <a:lnTo>
                      <a:pt x="279400" y="146050"/>
                    </a:lnTo>
                    <a:lnTo>
                      <a:pt x="511175" y="95250"/>
                    </a:lnTo>
                    <a:lnTo>
                      <a:pt x="6889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8337550" y="3355975"/>
                <a:ext cx="473075" cy="120650"/>
              </a:xfrm>
              <a:custGeom>
                <a:avLst/>
                <a:gdLst>
                  <a:gd name="connsiteX0" fmla="*/ 0 w 473075"/>
                  <a:gd name="connsiteY0" fmla="*/ 120650 h 120650"/>
                  <a:gd name="connsiteX1" fmla="*/ 0 w 473075"/>
                  <a:gd name="connsiteY1" fmla="*/ 120650 h 120650"/>
                  <a:gd name="connsiteX2" fmla="*/ 247650 w 473075"/>
                  <a:gd name="connsiteY2" fmla="*/ 63500 h 120650"/>
                  <a:gd name="connsiteX3" fmla="*/ 431800 w 473075"/>
                  <a:gd name="connsiteY3" fmla="*/ 28575 h 120650"/>
                  <a:gd name="connsiteX4" fmla="*/ 473075 w 473075"/>
                  <a:gd name="connsiteY4" fmla="*/ 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075" h="120650">
                    <a:moveTo>
                      <a:pt x="0" y="120650"/>
                    </a:moveTo>
                    <a:lnTo>
                      <a:pt x="0" y="120650"/>
                    </a:lnTo>
                    <a:lnTo>
                      <a:pt x="247650" y="63500"/>
                    </a:lnTo>
                    <a:lnTo>
                      <a:pt x="431800" y="28575"/>
                    </a:lnTo>
                    <a:lnTo>
                      <a:pt x="4730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 179"/>
              <p:cNvSpPr/>
              <p:nvPr/>
            </p:nvSpPr>
            <p:spPr>
              <a:xfrm>
                <a:off x="8299450" y="3536950"/>
                <a:ext cx="536575" cy="117475"/>
              </a:xfrm>
              <a:custGeom>
                <a:avLst/>
                <a:gdLst>
                  <a:gd name="connsiteX0" fmla="*/ 0 w 536575"/>
                  <a:gd name="connsiteY0" fmla="*/ 117475 h 117475"/>
                  <a:gd name="connsiteX1" fmla="*/ 288925 w 536575"/>
                  <a:gd name="connsiteY1" fmla="*/ 57150 h 117475"/>
                  <a:gd name="connsiteX2" fmla="*/ 488950 w 536575"/>
                  <a:gd name="connsiteY2" fmla="*/ 3175 h 117475"/>
                  <a:gd name="connsiteX3" fmla="*/ 536575 w 536575"/>
                  <a:gd name="connsiteY3" fmla="*/ 0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575" h="117475">
                    <a:moveTo>
                      <a:pt x="0" y="117475"/>
                    </a:moveTo>
                    <a:lnTo>
                      <a:pt x="288925" y="57150"/>
                    </a:lnTo>
                    <a:lnTo>
                      <a:pt x="488950" y="3175"/>
                    </a:lnTo>
                    <a:lnTo>
                      <a:pt x="5365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7416800" y="3660775"/>
                <a:ext cx="850900" cy="92075"/>
              </a:xfrm>
              <a:custGeom>
                <a:avLst/>
                <a:gdLst>
                  <a:gd name="connsiteX0" fmla="*/ 0 w 850900"/>
                  <a:gd name="connsiteY0" fmla="*/ 92075 h 92075"/>
                  <a:gd name="connsiteX1" fmla="*/ 0 w 850900"/>
                  <a:gd name="connsiteY1" fmla="*/ 92075 h 92075"/>
                  <a:gd name="connsiteX2" fmla="*/ 276225 w 850900"/>
                  <a:gd name="connsiteY2" fmla="*/ 57150 h 92075"/>
                  <a:gd name="connsiteX3" fmla="*/ 533400 w 850900"/>
                  <a:gd name="connsiteY3" fmla="*/ 12700 h 92075"/>
                  <a:gd name="connsiteX4" fmla="*/ 666750 w 850900"/>
                  <a:gd name="connsiteY4" fmla="*/ 12700 h 92075"/>
                  <a:gd name="connsiteX5" fmla="*/ 800100 w 850900"/>
                  <a:gd name="connsiteY5" fmla="*/ 0 h 92075"/>
                  <a:gd name="connsiteX6" fmla="*/ 850900 w 850900"/>
                  <a:gd name="connsiteY6" fmla="*/ 0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0900" h="92075">
                    <a:moveTo>
                      <a:pt x="0" y="92075"/>
                    </a:moveTo>
                    <a:lnTo>
                      <a:pt x="0" y="92075"/>
                    </a:lnTo>
                    <a:lnTo>
                      <a:pt x="276225" y="57150"/>
                    </a:lnTo>
                    <a:lnTo>
                      <a:pt x="533400" y="12700"/>
                    </a:lnTo>
                    <a:lnTo>
                      <a:pt x="666750" y="12700"/>
                    </a:lnTo>
                    <a:lnTo>
                      <a:pt x="800100" y="0"/>
                    </a:lnTo>
                    <a:lnTo>
                      <a:pt x="850900" y="0"/>
                    </a:lnTo>
                  </a:path>
                </a:pathLst>
              </a:custGeom>
              <a:noFill/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5683250" y="3435350"/>
              <a:ext cx="2638425" cy="346075"/>
              <a:chOff x="5683250" y="3435350"/>
              <a:chExt cx="2638425" cy="346075"/>
            </a:xfrm>
          </p:grpSpPr>
          <p:sp>
            <p:nvSpPr>
              <p:cNvPr id="182" name="Freeform 181"/>
              <p:cNvSpPr/>
              <p:nvPr/>
            </p:nvSpPr>
            <p:spPr>
              <a:xfrm>
                <a:off x="5683250" y="3568700"/>
                <a:ext cx="301625" cy="130175"/>
              </a:xfrm>
              <a:custGeom>
                <a:avLst/>
                <a:gdLst>
                  <a:gd name="connsiteX0" fmla="*/ 0 w 301625"/>
                  <a:gd name="connsiteY0" fmla="*/ 130175 h 130175"/>
                  <a:gd name="connsiteX1" fmla="*/ 117475 w 301625"/>
                  <a:gd name="connsiteY1" fmla="*/ 92075 h 130175"/>
                  <a:gd name="connsiteX2" fmla="*/ 161925 w 301625"/>
                  <a:gd name="connsiteY2" fmla="*/ 41275 h 130175"/>
                  <a:gd name="connsiteX3" fmla="*/ 266700 w 301625"/>
                  <a:gd name="connsiteY3" fmla="*/ 0 h 130175"/>
                  <a:gd name="connsiteX4" fmla="*/ 301625 w 301625"/>
                  <a:gd name="connsiteY4" fmla="*/ 25400 h 130175"/>
                  <a:gd name="connsiteX5" fmla="*/ 260350 w 301625"/>
                  <a:gd name="connsiteY5" fmla="*/ 63500 h 130175"/>
                  <a:gd name="connsiteX6" fmla="*/ 180975 w 301625"/>
                  <a:gd name="connsiteY6" fmla="*/ 85725 h 130175"/>
                  <a:gd name="connsiteX7" fmla="*/ 120650 w 301625"/>
                  <a:gd name="connsiteY7" fmla="*/ 98425 h 130175"/>
                  <a:gd name="connsiteX8" fmla="*/ 88900 w 301625"/>
                  <a:gd name="connsiteY8" fmla="*/ 104775 h 130175"/>
                  <a:gd name="connsiteX9" fmla="*/ 0 w 301625"/>
                  <a:gd name="connsiteY9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625" h="130175">
                    <a:moveTo>
                      <a:pt x="0" y="130175"/>
                    </a:moveTo>
                    <a:lnTo>
                      <a:pt x="117475" y="92075"/>
                    </a:lnTo>
                    <a:lnTo>
                      <a:pt x="161925" y="41275"/>
                    </a:lnTo>
                    <a:lnTo>
                      <a:pt x="266700" y="0"/>
                    </a:lnTo>
                    <a:lnTo>
                      <a:pt x="301625" y="25400"/>
                    </a:lnTo>
                    <a:lnTo>
                      <a:pt x="260350" y="63500"/>
                    </a:lnTo>
                    <a:lnTo>
                      <a:pt x="180975" y="85725"/>
                    </a:lnTo>
                    <a:lnTo>
                      <a:pt x="120650" y="98425"/>
                    </a:lnTo>
                    <a:lnTo>
                      <a:pt x="88900" y="104775"/>
                    </a:lnTo>
                    <a:lnTo>
                      <a:pt x="0" y="130175"/>
                    </a:lnTo>
                    <a:close/>
                  </a:path>
                </a:pathLst>
              </a:cu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6569075" y="3546475"/>
                <a:ext cx="517525" cy="187325"/>
              </a:xfrm>
              <a:custGeom>
                <a:avLst/>
                <a:gdLst>
                  <a:gd name="connsiteX0" fmla="*/ 0 w 517525"/>
                  <a:gd name="connsiteY0" fmla="*/ 187325 h 187325"/>
                  <a:gd name="connsiteX1" fmla="*/ 133350 w 517525"/>
                  <a:gd name="connsiteY1" fmla="*/ 127000 h 187325"/>
                  <a:gd name="connsiteX2" fmla="*/ 244475 w 517525"/>
                  <a:gd name="connsiteY2" fmla="*/ 123825 h 187325"/>
                  <a:gd name="connsiteX3" fmla="*/ 517525 w 517525"/>
                  <a:gd name="connsiteY3" fmla="*/ 0 h 18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525" h="187325">
                    <a:moveTo>
                      <a:pt x="0" y="187325"/>
                    </a:moveTo>
                    <a:lnTo>
                      <a:pt x="133350" y="127000"/>
                    </a:lnTo>
                    <a:lnTo>
                      <a:pt x="244475" y="123825"/>
                    </a:lnTo>
                    <a:lnTo>
                      <a:pt x="517525" y="0"/>
                    </a:lnTo>
                  </a:path>
                </a:pathLst>
              </a:custGeom>
              <a:noFill/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 186"/>
              <p:cNvSpPr/>
              <p:nvPr/>
            </p:nvSpPr>
            <p:spPr>
              <a:xfrm>
                <a:off x="6718300" y="3556000"/>
                <a:ext cx="136525" cy="47625"/>
              </a:xfrm>
              <a:custGeom>
                <a:avLst/>
                <a:gdLst>
                  <a:gd name="connsiteX0" fmla="*/ 0 w 136525"/>
                  <a:gd name="connsiteY0" fmla="*/ 0 h 47625"/>
                  <a:gd name="connsiteX1" fmla="*/ 73025 w 136525"/>
                  <a:gd name="connsiteY1" fmla="*/ 41275 h 47625"/>
                  <a:gd name="connsiteX2" fmla="*/ 136525 w 136525"/>
                  <a:gd name="connsiteY2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25" h="47625">
                    <a:moveTo>
                      <a:pt x="0" y="0"/>
                    </a:moveTo>
                    <a:lnTo>
                      <a:pt x="73025" y="41275"/>
                    </a:lnTo>
                    <a:lnTo>
                      <a:pt x="136525" y="47625"/>
                    </a:lnTo>
                  </a:path>
                </a:pathLst>
              </a:custGeom>
              <a:noFill/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 187"/>
              <p:cNvSpPr/>
              <p:nvPr/>
            </p:nvSpPr>
            <p:spPr>
              <a:xfrm>
                <a:off x="6664325" y="3686175"/>
                <a:ext cx="142875" cy="95250"/>
              </a:xfrm>
              <a:custGeom>
                <a:avLst/>
                <a:gdLst>
                  <a:gd name="connsiteX0" fmla="*/ 0 w 142875"/>
                  <a:gd name="connsiteY0" fmla="*/ 95250 h 95250"/>
                  <a:gd name="connsiteX1" fmla="*/ 142875 w 142875"/>
                  <a:gd name="connsiteY1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5" h="95250">
                    <a:moveTo>
                      <a:pt x="0" y="95250"/>
                    </a:moveTo>
                    <a:lnTo>
                      <a:pt x="142875" y="0"/>
                    </a:lnTo>
                  </a:path>
                </a:pathLst>
              </a:cu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>
              <a:xfrm>
                <a:off x="6845300" y="3606800"/>
                <a:ext cx="625475" cy="158750"/>
              </a:xfrm>
              <a:custGeom>
                <a:avLst/>
                <a:gdLst>
                  <a:gd name="connsiteX0" fmla="*/ 0 w 625475"/>
                  <a:gd name="connsiteY0" fmla="*/ 158750 h 158750"/>
                  <a:gd name="connsiteX1" fmla="*/ 206375 w 625475"/>
                  <a:gd name="connsiteY1" fmla="*/ 63500 h 158750"/>
                  <a:gd name="connsiteX2" fmla="*/ 390525 w 625475"/>
                  <a:gd name="connsiteY2" fmla="*/ 19050 h 158750"/>
                  <a:gd name="connsiteX3" fmla="*/ 447675 w 625475"/>
                  <a:gd name="connsiteY3" fmla="*/ 0 h 158750"/>
                  <a:gd name="connsiteX4" fmla="*/ 530225 w 625475"/>
                  <a:gd name="connsiteY4" fmla="*/ 19050 h 158750"/>
                  <a:gd name="connsiteX5" fmla="*/ 625475 w 625475"/>
                  <a:gd name="connsiteY5" fmla="*/ 3810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5475" h="158750">
                    <a:moveTo>
                      <a:pt x="0" y="158750"/>
                    </a:moveTo>
                    <a:lnTo>
                      <a:pt x="206375" y="63500"/>
                    </a:lnTo>
                    <a:lnTo>
                      <a:pt x="390525" y="19050"/>
                    </a:lnTo>
                    <a:lnTo>
                      <a:pt x="447675" y="0"/>
                    </a:lnTo>
                    <a:lnTo>
                      <a:pt x="530225" y="19050"/>
                    </a:lnTo>
                    <a:lnTo>
                      <a:pt x="625475" y="38100"/>
                    </a:lnTo>
                  </a:path>
                </a:pathLst>
              </a:custGeom>
              <a:noFill/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 189"/>
              <p:cNvSpPr/>
              <p:nvPr/>
            </p:nvSpPr>
            <p:spPr>
              <a:xfrm>
                <a:off x="7029450" y="3470275"/>
                <a:ext cx="1292225" cy="292100"/>
              </a:xfrm>
              <a:custGeom>
                <a:avLst/>
                <a:gdLst>
                  <a:gd name="connsiteX0" fmla="*/ 0 w 1292225"/>
                  <a:gd name="connsiteY0" fmla="*/ 292100 h 292100"/>
                  <a:gd name="connsiteX1" fmla="*/ 288925 w 1292225"/>
                  <a:gd name="connsiteY1" fmla="*/ 209550 h 292100"/>
                  <a:gd name="connsiteX2" fmla="*/ 533400 w 1292225"/>
                  <a:gd name="connsiteY2" fmla="*/ 161925 h 292100"/>
                  <a:gd name="connsiteX3" fmla="*/ 701675 w 1292225"/>
                  <a:gd name="connsiteY3" fmla="*/ 142875 h 292100"/>
                  <a:gd name="connsiteX4" fmla="*/ 841375 w 1292225"/>
                  <a:gd name="connsiteY4" fmla="*/ 82550 h 292100"/>
                  <a:gd name="connsiteX5" fmla="*/ 984250 w 1292225"/>
                  <a:gd name="connsiteY5" fmla="*/ 63500 h 292100"/>
                  <a:gd name="connsiteX6" fmla="*/ 1133475 w 1292225"/>
                  <a:gd name="connsiteY6" fmla="*/ 53975 h 292100"/>
                  <a:gd name="connsiteX7" fmla="*/ 1292225 w 1292225"/>
                  <a:gd name="connsiteY7" fmla="*/ 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2225" h="292100">
                    <a:moveTo>
                      <a:pt x="0" y="292100"/>
                    </a:moveTo>
                    <a:lnTo>
                      <a:pt x="288925" y="209550"/>
                    </a:lnTo>
                    <a:lnTo>
                      <a:pt x="533400" y="161925"/>
                    </a:lnTo>
                    <a:lnTo>
                      <a:pt x="701675" y="142875"/>
                    </a:lnTo>
                    <a:lnTo>
                      <a:pt x="841375" y="82550"/>
                    </a:lnTo>
                    <a:lnTo>
                      <a:pt x="984250" y="63500"/>
                    </a:lnTo>
                    <a:lnTo>
                      <a:pt x="1133475" y="53975"/>
                    </a:lnTo>
                    <a:lnTo>
                      <a:pt x="1292225" y="0"/>
                    </a:lnTo>
                  </a:path>
                </a:pathLst>
              </a:custGeom>
              <a:noFill/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5715000" y="3435350"/>
                <a:ext cx="1377950" cy="336550"/>
              </a:xfrm>
              <a:custGeom>
                <a:avLst/>
                <a:gdLst>
                  <a:gd name="connsiteX0" fmla="*/ 0 w 1377950"/>
                  <a:gd name="connsiteY0" fmla="*/ 336550 h 336550"/>
                  <a:gd name="connsiteX1" fmla="*/ 241300 w 1377950"/>
                  <a:gd name="connsiteY1" fmla="*/ 266700 h 336550"/>
                  <a:gd name="connsiteX2" fmla="*/ 520700 w 1377950"/>
                  <a:gd name="connsiteY2" fmla="*/ 203200 h 336550"/>
                  <a:gd name="connsiteX3" fmla="*/ 673100 w 1377950"/>
                  <a:gd name="connsiteY3" fmla="*/ 177800 h 336550"/>
                  <a:gd name="connsiteX4" fmla="*/ 749300 w 1377950"/>
                  <a:gd name="connsiteY4" fmla="*/ 196850 h 336550"/>
                  <a:gd name="connsiteX5" fmla="*/ 914400 w 1377950"/>
                  <a:gd name="connsiteY5" fmla="*/ 127000 h 336550"/>
                  <a:gd name="connsiteX6" fmla="*/ 1003300 w 1377950"/>
                  <a:gd name="connsiteY6" fmla="*/ 127000 h 336550"/>
                  <a:gd name="connsiteX7" fmla="*/ 1301750 w 1377950"/>
                  <a:gd name="connsiteY7" fmla="*/ 44450 h 336550"/>
                  <a:gd name="connsiteX8" fmla="*/ 1377950 w 1377950"/>
                  <a:gd name="connsiteY8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7950" h="336550">
                    <a:moveTo>
                      <a:pt x="0" y="336550"/>
                    </a:moveTo>
                    <a:lnTo>
                      <a:pt x="241300" y="266700"/>
                    </a:lnTo>
                    <a:lnTo>
                      <a:pt x="520700" y="203200"/>
                    </a:lnTo>
                    <a:lnTo>
                      <a:pt x="673100" y="177800"/>
                    </a:lnTo>
                    <a:lnTo>
                      <a:pt x="749300" y="196850"/>
                    </a:lnTo>
                    <a:lnTo>
                      <a:pt x="914400" y="127000"/>
                    </a:lnTo>
                    <a:lnTo>
                      <a:pt x="1003300" y="127000"/>
                    </a:lnTo>
                    <a:lnTo>
                      <a:pt x="1301750" y="44450"/>
                    </a:lnTo>
                    <a:lnTo>
                      <a:pt x="1377950" y="0"/>
                    </a:lnTo>
                  </a:path>
                </a:pathLst>
              </a:cu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6032500" y="3644900"/>
                <a:ext cx="431800" cy="120650"/>
              </a:xfrm>
              <a:custGeom>
                <a:avLst/>
                <a:gdLst>
                  <a:gd name="connsiteX0" fmla="*/ 0 w 431800"/>
                  <a:gd name="connsiteY0" fmla="*/ 120650 h 120650"/>
                  <a:gd name="connsiteX1" fmla="*/ 273050 w 431800"/>
                  <a:gd name="connsiteY1" fmla="*/ 57150 h 120650"/>
                  <a:gd name="connsiteX2" fmla="*/ 431800 w 431800"/>
                  <a:gd name="connsiteY2" fmla="*/ 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00" h="120650">
                    <a:moveTo>
                      <a:pt x="0" y="120650"/>
                    </a:moveTo>
                    <a:lnTo>
                      <a:pt x="273050" y="57150"/>
                    </a:lnTo>
                    <a:lnTo>
                      <a:pt x="431800" y="0"/>
                    </a:lnTo>
                  </a:path>
                </a:pathLst>
              </a:cu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2" name="Group 201"/>
          <p:cNvGrpSpPr/>
          <p:nvPr/>
        </p:nvGrpSpPr>
        <p:grpSpPr>
          <a:xfrm>
            <a:off x="103897" y="3976733"/>
            <a:ext cx="4843003" cy="2271727"/>
            <a:chOff x="103897" y="3976733"/>
            <a:chExt cx="4843003" cy="2271727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8" name="Freeform 68"/>
            <p:cNvSpPr>
              <a:spLocks/>
            </p:cNvSpPr>
            <p:nvPr/>
          </p:nvSpPr>
          <p:spPr bwMode="auto">
            <a:xfrm>
              <a:off x="374904" y="3977640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74903" y="4325779"/>
                  <a:ext cx="213925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03" y="4325779"/>
                  <a:ext cx="2139257" cy="24622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8" name="Freeform 100"/>
            <p:cNvSpPr>
              <a:spLocks/>
            </p:cNvSpPr>
            <p:nvPr/>
          </p:nvSpPr>
          <p:spPr bwMode="auto">
            <a:xfrm>
              <a:off x="374904" y="4659559"/>
              <a:ext cx="4571996" cy="268539"/>
            </a:xfrm>
            <a:custGeom>
              <a:avLst/>
              <a:gdLst>
                <a:gd name="T0" fmla="*/ 0 w 664"/>
                <a:gd name="T1" fmla="*/ 0 h 39"/>
                <a:gd name="T2" fmla="*/ 311 w 664"/>
                <a:gd name="T3" fmla="*/ 0 h 39"/>
                <a:gd name="T4" fmla="*/ 311 w 664"/>
                <a:gd name="T5" fmla="*/ 39 h 39"/>
                <a:gd name="T6" fmla="*/ 664 w 664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4" h="39">
                  <a:moveTo>
                    <a:pt x="0" y="0"/>
                  </a:moveTo>
                  <a:lnTo>
                    <a:pt x="311" y="0"/>
                  </a:lnTo>
                  <a:lnTo>
                    <a:pt x="311" y="39"/>
                  </a:lnTo>
                  <a:lnTo>
                    <a:pt x="664" y="39"/>
                  </a:ln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60000">
                <a:off x="383821" y="4793151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383821" y="4793151"/>
                <a:ext cx="2130236" cy="2462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Line 101"/>
          <p:cNvSpPr>
            <a:spLocks noChangeShapeType="1"/>
          </p:cNvSpPr>
          <p:nvPr/>
        </p:nvSpPr>
        <p:spPr bwMode="auto">
          <a:xfrm flipH="1" flipV="1">
            <a:off x="374904" y="5052036"/>
            <a:ext cx="4571996" cy="110168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2569464" y="5007346"/>
            <a:ext cx="182880" cy="182880"/>
          </a:xfrm>
          <a:prstGeom prst="star5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5334000" y="1602756"/>
            <a:ext cx="3262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#4 stirrups spaced at:</a:t>
            </a:r>
          </a:p>
          <a:p>
            <a:pPr marL="742950" lvl="1" indent="-285750">
              <a:buFont typeface="Arial" pitchFamily="34" charset="0"/>
              <a:buChar char="•"/>
              <a:tabLst>
                <a:tab pos="685800" algn="l"/>
                <a:tab pos="2286000" algn="l"/>
              </a:tabLst>
            </a:pPr>
            <a:r>
              <a:rPr lang="en-US" dirty="0" smtClean="0"/>
              <a:t>4 in. for 6</a:t>
            </a:r>
            <a:r>
              <a:rPr lang="en-US" dirty="0"/>
              <a:t>'-</a:t>
            </a:r>
            <a:r>
              <a:rPr lang="en-US" dirty="0" smtClean="0"/>
              <a:t>3"</a:t>
            </a:r>
          </a:p>
          <a:p>
            <a:pPr marL="742950" lvl="1" indent="-285750">
              <a:buFont typeface="Arial" pitchFamily="34" charset="0"/>
              <a:buChar char="•"/>
              <a:tabLst>
                <a:tab pos="685800" algn="l"/>
                <a:tab pos="2286000" algn="l"/>
              </a:tabLst>
            </a:pPr>
            <a:r>
              <a:rPr lang="en-US" dirty="0" smtClean="0"/>
              <a:t>6 in. for </a:t>
            </a:r>
            <a:r>
              <a:rPr lang="en-US" dirty="0"/>
              <a:t>7</a:t>
            </a:r>
            <a:r>
              <a:rPr lang="en-US" dirty="0" smtClean="0"/>
              <a:t>'-</a:t>
            </a:r>
            <a:r>
              <a:rPr lang="en-US" dirty="0"/>
              <a:t>1</a:t>
            </a:r>
            <a:r>
              <a:rPr lang="en-US" dirty="0" smtClean="0"/>
              <a:t>"</a:t>
            </a:r>
          </a:p>
        </p:txBody>
      </p:sp>
      <p:sp>
        <p:nvSpPr>
          <p:cNvPr id="206" name="Freeform 205"/>
          <p:cNvSpPr/>
          <p:nvPr/>
        </p:nvSpPr>
        <p:spPr>
          <a:xfrm>
            <a:off x="2314575" y="2073945"/>
            <a:ext cx="3438525" cy="2498055"/>
          </a:xfrm>
          <a:custGeom>
            <a:avLst/>
            <a:gdLst>
              <a:gd name="connsiteX0" fmla="*/ 3438525 w 3438525"/>
              <a:gd name="connsiteY0" fmla="*/ 0 h 2590800"/>
              <a:gd name="connsiteX1" fmla="*/ 1114425 w 3438525"/>
              <a:gd name="connsiteY1" fmla="*/ 638175 h 2590800"/>
              <a:gd name="connsiteX2" fmla="*/ 0 w 3438525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8525" h="2590800">
                <a:moveTo>
                  <a:pt x="3438525" y="0"/>
                </a:moveTo>
                <a:cubicBezTo>
                  <a:pt x="2563018" y="103187"/>
                  <a:pt x="1687512" y="206375"/>
                  <a:pt x="1114425" y="638175"/>
                </a:cubicBezTo>
                <a:cubicBezTo>
                  <a:pt x="541338" y="1069975"/>
                  <a:pt x="270669" y="1830387"/>
                  <a:pt x="0" y="2590800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3905250" y="2333626"/>
            <a:ext cx="1847850" cy="2520974"/>
          </a:xfrm>
          <a:custGeom>
            <a:avLst/>
            <a:gdLst>
              <a:gd name="connsiteX0" fmla="*/ 1771650 w 1771650"/>
              <a:gd name="connsiteY0" fmla="*/ 0 h 2581275"/>
              <a:gd name="connsiteX1" fmla="*/ 447675 w 1771650"/>
              <a:gd name="connsiteY1" fmla="*/ 733425 h 2581275"/>
              <a:gd name="connsiteX2" fmla="*/ 0 w 1771650"/>
              <a:gd name="connsiteY2" fmla="*/ 2581275 h 25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1650" h="2581275">
                <a:moveTo>
                  <a:pt x="1771650" y="0"/>
                </a:moveTo>
                <a:cubicBezTo>
                  <a:pt x="1257300" y="151606"/>
                  <a:pt x="742950" y="303213"/>
                  <a:pt x="447675" y="733425"/>
                </a:cubicBezTo>
                <a:cubicBezTo>
                  <a:pt x="152400" y="1163637"/>
                  <a:pt x="76200" y="1872456"/>
                  <a:pt x="0" y="2581275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Rectangle 208"/>
              <p:cNvSpPr/>
              <p:nvPr/>
            </p:nvSpPr>
            <p:spPr>
              <a:xfrm>
                <a:off x="5438775" y="3637927"/>
                <a:ext cx="1590675" cy="6642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B1N</a:t>
                </a:r>
                <a:b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= 659 kip</a:t>
                </a:r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9" name="Rectangle 2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775" y="3637927"/>
                <a:ext cx="1590675" cy="664221"/>
              </a:xfrm>
              <a:prstGeom prst="rect">
                <a:avLst/>
              </a:prstGeom>
              <a:blipFill rotWithShape="1">
                <a:blip r:embed="rId6"/>
                <a:stretch>
                  <a:fillRect b="-3571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TextBox 209"/>
              <p:cNvSpPr txBox="1"/>
              <p:nvPr/>
            </p:nvSpPr>
            <p:spPr>
              <a:xfrm rot="60000">
                <a:off x="1982577" y="5137888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𝑡𝑒𝑠𝑡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0" name="TextBox 2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1982577" y="5137888"/>
                <a:ext cx="2130236" cy="246221"/>
              </a:xfrm>
              <a:prstGeom prst="rect">
                <a:avLst/>
              </a:prstGeom>
              <a:blipFill rotWithShape="1"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3" name="Title 2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Performance: B1N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/>
              <p:cNvSpPr txBox="1"/>
              <p:nvPr/>
            </p:nvSpPr>
            <p:spPr>
              <a:xfrm>
                <a:off x="512708" y="2819400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0.71</a:t>
                </a:r>
                <a:endParaRPr lang="en-US" dirty="0"/>
              </a:p>
            </p:txBody>
          </p:sp>
        </mc:Choice>
        <mc:Fallback xmlns="">
          <p:sp>
            <p:nvSpPr>
              <p:cNvPr id="214" name="TextBox 2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08" y="2819400"/>
                <a:ext cx="1719530" cy="408623"/>
              </a:xfrm>
              <a:prstGeom prst="roundRect">
                <a:avLst/>
              </a:prstGeom>
              <a:blipFill rotWithShape="1">
                <a:blip r:embed="rId8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5" name="Group 214"/>
          <p:cNvGrpSpPr>
            <a:grpSpLocks noChangeAspect="1"/>
          </p:cNvGrpSpPr>
          <p:nvPr/>
        </p:nvGrpSpPr>
        <p:grpSpPr>
          <a:xfrm>
            <a:off x="7627877" y="585793"/>
            <a:ext cx="762000" cy="457200"/>
            <a:chOff x="2462212" y="1839913"/>
            <a:chExt cx="809625" cy="485775"/>
          </a:xfrm>
        </p:grpSpPr>
        <p:sp>
          <p:nvSpPr>
            <p:cNvPr id="216" name="Freeform 87"/>
            <p:cNvSpPr>
              <a:spLocks/>
            </p:cNvSpPr>
            <p:nvPr/>
          </p:nvSpPr>
          <p:spPr bwMode="auto">
            <a:xfrm>
              <a:off x="2462212" y="1839913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1"/>
            <p:cNvSpPr>
              <a:spLocks/>
            </p:cNvSpPr>
            <p:nvPr/>
          </p:nvSpPr>
          <p:spPr bwMode="auto">
            <a:xfrm>
              <a:off x="2554287" y="1919288"/>
              <a:ext cx="717550" cy="325438"/>
            </a:xfrm>
            <a:custGeom>
              <a:avLst/>
              <a:gdLst>
                <a:gd name="T0" fmla="*/ 452 w 452"/>
                <a:gd name="T1" fmla="*/ 205 h 205"/>
                <a:gd name="T2" fmla="*/ 0 w 452"/>
                <a:gd name="T3" fmla="*/ 205 h 205"/>
                <a:gd name="T4" fmla="*/ 0 w 452"/>
                <a:gd name="T5" fmla="*/ 0 h 205"/>
                <a:gd name="T6" fmla="*/ 452 w 452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5">
                  <a:moveTo>
                    <a:pt x="452" y="205"/>
                  </a:moveTo>
                  <a:lnTo>
                    <a:pt x="0" y="205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81"/>
            <p:cNvSpPr>
              <a:spLocks noChangeShapeType="1"/>
            </p:cNvSpPr>
            <p:nvPr/>
          </p:nvSpPr>
          <p:spPr bwMode="auto">
            <a:xfrm flipH="1">
              <a:off x="2554287" y="1943101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Line 82"/>
            <p:cNvSpPr>
              <a:spLocks noChangeShapeType="1"/>
            </p:cNvSpPr>
            <p:nvPr/>
          </p:nvSpPr>
          <p:spPr bwMode="auto">
            <a:xfrm flipH="1">
              <a:off x="2554287" y="2220913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92"/>
            <p:cNvSpPr>
              <a:spLocks noChangeArrowheads="1"/>
            </p:cNvSpPr>
            <p:nvPr/>
          </p:nvSpPr>
          <p:spPr bwMode="auto">
            <a:xfrm>
              <a:off x="2470150" y="2001838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86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/>
      <p:bldP spid="199" grpId="0" animBg="1"/>
      <p:bldP spid="14" grpId="0" animBg="1"/>
      <p:bldP spid="206" grpId="0" animBg="1"/>
      <p:bldP spid="207" grpId="0" animBg="1"/>
      <p:bldP spid="209" grpId="0" animBg="1"/>
      <p:bldP spid="210" grpId="0"/>
      <p:bldP spid="2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Shear Performance: B1N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828800"/>
            <a:ext cx="5484813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5485655"/>
            <a:ext cx="4800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Concrete Strength [</a:t>
            </a:r>
            <a:r>
              <a:rPr lang="en-US" sz="1600" dirty="0" err="1" smtClean="0"/>
              <a:t>ksi</a:t>
            </a:r>
            <a:r>
              <a:rPr lang="en-US" sz="1600" dirty="0" smtClean="0"/>
              <a:t>]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 dirty="0" smtClean="0"/>
                  <a:t> calculated using AASHTO LRFD General Procedure (2010)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467" t="-117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2429774" y="4055852"/>
            <a:ext cx="5120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91400" y="3307427"/>
            <a:ext cx="0" cy="7484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74214" y="3367075"/>
            <a:ext cx="1364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conservative</a:t>
            </a:r>
            <a:endParaRPr lang="en-US" sz="140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627877" y="585793"/>
            <a:ext cx="762000" cy="457200"/>
            <a:chOff x="2462212" y="1839913"/>
            <a:chExt cx="809625" cy="485775"/>
          </a:xfrm>
        </p:grpSpPr>
        <p:sp>
          <p:nvSpPr>
            <p:cNvPr id="12" name="Freeform 87"/>
            <p:cNvSpPr>
              <a:spLocks/>
            </p:cNvSpPr>
            <p:nvPr/>
          </p:nvSpPr>
          <p:spPr bwMode="auto">
            <a:xfrm>
              <a:off x="2462212" y="1839913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1"/>
            <p:cNvSpPr>
              <a:spLocks/>
            </p:cNvSpPr>
            <p:nvPr/>
          </p:nvSpPr>
          <p:spPr bwMode="auto">
            <a:xfrm>
              <a:off x="2554287" y="1919288"/>
              <a:ext cx="717550" cy="325438"/>
            </a:xfrm>
            <a:custGeom>
              <a:avLst/>
              <a:gdLst>
                <a:gd name="T0" fmla="*/ 452 w 452"/>
                <a:gd name="T1" fmla="*/ 205 h 205"/>
                <a:gd name="T2" fmla="*/ 0 w 452"/>
                <a:gd name="T3" fmla="*/ 205 h 205"/>
                <a:gd name="T4" fmla="*/ 0 w 452"/>
                <a:gd name="T5" fmla="*/ 0 h 205"/>
                <a:gd name="T6" fmla="*/ 452 w 452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5">
                  <a:moveTo>
                    <a:pt x="452" y="205"/>
                  </a:moveTo>
                  <a:lnTo>
                    <a:pt x="0" y="205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81"/>
            <p:cNvSpPr>
              <a:spLocks noChangeShapeType="1"/>
            </p:cNvSpPr>
            <p:nvPr/>
          </p:nvSpPr>
          <p:spPr bwMode="auto">
            <a:xfrm flipH="1">
              <a:off x="2554287" y="1943101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2"/>
            <p:cNvSpPr>
              <a:spLocks noChangeShapeType="1"/>
            </p:cNvSpPr>
            <p:nvPr/>
          </p:nvSpPr>
          <p:spPr bwMode="auto">
            <a:xfrm flipH="1">
              <a:off x="2554287" y="2220913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92"/>
            <p:cNvSpPr>
              <a:spLocks noChangeArrowheads="1"/>
            </p:cNvSpPr>
            <p:nvPr/>
          </p:nvSpPr>
          <p:spPr bwMode="auto">
            <a:xfrm>
              <a:off x="2470150" y="2001838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78705" y="4286250"/>
            <a:ext cx="788035" cy="492899"/>
            <a:chOff x="4878705" y="4286250"/>
            <a:chExt cx="788035" cy="492899"/>
          </a:xfrm>
        </p:grpSpPr>
        <p:sp>
          <p:nvSpPr>
            <p:cNvPr id="6" name="Isosceles Triangle 5"/>
            <p:cNvSpPr/>
            <p:nvPr/>
          </p:nvSpPr>
          <p:spPr>
            <a:xfrm>
              <a:off x="5575300" y="4286250"/>
              <a:ext cx="91440" cy="91440"/>
            </a:xfrm>
            <a:prstGeom prst="triangle">
              <a:avLst/>
            </a:prstGeom>
            <a:solidFill>
              <a:srgbClr val="FFB3B3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78705" y="4502150"/>
              <a:ext cx="50292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288" tIns="0" rIns="18288" bIns="0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B1N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210175" y="4333875"/>
              <a:ext cx="317500" cy="161925"/>
            </a:xfrm>
            <a:custGeom>
              <a:avLst/>
              <a:gdLst>
                <a:gd name="connsiteX0" fmla="*/ 317500 w 317500"/>
                <a:gd name="connsiteY0" fmla="*/ 0 h 161925"/>
                <a:gd name="connsiteX1" fmla="*/ 155575 w 317500"/>
                <a:gd name="connsiteY1" fmla="*/ 47625 h 161925"/>
                <a:gd name="connsiteX2" fmla="*/ 0 w 317500"/>
                <a:gd name="connsiteY2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161925">
                  <a:moveTo>
                    <a:pt x="317500" y="0"/>
                  </a:moveTo>
                  <a:cubicBezTo>
                    <a:pt x="262996" y="10319"/>
                    <a:pt x="208492" y="20638"/>
                    <a:pt x="155575" y="47625"/>
                  </a:cubicBezTo>
                  <a:cubicBezTo>
                    <a:pt x="102658" y="74612"/>
                    <a:pt x="51329" y="118268"/>
                    <a:pt x="0" y="161925"/>
                  </a:cubicBezTo>
                </a:path>
              </a:pathLst>
            </a:custGeom>
            <a:ln w="127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5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Performance: B1S &amp; B2N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 flipH="1">
            <a:off x="383069" y="1554480"/>
            <a:ext cx="4840696" cy="2271727"/>
            <a:chOff x="103897" y="1554480"/>
            <a:chExt cx="4840696" cy="2271727"/>
          </a:xfrm>
        </p:grpSpPr>
        <p:sp>
          <p:nvSpPr>
            <p:cNvPr id="18" name="TextBox 17"/>
            <p:cNvSpPr txBox="1"/>
            <p:nvPr/>
          </p:nvSpPr>
          <p:spPr>
            <a:xfrm rot="16200000">
              <a:off x="-794221" y="2452598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1833" y="3610764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20" name="Freeform 68"/>
            <p:cNvSpPr>
              <a:spLocks/>
            </p:cNvSpPr>
            <p:nvPr/>
          </p:nvSpPr>
          <p:spPr bwMode="auto">
            <a:xfrm>
              <a:off x="374904" y="1555387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flipH="1">
                <a:off x="2813502" y="1903526"/>
                <a:ext cx="213925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13502" y="1903526"/>
                <a:ext cx="2139257" cy="246221"/>
              </a:xfrm>
              <a:prstGeom prst="rect">
                <a:avLst/>
              </a:prstGeom>
              <a:blipFill rotWithShape="1">
                <a:blip r:embed="rId2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069" y="3110371"/>
                <a:ext cx="1445731" cy="3331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 smtClean="0"/>
                  <a:t> = [0.82]</a:t>
                </a:r>
                <a:endParaRPr lang="en-US" sz="1400" baseline="-25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69" y="3110371"/>
                <a:ext cx="1445731" cy="333168"/>
              </a:xfrm>
              <a:prstGeom prst="rect">
                <a:avLst/>
              </a:prstGeom>
              <a:blipFill rotWithShape="1">
                <a:blip r:embed="rId3"/>
                <a:stretch>
                  <a:fillRect t="-181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828800" y="3178638"/>
            <a:ext cx="31209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[0.66]</a:t>
            </a:r>
            <a:endParaRPr lang="en-US" sz="1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21540000" flipH="1">
                <a:off x="2813605" y="2370898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 flipH="1">
                <a:off x="2813605" y="2370898"/>
                <a:ext cx="2130236" cy="246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21540000" flipH="1">
                <a:off x="1214849" y="2715635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𝑡𝑒𝑠𝑡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 flipH="1">
                <a:off x="1214849" y="2715635"/>
                <a:ext cx="2130236" cy="246221"/>
              </a:xfrm>
              <a:prstGeom prst="rect">
                <a:avLst/>
              </a:prstGeom>
              <a:blipFill rotWithShape="1">
                <a:blip r:embed="rId5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103"/>
          <p:cNvSpPr>
            <a:spLocks/>
          </p:cNvSpPr>
          <p:nvPr/>
        </p:nvSpPr>
        <p:spPr bwMode="auto">
          <a:xfrm>
            <a:off x="374904" y="2232169"/>
            <a:ext cx="4577854" cy="266873"/>
          </a:xfrm>
          <a:custGeom>
            <a:avLst/>
            <a:gdLst>
              <a:gd name="T0" fmla="*/ 669 w 669"/>
              <a:gd name="T1" fmla="*/ 0 h 39"/>
              <a:gd name="T2" fmla="*/ 208 w 669"/>
              <a:gd name="T3" fmla="*/ 0 h 39"/>
              <a:gd name="T4" fmla="*/ 208 w 669"/>
              <a:gd name="T5" fmla="*/ 39 h 39"/>
              <a:gd name="T6" fmla="*/ 0 w 669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9" h="39">
                <a:moveTo>
                  <a:pt x="669" y="0"/>
                </a:moveTo>
                <a:lnTo>
                  <a:pt x="208" y="0"/>
                </a:lnTo>
                <a:lnTo>
                  <a:pt x="208" y="39"/>
                </a:lnTo>
                <a:lnTo>
                  <a:pt x="0" y="39"/>
                </a:ln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04"/>
          <p:cNvSpPr>
            <a:spLocks noChangeShapeType="1"/>
          </p:cNvSpPr>
          <p:nvPr/>
        </p:nvSpPr>
        <p:spPr bwMode="auto">
          <a:xfrm flipH="1">
            <a:off x="374904" y="2629053"/>
            <a:ext cx="4577854" cy="116330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5-Point Star 24"/>
          <p:cNvSpPr/>
          <p:nvPr/>
        </p:nvSpPr>
        <p:spPr>
          <a:xfrm flipH="1">
            <a:off x="2575318" y="2585093"/>
            <a:ext cx="182880" cy="182880"/>
          </a:xfrm>
          <a:prstGeom prst="star5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 flipH="1">
                <a:off x="380758" y="1664016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0.66</a:t>
                </a:r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0758" y="1664016"/>
                <a:ext cx="1719530" cy="408623"/>
              </a:xfrm>
              <a:prstGeom prst="roundRect">
                <a:avLst/>
              </a:prstGeom>
              <a:blipFill rotWithShape="1">
                <a:blip r:embed="rId6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 descr="\\disk.austin.utexas.edu\root\engr\research\fsel\projects\BurstingShearBeams-5831\Photos\2009-01-06 Shear Test 1A\P1000516.JPG"/>
          <p:cNvPicPr>
            <a:picLocks noChangeAspect="1" noChangeArrowheads="1"/>
          </p:cNvPicPr>
          <p:nvPr/>
        </p:nvPicPr>
        <p:blipFill>
          <a:blip r:embed="rId7" cstate="print"/>
          <a:srcRect r="17277" b="21847"/>
          <a:stretch>
            <a:fillRect/>
          </a:stretch>
        </p:blipFill>
        <p:spPr bwMode="auto">
          <a:xfrm>
            <a:off x="5460574" y="1368941"/>
            <a:ext cx="3226226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102" name="Group 101"/>
          <p:cNvGrpSpPr/>
          <p:nvPr/>
        </p:nvGrpSpPr>
        <p:grpSpPr>
          <a:xfrm>
            <a:off x="7153275" y="3052763"/>
            <a:ext cx="797719" cy="271462"/>
            <a:chOff x="7153275" y="3052763"/>
            <a:chExt cx="797719" cy="271462"/>
          </a:xfrm>
        </p:grpSpPr>
        <p:sp>
          <p:nvSpPr>
            <p:cNvPr id="82" name="Freeform 81"/>
            <p:cNvSpPr/>
            <p:nvPr/>
          </p:nvSpPr>
          <p:spPr>
            <a:xfrm>
              <a:off x="7153275" y="3251200"/>
              <a:ext cx="460375" cy="73025"/>
            </a:xfrm>
            <a:custGeom>
              <a:avLst/>
              <a:gdLst>
                <a:gd name="connsiteX0" fmla="*/ 0 w 460375"/>
                <a:gd name="connsiteY0" fmla="*/ 0 h 73025"/>
                <a:gd name="connsiteX1" fmla="*/ 158750 w 460375"/>
                <a:gd name="connsiteY1" fmla="*/ 31750 h 73025"/>
                <a:gd name="connsiteX2" fmla="*/ 279400 w 460375"/>
                <a:gd name="connsiteY2" fmla="*/ 57150 h 73025"/>
                <a:gd name="connsiteX3" fmla="*/ 381000 w 460375"/>
                <a:gd name="connsiteY3" fmla="*/ 50800 h 73025"/>
                <a:gd name="connsiteX4" fmla="*/ 460375 w 460375"/>
                <a:gd name="connsiteY4" fmla="*/ 730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375" h="73025">
                  <a:moveTo>
                    <a:pt x="0" y="0"/>
                  </a:moveTo>
                  <a:lnTo>
                    <a:pt x="158750" y="31750"/>
                  </a:lnTo>
                  <a:lnTo>
                    <a:pt x="279400" y="57150"/>
                  </a:lnTo>
                  <a:lnTo>
                    <a:pt x="381000" y="50800"/>
                  </a:lnTo>
                  <a:lnTo>
                    <a:pt x="460375" y="73025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35875" y="3235325"/>
              <a:ext cx="146050" cy="38100"/>
            </a:xfrm>
            <a:custGeom>
              <a:avLst/>
              <a:gdLst>
                <a:gd name="connsiteX0" fmla="*/ 0 w 146050"/>
                <a:gd name="connsiteY0" fmla="*/ 0 h 38100"/>
                <a:gd name="connsiteX1" fmla="*/ 85725 w 146050"/>
                <a:gd name="connsiteY1" fmla="*/ 9525 h 38100"/>
                <a:gd name="connsiteX2" fmla="*/ 146050 w 14605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050" h="38100">
                  <a:moveTo>
                    <a:pt x="0" y="0"/>
                  </a:moveTo>
                  <a:lnTo>
                    <a:pt x="85725" y="9525"/>
                  </a:lnTo>
                  <a:lnTo>
                    <a:pt x="146050" y="3810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7650956" y="3052763"/>
              <a:ext cx="300038" cy="159543"/>
            </a:xfrm>
            <a:custGeom>
              <a:avLst/>
              <a:gdLst>
                <a:gd name="connsiteX0" fmla="*/ 0 w 300038"/>
                <a:gd name="connsiteY0" fmla="*/ 0 h 159543"/>
                <a:gd name="connsiteX1" fmla="*/ 111919 w 300038"/>
                <a:gd name="connsiteY1" fmla="*/ 57150 h 159543"/>
                <a:gd name="connsiteX2" fmla="*/ 176213 w 300038"/>
                <a:gd name="connsiteY2" fmla="*/ 76200 h 159543"/>
                <a:gd name="connsiteX3" fmla="*/ 247650 w 300038"/>
                <a:gd name="connsiteY3" fmla="*/ 133350 h 159543"/>
                <a:gd name="connsiteX4" fmla="*/ 300038 w 300038"/>
                <a:gd name="connsiteY4" fmla="*/ 159543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038" h="159543">
                  <a:moveTo>
                    <a:pt x="0" y="0"/>
                  </a:moveTo>
                  <a:lnTo>
                    <a:pt x="111919" y="57150"/>
                  </a:lnTo>
                  <a:lnTo>
                    <a:pt x="176213" y="76200"/>
                  </a:lnTo>
                  <a:lnTo>
                    <a:pt x="247650" y="133350"/>
                  </a:lnTo>
                  <a:lnTo>
                    <a:pt x="300038" y="159543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7269956" y="3193256"/>
              <a:ext cx="457200" cy="111919"/>
            </a:xfrm>
            <a:custGeom>
              <a:avLst/>
              <a:gdLst>
                <a:gd name="connsiteX0" fmla="*/ 0 w 457200"/>
                <a:gd name="connsiteY0" fmla="*/ 0 h 111919"/>
                <a:gd name="connsiteX1" fmla="*/ 130969 w 457200"/>
                <a:gd name="connsiteY1" fmla="*/ 26194 h 111919"/>
                <a:gd name="connsiteX2" fmla="*/ 235744 w 457200"/>
                <a:gd name="connsiteY2" fmla="*/ 52388 h 111919"/>
                <a:gd name="connsiteX3" fmla="*/ 326232 w 457200"/>
                <a:gd name="connsiteY3" fmla="*/ 61913 h 111919"/>
                <a:gd name="connsiteX4" fmla="*/ 392907 w 457200"/>
                <a:gd name="connsiteY4" fmla="*/ 92869 h 111919"/>
                <a:gd name="connsiteX5" fmla="*/ 457200 w 457200"/>
                <a:gd name="connsiteY5" fmla="*/ 111919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111919">
                  <a:moveTo>
                    <a:pt x="0" y="0"/>
                  </a:moveTo>
                  <a:lnTo>
                    <a:pt x="130969" y="26194"/>
                  </a:lnTo>
                  <a:lnTo>
                    <a:pt x="235744" y="52388"/>
                  </a:lnTo>
                  <a:lnTo>
                    <a:pt x="326232" y="61913"/>
                  </a:lnTo>
                  <a:lnTo>
                    <a:pt x="392907" y="92869"/>
                  </a:lnTo>
                  <a:lnTo>
                    <a:pt x="457200" y="111919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467350" y="2041525"/>
            <a:ext cx="2514600" cy="1438275"/>
            <a:chOff x="5467350" y="2041525"/>
            <a:chExt cx="2514600" cy="1438275"/>
          </a:xfrm>
        </p:grpSpPr>
        <p:sp>
          <p:nvSpPr>
            <p:cNvPr id="74" name="Freeform 73"/>
            <p:cNvSpPr/>
            <p:nvPr/>
          </p:nvSpPr>
          <p:spPr>
            <a:xfrm>
              <a:off x="5568950" y="3352800"/>
              <a:ext cx="466725" cy="63500"/>
            </a:xfrm>
            <a:custGeom>
              <a:avLst/>
              <a:gdLst>
                <a:gd name="connsiteX0" fmla="*/ 0 w 466725"/>
                <a:gd name="connsiteY0" fmla="*/ 0 h 63500"/>
                <a:gd name="connsiteX1" fmla="*/ 196850 w 466725"/>
                <a:gd name="connsiteY1" fmla="*/ 12700 h 63500"/>
                <a:gd name="connsiteX2" fmla="*/ 346075 w 466725"/>
                <a:gd name="connsiteY2" fmla="*/ 44450 h 63500"/>
                <a:gd name="connsiteX3" fmla="*/ 466725 w 466725"/>
                <a:gd name="connsiteY3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63500">
                  <a:moveTo>
                    <a:pt x="0" y="0"/>
                  </a:moveTo>
                  <a:lnTo>
                    <a:pt x="196850" y="12700"/>
                  </a:lnTo>
                  <a:lnTo>
                    <a:pt x="346075" y="44450"/>
                  </a:lnTo>
                  <a:lnTo>
                    <a:pt x="466725" y="635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5883275" y="3359150"/>
              <a:ext cx="517525" cy="88900"/>
            </a:xfrm>
            <a:custGeom>
              <a:avLst/>
              <a:gdLst>
                <a:gd name="connsiteX0" fmla="*/ 0 w 517525"/>
                <a:gd name="connsiteY0" fmla="*/ 0 h 88900"/>
                <a:gd name="connsiteX1" fmla="*/ 168275 w 517525"/>
                <a:gd name="connsiteY1" fmla="*/ 25400 h 88900"/>
                <a:gd name="connsiteX2" fmla="*/ 314325 w 517525"/>
                <a:gd name="connsiteY2" fmla="*/ 34925 h 88900"/>
                <a:gd name="connsiteX3" fmla="*/ 422275 w 517525"/>
                <a:gd name="connsiteY3" fmla="*/ 63500 h 88900"/>
                <a:gd name="connsiteX4" fmla="*/ 517525 w 517525"/>
                <a:gd name="connsiteY4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525" h="88900">
                  <a:moveTo>
                    <a:pt x="0" y="0"/>
                  </a:moveTo>
                  <a:lnTo>
                    <a:pt x="168275" y="25400"/>
                  </a:lnTo>
                  <a:lnTo>
                    <a:pt x="314325" y="34925"/>
                  </a:lnTo>
                  <a:lnTo>
                    <a:pt x="422275" y="63500"/>
                  </a:lnTo>
                  <a:lnTo>
                    <a:pt x="517525" y="889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6321425" y="3390900"/>
              <a:ext cx="349250" cy="88900"/>
            </a:xfrm>
            <a:custGeom>
              <a:avLst/>
              <a:gdLst>
                <a:gd name="connsiteX0" fmla="*/ 0 w 349250"/>
                <a:gd name="connsiteY0" fmla="*/ 0 h 88900"/>
                <a:gd name="connsiteX1" fmla="*/ 180975 w 349250"/>
                <a:gd name="connsiteY1" fmla="*/ 25400 h 88900"/>
                <a:gd name="connsiteX2" fmla="*/ 263525 w 349250"/>
                <a:gd name="connsiteY2" fmla="*/ 47625 h 88900"/>
                <a:gd name="connsiteX3" fmla="*/ 349250 w 349250"/>
                <a:gd name="connsiteY3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250" h="88900">
                  <a:moveTo>
                    <a:pt x="0" y="0"/>
                  </a:moveTo>
                  <a:lnTo>
                    <a:pt x="180975" y="25400"/>
                  </a:lnTo>
                  <a:lnTo>
                    <a:pt x="263525" y="47625"/>
                  </a:lnTo>
                  <a:lnTo>
                    <a:pt x="349250" y="889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5467350" y="2832100"/>
              <a:ext cx="930275" cy="203200"/>
            </a:xfrm>
            <a:custGeom>
              <a:avLst/>
              <a:gdLst>
                <a:gd name="connsiteX0" fmla="*/ 0 w 930275"/>
                <a:gd name="connsiteY0" fmla="*/ 0 h 203200"/>
                <a:gd name="connsiteX1" fmla="*/ 120650 w 930275"/>
                <a:gd name="connsiteY1" fmla="*/ 28575 h 203200"/>
                <a:gd name="connsiteX2" fmla="*/ 250825 w 930275"/>
                <a:gd name="connsiteY2" fmla="*/ 57150 h 203200"/>
                <a:gd name="connsiteX3" fmla="*/ 346075 w 930275"/>
                <a:gd name="connsiteY3" fmla="*/ 101600 h 203200"/>
                <a:gd name="connsiteX4" fmla="*/ 517525 w 930275"/>
                <a:gd name="connsiteY4" fmla="*/ 123825 h 203200"/>
                <a:gd name="connsiteX5" fmla="*/ 663575 w 930275"/>
                <a:gd name="connsiteY5" fmla="*/ 158750 h 203200"/>
                <a:gd name="connsiteX6" fmla="*/ 793750 w 930275"/>
                <a:gd name="connsiteY6" fmla="*/ 171450 h 203200"/>
                <a:gd name="connsiteX7" fmla="*/ 930275 w 930275"/>
                <a:gd name="connsiteY7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0275" h="203200">
                  <a:moveTo>
                    <a:pt x="0" y="0"/>
                  </a:moveTo>
                  <a:lnTo>
                    <a:pt x="120650" y="28575"/>
                  </a:lnTo>
                  <a:lnTo>
                    <a:pt x="250825" y="57150"/>
                  </a:lnTo>
                  <a:lnTo>
                    <a:pt x="346075" y="101600"/>
                  </a:lnTo>
                  <a:lnTo>
                    <a:pt x="517525" y="123825"/>
                  </a:lnTo>
                  <a:lnTo>
                    <a:pt x="663575" y="158750"/>
                  </a:lnTo>
                  <a:lnTo>
                    <a:pt x="793750" y="171450"/>
                  </a:lnTo>
                  <a:lnTo>
                    <a:pt x="930275" y="2032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5673725" y="2968625"/>
              <a:ext cx="1165225" cy="155575"/>
            </a:xfrm>
            <a:custGeom>
              <a:avLst/>
              <a:gdLst>
                <a:gd name="connsiteX0" fmla="*/ 0 w 1165225"/>
                <a:gd name="connsiteY0" fmla="*/ 0 h 155575"/>
                <a:gd name="connsiteX1" fmla="*/ 282575 w 1165225"/>
                <a:gd name="connsiteY1" fmla="*/ 31750 h 155575"/>
                <a:gd name="connsiteX2" fmla="*/ 422275 w 1165225"/>
                <a:gd name="connsiteY2" fmla="*/ 53975 h 155575"/>
                <a:gd name="connsiteX3" fmla="*/ 587375 w 1165225"/>
                <a:gd name="connsiteY3" fmla="*/ 76200 h 155575"/>
                <a:gd name="connsiteX4" fmla="*/ 720725 w 1165225"/>
                <a:gd name="connsiteY4" fmla="*/ 111125 h 155575"/>
                <a:gd name="connsiteX5" fmla="*/ 847725 w 1165225"/>
                <a:gd name="connsiteY5" fmla="*/ 114300 h 155575"/>
                <a:gd name="connsiteX6" fmla="*/ 1031875 w 1165225"/>
                <a:gd name="connsiteY6" fmla="*/ 152400 h 155575"/>
                <a:gd name="connsiteX7" fmla="*/ 1165225 w 1165225"/>
                <a:gd name="connsiteY7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5225" h="155575">
                  <a:moveTo>
                    <a:pt x="0" y="0"/>
                  </a:moveTo>
                  <a:lnTo>
                    <a:pt x="282575" y="31750"/>
                  </a:lnTo>
                  <a:lnTo>
                    <a:pt x="422275" y="53975"/>
                  </a:lnTo>
                  <a:lnTo>
                    <a:pt x="587375" y="76200"/>
                  </a:lnTo>
                  <a:lnTo>
                    <a:pt x="720725" y="111125"/>
                  </a:lnTo>
                  <a:lnTo>
                    <a:pt x="847725" y="114300"/>
                  </a:lnTo>
                  <a:lnTo>
                    <a:pt x="1031875" y="152400"/>
                  </a:lnTo>
                  <a:lnTo>
                    <a:pt x="1165225" y="1555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5470525" y="3082925"/>
              <a:ext cx="1819275" cy="276225"/>
            </a:xfrm>
            <a:custGeom>
              <a:avLst/>
              <a:gdLst>
                <a:gd name="connsiteX0" fmla="*/ 0 w 1819275"/>
                <a:gd name="connsiteY0" fmla="*/ 0 h 276225"/>
                <a:gd name="connsiteX1" fmla="*/ 187325 w 1819275"/>
                <a:gd name="connsiteY1" fmla="*/ 19050 h 276225"/>
                <a:gd name="connsiteX2" fmla="*/ 403225 w 1819275"/>
                <a:gd name="connsiteY2" fmla="*/ 44450 h 276225"/>
                <a:gd name="connsiteX3" fmla="*/ 654050 w 1819275"/>
                <a:gd name="connsiteY3" fmla="*/ 79375 h 276225"/>
                <a:gd name="connsiteX4" fmla="*/ 841375 w 1819275"/>
                <a:gd name="connsiteY4" fmla="*/ 92075 h 276225"/>
                <a:gd name="connsiteX5" fmla="*/ 1031875 w 1819275"/>
                <a:gd name="connsiteY5" fmla="*/ 111125 h 276225"/>
                <a:gd name="connsiteX6" fmla="*/ 1238250 w 1819275"/>
                <a:gd name="connsiteY6" fmla="*/ 152400 h 276225"/>
                <a:gd name="connsiteX7" fmla="*/ 1419225 w 1819275"/>
                <a:gd name="connsiteY7" fmla="*/ 193675 h 276225"/>
                <a:gd name="connsiteX8" fmla="*/ 1597025 w 1819275"/>
                <a:gd name="connsiteY8" fmla="*/ 222250 h 276225"/>
                <a:gd name="connsiteX9" fmla="*/ 1717675 w 1819275"/>
                <a:gd name="connsiteY9" fmla="*/ 241300 h 276225"/>
                <a:gd name="connsiteX10" fmla="*/ 1819275 w 1819275"/>
                <a:gd name="connsiteY10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276225">
                  <a:moveTo>
                    <a:pt x="0" y="0"/>
                  </a:moveTo>
                  <a:lnTo>
                    <a:pt x="187325" y="19050"/>
                  </a:lnTo>
                  <a:lnTo>
                    <a:pt x="403225" y="44450"/>
                  </a:lnTo>
                  <a:lnTo>
                    <a:pt x="654050" y="79375"/>
                  </a:lnTo>
                  <a:lnTo>
                    <a:pt x="841375" y="92075"/>
                  </a:lnTo>
                  <a:lnTo>
                    <a:pt x="1031875" y="111125"/>
                  </a:lnTo>
                  <a:lnTo>
                    <a:pt x="1238250" y="152400"/>
                  </a:lnTo>
                  <a:lnTo>
                    <a:pt x="1419225" y="193675"/>
                  </a:lnTo>
                  <a:lnTo>
                    <a:pt x="1597025" y="222250"/>
                  </a:lnTo>
                  <a:lnTo>
                    <a:pt x="1717675" y="241300"/>
                  </a:lnTo>
                  <a:lnTo>
                    <a:pt x="1819275" y="2762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6508750" y="3365500"/>
              <a:ext cx="425450" cy="66675"/>
            </a:xfrm>
            <a:custGeom>
              <a:avLst/>
              <a:gdLst>
                <a:gd name="connsiteX0" fmla="*/ 0 w 425450"/>
                <a:gd name="connsiteY0" fmla="*/ 0 h 66675"/>
                <a:gd name="connsiteX1" fmla="*/ 130175 w 425450"/>
                <a:gd name="connsiteY1" fmla="*/ 22225 h 66675"/>
                <a:gd name="connsiteX2" fmla="*/ 266700 w 425450"/>
                <a:gd name="connsiteY2" fmla="*/ 41275 h 66675"/>
                <a:gd name="connsiteX3" fmla="*/ 425450 w 42545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450" h="66675">
                  <a:moveTo>
                    <a:pt x="0" y="0"/>
                  </a:moveTo>
                  <a:lnTo>
                    <a:pt x="130175" y="22225"/>
                  </a:lnTo>
                  <a:lnTo>
                    <a:pt x="266700" y="41275"/>
                  </a:lnTo>
                  <a:lnTo>
                    <a:pt x="425450" y="666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6873875" y="3013075"/>
              <a:ext cx="279400" cy="19050"/>
            </a:xfrm>
            <a:custGeom>
              <a:avLst/>
              <a:gdLst>
                <a:gd name="connsiteX0" fmla="*/ 0 w 279400"/>
                <a:gd name="connsiteY0" fmla="*/ 19050 h 19050"/>
                <a:gd name="connsiteX1" fmla="*/ 161925 w 279400"/>
                <a:gd name="connsiteY1" fmla="*/ 0 h 19050"/>
                <a:gd name="connsiteX2" fmla="*/ 279400 w 279400"/>
                <a:gd name="connsiteY2" fmla="*/ 31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19050">
                  <a:moveTo>
                    <a:pt x="0" y="19050"/>
                  </a:moveTo>
                  <a:lnTo>
                    <a:pt x="161925" y="0"/>
                  </a:lnTo>
                  <a:lnTo>
                    <a:pt x="279400" y="31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7102475" y="2124075"/>
              <a:ext cx="879475" cy="581025"/>
            </a:xfrm>
            <a:custGeom>
              <a:avLst/>
              <a:gdLst>
                <a:gd name="connsiteX0" fmla="*/ 0 w 879475"/>
                <a:gd name="connsiteY0" fmla="*/ 0 h 581025"/>
                <a:gd name="connsiteX1" fmla="*/ 130175 w 879475"/>
                <a:gd name="connsiteY1" fmla="*/ 107950 h 581025"/>
                <a:gd name="connsiteX2" fmla="*/ 254000 w 879475"/>
                <a:gd name="connsiteY2" fmla="*/ 184150 h 581025"/>
                <a:gd name="connsiteX3" fmla="*/ 307975 w 879475"/>
                <a:gd name="connsiteY3" fmla="*/ 241300 h 581025"/>
                <a:gd name="connsiteX4" fmla="*/ 320675 w 879475"/>
                <a:gd name="connsiteY4" fmla="*/ 269875 h 581025"/>
                <a:gd name="connsiteX5" fmla="*/ 434975 w 879475"/>
                <a:gd name="connsiteY5" fmla="*/ 355600 h 581025"/>
                <a:gd name="connsiteX6" fmla="*/ 615950 w 879475"/>
                <a:gd name="connsiteY6" fmla="*/ 447675 h 581025"/>
                <a:gd name="connsiteX7" fmla="*/ 781050 w 879475"/>
                <a:gd name="connsiteY7" fmla="*/ 514350 h 581025"/>
                <a:gd name="connsiteX8" fmla="*/ 879475 w 879475"/>
                <a:gd name="connsiteY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475" h="581025">
                  <a:moveTo>
                    <a:pt x="0" y="0"/>
                  </a:moveTo>
                  <a:lnTo>
                    <a:pt x="130175" y="107950"/>
                  </a:lnTo>
                  <a:lnTo>
                    <a:pt x="254000" y="184150"/>
                  </a:lnTo>
                  <a:lnTo>
                    <a:pt x="307975" y="241300"/>
                  </a:lnTo>
                  <a:lnTo>
                    <a:pt x="320675" y="269875"/>
                  </a:lnTo>
                  <a:lnTo>
                    <a:pt x="434975" y="355600"/>
                  </a:lnTo>
                  <a:lnTo>
                    <a:pt x="615950" y="447675"/>
                  </a:lnTo>
                  <a:lnTo>
                    <a:pt x="781050" y="514350"/>
                  </a:lnTo>
                  <a:lnTo>
                    <a:pt x="879475" y="5810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213475" y="2041525"/>
              <a:ext cx="352425" cy="215900"/>
            </a:xfrm>
            <a:custGeom>
              <a:avLst/>
              <a:gdLst>
                <a:gd name="connsiteX0" fmla="*/ 0 w 352425"/>
                <a:gd name="connsiteY0" fmla="*/ 0 h 215900"/>
                <a:gd name="connsiteX1" fmla="*/ 123825 w 352425"/>
                <a:gd name="connsiteY1" fmla="*/ 82550 h 215900"/>
                <a:gd name="connsiteX2" fmla="*/ 238125 w 352425"/>
                <a:gd name="connsiteY2" fmla="*/ 177800 h 215900"/>
                <a:gd name="connsiteX3" fmla="*/ 352425 w 352425"/>
                <a:gd name="connsiteY3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15900">
                  <a:moveTo>
                    <a:pt x="0" y="0"/>
                  </a:moveTo>
                  <a:lnTo>
                    <a:pt x="123825" y="82550"/>
                  </a:lnTo>
                  <a:lnTo>
                    <a:pt x="238125" y="177800"/>
                  </a:lnTo>
                  <a:lnTo>
                    <a:pt x="352425" y="2159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6502400" y="2057400"/>
              <a:ext cx="1031875" cy="619125"/>
            </a:xfrm>
            <a:custGeom>
              <a:avLst/>
              <a:gdLst>
                <a:gd name="connsiteX0" fmla="*/ 0 w 1031875"/>
                <a:gd name="connsiteY0" fmla="*/ 0 h 619125"/>
                <a:gd name="connsiteX1" fmla="*/ 200025 w 1031875"/>
                <a:gd name="connsiteY1" fmla="*/ 130175 h 619125"/>
                <a:gd name="connsiteX2" fmla="*/ 381000 w 1031875"/>
                <a:gd name="connsiteY2" fmla="*/ 222250 h 619125"/>
                <a:gd name="connsiteX3" fmla="*/ 530225 w 1031875"/>
                <a:gd name="connsiteY3" fmla="*/ 307975 h 619125"/>
                <a:gd name="connsiteX4" fmla="*/ 679450 w 1031875"/>
                <a:gd name="connsiteY4" fmla="*/ 441325 h 619125"/>
                <a:gd name="connsiteX5" fmla="*/ 758825 w 1031875"/>
                <a:gd name="connsiteY5" fmla="*/ 504825 h 619125"/>
                <a:gd name="connsiteX6" fmla="*/ 822325 w 1031875"/>
                <a:gd name="connsiteY6" fmla="*/ 558800 h 619125"/>
                <a:gd name="connsiteX7" fmla="*/ 901700 w 1031875"/>
                <a:gd name="connsiteY7" fmla="*/ 596900 h 619125"/>
                <a:gd name="connsiteX8" fmla="*/ 1031875 w 1031875"/>
                <a:gd name="connsiteY8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875" h="619125">
                  <a:moveTo>
                    <a:pt x="0" y="0"/>
                  </a:moveTo>
                  <a:lnTo>
                    <a:pt x="200025" y="130175"/>
                  </a:lnTo>
                  <a:lnTo>
                    <a:pt x="381000" y="222250"/>
                  </a:lnTo>
                  <a:lnTo>
                    <a:pt x="530225" y="307975"/>
                  </a:lnTo>
                  <a:lnTo>
                    <a:pt x="679450" y="441325"/>
                  </a:lnTo>
                  <a:lnTo>
                    <a:pt x="758825" y="504825"/>
                  </a:lnTo>
                  <a:lnTo>
                    <a:pt x="822325" y="558800"/>
                  </a:lnTo>
                  <a:lnTo>
                    <a:pt x="901700" y="596900"/>
                  </a:lnTo>
                  <a:lnTo>
                    <a:pt x="1031875" y="6191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6927850" y="2095500"/>
              <a:ext cx="873125" cy="587375"/>
            </a:xfrm>
            <a:custGeom>
              <a:avLst/>
              <a:gdLst>
                <a:gd name="connsiteX0" fmla="*/ 0 w 873125"/>
                <a:gd name="connsiteY0" fmla="*/ 0 h 587375"/>
                <a:gd name="connsiteX1" fmla="*/ 165100 w 873125"/>
                <a:gd name="connsiteY1" fmla="*/ 139700 h 587375"/>
                <a:gd name="connsiteX2" fmla="*/ 282575 w 873125"/>
                <a:gd name="connsiteY2" fmla="*/ 238125 h 587375"/>
                <a:gd name="connsiteX3" fmla="*/ 400050 w 873125"/>
                <a:gd name="connsiteY3" fmla="*/ 307975 h 587375"/>
                <a:gd name="connsiteX4" fmla="*/ 504825 w 873125"/>
                <a:gd name="connsiteY4" fmla="*/ 393700 h 587375"/>
                <a:gd name="connsiteX5" fmla="*/ 587375 w 873125"/>
                <a:gd name="connsiteY5" fmla="*/ 466725 h 587375"/>
                <a:gd name="connsiteX6" fmla="*/ 606425 w 873125"/>
                <a:gd name="connsiteY6" fmla="*/ 492125 h 587375"/>
                <a:gd name="connsiteX7" fmla="*/ 647700 w 873125"/>
                <a:gd name="connsiteY7" fmla="*/ 533400 h 587375"/>
                <a:gd name="connsiteX8" fmla="*/ 736600 w 873125"/>
                <a:gd name="connsiteY8" fmla="*/ 568325 h 587375"/>
                <a:gd name="connsiteX9" fmla="*/ 873125 w 873125"/>
                <a:gd name="connsiteY9" fmla="*/ 587375 h 58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3125" h="587375">
                  <a:moveTo>
                    <a:pt x="0" y="0"/>
                  </a:moveTo>
                  <a:lnTo>
                    <a:pt x="165100" y="139700"/>
                  </a:lnTo>
                  <a:lnTo>
                    <a:pt x="282575" y="238125"/>
                  </a:lnTo>
                  <a:lnTo>
                    <a:pt x="400050" y="307975"/>
                  </a:lnTo>
                  <a:lnTo>
                    <a:pt x="504825" y="393700"/>
                  </a:lnTo>
                  <a:lnTo>
                    <a:pt x="587375" y="466725"/>
                  </a:lnTo>
                  <a:cubicBezTo>
                    <a:pt x="604120" y="490168"/>
                    <a:pt x="596812" y="482512"/>
                    <a:pt x="606425" y="492125"/>
                  </a:cubicBezTo>
                  <a:lnTo>
                    <a:pt x="647700" y="533400"/>
                  </a:lnTo>
                  <a:lnTo>
                    <a:pt x="736600" y="568325"/>
                  </a:lnTo>
                  <a:lnTo>
                    <a:pt x="873125" y="5873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5689600" y="2054225"/>
              <a:ext cx="1768475" cy="765175"/>
            </a:xfrm>
            <a:custGeom>
              <a:avLst/>
              <a:gdLst>
                <a:gd name="connsiteX0" fmla="*/ 0 w 1768475"/>
                <a:gd name="connsiteY0" fmla="*/ 0 h 765175"/>
                <a:gd name="connsiteX1" fmla="*/ 238125 w 1768475"/>
                <a:gd name="connsiteY1" fmla="*/ 107950 h 765175"/>
                <a:gd name="connsiteX2" fmla="*/ 450850 w 1768475"/>
                <a:gd name="connsiteY2" fmla="*/ 180975 h 765175"/>
                <a:gd name="connsiteX3" fmla="*/ 622300 w 1768475"/>
                <a:gd name="connsiteY3" fmla="*/ 244475 h 765175"/>
                <a:gd name="connsiteX4" fmla="*/ 809625 w 1768475"/>
                <a:gd name="connsiteY4" fmla="*/ 396875 h 765175"/>
                <a:gd name="connsiteX5" fmla="*/ 984250 w 1768475"/>
                <a:gd name="connsiteY5" fmla="*/ 473075 h 765175"/>
                <a:gd name="connsiteX6" fmla="*/ 1101725 w 1768475"/>
                <a:gd name="connsiteY6" fmla="*/ 527050 h 765175"/>
                <a:gd name="connsiteX7" fmla="*/ 1130300 w 1768475"/>
                <a:gd name="connsiteY7" fmla="*/ 539750 h 765175"/>
                <a:gd name="connsiteX8" fmla="*/ 1279525 w 1768475"/>
                <a:gd name="connsiteY8" fmla="*/ 549275 h 765175"/>
                <a:gd name="connsiteX9" fmla="*/ 1393825 w 1768475"/>
                <a:gd name="connsiteY9" fmla="*/ 590550 h 765175"/>
                <a:gd name="connsiteX10" fmla="*/ 1447800 w 1768475"/>
                <a:gd name="connsiteY10" fmla="*/ 628650 h 765175"/>
                <a:gd name="connsiteX11" fmla="*/ 1562100 w 1768475"/>
                <a:gd name="connsiteY11" fmla="*/ 647700 h 765175"/>
                <a:gd name="connsiteX12" fmla="*/ 1663700 w 1768475"/>
                <a:gd name="connsiteY12" fmla="*/ 714375 h 765175"/>
                <a:gd name="connsiteX13" fmla="*/ 1768475 w 1768475"/>
                <a:gd name="connsiteY13" fmla="*/ 765175 h 7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8475" h="765175">
                  <a:moveTo>
                    <a:pt x="0" y="0"/>
                  </a:moveTo>
                  <a:lnTo>
                    <a:pt x="238125" y="107950"/>
                  </a:lnTo>
                  <a:lnTo>
                    <a:pt x="450850" y="180975"/>
                  </a:lnTo>
                  <a:lnTo>
                    <a:pt x="622300" y="244475"/>
                  </a:lnTo>
                  <a:lnTo>
                    <a:pt x="809625" y="396875"/>
                  </a:lnTo>
                  <a:lnTo>
                    <a:pt x="984250" y="473075"/>
                  </a:lnTo>
                  <a:lnTo>
                    <a:pt x="1101725" y="527050"/>
                  </a:lnTo>
                  <a:lnTo>
                    <a:pt x="1130300" y="539750"/>
                  </a:lnTo>
                  <a:lnTo>
                    <a:pt x="1279525" y="549275"/>
                  </a:lnTo>
                  <a:lnTo>
                    <a:pt x="1393825" y="590550"/>
                  </a:lnTo>
                  <a:lnTo>
                    <a:pt x="1447800" y="628650"/>
                  </a:lnTo>
                  <a:lnTo>
                    <a:pt x="1562100" y="647700"/>
                  </a:lnTo>
                  <a:lnTo>
                    <a:pt x="1663700" y="714375"/>
                  </a:lnTo>
                  <a:lnTo>
                    <a:pt x="1768475" y="7651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5473700" y="2330450"/>
              <a:ext cx="974725" cy="361950"/>
            </a:xfrm>
            <a:custGeom>
              <a:avLst/>
              <a:gdLst>
                <a:gd name="connsiteX0" fmla="*/ 0 w 974725"/>
                <a:gd name="connsiteY0" fmla="*/ 0 h 361950"/>
                <a:gd name="connsiteX1" fmla="*/ 228600 w 974725"/>
                <a:gd name="connsiteY1" fmla="*/ 60325 h 361950"/>
                <a:gd name="connsiteX2" fmla="*/ 450850 w 974725"/>
                <a:gd name="connsiteY2" fmla="*/ 127000 h 361950"/>
                <a:gd name="connsiteX3" fmla="*/ 587375 w 974725"/>
                <a:gd name="connsiteY3" fmla="*/ 203200 h 361950"/>
                <a:gd name="connsiteX4" fmla="*/ 609600 w 974725"/>
                <a:gd name="connsiteY4" fmla="*/ 219075 h 361950"/>
                <a:gd name="connsiteX5" fmla="*/ 847725 w 974725"/>
                <a:gd name="connsiteY5" fmla="*/ 292100 h 361950"/>
                <a:gd name="connsiteX6" fmla="*/ 974725 w 974725"/>
                <a:gd name="connsiteY6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725" h="361950">
                  <a:moveTo>
                    <a:pt x="0" y="0"/>
                  </a:moveTo>
                  <a:lnTo>
                    <a:pt x="228600" y="60325"/>
                  </a:lnTo>
                  <a:lnTo>
                    <a:pt x="450850" y="127000"/>
                  </a:lnTo>
                  <a:lnTo>
                    <a:pt x="587375" y="203200"/>
                  </a:lnTo>
                  <a:lnTo>
                    <a:pt x="609600" y="219075"/>
                  </a:lnTo>
                  <a:lnTo>
                    <a:pt x="847725" y="292100"/>
                  </a:lnTo>
                  <a:lnTo>
                    <a:pt x="974725" y="3619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5473700" y="2520950"/>
              <a:ext cx="606425" cy="174625"/>
            </a:xfrm>
            <a:custGeom>
              <a:avLst/>
              <a:gdLst>
                <a:gd name="connsiteX0" fmla="*/ 0 w 606425"/>
                <a:gd name="connsiteY0" fmla="*/ 0 h 174625"/>
                <a:gd name="connsiteX1" fmla="*/ 161925 w 606425"/>
                <a:gd name="connsiteY1" fmla="*/ 38100 h 174625"/>
                <a:gd name="connsiteX2" fmla="*/ 349250 w 606425"/>
                <a:gd name="connsiteY2" fmla="*/ 44450 h 174625"/>
                <a:gd name="connsiteX3" fmla="*/ 498475 w 606425"/>
                <a:gd name="connsiteY3" fmla="*/ 111125 h 174625"/>
                <a:gd name="connsiteX4" fmla="*/ 574675 w 606425"/>
                <a:gd name="connsiteY4" fmla="*/ 155575 h 174625"/>
                <a:gd name="connsiteX5" fmla="*/ 606425 w 606425"/>
                <a:gd name="connsiteY5" fmla="*/ 174625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6425" h="174625">
                  <a:moveTo>
                    <a:pt x="0" y="0"/>
                  </a:moveTo>
                  <a:lnTo>
                    <a:pt x="161925" y="38100"/>
                  </a:lnTo>
                  <a:lnTo>
                    <a:pt x="349250" y="44450"/>
                  </a:lnTo>
                  <a:lnTo>
                    <a:pt x="498475" y="111125"/>
                  </a:lnTo>
                  <a:lnTo>
                    <a:pt x="574675" y="155575"/>
                  </a:lnTo>
                  <a:lnTo>
                    <a:pt x="606425" y="1746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5632450" y="2663825"/>
              <a:ext cx="800100" cy="171450"/>
            </a:xfrm>
            <a:custGeom>
              <a:avLst/>
              <a:gdLst>
                <a:gd name="connsiteX0" fmla="*/ 0 w 800100"/>
                <a:gd name="connsiteY0" fmla="*/ 0 h 171450"/>
                <a:gd name="connsiteX1" fmla="*/ 193675 w 800100"/>
                <a:gd name="connsiteY1" fmla="*/ 9525 h 171450"/>
                <a:gd name="connsiteX2" fmla="*/ 358775 w 800100"/>
                <a:gd name="connsiteY2" fmla="*/ 73025 h 171450"/>
                <a:gd name="connsiteX3" fmla="*/ 546100 w 800100"/>
                <a:gd name="connsiteY3" fmla="*/ 107950 h 171450"/>
                <a:gd name="connsiteX4" fmla="*/ 682625 w 800100"/>
                <a:gd name="connsiteY4" fmla="*/ 155575 h 171450"/>
                <a:gd name="connsiteX5" fmla="*/ 800100 w 800100"/>
                <a:gd name="connsiteY5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71450">
                  <a:moveTo>
                    <a:pt x="0" y="0"/>
                  </a:moveTo>
                  <a:lnTo>
                    <a:pt x="193675" y="9525"/>
                  </a:lnTo>
                  <a:lnTo>
                    <a:pt x="358775" y="73025"/>
                  </a:lnTo>
                  <a:lnTo>
                    <a:pt x="546100" y="107950"/>
                  </a:lnTo>
                  <a:lnTo>
                    <a:pt x="682625" y="155575"/>
                  </a:lnTo>
                  <a:lnTo>
                    <a:pt x="800100" y="1714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6057900" y="2451100"/>
              <a:ext cx="1504950" cy="533400"/>
            </a:xfrm>
            <a:custGeom>
              <a:avLst/>
              <a:gdLst>
                <a:gd name="connsiteX0" fmla="*/ 0 w 1504950"/>
                <a:gd name="connsiteY0" fmla="*/ 0 h 533400"/>
                <a:gd name="connsiteX1" fmla="*/ 266700 w 1504950"/>
                <a:gd name="connsiteY1" fmla="*/ 38100 h 533400"/>
                <a:gd name="connsiteX2" fmla="*/ 409575 w 1504950"/>
                <a:gd name="connsiteY2" fmla="*/ 98425 h 533400"/>
                <a:gd name="connsiteX3" fmla="*/ 473075 w 1504950"/>
                <a:gd name="connsiteY3" fmla="*/ 155575 h 533400"/>
                <a:gd name="connsiteX4" fmla="*/ 590550 w 1504950"/>
                <a:gd name="connsiteY4" fmla="*/ 225425 h 533400"/>
                <a:gd name="connsiteX5" fmla="*/ 742950 w 1504950"/>
                <a:gd name="connsiteY5" fmla="*/ 307975 h 533400"/>
                <a:gd name="connsiteX6" fmla="*/ 825500 w 1504950"/>
                <a:gd name="connsiteY6" fmla="*/ 377825 h 533400"/>
                <a:gd name="connsiteX7" fmla="*/ 1012825 w 1504950"/>
                <a:gd name="connsiteY7" fmla="*/ 434975 h 533400"/>
                <a:gd name="connsiteX8" fmla="*/ 1146175 w 1504950"/>
                <a:gd name="connsiteY8" fmla="*/ 460375 h 533400"/>
                <a:gd name="connsiteX9" fmla="*/ 1247775 w 1504950"/>
                <a:gd name="connsiteY9" fmla="*/ 457200 h 533400"/>
                <a:gd name="connsiteX10" fmla="*/ 1400175 w 1504950"/>
                <a:gd name="connsiteY10" fmla="*/ 523875 h 533400"/>
                <a:gd name="connsiteX11" fmla="*/ 1504950 w 1504950"/>
                <a:gd name="connsiteY11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4950" h="533400">
                  <a:moveTo>
                    <a:pt x="0" y="0"/>
                  </a:moveTo>
                  <a:lnTo>
                    <a:pt x="266700" y="38100"/>
                  </a:lnTo>
                  <a:lnTo>
                    <a:pt x="409575" y="98425"/>
                  </a:lnTo>
                  <a:lnTo>
                    <a:pt x="473075" y="155575"/>
                  </a:lnTo>
                  <a:lnTo>
                    <a:pt x="590550" y="225425"/>
                  </a:lnTo>
                  <a:lnTo>
                    <a:pt x="742950" y="307975"/>
                  </a:lnTo>
                  <a:lnTo>
                    <a:pt x="825500" y="377825"/>
                  </a:lnTo>
                  <a:lnTo>
                    <a:pt x="1012825" y="434975"/>
                  </a:lnTo>
                  <a:lnTo>
                    <a:pt x="1146175" y="460375"/>
                  </a:lnTo>
                  <a:lnTo>
                    <a:pt x="1247775" y="457200"/>
                  </a:lnTo>
                  <a:lnTo>
                    <a:pt x="1400175" y="523875"/>
                  </a:lnTo>
                  <a:lnTo>
                    <a:pt x="1504950" y="5334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5562600" y="2111375"/>
              <a:ext cx="514350" cy="333375"/>
            </a:xfrm>
            <a:custGeom>
              <a:avLst/>
              <a:gdLst>
                <a:gd name="connsiteX0" fmla="*/ 0 w 514350"/>
                <a:gd name="connsiteY0" fmla="*/ 0 h 333375"/>
                <a:gd name="connsiteX1" fmla="*/ 165100 w 514350"/>
                <a:gd name="connsiteY1" fmla="*/ 63500 h 333375"/>
                <a:gd name="connsiteX2" fmla="*/ 228600 w 514350"/>
                <a:gd name="connsiteY2" fmla="*/ 142875 h 333375"/>
                <a:gd name="connsiteX3" fmla="*/ 327025 w 514350"/>
                <a:gd name="connsiteY3" fmla="*/ 203200 h 333375"/>
                <a:gd name="connsiteX4" fmla="*/ 444500 w 514350"/>
                <a:gd name="connsiteY4" fmla="*/ 273050 h 333375"/>
                <a:gd name="connsiteX5" fmla="*/ 514350 w 514350"/>
                <a:gd name="connsiteY5" fmla="*/ 3333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350" h="333375">
                  <a:moveTo>
                    <a:pt x="0" y="0"/>
                  </a:moveTo>
                  <a:lnTo>
                    <a:pt x="165100" y="63500"/>
                  </a:lnTo>
                  <a:lnTo>
                    <a:pt x="228600" y="142875"/>
                  </a:lnTo>
                  <a:lnTo>
                    <a:pt x="327025" y="203200"/>
                  </a:lnTo>
                  <a:lnTo>
                    <a:pt x="444500" y="273050"/>
                  </a:lnTo>
                  <a:lnTo>
                    <a:pt x="514350" y="3333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6603206" y="2812256"/>
              <a:ext cx="1033463" cy="228600"/>
            </a:xfrm>
            <a:custGeom>
              <a:avLst/>
              <a:gdLst>
                <a:gd name="connsiteX0" fmla="*/ 0 w 1033463"/>
                <a:gd name="connsiteY0" fmla="*/ 0 h 228600"/>
                <a:gd name="connsiteX1" fmla="*/ 188119 w 1033463"/>
                <a:gd name="connsiteY1" fmla="*/ 59532 h 228600"/>
                <a:gd name="connsiteX2" fmla="*/ 314325 w 1033463"/>
                <a:gd name="connsiteY2" fmla="*/ 85725 h 228600"/>
                <a:gd name="connsiteX3" fmla="*/ 438150 w 1033463"/>
                <a:gd name="connsiteY3" fmla="*/ 133350 h 228600"/>
                <a:gd name="connsiteX4" fmla="*/ 521494 w 1033463"/>
                <a:gd name="connsiteY4" fmla="*/ 169069 h 228600"/>
                <a:gd name="connsiteX5" fmla="*/ 621507 w 1033463"/>
                <a:gd name="connsiteY5" fmla="*/ 183357 h 228600"/>
                <a:gd name="connsiteX6" fmla="*/ 719138 w 1033463"/>
                <a:gd name="connsiteY6" fmla="*/ 188119 h 228600"/>
                <a:gd name="connsiteX7" fmla="*/ 795338 w 1033463"/>
                <a:gd name="connsiteY7" fmla="*/ 202407 h 228600"/>
                <a:gd name="connsiteX8" fmla="*/ 890588 w 1033463"/>
                <a:gd name="connsiteY8" fmla="*/ 207169 h 228600"/>
                <a:gd name="connsiteX9" fmla="*/ 1033463 w 1033463"/>
                <a:gd name="connsiteY9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3463" h="228600">
                  <a:moveTo>
                    <a:pt x="0" y="0"/>
                  </a:moveTo>
                  <a:lnTo>
                    <a:pt x="188119" y="59532"/>
                  </a:lnTo>
                  <a:lnTo>
                    <a:pt x="314325" y="85725"/>
                  </a:lnTo>
                  <a:lnTo>
                    <a:pt x="438150" y="133350"/>
                  </a:lnTo>
                  <a:lnTo>
                    <a:pt x="521494" y="169069"/>
                  </a:lnTo>
                  <a:lnTo>
                    <a:pt x="621507" y="183357"/>
                  </a:lnTo>
                  <a:lnTo>
                    <a:pt x="719138" y="188119"/>
                  </a:lnTo>
                  <a:lnTo>
                    <a:pt x="795338" y="202407"/>
                  </a:lnTo>
                  <a:lnTo>
                    <a:pt x="890588" y="207169"/>
                  </a:lnTo>
                  <a:lnTo>
                    <a:pt x="1033463" y="2286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536406" y="2717006"/>
              <a:ext cx="1707357" cy="473869"/>
            </a:xfrm>
            <a:custGeom>
              <a:avLst/>
              <a:gdLst>
                <a:gd name="connsiteX0" fmla="*/ 0 w 1707357"/>
                <a:gd name="connsiteY0" fmla="*/ 0 h 473869"/>
                <a:gd name="connsiteX1" fmla="*/ 159544 w 1707357"/>
                <a:gd name="connsiteY1" fmla="*/ 52388 h 473869"/>
                <a:gd name="connsiteX2" fmla="*/ 366713 w 1707357"/>
                <a:gd name="connsiteY2" fmla="*/ 100013 h 473869"/>
                <a:gd name="connsiteX3" fmla="*/ 438150 w 1707357"/>
                <a:gd name="connsiteY3" fmla="*/ 159544 h 473869"/>
                <a:gd name="connsiteX4" fmla="*/ 547688 w 1707357"/>
                <a:gd name="connsiteY4" fmla="*/ 176213 h 473869"/>
                <a:gd name="connsiteX5" fmla="*/ 695325 w 1707357"/>
                <a:gd name="connsiteY5" fmla="*/ 214313 h 473869"/>
                <a:gd name="connsiteX6" fmla="*/ 816769 w 1707357"/>
                <a:gd name="connsiteY6" fmla="*/ 259557 h 473869"/>
                <a:gd name="connsiteX7" fmla="*/ 1016794 w 1707357"/>
                <a:gd name="connsiteY7" fmla="*/ 297657 h 473869"/>
                <a:gd name="connsiteX8" fmla="*/ 1150144 w 1707357"/>
                <a:gd name="connsiteY8" fmla="*/ 321469 h 473869"/>
                <a:gd name="connsiteX9" fmla="*/ 1357313 w 1707357"/>
                <a:gd name="connsiteY9" fmla="*/ 388144 h 473869"/>
                <a:gd name="connsiteX10" fmla="*/ 1471613 w 1707357"/>
                <a:gd name="connsiteY10" fmla="*/ 416719 h 473869"/>
                <a:gd name="connsiteX11" fmla="*/ 1597819 w 1707357"/>
                <a:gd name="connsiteY11" fmla="*/ 445294 h 473869"/>
                <a:gd name="connsiteX12" fmla="*/ 1707357 w 1707357"/>
                <a:gd name="connsiteY12" fmla="*/ 473869 h 47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7357" h="473869">
                  <a:moveTo>
                    <a:pt x="0" y="0"/>
                  </a:moveTo>
                  <a:lnTo>
                    <a:pt x="159544" y="52388"/>
                  </a:lnTo>
                  <a:lnTo>
                    <a:pt x="366713" y="100013"/>
                  </a:lnTo>
                  <a:lnTo>
                    <a:pt x="438150" y="159544"/>
                  </a:lnTo>
                  <a:lnTo>
                    <a:pt x="547688" y="176213"/>
                  </a:lnTo>
                  <a:lnTo>
                    <a:pt x="695325" y="214313"/>
                  </a:lnTo>
                  <a:lnTo>
                    <a:pt x="816769" y="259557"/>
                  </a:lnTo>
                  <a:lnTo>
                    <a:pt x="1016794" y="297657"/>
                  </a:lnTo>
                  <a:lnTo>
                    <a:pt x="1150144" y="321469"/>
                  </a:lnTo>
                  <a:lnTo>
                    <a:pt x="1357313" y="388144"/>
                  </a:lnTo>
                  <a:lnTo>
                    <a:pt x="1471613" y="416719"/>
                  </a:lnTo>
                  <a:lnTo>
                    <a:pt x="1597819" y="445294"/>
                  </a:lnTo>
                  <a:lnTo>
                    <a:pt x="1707357" y="473869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5615641" y="77477"/>
            <a:ext cx="950259" cy="457200"/>
            <a:chOff x="3525838" y="1839913"/>
            <a:chExt cx="1009650" cy="485775"/>
          </a:xfrm>
        </p:grpSpPr>
        <p:sp>
          <p:nvSpPr>
            <p:cNvPr id="106" name="Freeform 90"/>
            <p:cNvSpPr>
              <a:spLocks/>
            </p:cNvSpPr>
            <p:nvPr/>
          </p:nvSpPr>
          <p:spPr bwMode="auto">
            <a:xfrm>
              <a:off x="3525838" y="1839913"/>
              <a:ext cx="1009650" cy="485775"/>
            </a:xfrm>
            <a:custGeom>
              <a:avLst/>
              <a:gdLst>
                <a:gd name="T0" fmla="*/ 0 w 636"/>
                <a:gd name="T1" fmla="*/ 0 h 306"/>
                <a:gd name="T2" fmla="*/ 636 w 636"/>
                <a:gd name="T3" fmla="*/ 0 h 306"/>
                <a:gd name="T4" fmla="*/ 636 w 636"/>
                <a:gd name="T5" fmla="*/ 28 h 306"/>
                <a:gd name="T6" fmla="*/ 359 w 636"/>
                <a:gd name="T7" fmla="*/ 306 h 306"/>
                <a:gd name="T8" fmla="*/ 0 w 636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306">
                  <a:moveTo>
                    <a:pt x="0" y="0"/>
                  </a:moveTo>
                  <a:lnTo>
                    <a:pt x="636" y="0"/>
                  </a:lnTo>
                  <a:lnTo>
                    <a:pt x="636" y="28"/>
                  </a:lnTo>
                  <a:lnTo>
                    <a:pt x="359" y="306"/>
                  </a:lnTo>
                  <a:lnTo>
                    <a:pt x="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3"/>
            <p:cNvSpPr>
              <a:spLocks/>
            </p:cNvSpPr>
            <p:nvPr/>
          </p:nvSpPr>
          <p:spPr bwMode="auto">
            <a:xfrm>
              <a:off x="3525838" y="1919288"/>
              <a:ext cx="838200" cy="325438"/>
            </a:xfrm>
            <a:custGeom>
              <a:avLst/>
              <a:gdLst>
                <a:gd name="T0" fmla="*/ 0 w 528"/>
                <a:gd name="T1" fmla="*/ 0 h 205"/>
                <a:gd name="T2" fmla="*/ 528 w 528"/>
                <a:gd name="T3" fmla="*/ 0 h 205"/>
                <a:gd name="T4" fmla="*/ 528 w 528"/>
                <a:gd name="T5" fmla="*/ 9 h 205"/>
                <a:gd name="T6" fmla="*/ 332 w 528"/>
                <a:gd name="T7" fmla="*/ 205 h 205"/>
                <a:gd name="T8" fmla="*/ 0 w 528"/>
                <a:gd name="T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205">
                  <a:moveTo>
                    <a:pt x="0" y="0"/>
                  </a:moveTo>
                  <a:lnTo>
                    <a:pt x="528" y="0"/>
                  </a:lnTo>
                  <a:lnTo>
                    <a:pt x="528" y="9"/>
                  </a:lnTo>
                  <a:lnTo>
                    <a:pt x="332" y="205"/>
                  </a:lnTo>
                  <a:lnTo>
                    <a:pt x="0" y="20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83"/>
            <p:cNvSpPr>
              <a:spLocks noChangeShapeType="1"/>
            </p:cNvSpPr>
            <p:nvPr/>
          </p:nvSpPr>
          <p:spPr bwMode="auto">
            <a:xfrm flipH="1">
              <a:off x="3525838" y="1943101"/>
              <a:ext cx="830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84"/>
            <p:cNvSpPr>
              <a:spLocks noChangeShapeType="1"/>
            </p:cNvSpPr>
            <p:nvPr/>
          </p:nvSpPr>
          <p:spPr bwMode="auto">
            <a:xfrm flipH="1">
              <a:off x="3525838" y="2220913"/>
              <a:ext cx="550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4"/>
            <p:cNvSpPr>
              <a:spLocks/>
            </p:cNvSpPr>
            <p:nvPr/>
          </p:nvSpPr>
          <p:spPr bwMode="auto">
            <a:xfrm>
              <a:off x="4164013" y="2105026"/>
              <a:ext cx="88900" cy="90488"/>
            </a:xfrm>
            <a:custGeom>
              <a:avLst/>
              <a:gdLst>
                <a:gd name="T0" fmla="*/ 0 w 56"/>
                <a:gd name="T1" fmla="*/ 37 h 57"/>
                <a:gd name="T2" fmla="*/ 36 w 56"/>
                <a:gd name="T3" fmla="*/ 0 h 57"/>
                <a:gd name="T4" fmla="*/ 56 w 56"/>
                <a:gd name="T5" fmla="*/ 21 h 57"/>
                <a:gd name="T6" fmla="*/ 20 w 56"/>
                <a:gd name="T7" fmla="*/ 57 h 57"/>
                <a:gd name="T8" fmla="*/ 0 w 56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0" y="37"/>
                  </a:moveTo>
                  <a:lnTo>
                    <a:pt x="36" y="0"/>
                  </a:lnTo>
                  <a:lnTo>
                    <a:pt x="56" y="21"/>
                  </a:lnTo>
                  <a:lnTo>
                    <a:pt x="20" y="5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5"/>
            <p:cNvSpPr>
              <a:spLocks/>
            </p:cNvSpPr>
            <p:nvPr/>
          </p:nvSpPr>
          <p:spPr bwMode="auto">
            <a:xfrm>
              <a:off x="4300538" y="1968501"/>
              <a:ext cx="90488" cy="90488"/>
            </a:xfrm>
            <a:custGeom>
              <a:avLst/>
              <a:gdLst>
                <a:gd name="T0" fmla="*/ 0 w 57"/>
                <a:gd name="T1" fmla="*/ 36 h 57"/>
                <a:gd name="T2" fmla="*/ 36 w 57"/>
                <a:gd name="T3" fmla="*/ 0 h 57"/>
                <a:gd name="T4" fmla="*/ 57 w 57"/>
                <a:gd name="T5" fmla="*/ 21 h 57"/>
                <a:gd name="T6" fmla="*/ 20 w 57"/>
                <a:gd name="T7" fmla="*/ 57 h 57"/>
                <a:gd name="T8" fmla="*/ 0 w 57"/>
                <a:gd name="T9" fmla="*/ 3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0" y="36"/>
                  </a:moveTo>
                  <a:lnTo>
                    <a:pt x="36" y="0"/>
                  </a:lnTo>
                  <a:lnTo>
                    <a:pt x="57" y="21"/>
                  </a:lnTo>
                  <a:lnTo>
                    <a:pt x="20" y="5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2" name="Group 111"/>
          <p:cNvGrpSpPr>
            <a:grpSpLocks noChangeAspect="1"/>
          </p:cNvGrpSpPr>
          <p:nvPr/>
        </p:nvGrpSpPr>
        <p:grpSpPr>
          <a:xfrm>
            <a:off x="7216311" y="76200"/>
            <a:ext cx="762000" cy="457200"/>
            <a:chOff x="2462212" y="2446338"/>
            <a:chExt cx="809625" cy="485775"/>
          </a:xfrm>
        </p:grpSpPr>
        <p:sp>
          <p:nvSpPr>
            <p:cNvPr id="113" name="Freeform 100"/>
            <p:cNvSpPr>
              <a:spLocks/>
            </p:cNvSpPr>
            <p:nvPr/>
          </p:nvSpPr>
          <p:spPr bwMode="auto">
            <a:xfrm>
              <a:off x="2462212" y="2446338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1"/>
            <p:cNvSpPr>
              <a:spLocks/>
            </p:cNvSpPr>
            <p:nvPr/>
          </p:nvSpPr>
          <p:spPr bwMode="auto">
            <a:xfrm>
              <a:off x="2554287" y="2525713"/>
              <a:ext cx="717550" cy="327025"/>
            </a:xfrm>
            <a:custGeom>
              <a:avLst/>
              <a:gdLst>
                <a:gd name="T0" fmla="*/ 452 w 452"/>
                <a:gd name="T1" fmla="*/ 206 h 206"/>
                <a:gd name="T2" fmla="*/ 0 w 452"/>
                <a:gd name="T3" fmla="*/ 206 h 206"/>
                <a:gd name="T4" fmla="*/ 0 w 452"/>
                <a:gd name="T5" fmla="*/ 0 h 206"/>
                <a:gd name="T6" fmla="*/ 452 w 452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6">
                  <a:moveTo>
                    <a:pt x="452" y="206"/>
                  </a:moveTo>
                  <a:lnTo>
                    <a:pt x="0" y="206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98"/>
            <p:cNvSpPr>
              <a:spLocks noChangeShapeType="1"/>
            </p:cNvSpPr>
            <p:nvPr/>
          </p:nvSpPr>
          <p:spPr bwMode="auto">
            <a:xfrm flipH="1">
              <a:off x="2554287" y="2551113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99"/>
            <p:cNvSpPr>
              <a:spLocks noChangeShapeType="1"/>
            </p:cNvSpPr>
            <p:nvPr/>
          </p:nvSpPr>
          <p:spPr bwMode="auto">
            <a:xfrm flipH="1">
              <a:off x="2554287" y="2828926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02"/>
            <p:cNvSpPr>
              <a:spLocks noChangeArrowheads="1"/>
            </p:cNvSpPr>
            <p:nvPr/>
          </p:nvSpPr>
          <p:spPr bwMode="auto">
            <a:xfrm>
              <a:off x="2470150" y="2608263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extBox 20"/>
          <p:cNvSpPr txBox="1"/>
          <p:nvPr/>
        </p:nvSpPr>
        <p:spPr>
          <a:xfrm>
            <a:off x="5548129" y="14478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B1S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383069" y="3110371"/>
                <a:ext cx="1445731" cy="3331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 smtClean="0"/>
                  <a:t> = [0.82]</a:t>
                </a:r>
                <a:endParaRPr lang="en-US" sz="1400" baseline="-25000" dirty="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69" y="3110371"/>
                <a:ext cx="1445731" cy="333168"/>
              </a:xfrm>
              <a:prstGeom prst="rect">
                <a:avLst/>
              </a:prstGeom>
              <a:blipFill rotWithShape="1">
                <a:blip r:embed="rId2"/>
                <a:stretch>
                  <a:fillRect t="-181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TextBox 118"/>
          <p:cNvSpPr txBox="1"/>
          <p:nvPr/>
        </p:nvSpPr>
        <p:spPr>
          <a:xfrm>
            <a:off x="1828800" y="3178638"/>
            <a:ext cx="31209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[0.66]</a:t>
            </a:r>
            <a:endParaRPr lang="en-US" sz="1400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Performance: B1S &amp; B2N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5400000" flipH="1">
            <a:off x="4110203" y="2452598"/>
            <a:ext cx="2011680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Shear Force</a:t>
            </a:r>
            <a:endParaRPr lang="en-US" sz="1400" baseline="-250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383070" y="3610764"/>
            <a:ext cx="4562759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Distance from Beam End</a:t>
            </a:r>
            <a:endParaRPr lang="en-US" sz="1400" baseline="-25000" dirty="0"/>
          </a:p>
        </p:txBody>
      </p:sp>
      <p:sp>
        <p:nvSpPr>
          <p:cNvPr id="20" name="Freeform 68"/>
          <p:cNvSpPr>
            <a:spLocks/>
          </p:cNvSpPr>
          <p:nvPr/>
        </p:nvSpPr>
        <p:spPr bwMode="auto">
          <a:xfrm flipH="1">
            <a:off x="383069" y="1555387"/>
            <a:ext cx="4569689" cy="2006203"/>
          </a:xfrm>
          <a:custGeom>
            <a:avLst/>
            <a:gdLst>
              <a:gd name="T0" fmla="*/ 779 w 779"/>
              <a:gd name="T1" fmla="*/ 342 h 342"/>
              <a:gd name="T2" fmla="*/ 0 w 779"/>
              <a:gd name="T3" fmla="*/ 342 h 342"/>
              <a:gd name="T4" fmla="*/ 0 w 779"/>
              <a:gd name="T5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79" h="342">
                <a:moveTo>
                  <a:pt x="779" y="342"/>
                </a:moveTo>
                <a:lnTo>
                  <a:pt x="0" y="34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flipH="1">
                <a:off x="2813502" y="1903526"/>
                <a:ext cx="213925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13502" y="1903526"/>
                <a:ext cx="2139257" cy="246221"/>
              </a:xfrm>
              <a:prstGeom prst="rect">
                <a:avLst/>
              </a:prstGeom>
              <a:blipFill rotWithShape="1">
                <a:blip r:embed="rId3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21540000" flipH="1">
                <a:off x="2813605" y="2370898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 flipH="1">
                <a:off x="2813605" y="2370898"/>
                <a:ext cx="2130236" cy="246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21540000" flipH="1">
                <a:off x="1214849" y="2715635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𝑡𝑒𝑠𝑡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 flipH="1">
                <a:off x="1214849" y="2715635"/>
                <a:ext cx="2130236" cy="246221"/>
              </a:xfrm>
              <a:prstGeom prst="rect">
                <a:avLst/>
              </a:prstGeom>
              <a:blipFill rotWithShape="1">
                <a:blip r:embed="rId5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103"/>
          <p:cNvSpPr>
            <a:spLocks/>
          </p:cNvSpPr>
          <p:nvPr/>
        </p:nvSpPr>
        <p:spPr bwMode="auto">
          <a:xfrm>
            <a:off x="374904" y="2232169"/>
            <a:ext cx="4577854" cy="266873"/>
          </a:xfrm>
          <a:custGeom>
            <a:avLst/>
            <a:gdLst>
              <a:gd name="T0" fmla="*/ 669 w 669"/>
              <a:gd name="T1" fmla="*/ 0 h 39"/>
              <a:gd name="T2" fmla="*/ 208 w 669"/>
              <a:gd name="T3" fmla="*/ 0 h 39"/>
              <a:gd name="T4" fmla="*/ 208 w 669"/>
              <a:gd name="T5" fmla="*/ 39 h 39"/>
              <a:gd name="T6" fmla="*/ 0 w 669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9" h="39">
                <a:moveTo>
                  <a:pt x="669" y="0"/>
                </a:moveTo>
                <a:lnTo>
                  <a:pt x="208" y="0"/>
                </a:lnTo>
                <a:lnTo>
                  <a:pt x="208" y="39"/>
                </a:lnTo>
                <a:lnTo>
                  <a:pt x="0" y="39"/>
                </a:ln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04"/>
          <p:cNvSpPr>
            <a:spLocks noChangeShapeType="1"/>
          </p:cNvSpPr>
          <p:nvPr/>
        </p:nvSpPr>
        <p:spPr bwMode="auto">
          <a:xfrm flipH="1">
            <a:off x="374904" y="2629053"/>
            <a:ext cx="4577854" cy="11633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5-Point Star 24"/>
          <p:cNvSpPr/>
          <p:nvPr/>
        </p:nvSpPr>
        <p:spPr>
          <a:xfrm flipH="1">
            <a:off x="2575318" y="2585093"/>
            <a:ext cx="182880" cy="182880"/>
          </a:xfrm>
          <a:prstGeom prst="star5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 flipH="1">
                <a:off x="380758" y="1664016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0.66</a:t>
                </a:r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0758" y="1664016"/>
                <a:ext cx="1719530" cy="408623"/>
              </a:xfrm>
              <a:prstGeom prst="roundRect">
                <a:avLst/>
              </a:prstGeom>
              <a:blipFill rotWithShape="1">
                <a:blip r:embed="rId6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 descr="\\disk.austin.utexas.edu\root\engr\research\fsel\projects\BurstingShearBeams-5831\Photos\2009-01-06 Shear Test 1A\P1000516.JPG"/>
          <p:cNvPicPr>
            <a:picLocks noChangeAspect="1" noChangeArrowheads="1"/>
          </p:cNvPicPr>
          <p:nvPr/>
        </p:nvPicPr>
        <p:blipFill>
          <a:blip r:embed="rId7" cstate="print"/>
          <a:srcRect r="17277" b="21847"/>
          <a:stretch>
            <a:fillRect/>
          </a:stretch>
        </p:blipFill>
        <p:spPr bwMode="auto">
          <a:xfrm>
            <a:off x="5460574" y="1368941"/>
            <a:ext cx="3226226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102" name="Group 101"/>
          <p:cNvGrpSpPr/>
          <p:nvPr/>
        </p:nvGrpSpPr>
        <p:grpSpPr>
          <a:xfrm>
            <a:off x="7153275" y="3052763"/>
            <a:ext cx="797719" cy="271462"/>
            <a:chOff x="7153275" y="3052763"/>
            <a:chExt cx="797719" cy="271462"/>
          </a:xfrm>
        </p:grpSpPr>
        <p:sp>
          <p:nvSpPr>
            <p:cNvPr id="82" name="Freeform 81"/>
            <p:cNvSpPr/>
            <p:nvPr/>
          </p:nvSpPr>
          <p:spPr>
            <a:xfrm>
              <a:off x="7153275" y="3251200"/>
              <a:ext cx="460375" cy="73025"/>
            </a:xfrm>
            <a:custGeom>
              <a:avLst/>
              <a:gdLst>
                <a:gd name="connsiteX0" fmla="*/ 0 w 460375"/>
                <a:gd name="connsiteY0" fmla="*/ 0 h 73025"/>
                <a:gd name="connsiteX1" fmla="*/ 158750 w 460375"/>
                <a:gd name="connsiteY1" fmla="*/ 31750 h 73025"/>
                <a:gd name="connsiteX2" fmla="*/ 279400 w 460375"/>
                <a:gd name="connsiteY2" fmla="*/ 57150 h 73025"/>
                <a:gd name="connsiteX3" fmla="*/ 381000 w 460375"/>
                <a:gd name="connsiteY3" fmla="*/ 50800 h 73025"/>
                <a:gd name="connsiteX4" fmla="*/ 460375 w 460375"/>
                <a:gd name="connsiteY4" fmla="*/ 730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375" h="73025">
                  <a:moveTo>
                    <a:pt x="0" y="0"/>
                  </a:moveTo>
                  <a:lnTo>
                    <a:pt x="158750" y="31750"/>
                  </a:lnTo>
                  <a:lnTo>
                    <a:pt x="279400" y="57150"/>
                  </a:lnTo>
                  <a:lnTo>
                    <a:pt x="381000" y="50800"/>
                  </a:lnTo>
                  <a:lnTo>
                    <a:pt x="460375" y="73025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35875" y="3235325"/>
              <a:ext cx="146050" cy="38100"/>
            </a:xfrm>
            <a:custGeom>
              <a:avLst/>
              <a:gdLst>
                <a:gd name="connsiteX0" fmla="*/ 0 w 146050"/>
                <a:gd name="connsiteY0" fmla="*/ 0 h 38100"/>
                <a:gd name="connsiteX1" fmla="*/ 85725 w 146050"/>
                <a:gd name="connsiteY1" fmla="*/ 9525 h 38100"/>
                <a:gd name="connsiteX2" fmla="*/ 146050 w 14605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050" h="38100">
                  <a:moveTo>
                    <a:pt x="0" y="0"/>
                  </a:moveTo>
                  <a:lnTo>
                    <a:pt x="85725" y="9525"/>
                  </a:lnTo>
                  <a:lnTo>
                    <a:pt x="146050" y="3810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7650956" y="3052763"/>
              <a:ext cx="300038" cy="159543"/>
            </a:xfrm>
            <a:custGeom>
              <a:avLst/>
              <a:gdLst>
                <a:gd name="connsiteX0" fmla="*/ 0 w 300038"/>
                <a:gd name="connsiteY0" fmla="*/ 0 h 159543"/>
                <a:gd name="connsiteX1" fmla="*/ 111919 w 300038"/>
                <a:gd name="connsiteY1" fmla="*/ 57150 h 159543"/>
                <a:gd name="connsiteX2" fmla="*/ 176213 w 300038"/>
                <a:gd name="connsiteY2" fmla="*/ 76200 h 159543"/>
                <a:gd name="connsiteX3" fmla="*/ 247650 w 300038"/>
                <a:gd name="connsiteY3" fmla="*/ 133350 h 159543"/>
                <a:gd name="connsiteX4" fmla="*/ 300038 w 300038"/>
                <a:gd name="connsiteY4" fmla="*/ 159543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038" h="159543">
                  <a:moveTo>
                    <a:pt x="0" y="0"/>
                  </a:moveTo>
                  <a:lnTo>
                    <a:pt x="111919" y="57150"/>
                  </a:lnTo>
                  <a:lnTo>
                    <a:pt x="176213" y="76200"/>
                  </a:lnTo>
                  <a:lnTo>
                    <a:pt x="247650" y="133350"/>
                  </a:lnTo>
                  <a:lnTo>
                    <a:pt x="300038" y="159543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7269956" y="3193256"/>
              <a:ext cx="457200" cy="111919"/>
            </a:xfrm>
            <a:custGeom>
              <a:avLst/>
              <a:gdLst>
                <a:gd name="connsiteX0" fmla="*/ 0 w 457200"/>
                <a:gd name="connsiteY0" fmla="*/ 0 h 111919"/>
                <a:gd name="connsiteX1" fmla="*/ 130969 w 457200"/>
                <a:gd name="connsiteY1" fmla="*/ 26194 h 111919"/>
                <a:gd name="connsiteX2" fmla="*/ 235744 w 457200"/>
                <a:gd name="connsiteY2" fmla="*/ 52388 h 111919"/>
                <a:gd name="connsiteX3" fmla="*/ 326232 w 457200"/>
                <a:gd name="connsiteY3" fmla="*/ 61913 h 111919"/>
                <a:gd name="connsiteX4" fmla="*/ 392907 w 457200"/>
                <a:gd name="connsiteY4" fmla="*/ 92869 h 111919"/>
                <a:gd name="connsiteX5" fmla="*/ 457200 w 457200"/>
                <a:gd name="connsiteY5" fmla="*/ 111919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111919">
                  <a:moveTo>
                    <a:pt x="0" y="0"/>
                  </a:moveTo>
                  <a:lnTo>
                    <a:pt x="130969" y="26194"/>
                  </a:lnTo>
                  <a:lnTo>
                    <a:pt x="235744" y="52388"/>
                  </a:lnTo>
                  <a:lnTo>
                    <a:pt x="326232" y="61913"/>
                  </a:lnTo>
                  <a:lnTo>
                    <a:pt x="392907" y="92869"/>
                  </a:lnTo>
                  <a:lnTo>
                    <a:pt x="457200" y="111919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467350" y="2041525"/>
            <a:ext cx="2514600" cy="1438275"/>
            <a:chOff x="5467350" y="2041525"/>
            <a:chExt cx="2514600" cy="1438275"/>
          </a:xfrm>
        </p:grpSpPr>
        <p:sp>
          <p:nvSpPr>
            <p:cNvPr id="74" name="Freeform 73"/>
            <p:cNvSpPr/>
            <p:nvPr/>
          </p:nvSpPr>
          <p:spPr>
            <a:xfrm>
              <a:off x="5568950" y="3352800"/>
              <a:ext cx="466725" cy="63500"/>
            </a:xfrm>
            <a:custGeom>
              <a:avLst/>
              <a:gdLst>
                <a:gd name="connsiteX0" fmla="*/ 0 w 466725"/>
                <a:gd name="connsiteY0" fmla="*/ 0 h 63500"/>
                <a:gd name="connsiteX1" fmla="*/ 196850 w 466725"/>
                <a:gd name="connsiteY1" fmla="*/ 12700 h 63500"/>
                <a:gd name="connsiteX2" fmla="*/ 346075 w 466725"/>
                <a:gd name="connsiteY2" fmla="*/ 44450 h 63500"/>
                <a:gd name="connsiteX3" fmla="*/ 466725 w 466725"/>
                <a:gd name="connsiteY3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63500">
                  <a:moveTo>
                    <a:pt x="0" y="0"/>
                  </a:moveTo>
                  <a:lnTo>
                    <a:pt x="196850" y="12700"/>
                  </a:lnTo>
                  <a:lnTo>
                    <a:pt x="346075" y="44450"/>
                  </a:lnTo>
                  <a:lnTo>
                    <a:pt x="466725" y="635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5883275" y="3359150"/>
              <a:ext cx="517525" cy="88900"/>
            </a:xfrm>
            <a:custGeom>
              <a:avLst/>
              <a:gdLst>
                <a:gd name="connsiteX0" fmla="*/ 0 w 517525"/>
                <a:gd name="connsiteY0" fmla="*/ 0 h 88900"/>
                <a:gd name="connsiteX1" fmla="*/ 168275 w 517525"/>
                <a:gd name="connsiteY1" fmla="*/ 25400 h 88900"/>
                <a:gd name="connsiteX2" fmla="*/ 314325 w 517525"/>
                <a:gd name="connsiteY2" fmla="*/ 34925 h 88900"/>
                <a:gd name="connsiteX3" fmla="*/ 422275 w 517525"/>
                <a:gd name="connsiteY3" fmla="*/ 63500 h 88900"/>
                <a:gd name="connsiteX4" fmla="*/ 517525 w 517525"/>
                <a:gd name="connsiteY4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525" h="88900">
                  <a:moveTo>
                    <a:pt x="0" y="0"/>
                  </a:moveTo>
                  <a:lnTo>
                    <a:pt x="168275" y="25400"/>
                  </a:lnTo>
                  <a:lnTo>
                    <a:pt x="314325" y="34925"/>
                  </a:lnTo>
                  <a:lnTo>
                    <a:pt x="422275" y="63500"/>
                  </a:lnTo>
                  <a:lnTo>
                    <a:pt x="517525" y="889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6321425" y="3390900"/>
              <a:ext cx="349250" cy="88900"/>
            </a:xfrm>
            <a:custGeom>
              <a:avLst/>
              <a:gdLst>
                <a:gd name="connsiteX0" fmla="*/ 0 w 349250"/>
                <a:gd name="connsiteY0" fmla="*/ 0 h 88900"/>
                <a:gd name="connsiteX1" fmla="*/ 180975 w 349250"/>
                <a:gd name="connsiteY1" fmla="*/ 25400 h 88900"/>
                <a:gd name="connsiteX2" fmla="*/ 263525 w 349250"/>
                <a:gd name="connsiteY2" fmla="*/ 47625 h 88900"/>
                <a:gd name="connsiteX3" fmla="*/ 349250 w 349250"/>
                <a:gd name="connsiteY3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250" h="88900">
                  <a:moveTo>
                    <a:pt x="0" y="0"/>
                  </a:moveTo>
                  <a:lnTo>
                    <a:pt x="180975" y="25400"/>
                  </a:lnTo>
                  <a:lnTo>
                    <a:pt x="263525" y="47625"/>
                  </a:lnTo>
                  <a:lnTo>
                    <a:pt x="349250" y="889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5467350" y="2832100"/>
              <a:ext cx="930275" cy="203200"/>
            </a:xfrm>
            <a:custGeom>
              <a:avLst/>
              <a:gdLst>
                <a:gd name="connsiteX0" fmla="*/ 0 w 930275"/>
                <a:gd name="connsiteY0" fmla="*/ 0 h 203200"/>
                <a:gd name="connsiteX1" fmla="*/ 120650 w 930275"/>
                <a:gd name="connsiteY1" fmla="*/ 28575 h 203200"/>
                <a:gd name="connsiteX2" fmla="*/ 250825 w 930275"/>
                <a:gd name="connsiteY2" fmla="*/ 57150 h 203200"/>
                <a:gd name="connsiteX3" fmla="*/ 346075 w 930275"/>
                <a:gd name="connsiteY3" fmla="*/ 101600 h 203200"/>
                <a:gd name="connsiteX4" fmla="*/ 517525 w 930275"/>
                <a:gd name="connsiteY4" fmla="*/ 123825 h 203200"/>
                <a:gd name="connsiteX5" fmla="*/ 663575 w 930275"/>
                <a:gd name="connsiteY5" fmla="*/ 158750 h 203200"/>
                <a:gd name="connsiteX6" fmla="*/ 793750 w 930275"/>
                <a:gd name="connsiteY6" fmla="*/ 171450 h 203200"/>
                <a:gd name="connsiteX7" fmla="*/ 930275 w 930275"/>
                <a:gd name="connsiteY7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0275" h="203200">
                  <a:moveTo>
                    <a:pt x="0" y="0"/>
                  </a:moveTo>
                  <a:lnTo>
                    <a:pt x="120650" y="28575"/>
                  </a:lnTo>
                  <a:lnTo>
                    <a:pt x="250825" y="57150"/>
                  </a:lnTo>
                  <a:lnTo>
                    <a:pt x="346075" y="101600"/>
                  </a:lnTo>
                  <a:lnTo>
                    <a:pt x="517525" y="123825"/>
                  </a:lnTo>
                  <a:lnTo>
                    <a:pt x="663575" y="158750"/>
                  </a:lnTo>
                  <a:lnTo>
                    <a:pt x="793750" y="171450"/>
                  </a:lnTo>
                  <a:lnTo>
                    <a:pt x="930275" y="2032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5673725" y="2968625"/>
              <a:ext cx="1165225" cy="155575"/>
            </a:xfrm>
            <a:custGeom>
              <a:avLst/>
              <a:gdLst>
                <a:gd name="connsiteX0" fmla="*/ 0 w 1165225"/>
                <a:gd name="connsiteY0" fmla="*/ 0 h 155575"/>
                <a:gd name="connsiteX1" fmla="*/ 282575 w 1165225"/>
                <a:gd name="connsiteY1" fmla="*/ 31750 h 155575"/>
                <a:gd name="connsiteX2" fmla="*/ 422275 w 1165225"/>
                <a:gd name="connsiteY2" fmla="*/ 53975 h 155575"/>
                <a:gd name="connsiteX3" fmla="*/ 587375 w 1165225"/>
                <a:gd name="connsiteY3" fmla="*/ 76200 h 155575"/>
                <a:gd name="connsiteX4" fmla="*/ 720725 w 1165225"/>
                <a:gd name="connsiteY4" fmla="*/ 111125 h 155575"/>
                <a:gd name="connsiteX5" fmla="*/ 847725 w 1165225"/>
                <a:gd name="connsiteY5" fmla="*/ 114300 h 155575"/>
                <a:gd name="connsiteX6" fmla="*/ 1031875 w 1165225"/>
                <a:gd name="connsiteY6" fmla="*/ 152400 h 155575"/>
                <a:gd name="connsiteX7" fmla="*/ 1165225 w 1165225"/>
                <a:gd name="connsiteY7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5225" h="155575">
                  <a:moveTo>
                    <a:pt x="0" y="0"/>
                  </a:moveTo>
                  <a:lnTo>
                    <a:pt x="282575" y="31750"/>
                  </a:lnTo>
                  <a:lnTo>
                    <a:pt x="422275" y="53975"/>
                  </a:lnTo>
                  <a:lnTo>
                    <a:pt x="587375" y="76200"/>
                  </a:lnTo>
                  <a:lnTo>
                    <a:pt x="720725" y="111125"/>
                  </a:lnTo>
                  <a:lnTo>
                    <a:pt x="847725" y="114300"/>
                  </a:lnTo>
                  <a:lnTo>
                    <a:pt x="1031875" y="152400"/>
                  </a:lnTo>
                  <a:lnTo>
                    <a:pt x="1165225" y="1555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5470525" y="3082925"/>
              <a:ext cx="1819275" cy="276225"/>
            </a:xfrm>
            <a:custGeom>
              <a:avLst/>
              <a:gdLst>
                <a:gd name="connsiteX0" fmla="*/ 0 w 1819275"/>
                <a:gd name="connsiteY0" fmla="*/ 0 h 276225"/>
                <a:gd name="connsiteX1" fmla="*/ 187325 w 1819275"/>
                <a:gd name="connsiteY1" fmla="*/ 19050 h 276225"/>
                <a:gd name="connsiteX2" fmla="*/ 403225 w 1819275"/>
                <a:gd name="connsiteY2" fmla="*/ 44450 h 276225"/>
                <a:gd name="connsiteX3" fmla="*/ 654050 w 1819275"/>
                <a:gd name="connsiteY3" fmla="*/ 79375 h 276225"/>
                <a:gd name="connsiteX4" fmla="*/ 841375 w 1819275"/>
                <a:gd name="connsiteY4" fmla="*/ 92075 h 276225"/>
                <a:gd name="connsiteX5" fmla="*/ 1031875 w 1819275"/>
                <a:gd name="connsiteY5" fmla="*/ 111125 h 276225"/>
                <a:gd name="connsiteX6" fmla="*/ 1238250 w 1819275"/>
                <a:gd name="connsiteY6" fmla="*/ 152400 h 276225"/>
                <a:gd name="connsiteX7" fmla="*/ 1419225 w 1819275"/>
                <a:gd name="connsiteY7" fmla="*/ 193675 h 276225"/>
                <a:gd name="connsiteX8" fmla="*/ 1597025 w 1819275"/>
                <a:gd name="connsiteY8" fmla="*/ 222250 h 276225"/>
                <a:gd name="connsiteX9" fmla="*/ 1717675 w 1819275"/>
                <a:gd name="connsiteY9" fmla="*/ 241300 h 276225"/>
                <a:gd name="connsiteX10" fmla="*/ 1819275 w 1819275"/>
                <a:gd name="connsiteY10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276225">
                  <a:moveTo>
                    <a:pt x="0" y="0"/>
                  </a:moveTo>
                  <a:lnTo>
                    <a:pt x="187325" y="19050"/>
                  </a:lnTo>
                  <a:lnTo>
                    <a:pt x="403225" y="44450"/>
                  </a:lnTo>
                  <a:lnTo>
                    <a:pt x="654050" y="79375"/>
                  </a:lnTo>
                  <a:lnTo>
                    <a:pt x="841375" y="92075"/>
                  </a:lnTo>
                  <a:lnTo>
                    <a:pt x="1031875" y="111125"/>
                  </a:lnTo>
                  <a:lnTo>
                    <a:pt x="1238250" y="152400"/>
                  </a:lnTo>
                  <a:lnTo>
                    <a:pt x="1419225" y="193675"/>
                  </a:lnTo>
                  <a:lnTo>
                    <a:pt x="1597025" y="222250"/>
                  </a:lnTo>
                  <a:lnTo>
                    <a:pt x="1717675" y="241300"/>
                  </a:lnTo>
                  <a:lnTo>
                    <a:pt x="1819275" y="2762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6508750" y="3365500"/>
              <a:ext cx="425450" cy="66675"/>
            </a:xfrm>
            <a:custGeom>
              <a:avLst/>
              <a:gdLst>
                <a:gd name="connsiteX0" fmla="*/ 0 w 425450"/>
                <a:gd name="connsiteY0" fmla="*/ 0 h 66675"/>
                <a:gd name="connsiteX1" fmla="*/ 130175 w 425450"/>
                <a:gd name="connsiteY1" fmla="*/ 22225 h 66675"/>
                <a:gd name="connsiteX2" fmla="*/ 266700 w 425450"/>
                <a:gd name="connsiteY2" fmla="*/ 41275 h 66675"/>
                <a:gd name="connsiteX3" fmla="*/ 425450 w 42545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450" h="66675">
                  <a:moveTo>
                    <a:pt x="0" y="0"/>
                  </a:moveTo>
                  <a:lnTo>
                    <a:pt x="130175" y="22225"/>
                  </a:lnTo>
                  <a:lnTo>
                    <a:pt x="266700" y="41275"/>
                  </a:lnTo>
                  <a:lnTo>
                    <a:pt x="425450" y="666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6873875" y="3013075"/>
              <a:ext cx="279400" cy="19050"/>
            </a:xfrm>
            <a:custGeom>
              <a:avLst/>
              <a:gdLst>
                <a:gd name="connsiteX0" fmla="*/ 0 w 279400"/>
                <a:gd name="connsiteY0" fmla="*/ 19050 h 19050"/>
                <a:gd name="connsiteX1" fmla="*/ 161925 w 279400"/>
                <a:gd name="connsiteY1" fmla="*/ 0 h 19050"/>
                <a:gd name="connsiteX2" fmla="*/ 279400 w 279400"/>
                <a:gd name="connsiteY2" fmla="*/ 31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19050">
                  <a:moveTo>
                    <a:pt x="0" y="19050"/>
                  </a:moveTo>
                  <a:lnTo>
                    <a:pt x="161925" y="0"/>
                  </a:lnTo>
                  <a:lnTo>
                    <a:pt x="279400" y="31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7102475" y="2124075"/>
              <a:ext cx="879475" cy="581025"/>
            </a:xfrm>
            <a:custGeom>
              <a:avLst/>
              <a:gdLst>
                <a:gd name="connsiteX0" fmla="*/ 0 w 879475"/>
                <a:gd name="connsiteY0" fmla="*/ 0 h 581025"/>
                <a:gd name="connsiteX1" fmla="*/ 130175 w 879475"/>
                <a:gd name="connsiteY1" fmla="*/ 107950 h 581025"/>
                <a:gd name="connsiteX2" fmla="*/ 254000 w 879475"/>
                <a:gd name="connsiteY2" fmla="*/ 184150 h 581025"/>
                <a:gd name="connsiteX3" fmla="*/ 307975 w 879475"/>
                <a:gd name="connsiteY3" fmla="*/ 241300 h 581025"/>
                <a:gd name="connsiteX4" fmla="*/ 320675 w 879475"/>
                <a:gd name="connsiteY4" fmla="*/ 269875 h 581025"/>
                <a:gd name="connsiteX5" fmla="*/ 434975 w 879475"/>
                <a:gd name="connsiteY5" fmla="*/ 355600 h 581025"/>
                <a:gd name="connsiteX6" fmla="*/ 615950 w 879475"/>
                <a:gd name="connsiteY6" fmla="*/ 447675 h 581025"/>
                <a:gd name="connsiteX7" fmla="*/ 781050 w 879475"/>
                <a:gd name="connsiteY7" fmla="*/ 514350 h 581025"/>
                <a:gd name="connsiteX8" fmla="*/ 879475 w 879475"/>
                <a:gd name="connsiteY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475" h="581025">
                  <a:moveTo>
                    <a:pt x="0" y="0"/>
                  </a:moveTo>
                  <a:lnTo>
                    <a:pt x="130175" y="107950"/>
                  </a:lnTo>
                  <a:lnTo>
                    <a:pt x="254000" y="184150"/>
                  </a:lnTo>
                  <a:lnTo>
                    <a:pt x="307975" y="241300"/>
                  </a:lnTo>
                  <a:lnTo>
                    <a:pt x="320675" y="269875"/>
                  </a:lnTo>
                  <a:lnTo>
                    <a:pt x="434975" y="355600"/>
                  </a:lnTo>
                  <a:lnTo>
                    <a:pt x="615950" y="447675"/>
                  </a:lnTo>
                  <a:lnTo>
                    <a:pt x="781050" y="514350"/>
                  </a:lnTo>
                  <a:lnTo>
                    <a:pt x="879475" y="5810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213475" y="2041525"/>
              <a:ext cx="352425" cy="215900"/>
            </a:xfrm>
            <a:custGeom>
              <a:avLst/>
              <a:gdLst>
                <a:gd name="connsiteX0" fmla="*/ 0 w 352425"/>
                <a:gd name="connsiteY0" fmla="*/ 0 h 215900"/>
                <a:gd name="connsiteX1" fmla="*/ 123825 w 352425"/>
                <a:gd name="connsiteY1" fmla="*/ 82550 h 215900"/>
                <a:gd name="connsiteX2" fmla="*/ 238125 w 352425"/>
                <a:gd name="connsiteY2" fmla="*/ 177800 h 215900"/>
                <a:gd name="connsiteX3" fmla="*/ 352425 w 352425"/>
                <a:gd name="connsiteY3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15900">
                  <a:moveTo>
                    <a:pt x="0" y="0"/>
                  </a:moveTo>
                  <a:lnTo>
                    <a:pt x="123825" y="82550"/>
                  </a:lnTo>
                  <a:lnTo>
                    <a:pt x="238125" y="177800"/>
                  </a:lnTo>
                  <a:lnTo>
                    <a:pt x="352425" y="2159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6502400" y="2057400"/>
              <a:ext cx="1031875" cy="619125"/>
            </a:xfrm>
            <a:custGeom>
              <a:avLst/>
              <a:gdLst>
                <a:gd name="connsiteX0" fmla="*/ 0 w 1031875"/>
                <a:gd name="connsiteY0" fmla="*/ 0 h 619125"/>
                <a:gd name="connsiteX1" fmla="*/ 200025 w 1031875"/>
                <a:gd name="connsiteY1" fmla="*/ 130175 h 619125"/>
                <a:gd name="connsiteX2" fmla="*/ 381000 w 1031875"/>
                <a:gd name="connsiteY2" fmla="*/ 222250 h 619125"/>
                <a:gd name="connsiteX3" fmla="*/ 530225 w 1031875"/>
                <a:gd name="connsiteY3" fmla="*/ 307975 h 619125"/>
                <a:gd name="connsiteX4" fmla="*/ 679450 w 1031875"/>
                <a:gd name="connsiteY4" fmla="*/ 441325 h 619125"/>
                <a:gd name="connsiteX5" fmla="*/ 758825 w 1031875"/>
                <a:gd name="connsiteY5" fmla="*/ 504825 h 619125"/>
                <a:gd name="connsiteX6" fmla="*/ 822325 w 1031875"/>
                <a:gd name="connsiteY6" fmla="*/ 558800 h 619125"/>
                <a:gd name="connsiteX7" fmla="*/ 901700 w 1031875"/>
                <a:gd name="connsiteY7" fmla="*/ 596900 h 619125"/>
                <a:gd name="connsiteX8" fmla="*/ 1031875 w 1031875"/>
                <a:gd name="connsiteY8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875" h="619125">
                  <a:moveTo>
                    <a:pt x="0" y="0"/>
                  </a:moveTo>
                  <a:lnTo>
                    <a:pt x="200025" y="130175"/>
                  </a:lnTo>
                  <a:lnTo>
                    <a:pt x="381000" y="222250"/>
                  </a:lnTo>
                  <a:lnTo>
                    <a:pt x="530225" y="307975"/>
                  </a:lnTo>
                  <a:lnTo>
                    <a:pt x="679450" y="441325"/>
                  </a:lnTo>
                  <a:lnTo>
                    <a:pt x="758825" y="504825"/>
                  </a:lnTo>
                  <a:lnTo>
                    <a:pt x="822325" y="558800"/>
                  </a:lnTo>
                  <a:lnTo>
                    <a:pt x="901700" y="596900"/>
                  </a:lnTo>
                  <a:lnTo>
                    <a:pt x="1031875" y="6191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6927850" y="2095500"/>
              <a:ext cx="873125" cy="587375"/>
            </a:xfrm>
            <a:custGeom>
              <a:avLst/>
              <a:gdLst>
                <a:gd name="connsiteX0" fmla="*/ 0 w 873125"/>
                <a:gd name="connsiteY0" fmla="*/ 0 h 587375"/>
                <a:gd name="connsiteX1" fmla="*/ 165100 w 873125"/>
                <a:gd name="connsiteY1" fmla="*/ 139700 h 587375"/>
                <a:gd name="connsiteX2" fmla="*/ 282575 w 873125"/>
                <a:gd name="connsiteY2" fmla="*/ 238125 h 587375"/>
                <a:gd name="connsiteX3" fmla="*/ 400050 w 873125"/>
                <a:gd name="connsiteY3" fmla="*/ 307975 h 587375"/>
                <a:gd name="connsiteX4" fmla="*/ 504825 w 873125"/>
                <a:gd name="connsiteY4" fmla="*/ 393700 h 587375"/>
                <a:gd name="connsiteX5" fmla="*/ 587375 w 873125"/>
                <a:gd name="connsiteY5" fmla="*/ 466725 h 587375"/>
                <a:gd name="connsiteX6" fmla="*/ 606425 w 873125"/>
                <a:gd name="connsiteY6" fmla="*/ 492125 h 587375"/>
                <a:gd name="connsiteX7" fmla="*/ 647700 w 873125"/>
                <a:gd name="connsiteY7" fmla="*/ 533400 h 587375"/>
                <a:gd name="connsiteX8" fmla="*/ 736600 w 873125"/>
                <a:gd name="connsiteY8" fmla="*/ 568325 h 587375"/>
                <a:gd name="connsiteX9" fmla="*/ 873125 w 873125"/>
                <a:gd name="connsiteY9" fmla="*/ 587375 h 58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3125" h="587375">
                  <a:moveTo>
                    <a:pt x="0" y="0"/>
                  </a:moveTo>
                  <a:lnTo>
                    <a:pt x="165100" y="139700"/>
                  </a:lnTo>
                  <a:lnTo>
                    <a:pt x="282575" y="238125"/>
                  </a:lnTo>
                  <a:lnTo>
                    <a:pt x="400050" y="307975"/>
                  </a:lnTo>
                  <a:lnTo>
                    <a:pt x="504825" y="393700"/>
                  </a:lnTo>
                  <a:lnTo>
                    <a:pt x="587375" y="466725"/>
                  </a:lnTo>
                  <a:cubicBezTo>
                    <a:pt x="604120" y="490168"/>
                    <a:pt x="596812" y="482512"/>
                    <a:pt x="606425" y="492125"/>
                  </a:cubicBezTo>
                  <a:lnTo>
                    <a:pt x="647700" y="533400"/>
                  </a:lnTo>
                  <a:lnTo>
                    <a:pt x="736600" y="568325"/>
                  </a:lnTo>
                  <a:lnTo>
                    <a:pt x="873125" y="5873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5689600" y="2054225"/>
              <a:ext cx="1768475" cy="765175"/>
            </a:xfrm>
            <a:custGeom>
              <a:avLst/>
              <a:gdLst>
                <a:gd name="connsiteX0" fmla="*/ 0 w 1768475"/>
                <a:gd name="connsiteY0" fmla="*/ 0 h 765175"/>
                <a:gd name="connsiteX1" fmla="*/ 238125 w 1768475"/>
                <a:gd name="connsiteY1" fmla="*/ 107950 h 765175"/>
                <a:gd name="connsiteX2" fmla="*/ 450850 w 1768475"/>
                <a:gd name="connsiteY2" fmla="*/ 180975 h 765175"/>
                <a:gd name="connsiteX3" fmla="*/ 622300 w 1768475"/>
                <a:gd name="connsiteY3" fmla="*/ 244475 h 765175"/>
                <a:gd name="connsiteX4" fmla="*/ 809625 w 1768475"/>
                <a:gd name="connsiteY4" fmla="*/ 396875 h 765175"/>
                <a:gd name="connsiteX5" fmla="*/ 984250 w 1768475"/>
                <a:gd name="connsiteY5" fmla="*/ 473075 h 765175"/>
                <a:gd name="connsiteX6" fmla="*/ 1101725 w 1768475"/>
                <a:gd name="connsiteY6" fmla="*/ 527050 h 765175"/>
                <a:gd name="connsiteX7" fmla="*/ 1130300 w 1768475"/>
                <a:gd name="connsiteY7" fmla="*/ 539750 h 765175"/>
                <a:gd name="connsiteX8" fmla="*/ 1279525 w 1768475"/>
                <a:gd name="connsiteY8" fmla="*/ 549275 h 765175"/>
                <a:gd name="connsiteX9" fmla="*/ 1393825 w 1768475"/>
                <a:gd name="connsiteY9" fmla="*/ 590550 h 765175"/>
                <a:gd name="connsiteX10" fmla="*/ 1447800 w 1768475"/>
                <a:gd name="connsiteY10" fmla="*/ 628650 h 765175"/>
                <a:gd name="connsiteX11" fmla="*/ 1562100 w 1768475"/>
                <a:gd name="connsiteY11" fmla="*/ 647700 h 765175"/>
                <a:gd name="connsiteX12" fmla="*/ 1663700 w 1768475"/>
                <a:gd name="connsiteY12" fmla="*/ 714375 h 765175"/>
                <a:gd name="connsiteX13" fmla="*/ 1768475 w 1768475"/>
                <a:gd name="connsiteY13" fmla="*/ 765175 h 7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8475" h="765175">
                  <a:moveTo>
                    <a:pt x="0" y="0"/>
                  </a:moveTo>
                  <a:lnTo>
                    <a:pt x="238125" y="107950"/>
                  </a:lnTo>
                  <a:lnTo>
                    <a:pt x="450850" y="180975"/>
                  </a:lnTo>
                  <a:lnTo>
                    <a:pt x="622300" y="244475"/>
                  </a:lnTo>
                  <a:lnTo>
                    <a:pt x="809625" y="396875"/>
                  </a:lnTo>
                  <a:lnTo>
                    <a:pt x="984250" y="473075"/>
                  </a:lnTo>
                  <a:lnTo>
                    <a:pt x="1101725" y="527050"/>
                  </a:lnTo>
                  <a:lnTo>
                    <a:pt x="1130300" y="539750"/>
                  </a:lnTo>
                  <a:lnTo>
                    <a:pt x="1279525" y="549275"/>
                  </a:lnTo>
                  <a:lnTo>
                    <a:pt x="1393825" y="590550"/>
                  </a:lnTo>
                  <a:lnTo>
                    <a:pt x="1447800" y="628650"/>
                  </a:lnTo>
                  <a:lnTo>
                    <a:pt x="1562100" y="647700"/>
                  </a:lnTo>
                  <a:lnTo>
                    <a:pt x="1663700" y="714375"/>
                  </a:lnTo>
                  <a:lnTo>
                    <a:pt x="1768475" y="7651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5473700" y="2330450"/>
              <a:ext cx="974725" cy="361950"/>
            </a:xfrm>
            <a:custGeom>
              <a:avLst/>
              <a:gdLst>
                <a:gd name="connsiteX0" fmla="*/ 0 w 974725"/>
                <a:gd name="connsiteY0" fmla="*/ 0 h 361950"/>
                <a:gd name="connsiteX1" fmla="*/ 228600 w 974725"/>
                <a:gd name="connsiteY1" fmla="*/ 60325 h 361950"/>
                <a:gd name="connsiteX2" fmla="*/ 450850 w 974725"/>
                <a:gd name="connsiteY2" fmla="*/ 127000 h 361950"/>
                <a:gd name="connsiteX3" fmla="*/ 587375 w 974725"/>
                <a:gd name="connsiteY3" fmla="*/ 203200 h 361950"/>
                <a:gd name="connsiteX4" fmla="*/ 609600 w 974725"/>
                <a:gd name="connsiteY4" fmla="*/ 219075 h 361950"/>
                <a:gd name="connsiteX5" fmla="*/ 847725 w 974725"/>
                <a:gd name="connsiteY5" fmla="*/ 292100 h 361950"/>
                <a:gd name="connsiteX6" fmla="*/ 974725 w 974725"/>
                <a:gd name="connsiteY6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725" h="361950">
                  <a:moveTo>
                    <a:pt x="0" y="0"/>
                  </a:moveTo>
                  <a:lnTo>
                    <a:pt x="228600" y="60325"/>
                  </a:lnTo>
                  <a:lnTo>
                    <a:pt x="450850" y="127000"/>
                  </a:lnTo>
                  <a:lnTo>
                    <a:pt x="587375" y="203200"/>
                  </a:lnTo>
                  <a:lnTo>
                    <a:pt x="609600" y="219075"/>
                  </a:lnTo>
                  <a:lnTo>
                    <a:pt x="847725" y="292100"/>
                  </a:lnTo>
                  <a:lnTo>
                    <a:pt x="974725" y="3619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5473700" y="2520950"/>
              <a:ext cx="606425" cy="174625"/>
            </a:xfrm>
            <a:custGeom>
              <a:avLst/>
              <a:gdLst>
                <a:gd name="connsiteX0" fmla="*/ 0 w 606425"/>
                <a:gd name="connsiteY0" fmla="*/ 0 h 174625"/>
                <a:gd name="connsiteX1" fmla="*/ 161925 w 606425"/>
                <a:gd name="connsiteY1" fmla="*/ 38100 h 174625"/>
                <a:gd name="connsiteX2" fmla="*/ 349250 w 606425"/>
                <a:gd name="connsiteY2" fmla="*/ 44450 h 174625"/>
                <a:gd name="connsiteX3" fmla="*/ 498475 w 606425"/>
                <a:gd name="connsiteY3" fmla="*/ 111125 h 174625"/>
                <a:gd name="connsiteX4" fmla="*/ 574675 w 606425"/>
                <a:gd name="connsiteY4" fmla="*/ 155575 h 174625"/>
                <a:gd name="connsiteX5" fmla="*/ 606425 w 606425"/>
                <a:gd name="connsiteY5" fmla="*/ 174625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6425" h="174625">
                  <a:moveTo>
                    <a:pt x="0" y="0"/>
                  </a:moveTo>
                  <a:lnTo>
                    <a:pt x="161925" y="38100"/>
                  </a:lnTo>
                  <a:lnTo>
                    <a:pt x="349250" y="44450"/>
                  </a:lnTo>
                  <a:lnTo>
                    <a:pt x="498475" y="111125"/>
                  </a:lnTo>
                  <a:lnTo>
                    <a:pt x="574675" y="155575"/>
                  </a:lnTo>
                  <a:lnTo>
                    <a:pt x="606425" y="1746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5632450" y="2663825"/>
              <a:ext cx="800100" cy="171450"/>
            </a:xfrm>
            <a:custGeom>
              <a:avLst/>
              <a:gdLst>
                <a:gd name="connsiteX0" fmla="*/ 0 w 800100"/>
                <a:gd name="connsiteY0" fmla="*/ 0 h 171450"/>
                <a:gd name="connsiteX1" fmla="*/ 193675 w 800100"/>
                <a:gd name="connsiteY1" fmla="*/ 9525 h 171450"/>
                <a:gd name="connsiteX2" fmla="*/ 358775 w 800100"/>
                <a:gd name="connsiteY2" fmla="*/ 73025 h 171450"/>
                <a:gd name="connsiteX3" fmla="*/ 546100 w 800100"/>
                <a:gd name="connsiteY3" fmla="*/ 107950 h 171450"/>
                <a:gd name="connsiteX4" fmla="*/ 682625 w 800100"/>
                <a:gd name="connsiteY4" fmla="*/ 155575 h 171450"/>
                <a:gd name="connsiteX5" fmla="*/ 800100 w 800100"/>
                <a:gd name="connsiteY5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71450">
                  <a:moveTo>
                    <a:pt x="0" y="0"/>
                  </a:moveTo>
                  <a:lnTo>
                    <a:pt x="193675" y="9525"/>
                  </a:lnTo>
                  <a:lnTo>
                    <a:pt x="358775" y="73025"/>
                  </a:lnTo>
                  <a:lnTo>
                    <a:pt x="546100" y="107950"/>
                  </a:lnTo>
                  <a:lnTo>
                    <a:pt x="682625" y="155575"/>
                  </a:lnTo>
                  <a:lnTo>
                    <a:pt x="800100" y="1714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6057900" y="2451100"/>
              <a:ext cx="1504950" cy="533400"/>
            </a:xfrm>
            <a:custGeom>
              <a:avLst/>
              <a:gdLst>
                <a:gd name="connsiteX0" fmla="*/ 0 w 1504950"/>
                <a:gd name="connsiteY0" fmla="*/ 0 h 533400"/>
                <a:gd name="connsiteX1" fmla="*/ 266700 w 1504950"/>
                <a:gd name="connsiteY1" fmla="*/ 38100 h 533400"/>
                <a:gd name="connsiteX2" fmla="*/ 409575 w 1504950"/>
                <a:gd name="connsiteY2" fmla="*/ 98425 h 533400"/>
                <a:gd name="connsiteX3" fmla="*/ 473075 w 1504950"/>
                <a:gd name="connsiteY3" fmla="*/ 155575 h 533400"/>
                <a:gd name="connsiteX4" fmla="*/ 590550 w 1504950"/>
                <a:gd name="connsiteY4" fmla="*/ 225425 h 533400"/>
                <a:gd name="connsiteX5" fmla="*/ 742950 w 1504950"/>
                <a:gd name="connsiteY5" fmla="*/ 307975 h 533400"/>
                <a:gd name="connsiteX6" fmla="*/ 825500 w 1504950"/>
                <a:gd name="connsiteY6" fmla="*/ 377825 h 533400"/>
                <a:gd name="connsiteX7" fmla="*/ 1012825 w 1504950"/>
                <a:gd name="connsiteY7" fmla="*/ 434975 h 533400"/>
                <a:gd name="connsiteX8" fmla="*/ 1146175 w 1504950"/>
                <a:gd name="connsiteY8" fmla="*/ 460375 h 533400"/>
                <a:gd name="connsiteX9" fmla="*/ 1247775 w 1504950"/>
                <a:gd name="connsiteY9" fmla="*/ 457200 h 533400"/>
                <a:gd name="connsiteX10" fmla="*/ 1400175 w 1504950"/>
                <a:gd name="connsiteY10" fmla="*/ 523875 h 533400"/>
                <a:gd name="connsiteX11" fmla="*/ 1504950 w 1504950"/>
                <a:gd name="connsiteY11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4950" h="533400">
                  <a:moveTo>
                    <a:pt x="0" y="0"/>
                  </a:moveTo>
                  <a:lnTo>
                    <a:pt x="266700" y="38100"/>
                  </a:lnTo>
                  <a:lnTo>
                    <a:pt x="409575" y="98425"/>
                  </a:lnTo>
                  <a:lnTo>
                    <a:pt x="473075" y="155575"/>
                  </a:lnTo>
                  <a:lnTo>
                    <a:pt x="590550" y="225425"/>
                  </a:lnTo>
                  <a:lnTo>
                    <a:pt x="742950" y="307975"/>
                  </a:lnTo>
                  <a:lnTo>
                    <a:pt x="825500" y="377825"/>
                  </a:lnTo>
                  <a:lnTo>
                    <a:pt x="1012825" y="434975"/>
                  </a:lnTo>
                  <a:lnTo>
                    <a:pt x="1146175" y="460375"/>
                  </a:lnTo>
                  <a:lnTo>
                    <a:pt x="1247775" y="457200"/>
                  </a:lnTo>
                  <a:lnTo>
                    <a:pt x="1400175" y="523875"/>
                  </a:lnTo>
                  <a:lnTo>
                    <a:pt x="1504950" y="5334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5562600" y="2111375"/>
              <a:ext cx="514350" cy="333375"/>
            </a:xfrm>
            <a:custGeom>
              <a:avLst/>
              <a:gdLst>
                <a:gd name="connsiteX0" fmla="*/ 0 w 514350"/>
                <a:gd name="connsiteY0" fmla="*/ 0 h 333375"/>
                <a:gd name="connsiteX1" fmla="*/ 165100 w 514350"/>
                <a:gd name="connsiteY1" fmla="*/ 63500 h 333375"/>
                <a:gd name="connsiteX2" fmla="*/ 228600 w 514350"/>
                <a:gd name="connsiteY2" fmla="*/ 142875 h 333375"/>
                <a:gd name="connsiteX3" fmla="*/ 327025 w 514350"/>
                <a:gd name="connsiteY3" fmla="*/ 203200 h 333375"/>
                <a:gd name="connsiteX4" fmla="*/ 444500 w 514350"/>
                <a:gd name="connsiteY4" fmla="*/ 273050 h 333375"/>
                <a:gd name="connsiteX5" fmla="*/ 514350 w 514350"/>
                <a:gd name="connsiteY5" fmla="*/ 3333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350" h="333375">
                  <a:moveTo>
                    <a:pt x="0" y="0"/>
                  </a:moveTo>
                  <a:lnTo>
                    <a:pt x="165100" y="63500"/>
                  </a:lnTo>
                  <a:lnTo>
                    <a:pt x="228600" y="142875"/>
                  </a:lnTo>
                  <a:lnTo>
                    <a:pt x="327025" y="203200"/>
                  </a:lnTo>
                  <a:lnTo>
                    <a:pt x="444500" y="273050"/>
                  </a:lnTo>
                  <a:lnTo>
                    <a:pt x="514350" y="3333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6603206" y="2812256"/>
              <a:ext cx="1033463" cy="228600"/>
            </a:xfrm>
            <a:custGeom>
              <a:avLst/>
              <a:gdLst>
                <a:gd name="connsiteX0" fmla="*/ 0 w 1033463"/>
                <a:gd name="connsiteY0" fmla="*/ 0 h 228600"/>
                <a:gd name="connsiteX1" fmla="*/ 188119 w 1033463"/>
                <a:gd name="connsiteY1" fmla="*/ 59532 h 228600"/>
                <a:gd name="connsiteX2" fmla="*/ 314325 w 1033463"/>
                <a:gd name="connsiteY2" fmla="*/ 85725 h 228600"/>
                <a:gd name="connsiteX3" fmla="*/ 438150 w 1033463"/>
                <a:gd name="connsiteY3" fmla="*/ 133350 h 228600"/>
                <a:gd name="connsiteX4" fmla="*/ 521494 w 1033463"/>
                <a:gd name="connsiteY4" fmla="*/ 169069 h 228600"/>
                <a:gd name="connsiteX5" fmla="*/ 621507 w 1033463"/>
                <a:gd name="connsiteY5" fmla="*/ 183357 h 228600"/>
                <a:gd name="connsiteX6" fmla="*/ 719138 w 1033463"/>
                <a:gd name="connsiteY6" fmla="*/ 188119 h 228600"/>
                <a:gd name="connsiteX7" fmla="*/ 795338 w 1033463"/>
                <a:gd name="connsiteY7" fmla="*/ 202407 h 228600"/>
                <a:gd name="connsiteX8" fmla="*/ 890588 w 1033463"/>
                <a:gd name="connsiteY8" fmla="*/ 207169 h 228600"/>
                <a:gd name="connsiteX9" fmla="*/ 1033463 w 1033463"/>
                <a:gd name="connsiteY9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3463" h="228600">
                  <a:moveTo>
                    <a:pt x="0" y="0"/>
                  </a:moveTo>
                  <a:lnTo>
                    <a:pt x="188119" y="59532"/>
                  </a:lnTo>
                  <a:lnTo>
                    <a:pt x="314325" y="85725"/>
                  </a:lnTo>
                  <a:lnTo>
                    <a:pt x="438150" y="133350"/>
                  </a:lnTo>
                  <a:lnTo>
                    <a:pt x="521494" y="169069"/>
                  </a:lnTo>
                  <a:lnTo>
                    <a:pt x="621507" y="183357"/>
                  </a:lnTo>
                  <a:lnTo>
                    <a:pt x="719138" y="188119"/>
                  </a:lnTo>
                  <a:lnTo>
                    <a:pt x="795338" y="202407"/>
                  </a:lnTo>
                  <a:lnTo>
                    <a:pt x="890588" y="207169"/>
                  </a:lnTo>
                  <a:lnTo>
                    <a:pt x="1033463" y="2286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536406" y="2717006"/>
              <a:ext cx="1707357" cy="473869"/>
            </a:xfrm>
            <a:custGeom>
              <a:avLst/>
              <a:gdLst>
                <a:gd name="connsiteX0" fmla="*/ 0 w 1707357"/>
                <a:gd name="connsiteY0" fmla="*/ 0 h 473869"/>
                <a:gd name="connsiteX1" fmla="*/ 159544 w 1707357"/>
                <a:gd name="connsiteY1" fmla="*/ 52388 h 473869"/>
                <a:gd name="connsiteX2" fmla="*/ 366713 w 1707357"/>
                <a:gd name="connsiteY2" fmla="*/ 100013 h 473869"/>
                <a:gd name="connsiteX3" fmla="*/ 438150 w 1707357"/>
                <a:gd name="connsiteY3" fmla="*/ 159544 h 473869"/>
                <a:gd name="connsiteX4" fmla="*/ 547688 w 1707357"/>
                <a:gd name="connsiteY4" fmla="*/ 176213 h 473869"/>
                <a:gd name="connsiteX5" fmla="*/ 695325 w 1707357"/>
                <a:gd name="connsiteY5" fmla="*/ 214313 h 473869"/>
                <a:gd name="connsiteX6" fmla="*/ 816769 w 1707357"/>
                <a:gd name="connsiteY6" fmla="*/ 259557 h 473869"/>
                <a:gd name="connsiteX7" fmla="*/ 1016794 w 1707357"/>
                <a:gd name="connsiteY7" fmla="*/ 297657 h 473869"/>
                <a:gd name="connsiteX8" fmla="*/ 1150144 w 1707357"/>
                <a:gd name="connsiteY8" fmla="*/ 321469 h 473869"/>
                <a:gd name="connsiteX9" fmla="*/ 1357313 w 1707357"/>
                <a:gd name="connsiteY9" fmla="*/ 388144 h 473869"/>
                <a:gd name="connsiteX10" fmla="*/ 1471613 w 1707357"/>
                <a:gd name="connsiteY10" fmla="*/ 416719 h 473869"/>
                <a:gd name="connsiteX11" fmla="*/ 1597819 w 1707357"/>
                <a:gd name="connsiteY11" fmla="*/ 445294 h 473869"/>
                <a:gd name="connsiteX12" fmla="*/ 1707357 w 1707357"/>
                <a:gd name="connsiteY12" fmla="*/ 473869 h 47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7357" h="473869">
                  <a:moveTo>
                    <a:pt x="0" y="0"/>
                  </a:moveTo>
                  <a:lnTo>
                    <a:pt x="159544" y="52388"/>
                  </a:lnTo>
                  <a:lnTo>
                    <a:pt x="366713" y="100013"/>
                  </a:lnTo>
                  <a:lnTo>
                    <a:pt x="438150" y="159544"/>
                  </a:lnTo>
                  <a:lnTo>
                    <a:pt x="547688" y="176213"/>
                  </a:lnTo>
                  <a:lnTo>
                    <a:pt x="695325" y="214313"/>
                  </a:lnTo>
                  <a:lnTo>
                    <a:pt x="816769" y="259557"/>
                  </a:lnTo>
                  <a:lnTo>
                    <a:pt x="1016794" y="297657"/>
                  </a:lnTo>
                  <a:lnTo>
                    <a:pt x="1150144" y="321469"/>
                  </a:lnTo>
                  <a:lnTo>
                    <a:pt x="1357313" y="388144"/>
                  </a:lnTo>
                  <a:lnTo>
                    <a:pt x="1471613" y="416719"/>
                  </a:lnTo>
                  <a:lnTo>
                    <a:pt x="1597819" y="445294"/>
                  </a:lnTo>
                  <a:lnTo>
                    <a:pt x="1707357" y="473869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91440" y="1594650"/>
            <a:ext cx="683885" cy="210312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5615641" y="77477"/>
            <a:ext cx="950259" cy="457200"/>
            <a:chOff x="3525838" y="1839913"/>
            <a:chExt cx="1009650" cy="485775"/>
          </a:xfrm>
        </p:grpSpPr>
        <p:sp>
          <p:nvSpPr>
            <p:cNvPr id="106" name="Freeform 90"/>
            <p:cNvSpPr>
              <a:spLocks/>
            </p:cNvSpPr>
            <p:nvPr/>
          </p:nvSpPr>
          <p:spPr bwMode="auto">
            <a:xfrm>
              <a:off x="3525838" y="1839913"/>
              <a:ext cx="1009650" cy="485775"/>
            </a:xfrm>
            <a:custGeom>
              <a:avLst/>
              <a:gdLst>
                <a:gd name="T0" fmla="*/ 0 w 636"/>
                <a:gd name="T1" fmla="*/ 0 h 306"/>
                <a:gd name="T2" fmla="*/ 636 w 636"/>
                <a:gd name="T3" fmla="*/ 0 h 306"/>
                <a:gd name="T4" fmla="*/ 636 w 636"/>
                <a:gd name="T5" fmla="*/ 28 h 306"/>
                <a:gd name="T6" fmla="*/ 359 w 636"/>
                <a:gd name="T7" fmla="*/ 306 h 306"/>
                <a:gd name="T8" fmla="*/ 0 w 636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306">
                  <a:moveTo>
                    <a:pt x="0" y="0"/>
                  </a:moveTo>
                  <a:lnTo>
                    <a:pt x="636" y="0"/>
                  </a:lnTo>
                  <a:lnTo>
                    <a:pt x="636" y="28"/>
                  </a:lnTo>
                  <a:lnTo>
                    <a:pt x="359" y="306"/>
                  </a:lnTo>
                  <a:lnTo>
                    <a:pt x="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3"/>
            <p:cNvSpPr>
              <a:spLocks/>
            </p:cNvSpPr>
            <p:nvPr/>
          </p:nvSpPr>
          <p:spPr bwMode="auto">
            <a:xfrm>
              <a:off x="3525838" y="1919288"/>
              <a:ext cx="838200" cy="325438"/>
            </a:xfrm>
            <a:custGeom>
              <a:avLst/>
              <a:gdLst>
                <a:gd name="T0" fmla="*/ 0 w 528"/>
                <a:gd name="T1" fmla="*/ 0 h 205"/>
                <a:gd name="T2" fmla="*/ 528 w 528"/>
                <a:gd name="T3" fmla="*/ 0 h 205"/>
                <a:gd name="T4" fmla="*/ 528 w 528"/>
                <a:gd name="T5" fmla="*/ 9 h 205"/>
                <a:gd name="T6" fmla="*/ 332 w 528"/>
                <a:gd name="T7" fmla="*/ 205 h 205"/>
                <a:gd name="T8" fmla="*/ 0 w 528"/>
                <a:gd name="T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205">
                  <a:moveTo>
                    <a:pt x="0" y="0"/>
                  </a:moveTo>
                  <a:lnTo>
                    <a:pt x="528" y="0"/>
                  </a:lnTo>
                  <a:lnTo>
                    <a:pt x="528" y="9"/>
                  </a:lnTo>
                  <a:lnTo>
                    <a:pt x="332" y="205"/>
                  </a:lnTo>
                  <a:lnTo>
                    <a:pt x="0" y="20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83"/>
            <p:cNvSpPr>
              <a:spLocks noChangeShapeType="1"/>
            </p:cNvSpPr>
            <p:nvPr/>
          </p:nvSpPr>
          <p:spPr bwMode="auto">
            <a:xfrm flipH="1">
              <a:off x="3525838" y="1943101"/>
              <a:ext cx="830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84"/>
            <p:cNvSpPr>
              <a:spLocks noChangeShapeType="1"/>
            </p:cNvSpPr>
            <p:nvPr/>
          </p:nvSpPr>
          <p:spPr bwMode="auto">
            <a:xfrm flipH="1">
              <a:off x="3525838" y="2220913"/>
              <a:ext cx="550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4"/>
            <p:cNvSpPr>
              <a:spLocks/>
            </p:cNvSpPr>
            <p:nvPr/>
          </p:nvSpPr>
          <p:spPr bwMode="auto">
            <a:xfrm>
              <a:off x="4164013" y="2105026"/>
              <a:ext cx="88900" cy="90488"/>
            </a:xfrm>
            <a:custGeom>
              <a:avLst/>
              <a:gdLst>
                <a:gd name="T0" fmla="*/ 0 w 56"/>
                <a:gd name="T1" fmla="*/ 37 h 57"/>
                <a:gd name="T2" fmla="*/ 36 w 56"/>
                <a:gd name="T3" fmla="*/ 0 h 57"/>
                <a:gd name="T4" fmla="*/ 56 w 56"/>
                <a:gd name="T5" fmla="*/ 21 h 57"/>
                <a:gd name="T6" fmla="*/ 20 w 56"/>
                <a:gd name="T7" fmla="*/ 57 h 57"/>
                <a:gd name="T8" fmla="*/ 0 w 56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0" y="37"/>
                  </a:moveTo>
                  <a:lnTo>
                    <a:pt x="36" y="0"/>
                  </a:lnTo>
                  <a:lnTo>
                    <a:pt x="56" y="21"/>
                  </a:lnTo>
                  <a:lnTo>
                    <a:pt x="20" y="5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5"/>
            <p:cNvSpPr>
              <a:spLocks/>
            </p:cNvSpPr>
            <p:nvPr/>
          </p:nvSpPr>
          <p:spPr bwMode="auto">
            <a:xfrm>
              <a:off x="4300538" y="1968501"/>
              <a:ext cx="90488" cy="90488"/>
            </a:xfrm>
            <a:custGeom>
              <a:avLst/>
              <a:gdLst>
                <a:gd name="T0" fmla="*/ 0 w 57"/>
                <a:gd name="T1" fmla="*/ 36 h 57"/>
                <a:gd name="T2" fmla="*/ 36 w 57"/>
                <a:gd name="T3" fmla="*/ 0 h 57"/>
                <a:gd name="T4" fmla="*/ 57 w 57"/>
                <a:gd name="T5" fmla="*/ 21 h 57"/>
                <a:gd name="T6" fmla="*/ 20 w 57"/>
                <a:gd name="T7" fmla="*/ 57 h 57"/>
                <a:gd name="T8" fmla="*/ 0 w 57"/>
                <a:gd name="T9" fmla="*/ 3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0" y="36"/>
                  </a:moveTo>
                  <a:lnTo>
                    <a:pt x="36" y="0"/>
                  </a:lnTo>
                  <a:lnTo>
                    <a:pt x="57" y="21"/>
                  </a:lnTo>
                  <a:lnTo>
                    <a:pt x="20" y="5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2" name="Group 111"/>
          <p:cNvGrpSpPr>
            <a:grpSpLocks noChangeAspect="1"/>
          </p:cNvGrpSpPr>
          <p:nvPr/>
        </p:nvGrpSpPr>
        <p:grpSpPr>
          <a:xfrm>
            <a:off x="7216311" y="76200"/>
            <a:ext cx="762000" cy="457200"/>
            <a:chOff x="2462212" y="2446338"/>
            <a:chExt cx="809625" cy="485775"/>
          </a:xfrm>
        </p:grpSpPr>
        <p:sp>
          <p:nvSpPr>
            <p:cNvPr id="113" name="Freeform 100"/>
            <p:cNvSpPr>
              <a:spLocks/>
            </p:cNvSpPr>
            <p:nvPr/>
          </p:nvSpPr>
          <p:spPr bwMode="auto">
            <a:xfrm>
              <a:off x="2462212" y="2446338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1"/>
            <p:cNvSpPr>
              <a:spLocks/>
            </p:cNvSpPr>
            <p:nvPr/>
          </p:nvSpPr>
          <p:spPr bwMode="auto">
            <a:xfrm>
              <a:off x="2554287" y="2525713"/>
              <a:ext cx="717550" cy="327025"/>
            </a:xfrm>
            <a:custGeom>
              <a:avLst/>
              <a:gdLst>
                <a:gd name="T0" fmla="*/ 452 w 452"/>
                <a:gd name="T1" fmla="*/ 206 h 206"/>
                <a:gd name="T2" fmla="*/ 0 w 452"/>
                <a:gd name="T3" fmla="*/ 206 h 206"/>
                <a:gd name="T4" fmla="*/ 0 w 452"/>
                <a:gd name="T5" fmla="*/ 0 h 206"/>
                <a:gd name="T6" fmla="*/ 452 w 452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6">
                  <a:moveTo>
                    <a:pt x="452" y="206"/>
                  </a:moveTo>
                  <a:lnTo>
                    <a:pt x="0" y="206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98"/>
            <p:cNvSpPr>
              <a:spLocks noChangeShapeType="1"/>
            </p:cNvSpPr>
            <p:nvPr/>
          </p:nvSpPr>
          <p:spPr bwMode="auto">
            <a:xfrm flipH="1">
              <a:off x="2554287" y="2551113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99"/>
            <p:cNvSpPr>
              <a:spLocks noChangeShapeType="1"/>
            </p:cNvSpPr>
            <p:nvPr/>
          </p:nvSpPr>
          <p:spPr bwMode="auto">
            <a:xfrm flipH="1">
              <a:off x="2554287" y="2828926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02"/>
            <p:cNvSpPr>
              <a:spLocks noChangeArrowheads="1"/>
            </p:cNvSpPr>
            <p:nvPr/>
          </p:nvSpPr>
          <p:spPr bwMode="auto">
            <a:xfrm>
              <a:off x="2470150" y="2608263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" name="TextBox 20"/>
          <p:cNvSpPr txBox="1"/>
          <p:nvPr/>
        </p:nvSpPr>
        <p:spPr>
          <a:xfrm>
            <a:off x="5548129" y="14478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B1S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3871927"/>
            <a:ext cx="9144000" cy="2483153"/>
            <a:chOff x="0" y="3871927"/>
            <a:chExt cx="9144000" cy="2483153"/>
          </a:xfrm>
        </p:grpSpPr>
        <p:sp>
          <p:nvSpPr>
            <p:cNvPr id="35" name="Line 147"/>
            <p:cNvSpPr>
              <a:spLocks noChangeShapeType="1"/>
            </p:cNvSpPr>
            <p:nvPr/>
          </p:nvSpPr>
          <p:spPr bwMode="auto">
            <a:xfrm flipH="1" flipV="1">
              <a:off x="374904" y="5058919"/>
              <a:ext cx="4571996" cy="11705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77885" y="5532624"/>
                  <a:ext cx="2136275" cy="3331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1400" dirty="0" smtClean="0"/>
                    <a:t> = [0.56]</a:t>
                  </a:r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885" y="5532624"/>
                  <a:ext cx="2136275" cy="33316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3704"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/>
            <p:cNvSpPr txBox="1"/>
            <p:nvPr/>
          </p:nvSpPr>
          <p:spPr>
            <a:xfrm>
              <a:off x="2514160" y="5600891"/>
              <a:ext cx="243043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[0.72]</a:t>
              </a:r>
              <a:endParaRPr lang="en-US" sz="1400" baseline="-25000" dirty="0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8" name="Freeform 68"/>
            <p:cNvSpPr>
              <a:spLocks/>
            </p:cNvSpPr>
            <p:nvPr/>
          </p:nvSpPr>
          <p:spPr bwMode="auto">
            <a:xfrm>
              <a:off x="374904" y="3977640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74903" y="4121992"/>
                  <a:ext cx="213925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03" y="4121992"/>
                  <a:ext cx="2139257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 rot="60000">
                  <a:off x="383821" y="4793151"/>
                  <a:ext cx="213023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0000">
                  <a:off x="383821" y="4793151"/>
                  <a:ext cx="2130236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5-Point Star 12"/>
            <p:cNvSpPr/>
            <p:nvPr/>
          </p:nvSpPr>
          <p:spPr>
            <a:xfrm>
              <a:off x="2569464" y="5007346"/>
              <a:ext cx="182880" cy="182880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 rot="60000">
                  <a:off x="1982577" y="5137888"/>
                  <a:ext cx="213023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0000">
                  <a:off x="1982577" y="5137888"/>
                  <a:ext cx="2130236" cy="24622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/>
            <p:cNvGrpSpPr/>
            <p:nvPr/>
          </p:nvGrpSpPr>
          <p:grpSpPr>
            <a:xfrm>
              <a:off x="374904" y="4432339"/>
              <a:ext cx="4572000" cy="344278"/>
              <a:chOff x="374904" y="4432339"/>
              <a:chExt cx="4572000" cy="344278"/>
            </a:xfrm>
          </p:grpSpPr>
          <p:sp>
            <p:nvSpPr>
              <p:cNvPr id="32" name="Line 149"/>
              <p:cNvSpPr>
                <a:spLocks noChangeShapeType="1"/>
              </p:cNvSpPr>
              <p:nvPr/>
            </p:nvSpPr>
            <p:spPr bwMode="auto">
              <a:xfrm>
                <a:off x="374904" y="4432339"/>
                <a:ext cx="2141404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50"/>
              <p:cNvSpPr>
                <a:spLocks noChangeShapeType="1"/>
              </p:cNvSpPr>
              <p:nvPr/>
            </p:nvSpPr>
            <p:spPr bwMode="auto">
              <a:xfrm>
                <a:off x="2516308" y="4432339"/>
                <a:ext cx="0" cy="344278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151"/>
              <p:cNvSpPr>
                <a:spLocks noChangeShapeType="1"/>
              </p:cNvSpPr>
              <p:nvPr/>
            </p:nvSpPr>
            <p:spPr bwMode="auto">
              <a:xfrm>
                <a:off x="2516308" y="4776614"/>
                <a:ext cx="2430596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227374" y="4087177"/>
                  <a:ext cx="1719530" cy="408623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dirty="0" smtClean="0"/>
                    <a:t>= 0.56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374" y="4087177"/>
                  <a:ext cx="1719530" cy="408623"/>
                </a:xfrm>
                <a:prstGeom prst="roundRect">
                  <a:avLst/>
                </a:prstGeom>
                <a:blipFill rotWithShape="1">
                  <a:blip r:embed="rId12"/>
                  <a:stretch>
                    <a:fillRect t="-87671" b="-139726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/>
            <p:cNvCxnSpPr/>
            <p:nvPr/>
          </p:nvCxnSpPr>
          <p:spPr>
            <a:xfrm>
              <a:off x="0" y="3871927"/>
              <a:ext cx="9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5621588" y="3977640"/>
              <a:ext cx="2904199" cy="2377440"/>
              <a:chOff x="3770657" y="1508760"/>
              <a:chExt cx="2904199" cy="2377440"/>
            </a:xfrm>
          </p:grpSpPr>
          <p:pic>
            <p:nvPicPr>
              <p:cNvPr id="48" name="Picture 2" descr="\\austin.utexas.edu\disk\engr\research\fsel\Projects\BurstingShearBeams-5831\Photos\2009-04-02 Shear Test 2A-north\P1000088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0" r="2818" b="1485"/>
              <a:stretch/>
            </p:blipFill>
            <p:spPr bwMode="auto">
              <a:xfrm>
                <a:off x="3770657" y="1508760"/>
                <a:ext cx="2904199" cy="237744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4140069" y="1564480"/>
                <a:ext cx="1985328" cy="2024537"/>
                <a:chOff x="1216025" y="1038225"/>
                <a:chExt cx="3054350" cy="3114675"/>
              </a:xfrm>
            </p:grpSpPr>
            <p:sp>
              <p:nvSpPr>
                <p:cNvPr id="50" name="Freeform 49"/>
                <p:cNvSpPr/>
                <p:nvPr/>
              </p:nvSpPr>
              <p:spPr>
                <a:xfrm>
                  <a:off x="2051050" y="1327150"/>
                  <a:ext cx="1301750" cy="1638300"/>
                </a:xfrm>
                <a:custGeom>
                  <a:avLst/>
                  <a:gdLst>
                    <a:gd name="connsiteX0" fmla="*/ 0 w 1301750"/>
                    <a:gd name="connsiteY0" fmla="*/ 1638300 h 1638300"/>
                    <a:gd name="connsiteX1" fmla="*/ 88900 w 1301750"/>
                    <a:gd name="connsiteY1" fmla="*/ 1562100 h 1638300"/>
                    <a:gd name="connsiteX2" fmla="*/ 117475 w 1301750"/>
                    <a:gd name="connsiteY2" fmla="*/ 1508125 h 1638300"/>
                    <a:gd name="connsiteX3" fmla="*/ 165100 w 1301750"/>
                    <a:gd name="connsiteY3" fmla="*/ 1444625 h 1638300"/>
                    <a:gd name="connsiteX4" fmla="*/ 174625 w 1301750"/>
                    <a:gd name="connsiteY4" fmla="*/ 1393825 h 1638300"/>
                    <a:gd name="connsiteX5" fmla="*/ 231775 w 1301750"/>
                    <a:gd name="connsiteY5" fmla="*/ 1333500 h 1638300"/>
                    <a:gd name="connsiteX6" fmla="*/ 311150 w 1301750"/>
                    <a:gd name="connsiteY6" fmla="*/ 1250950 h 1638300"/>
                    <a:gd name="connsiteX7" fmla="*/ 361950 w 1301750"/>
                    <a:gd name="connsiteY7" fmla="*/ 1149350 h 1638300"/>
                    <a:gd name="connsiteX8" fmla="*/ 400050 w 1301750"/>
                    <a:gd name="connsiteY8" fmla="*/ 1019175 h 1638300"/>
                    <a:gd name="connsiteX9" fmla="*/ 479425 w 1301750"/>
                    <a:gd name="connsiteY9" fmla="*/ 889000 h 1638300"/>
                    <a:gd name="connsiteX10" fmla="*/ 552450 w 1301750"/>
                    <a:gd name="connsiteY10" fmla="*/ 777875 h 1638300"/>
                    <a:gd name="connsiteX11" fmla="*/ 676275 w 1301750"/>
                    <a:gd name="connsiteY11" fmla="*/ 676275 h 1638300"/>
                    <a:gd name="connsiteX12" fmla="*/ 781050 w 1301750"/>
                    <a:gd name="connsiteY12" fmla="*/ 549275 h 1638300"/>
                    <a:gd name="connsiteX13" fmla="*/ 895350 w 1301750"/>
                    <a:gd name="connsiteY13" fmla="*/ 431800 h 1638300"/>
                    <a:gd name="connsiteX14" fmla="*/ 971550 w 1301750"/>
                    <a:gd name="connsiteY14" fmla="*/ 377825 h 1638300"/>
                    <a:gd name="connsiteX15" fmla="*/ 1063625 w 1301750"/>
                    <a:gd name="connsiteY15" fmla="*/ 279400 h 1638300"/>
                    <a:gd name="connsiteX16" fmla="*/ 1149350 w 1301750"/>
                    <a:gd name="connsiteY16" fmla="*/ 165100 h 1638300"/>
                    <a:gd name="connsiteX17" fmla="*/ 1209675 w 1301750"/>
                    <a:gd name="connsiteY17" fmla="*/ 73025 h 1638300"/>
                    <a:gd name="connsiteX18" fmla="*/ 1301750 w 1301750"/>
                    <a:gd name="connsiteY18" fmla="*/ 0 h 163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01750" h="1638300">
                      <a:moveTo>
                        <a:pt x="0" y="1638300"/>
                      </a:moveTo>
                      <a:lnTo>
                        <a:pt x="88900" y="1562100"/>
                      </a:lnTo>
                      <a:lnTo>
                        <a:pt x="117475" y="1508125"/>
                      </a:lnTo>
                      <a:lnTo>
                        <a:pt x="165100" y="1444625"/>
                      </a:lnTo>
                      <a:lnTo>
                        <a:pt x="174625" y="1393825"/>
                      </a:lnTo>
                      <a:lnTo>
                        <a:pt x="231775" y="1333500"/>
                      </a:lnTo>
                      <a:lnTo>
                        <a:pt x="311150" y="1250950"/>
                      </a:lnTo>
                      <a:lnTo>
                        <a:pt x="361950" y="1149350"/>
                      </a:lnTo>
                      <a:lnTo>
                        <a:pt x="400050" y="1019175"/>
                      </a:lnTo>
                      <a:lnTo>
                        <a:pt x="479425" y="889000"/>
                      </a:lnTo>
                      <a:lnTo>
                        <a:pt x="552450" y="777875"/>
                      </a:lnTo>
                      <a:lnTo>
                        <a:pt x="676275" y="676275"/>
                      </a:lnTo>
                      <a:lnTo>
                        <a:pt x="781050" y="549275"/>
                      </a:lnTo>
                      <a:lnTo>
                        <a:pt x="895350" y="431800"/>
                      </a:lnTo>
                      <a:lnTo>
                        <a:pt x="971550" y="377825"/>
                      </a:lnTo>
                      <a:lnTo>
                        <a:pt x="1063625" y="279400"/>
                      </a:lnTo>
                      <a:lnTo>
                        <a:pt x="1149350" y="165100"/>
                      </a:lnTo>
                      <a:lnTo>
                        <a:pt x="1209675" y="73025"/>
                      </a:lnTo>
                      <a:lnTo>
                        <a:pt x="13017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3276600" y="1104900"/>
                  <a:ext cx="384175" cy="371475"/>
                </a:xfrm>
                <a:custGeom>
                  <a:avLst/>
                  <a:gdLst>
                    <a:gd name="connsiteX0" fmla="*/ 0 w 384175"/>
                    <a:gd name="connsiteY0" fmla="*/ 371475 h 371475"/>
                    <a:gd name="connsiteX1" fmla="*/ 82550 w 384175"/>
                    <a:gd name="connsiteY1" fmla="*/ 298450 h 371475"/>
                    <a:gd name="connsiteX2" fmla="*/ 120650 w 384175"/>
                    <a:gd name="connsiteY2" fmla="*/ 260350 h 371475"/>
                    <a:gd name="connsiteX3" fmla="*/ 149225 w 384175"/>
                    <a:gd name="connsiteY3" fmla="*/ 212725 h 371475"/>
                    <a:gd name="connsiteX4" fmla="*/ 193675 w 384175"/>
                    <a:gd name="connsiteY4" fmla="*/ 155575 h 371475"/>
                    <a:gd name="connsiteX5" fmla="*/ 266700 w 384175"/>
                    <a:gd name="connsiteY5" fmla="*/ 92075 h 371475"/>
                    <a:gd name="connsiteX6" fmla="*/ 349250 w 384175"/>
                    <a:gd name="connsiteY6" fmla="*/ 41275 h 371475"/>
                    <a:gd name="connsiteX7" fmla="*/ 384175 w 384175"/>
                    <a:gd name="connsiteY7" fmla="*/ 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4175" h="371475">
                      <a:moveTo>
                        <a:pt x="0" y="371475"/>
                      </a:moveTo>
                      <a:lnTo>
                        <a:pt x="82550" y="298450"/>
                      </a:lnTo>
                      <a:lnTo>
                        <a:pt x="120650" y="260350"/>
                      </a:lnTo>
                      <a:lnTo>
                        <a:pt x="149225" y="212725"/>
                      </a:lnTo>
                      <a:lnTo>
                        <a:pt x="193675" y="155575"/>
                      </a:lnTo>
                      <a:lnTo>
                        <a:pt x="266700" y="92075"/>
                      </a:lnTo>
                      <a:lnTo>
                        <a:pt x="349250" y="41275"/>
                      </a:lnTo>
                      <a:lnTo>
                        <a:pt x="3841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2282825" y="1911350"/>
                  <a:ext cx="146050" cy="263525"/>
                </a:xfrm>
                <a:custGeom>
                  <a:avLst/>
                  <a:gdLst>
                    <a:gd name="connsiteX0" fmla="*/ 0 w 146050"/>
                    <a:gd name="connsiteY0" fmla="*/ 263525 h 263525"/>
                    <a:gd name="connsiteX1" fmla="*/ 0 w 146050"/>
                    <a:gd name="connsiteY1" fmla="*/ 263525 h 263525"/>
                    <a:gd name="connsiteX2" fmla="*/ 0 w 146050"/>
                    <a:gd name="connsiteY2" fmla="*/ 193675 h 263525"/>
                    <a:gd name="connsiteX3" fmla="*/ 47625 w 146050"/>
                    <a:gd name="connsiteY3" fmla="*/ 146050 h 263525"/>
                    <a:gd name="connsiteX4" fmla="*/ 85725 w 146050"/>
                    <a:gd name="connsiteY4" fmla="*/ 101600 h 263525"/>
                    <a:gd name="connsiteX5" fmla="*/ 101600 w 146050"/>
                    <a:gd name="connsiteY5" fmla="*/ 53975 h 263525"/>
                    <a:gd name="connsiteX6" fmla="*/ 146050 w 146050"/>
                    <a:gd name="connsiteY6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050" h="263525">
                      <a:moveTo>
                        <a:pt x="0" y="263525"/>
                      </a:moveTo>
                      <a:lnTo>
                        <a:pt x="0" y="263525"/>
                      </a:lnTo>
                      <a:lnTo>
                        <a:pt x="0" y="193675"/>
                      </a:lnTo>
                      <a:lnTo>
                        <a:pt x="47625" y="146050"/>
                      </a:lnTo>
                      <a:lnTo>
                        <a:pt x="85725" y="101600"/>
                      </a:lnTo>
                      <a:lnTo>
                        <a:pt x="101600" y="53975"/>
                      </a:lnTo>
                      <a:lnTo>
                        <a:pt x="1460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>
                  <a:off x="2530475" y="1038225"/>
                  <a:ext cx="593725" cy="876300"/>
                </a:xfrm>
                <a:custGeom>
                  <a:avLst/>
                  <a:gdLst>
                    <a:gd name="connsiteX0" fmla="*/ 0 w 593725"/>
                    <a:gd name="connsiteY0" fmla="*/ 876300 h 876300"/>
                    <a:gd name="connsiteX1" fmla="*/ 47625 w 593725"/>
                    <a:gd name="connsiteY1" fmla="*/ 762000 h 876300"/>
                    <a:gd name="connsiteX2" fmla="*/ 92075 w 593725"/>
                    <a:gd name="connsiteY2" fmla="*/ 679450 h 876300"/>
                    <a:gd name="connsiteX3" fmla="*/ 117475 w 593725"/>
                    <a:gd name="connsiteY3" fmla="*/ 549275 h 876300"/>
                    <a:gd name="connsiteX4" fmla="*/ 133350 w 593725"/>
                    <a:gd name="connsiteY4" fmla="*/ 463550 h 876300"/>
                    <a:gd name="connsiteX5" fmla="*/ 190500 w 593725"/>
                    <a:gd name="connsiteY5" fmla="*/ 381000 h 876300"/>
                    <a:gd name="connsiteX6" fmla="*/ 295275 w 593725"/>
                    <a:gd name="connsiteY6" fmla="*/ 266700 h 876300"/>
                    <a:gd name="connsiteX7" fmla="*/ 365125 w 593725"/>
                    <a:gd name="connsiteY7" fmla="*/ 238125 h 876300"/>
                    <a:gd name="connsiteX8" fmla="*/ 412750 w 593725"/>
                    <a:gd name="connsiteY8" fmla="*/ 215900 h 876300"/>
                    <a:gd name="connsiteX9" fmla="*/ 457200 w 593725"/>
                    <a:gd name="connsiteY9" fmla="*/ 146050 h 876300"/>
                    <a:gd name="connsiteX10" fmla="*/ 523875 w 593725"/>
                    <a:gd name="connsiteY10" fmla="*/ 85725 h 876300"/>
                    <a:gd name="connsiteX11" fmla="*/ 561975 w 593725"/>
                    <a:gd name="connsiteY11" fmla="*/ 34925 h 876300"/>
                    <a:gd name="connsiteX12" fmla="*/ 593725 w 593725"/>
                    <a:gd name="connsiteY12" fmla="*/ 0 h 87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3725" h="876300">
                      <a:moveTo>
                        <a:pt x="0" y="876300"/>
                      </a:moveTo>
                      <a:lnTo>
                        <a:pt x="47625" y="762000"/>
                      </a:lnTo>
                      <a:lnTo>
                        <a:pt x="92075" y="679450"/>
                      </a:lnTo>
                      <a:lnTo>
                        <a:pt x="117475" y="549275"/>
                      </a:lnTo>
                      <a:lnTo>
                        <a:pt x="133350" y="463550"/>
                      </a:lnTo>
                      <a:lnTo>
                        <a:pt x="190500" y="381000"/>
                      </a:lnTo>
                      <a:lnTo>
                        <a:pt x="295275" y="266700"/>
                      </a:lnTo>
                      <a:lnTo>
                        <a:pt x="365125" y="238125"/>
                      </a:lnTo>
                      <a:lnTo>
                        <a:pt x="412750" y="215900"/>
                      </a:lnTo>
                      <a:lnTo>
                        <a:pt x="457200" y="146050"/>
                      </a:lnTo>
                      <a:lnTo>
                        <a:pt x="523875" y="85725"/>
                      </a:lnTo>
                      <a:lnTo>
                        <a:pt x="561975" y="34925"/>
                      </a:lnTo>
                      <a:lnTo>
                        <a:pt x="5937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>
                  <a:off x="3073400" y="1409700"/>
                  <a:ext cx="644525" cy="714375"/>
                </a:xfrm>
                <a:custGeom>
                  <a:avLst/>
                  <a:gdLst>
                    <a:gd name="connsiteX0" fmla="*/ 0 w 644525"/>
                    <a:gd name="connsiteY0" fmla="*/ 714375 h 714375"/>
                    <a:gd name="connsiteX1" fmla="*/ 88900 w 644525"/>
                    <a:gd name="connsiteY1" fmla="*/ 606425 h 714375"/>
                    <a:gd name="connsiteX2" fmla="*/ 171450 w 644525"/>
                    <a:gd name="connsiteY2" fmla="*/ 501650 h 714375"/>
                    <a:gd name="connsiteX3" fmla="*/ 234950 w 644525"/>
                    <a:gd name="connsiteY3" fmla="*/ 425450 h 714375"/>
                    <a:gd name="connsiteX4" fmla="*/ 336550 w 644525"/>
                    <a:gd name="connsiteY4" fmla="*/ 323850 h 714375"/>
                    <a:gd name="connsiteX5" fmla="*/ 415925 w 644525"/>
                    <a:gd name="connsiteY5" fmla="*/ 215900 h 714375"/>
                    <a:gd name="connsiteX6" fmla="*/ 485775 w 644525"/>
                    <a:gd name="connsiteY6" fmla="*/ 142875 h 714375"/>
                    <a:gd name="connsiteX7" fmla="*/ 539750 w 644525"/>
                    <a:gd name="connsiteY7" fmla="*/ 88900 h 714375"/>
                    <a:gd name="connsiteX8" fmla="*/ 606425 w 644525"/>
                    <a:gd name="connsiteY8" fmla="*/ 41275 h 714375"/>
                    <a:gd name="connsiteX9" fmla="*/ 644525 w 644525"/>
                    <a:gd name="connsiteY9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4525" h="714375">
                      <a:moveTo>
                        <a:pt x="0" y="714375"/>
                      </a:moveTo>
                      <a:lnTo>
                        <a:pt x="88900" y="606425"/>
                      </a:lnTo>
                      <a:lnTo>
                        <a:pt x="171450" y="501650"/>
                      </a:lnTo>
                      <a:lnTo>
                        <a:pt x="234950" y="425450"/>
                      </a:lnTo>
                      <a:lnTo>
                        <a:pt x="336550" y="323850"/>
                      </a:lnTo>
                      <a:lnTo>
                        <a:pt x="415925" y="215900"/>
                      </a:lnTo>
                      <a:lnTo>
                        <a:pt x="485775" y="142875"/>
                      </a:lnTo>
                      <a:lnTo>
                        <a:pt x="539750" y="88900"/>
                      </a:lnTo>
                      <a:lnTo>
                        <a:pt x="606425" y="41275"/>
                      </a:lnTo>
                      <a:lnTo>
                        <a:pt x="6445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3171825" y="2527300"/>
                  <a:ext cx="561975" cy="533400"/>
                </a:xfrm>
                <a:custGeom>
                  <a:avLst/>
                  <a:gdLst>
                    <a:gd name="connsiteX0" fmla="*/ 0 w 561975"/>
                    <a:gd name="connsiteY0" fmla="*/ 533400 h 533400"/>
                    <a:gd name="connsiteX1" fmla="*/ 114300 w 561975"/>
                    <a:gd name="connsiteY1" fmla="*/ 422275 h 533400"/>
                    <a:gd name="connsiteX2" fmla="*/ 215900 w 561975"/>
                    <a:gd name="connsiteY2" fmla="*/ 327025 h 533400"/>
                    <a:gd name="connsiteX3" fmla="*/ 352425 w 561975"/>
                    <a:gd name="connsiteY3" fmla="*/ 190500 h 533400"/>
                    <a:gd name="connsiteX4" fmla="*/ 469900 w 561975"/>
                    <a:gd name="connsiteY4" fmla="*/ 95250 h 533400"/>
                    <a:gd name="connsiteX5" fmla="*/ 527050 w 561975"/>
                    <a:gd name="connsiteY5" fmla="*/ 28575 h 533400"/>
                    <a:gd name="connsiteX6" fmla="*/ 561975 w 561975"/>
                    <a:gd name="connsiteY6" fmla="*/ 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975" h="533400">
                      <a:moveTo>
                        <a:pt x="0" y="533400"/>
                      </a:moveTo>
                      <a:lnTo>
                        <a:pt x="114300" y="422275"/>
                      </a:lnTo>
                      <a:lnTo>
                        <a:pt x="215900" y="327025"/>
                      </a:lnTo>
                      <a:lnTo>
                        <a:pt x="352425" y="190500"/>
                      </a:lnTo>
                      <a:lnTo>
                        <a:pt x="469900" y="95250"/>
                      </a:lnTo>
                      <a:lnTo>
                        <a:pt x="527050" y="28575"/>
                      </a:lnTo>
                      <a:lnTo>
                        <a:pt x="5619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3235325" y="2117725"/>
                  <a:ext cx="974725" cy="920750"/>
                </a:xfrm>
                <a:custGeom>
                  <a:avLst/>
                  <a:gdLst>
                    <a:gd name="connsiteX0" fmla="*/ 0 w 974725"/>
                    <a:gd name="connsiteY0" fmla="*/ 920750 h 920750"/>
                    <a:gd name="connsiteX1" fmla="*/ 123825 w 974725"/>
                    <a:gd name="connsiteY1" fmla="*/ 812800 h 920750"/>
                    <a:gd name="connsiteX2" fmla="*/ 225425 w 974725"/>
                    <a:gd name="connsiteY2" fmla="*/ 742950 h 920750"/>
                    <a:gd name="connsiteX3" fmla="*/ 269875 w 974725"/>
                    <a:gd name="connsiteY3" fmla="*/ 695325 h 920750"/>
                    <a:gd name="connsiteX4" fmla="*/ 298450 w 974725"/>
                    <a:gd name="connsiteY4" fmla="*/ 660400 h 920750"/>
                    <a:gd name="connsiteX5" fmla="*/ 355600 w 974725"/>
                    <a:gd name="connsiteY5" fmla="*/ 625475 h 920750"/>
                    <a:gd name="connsiteX6" fmla="*/ 434975 w 974725"/>
                    <a:gd name="connsiteY6" fmla="*/ 527050 h 920750"/>
                    <a:gd name="connsiteX7" fmla="*/ 482600 w 974725"/>
                    <a:gd name="connsiteY7" fmla="*/ 466725 h 920750"/>
                    <a:gd name="connsiteX8" fmla="*/ 568325 w 974725"/>
                    <a:gd name="connsiteY8" fmla="*/ 365125 h 920750"/>
                    <a:gd name="connsiteX9" fmla="*/ 622300 w 974725"/>
                    <a:gd name="connsiteY9" fmla="*/ 330200 h 920750"/>
                    <a:gd name="connsiteX10" fmla="*/ 669925 w 974725"/>
                    <a:gd name="connsiteY10" fmla="*/ 263525 h 920750"/>
                    <a:gd name="connsiteX11" fmla="*/ 736600 w 974725"/>
                    <a:gd name="connsiteY11" fmla="*/ 190500 h 920750"/>
                    <a:gd name="connsiteX12" fmla="*/ 815975 w 974725"/>
                    <a:gd name="connsiteY12" fmla="*/ 130175 h 920750"/>
                    <a:gd name="connsiteX13" fmla="*/ 889000 w 974725"/>
                    <a:gd name="connsiteY13" fmla="*/ 76200 h 920750"/>
                    <a:gd name="connsiteX14" fmla="*/ 939800 w 974725"/>
                    <a:gd name="connsiteY14" fmla="*/ 28575 h 920750"/>
                    <a:gd name="connsiteX15" fmla="*/ 974725 w 974725"/>
                    <a:gd name="connsiteY15" fmla="*/ 0 h 920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74725" h="920750">
                      <a:moveTo>
                        <a:pt x="0" y="920750"/>
                      </a:moveTo>
                      <a:lnTo>
                        <a:pt x="123825" y="812800"/>
                      </a:lnTo>
                      <a:lnTo>
                        <a:pt x="225425" y="742950"/>
                      </a:lnTo>
                      <a:lnTo>
                        <a:pt x="269875" y="695325"/>
                      </a:lnTo>
                      <a:lnTo>
                        <a:pt x="298450" y="660400"/>
                      </a:lnTo>
                      <a:lnTo>
                        <a:pt x="355600" y="625475"/>
                      </a:lnTo>
                      <a:lnTo>
                        <a:pt x="434975" y="527050"/>
                      </a:lnTo>
                      <a:lnTo>
                        <a:pt x="482600" y="466725"/>
                      </a:lnTo>
                      <a:lnTo>
                        <a:pt x="568325" y="365125"/>
                      </a:lnTo>
                      <a:lnTo>
                        <a:pt x="622300" y="330200"/>
                      </a:lnTo>
                      <a:lnTo>
                        <a:pt x="669925" y="263525"/>
                      </a:lnTo>
                      <a:lnTo>
                        <a:pt x="736600" y="190500"/>
                      </a:lnTo>
                      <a:lnTo>
                        <a:pt x="815975" y="130175"/>
                      </a:lnTo>
                      <a:lnTo>
                        <a:pt x="889000" y="76200"/>
                      </a:lnTo>
                      <a:lnTo>
                        <a:pt x="939800" y="28575"/>
                      </a:lnTo>
                      <a:lnTo>
                        <a:pt x="9747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2555875" y="1736725"/>
                  <a:ext cx="1641475" cy="1616075"/>
                </a:xfrm>
                <a:custGeom>
                  <a:avLst/>
                  <a:gdLst>
                    <a:gd name="connsiteX0" fmla="*/ 0 w 1641475"/>
                    <a:gd name="connsiteY0" fmla="*/ 1616075 h 1616075"/>
                    <a:gd name="connsiteX1" fmla="*/ 117475 w 1641475"/>
                    <a:gd name="connsiteY1" fmla="*/ 1504950 h 1616075"/>
                    <a:gd name="connsiteX2" fmla="*/ 219075 w 1641475"/>
                    <a:gd name="connsiteY2" fmla="*/ 1412875 h 1616075"/>
                    <a:gd name="connsiteX3" fmla="*/ 361950 w 1641475"/>
                    <a:gd name="connsiteY3" fmla="*/ 1266825 h 1616075"/>
                    <a:gd name="connsiteX4" fmla="*/ 485775 w 1641475"/>
                    <a:gd name="connsiteY4" fmla="*/ 1152525 h 1616075"/>
                    <a:gd name="connsiteX5" fmla="*/ 628650 w 1641475"/>
                    <a:gd name="connsiteY5" fmla="*/ 1006475 h 1616075"/>
                    <a:gd name="connsiteX6" fmla="*/ 708025 w 1641475"/>
                    <a:gd name="connsiteY6" fmla="*/ 904875 h 1616075"/>
                    <a:gd name="connsiteX7" fmla="*/ 835025 w 1641475"/>
                    <a:gd name="connsiteY7" fmla="*/ 796925 h 1616075"/>
                    <a:gd name="connsiteX8" fmla="*/ 949325 w 1641475"/>
                    <a:gd name="connsiteY8" fmla="*/ 720725 h 1616075"/>
                    <a:gd name="connsiteX9" fmla="*/ 1022350 w 1641475"/>
                    <a:gd name="connsiteY9" fmla="*/ 644525 h 1616075"/>
                    <a:gd name="connsiteX10" fmla="*/ 1123950 w 1641475"/>
                    <a:gd name="connsiteY10" fmla="*/ 549275 h 1616075"/>
                    <a:gd name="connsiteX11" fmla="*/ 1266825 w 1641475"/>
                    <a:gd name="connsiteY11" fmla="*/ 409575 h 1616075"/>
                    <a:gd name="connsiteX12" fmla="*/ 1327150 w 1641475"/>
                    <a:gd name="connsiteY12" fmla="*/ 323850 h 1616075"/>
                    <a:gd name="connsiteX13" fmla="*/ 1441450 w 1641475"/>
                    <a:gd name="connsiteY13" fmla="*/ 238125 h 1616075"/>
                    <a:gd name="connsiteX14" fmla="*/ 1504950 w 1641475"/>
                    <a:gd name="connsiteY14" fmla="*/ 180975 h 1616075"/>
                    <a:gd name="connsiteX15" fmla="*/ 1584325 w 1641475"/>
                    <a:gd name="connsiteY15" fmla="*/ 82550 h 1616075"/>
                    <a:gd name="connsiteX16" fmla="*/ 1641475 w 1641475"/>
                    <a:gd name="connsiteY16" fmla="*/ 0 h 161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41475" h="1616075">
                      <a:moveTo>
                        <a:pt x="0" y="1616075"/>
                      </a:moveTo>
                      <a:lnTo>
                        <a:pt x="117475" y="1504950"/>
                      </a:lnTo>
                      <a:lnTo>
                        <a:pt x="219075" y="1412875"/>
                      </a:lnTo>
                      <a:lnTo>
                        <a:pt x="361950" y="1266825"/>
                      </a:lnTo>
                      <a:lnTo>
                        <a:pt x="485775" y="1152525"/>
                      </a:lnTo>
                      <a:lnTo>
                        <a:pt x="628650" y="1006475"/>
                      </a:lnTo>
                      <a:lnTo>
                        <a:pt x="708025" y="904875"/>
                      </a:lnTo>
                      <a:lnTo>
                        <a:pt x="835025" y="796925"/>
                      </a:lnTo>
                      <a:lnTo>
                        <a:pt x="949325" y="720725"/>
                      </a:lnTo>
                      <a:lnTo>
                        <a:pt x="1022350" y="644525"/>
                      </a:lnTo>
                      <a:lnTo>
                        <a:pt x="1123950" y="549275"/>
                      </a:lnTo>
                      <a:lnTo>
                        <a:pt x="1266825" y="409575"/>
                      </a:lnTo>
                      <a:lnTo>
                        <a:pt x="1327150" y="323850"/>
                      </a:lnTo>
                      <a:lnTo>
                        <a:pt x="1441450" y="238125"/>
                      </a:lnTo>
                      <a:lnTo>
                        <a:pt x="1504950" y="180975"/>
                      </a:lnTo>
                      <a:lnTo>
                        <a:pt x="1584325" y="82550"/>
                      </a:lnTo>
                      <a:lnTo>
                        <a:pt x="16414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2222500" y="1914525"/>
                  <a:ext cx="1784350" cy="1689100"/>
                </a:xfrm>
                <a:custGeom>
                  <a:avLst/>
                  <a:gdLst>
                    <a:gd name="connsiteX0" fmla="*/ 0 w 1784350"/>
                    <a:gd name="connsiteY0" fmla="*/ 1689100 h 1689100"/>
                    <a:gd name="connsiteX1" fmla="*/ 130175 w 1784350"/>
                    <a:gd name="connsiteY1" fmla="*/ 1543050 h 1689100"/>
                    <a:gd name="connsiteX2" fmla="*/ 276225 w 1784350"/>
                    <a:gd name="connsiteY2" fmla="*/ 1393825 h 1689100"/>
                    <a:gd name="connsiteX3" fmla="*/ 358775 w 1784350"/>
                    <a:gd name="connsiteY3" fmla="*/ 1289050 h 1689100"/>
                    <a:gd name="connsiteX4" fmla="*/ 447675 w 1784350"/>
                    <a:gd name="connsiteY4" fmla="*/ 1219200 h 1689100"/>
                    <a:gd name="connsiteX5" fmla="*/ 504825 w 1784350"/>
                    <a:gd name="connsiteY5" fmla="*/ 1155700 h 1689100"/>
                    <a:gd name="connsiteX6" fmla="*/ 584200 w 1784350"/>
                    <a:gd name="connsiteY6" fmla="*/ 1057275 h 1689100"/>
                    <a:gd name="connsiteX7" fmla="*/ 711200 w 1784350"/>
                    <a:gd name="connsiteY7" fmla="*/ 971550 h 1689100"/>
                    <a:gd name="connsiteX8" fmla="*/ 790575 w 1784350"/>
                    <a:gd name="connsiteY8" fmla="*/ 895350 h 1689100"/>
                    <a:gd name="connsiteX9" fmla="*/ 857250 w 1784350"/>
                    <a:gd name="connsiteY9" fmla="*/ 790575 h 1689100"/>
                    <a:gd name="connsiteX10" fmla="*/ 949325 w 1784350"/>
                    <a:gd name="connsiteY10" fmla="*/ 727075 h 1689100"/>
                    <a:gd name="connsiteX11" fmla="*/ 1054100 w 1784350"/>
                    <a:gd name="connsiteY11" fmla="*/ 603250 h 1689100"/>
                    <a:gd name="connsiteX12" fmla="*/ 1174750 w 1784350"/>
                    <a:gd name="connsiteY12" fmla="*/ 482600 h 1689100"/>
                    <a:gd name="connsiteX13" fmla="*/ 1292225 w 1784350"/>
                    <a:gd name="connsiteY13" fmla="*/ 384175 h 1689100"/>
                    <a:gd name="connsiteX14" fmla="*/ 1368425 w 1784350"/>
                    <a:gd name="connsiteY14" fmla="*/ 323850 h 1689100"/>
                    <a:gd name="connsiteX15" fmla="*/ 1470025 w 1784350"/>
                    <a:gd name="connsiteY15" fmla="*/ 260350 h 1689100"/>
                    <a:gd name="connsiteX16" fmla="*/ 1555750 w 1784350"/>
                    <a:gd name="connsiteY16" fmla="*/ 171450 h 1689100"/>
                    <a:gd name="connsiteX17" fmla="*/ 1657350 w 1784350"/>
                    <a:gd name="connsiteY17" fmla="*/ 98425 h 1689100"/>
                    <a:gd name="connsiteX18" fmla="*/ 1708150 w 1784350"/>
                    <a:gd name="connsiteY18" fmla="*/ 53975 h 1689100"/>
                    <a:gd name="connsiteX19" fmla="*/ 1746250 w 1784350"/>
                    <a:gd name="connsiteY19" fmla="*/ 38100 h 1689100"/>
                    <a:gd name="connsiteX20" fmla="*/ 1784350 w 1784350"/>
                    <a:gd name="connsiteY20" fmla="*/ 0 h 168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784350" h="1689100">
                      <a:moveTo>
                        <a:pt x="0" y="1689100"/>
                      </a:moveTo>
                      <a:lnTo>
                        <a:pt x="130175" y="1543050"/>
                      </a:lnTo>
                      <a:lnTo>
                        <a:pt x="276225" y="1393825"/>
                      </a:lnTo>
                      <a:lnTo>
                        <a:pt x="358775" y="1289050"/>
                      </a:lnTo>
                      <a:lnTo>
                        <a:pt x="447675" y="1219200"/>
                      </a:lnTo>
                      <a:lnTo>
                        <a:pt x="504825" y="1155700"/>
                      </a:lnTo>
                      <a:lnTo>
                        <a:pt x="584200" y="1057275"/>
                      </a:lnTo>
                      <a:lnTo>
                        <a:pt x="711200" y="971550"/>
                      </a:lnTo>
                      <a:lnTo>
                        <a:pt x="790575" y="895350"/>
                      </a:lnTo>
                      <a:lnTo>
                        <a:pt x="857250" y="790575"/>
                      </a:lnTo>
                      <a:lnTo>
                        <a:pt x="949325" y="727075"/>
                      </a:lnTo>
                      <a:lnTo>
                        <a:pt x="1054100" y="603250"/>
                      </a:lnTo>
                      <a:lnTo>
                        <a:pt x="1174750" y="482600"/>
                      </a:lnTo>
                      <a:lnTo>
                        <a:pt x="1292225" y="384175"/>
                      </a:lnTo>
                      <a:lnTo>
                        <a:pt x="1368425" y="323850"/>
                      </a:lnTo>
                      <a:lnTo>
                        <a:pt x="1470025" y="260350"/>
                      </a:lnTo>
                      <a:lnTo>
                        <a:pt x="1555750" y="171450"/>
                      </a:lnTo>
                      <a:lnTo>
                        <a:pt x="1657350" y="98425"/>
                      </a:lnTo>
                      <a:lnTo>
                        <a:pt x="1708150" y="53975"/>
                      </a:lnTo>
                      <a:lnTo>
                        <a:pt x="1746250" y="38100"/>
                      </a:lnTo>
                      <a:lnTo>
                        <a:pt x="17843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3460750" y="1492250"/>
                  <a:ext cx="809625" cy="822325"/>
                </a:xfrm>
                <a:custGeom>
                  <a:avLst/>
                  <a:gdLst>
                    <a:gd name="connsiteX0" fmla="*/ 0 w 809625"/>
                    <a:gd name="connsiteY0" fmla="*/ 822325 h 822325"/>
                    <a:gd name="connsiteX1" fmla="*/ 111125 w 809625"/>
                    <a:gd name="connsiteY1" fmla="*/ 685800 h 822325"/>
                    <a:gd name="connsiteX2" fmla="*/ 193675 w 809625"/>
                    <a:gd name="connsiteY2" fmla="*/ 571500 h 822325"/>
                    <a:gd name="connsiteX3" fmla="*/ 279400 w 809625"/>
                    <a:gd name="connsiteY3" fmla="*/ 492125 h 822325"/>
                    <a:gd name="connsiteX4" fmla="*/ 339725 w 809625"/>
                    <a:gd name="connsiteY4" fmla="*/ 415925 h 822325"/>
                    <a:gd name="connsiteX5" fmla="*/ 400050 w 809625"/>
                    <a:gd name="connsiteY5" fmla="*/ 358775 h 822325"/>
                    <a:gd name="connsiteX6" fmla="*/ 473075 w 809625"/>
                    <a:gd name="connsiteY6" fmla="*/ 292100 h 822325"/>
                    <a:gd name="connsiteX7" fmla="*/ 520700 w 809625"/>
                    <a:gd name="connsiteY7" fmla="*/ 250825 h 822325"/>
                    <a:gd name="connsiteX8" fmla="*/ 571500 w 809625"/>
                    <a:gd name="connsiteY8" fmla="*/ 225425 h 822325"/>
                    <a:gd name="connsiteX9" fmla="*/ 631825 w 809625"/>
                    <a:gd name="connsiteY9" fmla="*/ 161925 h 822325"/>
                    <a:gd name="connsiteX10" fmla="*/ 685800 w 809625"/>
                    <a:gd name="connsiteY10" fmla="*/ 114300 h 822325"/>
                    <a:gd name="connsiteX11" fmla="*/ 768350 w 809625"/>
                    <a:gd name="connsiteY11" fmla="*/ 41275 h 822325"/>
                    <a:gd name="connsiteX12" fmla="*/ 809625 w 809625"/>
                    <a:gd name="connsiteY12" fmla="*/ 0 h 82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09625" h="822325">
                      <a:moveTo>
                        <a:pt x="0" y="822325"/>
                      </a:moveTo>
                      <a:lnTo>
                        <a:pt x="111125" y="685800"/>
                      </a:lnTo>
                      <a:lnTo>
                        <a:pt x="193675" y="571500"/>
                      </a:lnTo>
                      <a:lnTo>
                        <a:pt x="279400" y="492125"/>
                      </a:lnTo>
                      <a:lnTo>
                        <a:pt x="339725" y="415925"/>
                      </a:lnTo>
                      <a:lnTo>
                        <a:pt x="400050" y="358775"/>
                      </a:lnTo>
                      <a:lnTo>
                        <a:pt x="473075" y="292100"/>
                      </a:lnTo>
                      <a:lnTo>
                        <a:pt x="520700" y="250825"/>
                      </a:lnTo>
                      <a:lnTo>
                        <a:pt x="571500" y="225425"/>
                      </a:lnTo>
                      <a:lnTo>
                        <a:pt x="631825" y="161925"/>
                      </a:lnTo>
                      <a:lnTo>
                        <a:pt x="685800" y="114300"/>
                      </a:lnTo>
                      <a:lnTo>
                        <a:pt x="768350" y="41275"/>
                      </a:lnTo>
                      <a:lnTo>
                        <a:pt x="8096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2222500" y="1606550"/>
                  <a:ext cx="1641475" cy="1755775"/>
                </a:xfrm>
                <a:custGeom>
                  <a:avLst/>
                  <a:gdLst>
                    <a:gd name="connsiteX0" fmla="*/ 0 w 1641475"/>
                    <a:gd name="connsiteY0" fmla="*/ 1755775 h 1755775"/>
                    <a:gd name="connsiteX1" fmla="*/ 92075 w 1641475"/>
                    <a:gd name="connsiteY1" fmla="*/ 1619250 h 1755775"/>
                    <a:gd name="connsiteX2" fmla="*/ 228600 w 1641475"/>
                    <a:gd name="connsiteY2" fmla="*/ 1476375 h 1755775"/>
                    <a:gd name="connsiteX3" fmla="*/ 339725 w 1641475"/>
                    <a:gd name="connsiteY3" fmla="*/ 1352550 h 1755775"/>
                    <a:gd name="connsiteX4" fmla="*/ 460375 w 1641475"/>
                    <a:gd name="connsiteY4" fmla="*/ 1225550 h 1755775"/>
                    <a:gd name="connsiteX5" fmla="*/ 546100 w 1641475"/>
                    <a:gd name="connsiteY5" fmla="*/ 1127125 h 1755775"/>
                    <a:gd name="connsiteX6" fmla="*/ 663575 w 1641475"/>
                    <a:gd name="connsiteY6" fmla="*/ 1006475 h 1755775"/>
                    <a:gd name="connsiteX7" fmla="*/ 746125 w 1641475"/>
                    <a:gd name="connsiteY7" fmla="*/ 958850 h 1755775"/>
                    <a:gd name="connsiteX8" fmla="*/ 857250 w 1641475"/>
                    <a:gd name="connsiteY8" fmla="*/ 860425 h 1755775"/>
                    <a:gd name="connsiteX9" fmla="*/ 965200 w 1641475"/>
                    <a:gd name="connsiteY9" fmla="*/ 774700 h 1755775"/>
                    <a:gd name="connsiteX10" fmla="*/ 1044575 w 1641475"/>
                    <a:gd name="connsiteY10" fmla="*/ 666750 h 1755775"/>
                    <a:gd name="connsiteX11" fmla="*/ 1143000 w 1641475"/>
                    <a:gd name="connsiteY11" fmla="*/ 561975 h 1755775"/>
                    <a:gd name="connsiteX12" fmla="*/ 1225550 w 1641475"/>
                    <a:gd name="connsiteY12" fmla="*/ 419100 h 1755775"/>
                    <a:gd name="connsiteX13" fmla="*/ 1327150 w 1641475"/>
                    <a:gd name="connsiteY13" fmla="*/ 307975 h 1755775"/>
                    <a:gd name="connsiteX14" fmla="*/ 1403350 w 1641475"/>
                    <a:gd name="connsiteY14" fmla="*/ 225425 h 1755775"/>
                    <a:gd name="connsiteX15" fmla="*/ 1495425 w 1641475"/>
                    <a:gd name="connsiteY15" fmla="*/ 158750 h 1755775"/>
                    <a:gd name="connsiteX16" fmla="*/ 1558925 w 1641475"/>
                    <a:gd name="connsiteY16" fmla="*/ 98425 h 1755775"/>
                    <a:gd name="connsiteX17" fmla="*/ 1641475 w 1641475"/>
                    <a:gd name="connsiteY17" fmla="*/ 0 h 175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641475" h="1755775">
                      <a:moveTo>
                        <a:pt x="0" y="1755775"/>
                      </a:moveTo>
                      <a:lnTo>
                        <a:pt x="92075" y="1619250"/>
                      </a:lnTo>
                      <a:lnTo>
                        <a:pt x="228600" y="1476375"/>
                      </a:lnTo>
                      <a:lnTo>
                        <a:pt x="339725" y="1352550"/>
                      </a:lnTo>
                      <a:lnTo>
                        <a:pt x="460375" y="1225550"/>
                      </a:lnTo>
                      <a:lnTo>
                        <a:pt x="546100" y="1127125"/>
                      </a:lnTo>
                      <a:lnTo>
                        <a:pt x="663575" y="1006475"/>
                      </a:lnTo>
                      <a:lnTo>
                        <a:pt x="746125" y="958850"/>
                      </a:lnTo>
                      <a:lnTo>
                        <a:pt x="857250" y="860425"/>
                      </a:lnTo>
                      <a:lnTo>
                        <a:pt x="965200" y="774700"/>
                      </a:lnTo>
                      <a:lnTo>
                        <a:pt x="1044575" y="666750"/>
                      </a:lnTo>
                      <a:lnTo>
                        <a:pt x="1143000" y="561975"/>
                      </a:lnTo>
                      <a:lnTo>
                        <a:pt x="1225550" y="419100"/>
                      </a:lnTo>
                      <a:lnTo>
                        <a:pt x="1327150" y="307975"/>
                      </a:lnTo>
                      <a:lnTo>
                        <a:pt x="1403350" y="225425"/>
                      </a:lnTo>
                      <a:lnTo>
                        <a:pt x="1495425" y="158750"/>
                      </a:lnTo>
                      <a:lnTo>
                        <a:pt x="1558925" y="98425"/>
                      </a:lnTo>
                      <a:lnTo>
                        <a:pt x="16414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1216025" y="1698625"/>
                  <a:ext cx="2343150" cy="2454275"/>
                </a:xfrm>
                <a:custGeom>
                  <a:avLst/>
                  <a:gdLst>
                    <a:gd name="connsiteX0" fmla="*/ 0 w 2343150"/>
                    <a:gd name="connsiteY0" fmla="*/ 2454275 h 2454275"/>
                    <a:gd name="connsiteX1" fmla="*/ 184150 w 2343150"/>
                    <a:gd name="connsiteY1" fmla="*/ 2301875 h 2454275"/>
                    <a:gd name="connsiteX2" fmla="*/ 339725 w 2343150"/>
                    <a:gd name="connsiteY2" fmla="*/ 2193925 h 2454275"/>
                    <a:gd name="connsiteX3" fmla="*/ 463550 w 2343150"/>
                    <a:gd name="connsiteY3" fmla="*/ 2101850 h 2454275"/>
                    <a:gd name="connsiteX4" fmla="*/ 606425 w 2343150"/>
                    <a:gd name="connsiteY4" fmla="*/ 1949450 h 2454275"/>
                    <a:gd name="connsiteX5" fmla="*/ 762000 w 2343150"/>
                    <a:gd name="connsiteY5" fmla="*/ 1784350 h 2454275"/>
                    <a:gd name="connsiteX6" fmla="*/ 898525 w 2343150"/>
                    <a:gd name="connsiteY6" fmla="*/ 1657350 h 2454275"/>
                    <a:gd name="connsiteX7" fmla="*/ 1038225 w 2343150"/>
                    <a:gd name="connsiteY7" fmla="*/ 1511300 h 2454275"/>
                    <a:gd name="connsiteX8" fmla="*/ 1200150 w 2343150"/>
                    <a:gd name="connsiteY8" fmla="*/ 1343025 h 2454275"/>
                    <a:gd name="connsiteX9" fmla="*/ 1320800 w 2343150"/>
                    <a:gd name="connsiteY9" fmla="*/ 1200150 h 2454275"/>
                    <a:gd name="connsiteX10" fmla="*/ 1393825 w 2343150"/>
                    <a:gd name="connsiteY10" fmla="*/ 1089025 h 2454275"/>
                    <a:gd name="connsiteX11" fmla="*/ 1530350 w 2343150"/>
                    <a:gd name="connsiteY11" fmla="*/ 908050 h 2454275"/>
                    <a:gd name="connsiteX12" fmla="*/ 1641475 w 2343150"/>
                    <a:gd name="connsiteY12" fmla="*/ 771525 h 2454275"/>
                    <a:gd name="connsiteX13" fmla="*/ 1752600 w 2343150"/>
                    <a:gd name="connsiteY13" fmla="*/ 650875 h 2454275"/>
                    <a:gd name="connsiteX14" fmla="*/ 1898650 w 2343150"/>
                    <a:gd name="connsiteY14" fmla="*/ 457200 h 2454275"/>
                    <a:gd name="connsiteX15" fmla="*/ 1997075 w 2343150"/>
                    <a:gd name="connsiteY15" fmla="*/ 346075 h 2454275"/>
                    <a:gd name="connsiteX16" fmla="*/ 2146300 w 2343150"/>
                    <a:gd name="connsiteY16" fmla="*/ 187325 h 2454275"/>
                    <a:gd name="connsiteX17" fmla="*/ 2343150 w 2343150"/>
                    <a:gd name="connsiteY17" fmla="*/ 0 h 2454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43150" h="2454275">
                      <a:moveTo>
                        <a:pt x="0" y="2454275"/>
                      </a:moveTo>
                      <a:lnTo>
                        <a:pt x="184150" y="2301875"/>
                      </a:lnTo>
                      <a:lnTo>
                        <a:pt x="339725" y="2193925"/>
                      </a:lnTo>
                      <a:lnTo>
                        <a:pt x="463550" y="2101850"/>
                      </a:lnTo>
                      <a:lnTo>
                        <a:pt x="606425" y="1949450"/>
                      </a:lnTo>
                      <a:lnTo>
                        <a:pt x="762000" y="1784350"/>
                      </a:lnTo>
                      <a:lnTo>
                        <a:pt x="898525" y="1657350"/>
                      </a:lnTo>
                      <a:lnTo>
                        <a:pt x="1038225" y="1511300"/>
                      </a:lnTo>
                      <a:lnTo>
                        <a:pt x="1200150" y="1343025"/>
                      </a:lnTo>
                      <a:lnTo>
                        <a:pt x="1320800" y="1200150"/>
                      </a:lnTo>
                      <a:lnTo>
                        <a:pt x="1393825" y="1089025"/>
                      </a:lnTo>
                      <a:lnTo>
                        <a:pt x="1530350" y="908050"/>
                      </a:lnTo>
                      <a:lnTo>
                        <a:pt x="1641475" y="771525"/>
                      </a:lnTo>
                      <a:lnTo>
                        <a:pt x="1752600" y="650875"/>
                      </a:lnTo>
                      <a:lnTo>
                        <a:pt x="1898650" y="457200"/>
                      </a:lnTo>
                      <a:lnTo>
                        <a:pt x="1997075" y="346075"/>
                      </a:lnTo>
                      <a:lnTo>
                        <a:pt x="2146300" y="187325"/>
                      </a:lnTo>
                      <a:lnTo>
                        <a:pt x="23431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3159125" y="1943100"/>
                  <a:ext cx="1000125" cy="984250"/>
                </a:xfrm>
                <a:custGeom>
                  <a:avLst/>
                  <a:gdLst>
                    <a:gd name="connsiteX0" fmla="*/ 0 w 1000125"/>
                    <a:gd name="connsiteY0" fmla="*/ 984250 h 984250"/>
                    <a:gd name="connsiteX1" fmla="*/ 152400 w 1000125"/>
                    <a:gd name="connsiteY1" fmla="*/ 841375 h 984250"/>
                    <a:gd name="connsiteX2" fmla="*/ 269875 w 1000125"/>
                    <a:gd name="connsiteY2" fmla="*/ 762000 h 984250"/>
                    <a:gd name="connsiteX3" fmla="*/ 390525 w 1000125"/>
                    <a:gd name="connsiteY3" fmla="*/ 622300 h 984250"/>
                    <a:gd name="connsiteX4" fmla="*/ 514350 w 1000125"/>
                    <a:gd name="connsiteY4" fmla="*/ 501650 h 984250"/>
                    <a:gd name="connsiteX5" fmla="*/ 622300 w 1000125"/>
                    <a:gd name="connsiteY5" fmla="*/ 381000 h 984250"/>
                    <a:gd name="connsiteX6" fmla="*/ 733425 w 1000125"/>
                    <a:gd name="connsiteY6" fmla="*/ 250825 h 984250"/>
                    <a:gd name="connsiteX7" fmla="*/ 850900 w 1000125"/>
                    <a:gd name="connsiteY7" fmla="*/ 142875 h 984250"/>
                    <a:gd name="connsiteX8" fmla="*/ 942975 w 1000125"/>
                    <a:gd name="connsiteY8" fmla="*/ 63500 h 984250"/>
                    <a:gd name="connsiteX9" fmla="*/ 1000125 w 1000125"/>
                    <a:gd name="connsiteY9" fmla="*/ 0 h 98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0125" h="984250">
                      <a:moveTo>
                        <a:pt x="0" y="984250"/>
                      </a:moveTo>
                      <a:lnTo>
                        <a:pt x="152400" y="841375"/>
                      </a:lnTo>
                      <a:lnTo>
                        <a:pt x="269875" y="762000"/>
                      </a:lnTo>
                      <a:lnTo>
                        <a:pt x="390525" y="622300"/>
                      </a:lnTo>
                      <a:lnTo>
                        <a:pt x="514350" y="501650"/>
                      </a:lnTo>
                      <a:lnTo>
                        <a:pt x="622300" y="381000"/>
                      </a:lnTo>
                      <a:lnTo>
                        <a:pt x="733425" y="250825"/>
                      </a:lnTo>
                      <a:lnTo>
                        <a:pt x="850900" y="142875"/>
                      </a:lnTo>
                      <a:lnTo>
                        <a:pt x="942975" y="63500"/>
                      </a:lnTo>
                      <a:lnTo>
                        <a:pt x="10001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3241675" y="2397125"/>
                  <a:ext cx="781050" cy="841375"/>
                </a:xfrm>
                <a:custGeom>
                  <a:avLst/>
                  <a:gdLst>
                    <a:gd name="connsiteX0" fmla="*/ 0 w 781050"/>
                    <a:gd name="connsiteY0" fmla="*/ 841375 h 841375"/>
                    <a:gd name="connsiteX1" fmla="*/ 82550 w 781050"/>
                    <a:gd name="connsiteY1" fmla="*/ 720725 h 841375"/>
                    <a:gd name="connsiteX2" fmla="*/ 165100 w 781050"/>
                    <a:gd name="connsiteY2" fmla="*/ 622300 h 841375"/>
                    <a:gd name="connsiteX3" fmla="*/ 317500 w 781050"/>
                    <a:gd name="connsiteY3" fmla="*/ 517525 h 841375"/>
                    <a:gd name="connsiteX4" fmla="*/ 434975 w 781050"/>
                    <a:gd name="connsiteY4" fmla="*/ 419100 h 841375"/>
                    <a:gd name="connsiteX5" fmla="*/ 552450 w 781050"/>
                    <a:gd name="connsiteY5" fmla="*/ 314325 h 841375"/>
                    <a:gd name="connsiteX6" fmla="*/ 644525 w 781050"/>
                    <a:gd name="connsiteY6" fmla="*/ 212725 h 841375"/>
                    <a:gd name="connsiteX7" fmla="*/ 708025 w 781050"/>
                    <a:gd name="connsiteY7" fmla="*/ 101600 h 841375"/>
                    <a:gd name="connsiteX8" fmla="*/ 781050 w 781050"/>
                    <a:gd name="connsiteY8" fmla="*/ 0 h 841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1050" h="841375">
                      <a:moveTo>
                        <a:pt x="0" y="841375"/>
                      </a:moveTo>
                      <a:lnTo>
                        <a:pt x="82550" y="720725"/>
                      </a:lnTo>
                      <a:lnTo>
                        <a:pt x="165100" y="622300"/>
                      </a:lnTo>
                      <a:lnTo>
                        <a:pt x="317500" y="517525"/>
                      </a:lnTo>
                      <a:lnTo>
                        <a:pt x="434975" y="419100"/>
                      </a:lnTo>
                      <a:lnTo>
                        <a:pt x="552450" y="314325"/>
                      </a:lnTo>
                      <a:lnTo>
                        <a:pt x="644525" y="212725"/>
                      </a:lnTo>
                      <a:lnTo>
                        <a:pt x="708025" y="101600"/>
                      </a:lnTo>
                      <a:lnTo>
                        <a:pt x="7810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reeform 63"/>
                <p:cNvSpPr/>
                <p:nvPr/>
              </p:nvSpPr>
              <p:spPr>
                <a:xfrm>
                  <a:off x="3762375" y="2720975"/>
                  <a:ext cx="212725" cy="304800"/>
                </a:xfrm>
                <a:custGeom>
                  <a:avLst/>
                  <a:gdLst>
                    <a:gd name="connsiteX0" fmla="*/ 0 w 212725"/>
                    <a:gd name="connsiteY0" fmla="*/ 304800 h 304800"/>
                    <a:gd name="connsiteX1" fmla="*/ 95250 w 212725"/>
                    <a:gd name="connsiteY1" fmla="*/ 174625 h 304800"/>
                    <a:gd name="connsiteX2" fmla="*/ 174625 w 212725"/>
                    <a:gd name="connsiteY2" fmla="*/ 57150 h 304800"/>
                    <a:gd name="connsiteX3" fmla="*/ 212725 w 212725"/>
                    <a:gd name="connsiteY3" fmla="*/ 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725" h="304800">
                      <a:moveTo>
                        <a:pt x="0" y="304800"/>
                      </a:moveTo>
                      <a:lnTo>
                        <a:pt x="95250" y="174625"/>
                      </a:lnTo>
                      <a:lnTo>
                        <a:pt x="174625" y="57150"/>
                      </a:lnTo>
                      <a:lnTo>
                        <a:pt x="2127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3492500" y="2832100"/>
                  <a:ext cx="288925" cy="371475"/>
                </a:xfrm>
                <a:custGeom>
                  <a:avLst/>
                  <a:gdLst>
                    <a:gd name="connsiteX0" fmla="*/ 0 w 288925"/>
                    <a:gd name="connsiteY0" fmla="*/ 371475 h 371475"/>
                    <a:gd name="connsiteX1" fmla="*/ 82550 w 288925"/>
                    <a:gd name="connsiteY1" fmla="*/ 269875 h 371475"/>
                    <a:gd name="connsiteX2" fmla="*/ 180975 w 288925"/>
                    <a:gd name="connsiteY2" fmla="*/ 168275 h 371475"/>
                    <a:gd name="connsiteX3" fmla="*/ 244475 w 288925"/>
                    <a:gd name="connsiteY3" fmla="*/ 63500 h 371475"/>
                    <a:gd name="connsiteX4" fmla="*/ 288925 w 288925"/>
                    <a:gd name="connsiteY4" fmla="*/ 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925" h="371475">
                      <a:moveTo>
                        <a:pt x="0" y="371475"/>
                      </a:moveTo>
                      <a:lnTo>
                        <a:pt x="82550" y="269875"/>
                      </a:lnTo>
                      <a:lnTo>
                        <a:pt x="180975" y="168275"/>
                      </a:lnTo>
                      <a:lnTo>
                        <a:pt x="244475" y="63500"/>
                      </a:lnTo>
                      <a:lnTo>
                        <a:pt x="2889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reeform 65"/>
                <p:cNvSpPr/>
                <p:nvPr/>
              </p:nvSpPr>
              <p:spPr>
                <a:xfrm>
                  <a:off x="1641475" y="3333750"/>
                  <a:ext cx="828675" cy="682625"/>
                </a:xfrm>
                <a:custGeom>
                  <a:avLst/>
                  <a:gdLst>
                    <a:gd name="connsiteX0" fmla="*/ 0 w 828675"/>
                    <a:gd name="connsiteY0" fmla="*/ 682625 h 682625"/>
                    <a:gd name="connsiteX1" fmla="*/ 219075 w 828675"/>
                    <a:gd name="connsiteY1" fmla="*/ 476250 h 682625"/>
                    <a:gd name="connsiteX2" fmla="*/ 336550 w 828675"/>
                    <a:gd name="connsiteY2" fmla="*/ 361950 h 682625"/>
                    <a:gd name="connsiteX3" fmla="*/ 460375 w 828675"/>
                    <a:gd name="connsiteY3" fmla="*/ 234950 h 682625"/>
                    <a:gd name="connsiteX4" fmla="*/ 549275 w 828675"/>
                    <a:gd name="connsiteY4" fmla="*/ 127000 h 682625"/>
                    <a:gd name="connsiteX5" fmla="*/ 666750 w 828675"/>
                    <a:gd name="connsiteY5" fmla="*/ 47625 h 682625"/>
                    <a:gd name="connsiteX6" fmla="*/ 790575 w 828675"/>
                    <a:gd name="connsiteY6" fmla="*/ 6350 h 682625"/>
                    <a:gd name="connsiteX7" fmla="*/ 828675 w 828675"/>
                    <a:gd name="connsiteY7" fmla="*/ 0 h 682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8675" h="682625">
                      <a:moveTo>
                        <a:pt x="0" y="682625"/>
                      </a:moveTo>
                      <a:lnTo>
                        <a:pt x="219075" y="476250"/>
                      </a:lnTo>
                      <a:lnTo>
                        <a:pt x="336550" y="361950"/>
                      </a:lnTo>
                      <a:lnTo>
                        <a:pt x="460375" y="234950"/>
                      </a:lnTo>
                      <a:lnTo>
                        <a:pt x="549275" y="127000"/>
                      </a:lnTo>
                      <a:lnTo>
                        <a:pt x="666750" y="47625"/>
                      </a:lnTo>
                      <a:lnTo>
                        <a:pt x="790575" y="6350"/>
                      </a:lnTo>
                      <a:lnTo>
                        <a:pt x="8286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4177217" y="2883217"/>
                <a:ext cx="1279525" cy="953452"/>
                <a:chOff x="1273175" y="3067050"/>
                <a:chExt cx="1968500" cy="1466850"/>
              </a:xfrm>
            </p:grpSpPr>
            <p:sp>
              <p:nvSpPr>
                <p:cNvPr id="68" name="Freeform 67"/>
                <p:cNvSpPr/>
                <p:nvPr/>
              </p:nvSpPr>
              <p:spPr>
                <a:xfrm>
                  <a:off x="1273175" y="3486150"/>
                  <a:ext cx="1365250" cy="1047750"/>
                </a:xfrm>
                <a:custGeom>
                  <a:avLst/>
                  <a:gdLst>
                    <a:gd name="connsiteX0" fmla="*/ 0 w 1365250"/>
                    <a:gd name="connsiteY0" fmla="*/ 1047750 h 1047750"/>
                    <a:gd name="connsiteX1" fmla="*/ 244475 w 1365250"/>
                    <a:gd name="connsiteY1" fmla="*/ 914400 h 1047750"/>
                    <a:gd name="connsiteX2" fmla="*/ 403225 w 1365250"/>
                    <a:gd name="connsiteY2" fmla="*/ 746125 h 1047750"/>
                    <a:gd name="connsiteX3" fmla="*/ 593725 w 1365250"/>
                    <a:gd name="connsiteY3" fmla="*/ 561975 h 1047750"/>
                    <a:gd name="connsiteX4" fmla="*/ 755650 w 1365250"/>
                    <a:gd name="connsiteY4" fmla="*/ 384175 h 1047750"/>
                    <a:gd name="connsiteX5" fmla="*/ 860425 w 1365250"/>
                    <a:gd name="connsiteY5" fmla="*/ 250825 h 1047750"/>
                    <a:gd name="connsiteX6" fmla="*/ 946150 w 1365250"/>
                    <a:gd name="connsiteY6" fmla="*/ 158750 h 1047750"/>
                    <a:gd name="connsiteX7" fmla="*/ 1085850 w 1365250"/>
                    <a:gd name="connsiteY7" fmla="*/ 101600 h 1047750"/>
                    <a:gd name="connsiteX8" fmla="*/ 1238250 w 1365250"/>
                    <a:gd name="connsiteY8" fmla="*/ 38100 h 1047750"/>
                    <a:gd name="connsiteX9" fmla="*/ 1365250 w 1365250"/>
                    <a:gd name="connsiteY9" fmla="*/ 0 h 1047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65250" h="1047750">
                      <a:moveTo>
                        <a:pt x="0" y="1047750"/>
                      </a:moveTo>
                      <a:lnTo>
                        <a:pt x="244475" y="914400"/>
                      </a:lnTo>
                      <a:lnTo>
                        <a:pt x="403225" y="746125"/>
                      </a:lnTo>
                      <a:lnTo>
                        <a:pt x="593725" y="561975"/>
                      </a:lnTo>
                      <a:lnTo>
                        <a:pt x="755650" y="384175"/>
                      </a:lnTo>
                      <a:lnTo>
                        <a:pt x="860425" y="250825"/>
                      </a:lnTo>
                      <a:lnTo>
                        <a:pt x="946150" y="158750"/>
                      </a:lnTo>
                      <a:lnTo>
                        <a:pt x="1085850" y="101600"/>
                      </a:lnTo>
                      <a:lnTo>
                        <a:pt x="1238250" y="38100"/>
                      </a:lnTo>
                      <a:lnTo>
                        <a:pt x="1365250" y="0"/>
                      </a:lnTo>
                    </a:path>
                  </a:pathLst>
                </a:custGeom>
                <a:ln w="222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reeform 68"/>
                <p:cNvSpPr/>
                <p:nvPr/>
              </p:nvSpPr>
              <p:spPr>
                <a:xfrm>
                  <a:off x="1466850" y="3660775"/>
                  <a:ext cx="739775" cy="615950"/>
                </a:xfrm>
                <a:custGeom>
                  <a:avLst/>
                  <a:gdLst>
                    <a:gd name="connsiteX0" fmla="*/ 0 w 739775"/>
                    <a:gd name="connsiteY0" fmla="*/ 615950 h 615950"/>
                    <a:gd name="connsiteX1" fmla="*/ 168275 w 739775"/>
                    <a:gd name="connsiteY1" fmla="*/ 441325 h 615950"/>
                    <a:gd name="connsiteX2" fmla="*/ 304800 w 739775"/>
                    <a:gd name="connsiteY2" fmla="*/ 342900 h 615950"/>
                    <a:gd name="connsiteX3" fmla="*/ 409575 w 739775"/>
                    <a:gd name="connsiteY3" fmla="*/ 257175 h 615950"/>
                    <a:gd name="connsiteX4" fmla="*/ 530225 w 739775"/>
                    <a:gd name="connsiteY4" fmla="*/ 136525 h 615950"/>
                    <a:gd name="connsiteX5" fmla="*/ 625475 w 739775"/>
                    <a:gd name="connsiteY5" fmla="*/ 88900 h 615950"/>
                    <a:gd name="connsiteX6" fmla="*/ 739775 w 739775"/>
                    <a:gd name="connsiteY6" fmla="*/ 0 h 615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9775" h="615950">
                      <a:moveTo>
                        <a:pt x="0" y="615950"/>
                      </a:moveTo>
                      <a:lnTo>
                        <a:pt x="168275" y="441325"/>
                      </a:lnTo>
                      <a:lnTo>
                        <a:pt x="304800" y="342900"/>
                      </a:lnTo>
                      <a:lnTo>
                        <a:pt x="409575" y="257175"/>
                      </a:lnTo>
                      <a:lnTo>
                        <a:pt x="530225" y="136525"/>
                      </a:lnTo>
                      <a:lnTo>
                        <a:pt x="625475" y="88900"/>
                      </a:lnTo>
                      <a:lnTo>
                        <a:pt x="739775" y="0"/>
                      </a:lnTo>
                    </a:path>
                  </a:pathLst>
                </a:custGeom>
                <a:ln w="222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reeform 69"/>
                <p:cNvSpPr/>
                <p:nvPr/>
              </p:nvSpPr>
              <p:spPr>
                <a:xfrm>
                  <a:off x="2165350" y="3067050"/>
                  <a:ext cx="1047750" cy="971550"/>
                </a:xfrm>
                <a:custGeom>
                  <a:avLst/>
                  <a:gdLst>
                    <a:gd name="connsiteX0" fmla="*/ 0 w 1047750"/>
                    <a:gd name="connsiteY0" fmla="*/ 971550 h 971550"/>
                    <a:gd name="connsiteX1" fmla="*/ 212725 w 1047750"/>
                    <a:gd name="connsiteY1" fmla="*/ 730250 h 971550"/>
                    <a:gd name="connsiteX2" fmla="*/ 387350 w 1047750"/>
                    <a:gd name="connsiteY2" fmla="*/ 514350 h 971550"/>
                    <a:gd name="connsiteX3" fmla="*/ 527050 w 1047750"/>
                    <a:gd name="connsiteY3" fmla="*/ 393700 h 971550"/>
                    <a:gd name="connsiteX4" fmla="*/ 663575 w 1047750"/>
                    <a:gd name="connsiteY4" fmla="*/ 250825 h 971550"/>
                    <a:gd name="connsiteX5" fmla="*/ 787400 w 1047750"/>
                    <a:gd name="connsiteY5" fmla="*/ 155575 h 971550"/>
                    <a:gd name="connsiteX6" fmla="*/ 866775 w 1047750"/>
                    <a:gd name="connsiteY6" fmla="*/ 82550 h 971550"/>
                    <a:gd name="connsiteX7" fmla="*/ 955675 w 1047750"/>
                    <a:gd name="connsiteY7" fmla="*/ 28575 h 971550"/>
                    <a:gd name="connsiteX8" fmla="*/ 1012825 w 1047750"/>
                    <a:gd name="connsiteY8" fmla="*/ 0 h 971550"/>
                    <a:gd name="connsiteX9" fmla="*/ 1047750 w 1047750"/>
                    <a:gd name="connsiteY9" fmla="*/ 3175 h 971550"/>
                    <a:gd name="connsiteX10" fmla="*/ 984250 w 1047750"/>
                    <a:gd name="connsiteY10" fmla="*/ 101600 h 971550"/>
                    <a:gd name="connsiteX11" fmla="*/ 898525 w 1047750"/>
                    <a:gd name="connsiteY11" fmla="*/ 190500 h 971550"/>
                    <a:gd name="connsiteX12" fmla="*/ 793750 w 1047750"/>
                    <a:gd name="connsiteY12" fmla="*/ 327025 h 971550"/>
                    <a:gd name="connsiteX13" fmla="*/ 730250 w 1047750"/>
                    <a:gd name="connsiteY13" fmla="*/ 438150 h 971550"/>
                    <a:gd name="connsiteX14" fmla="*/ 631825 w 1047750"/>
                    <a:gd name="connsiteY14" fmla="*/ 539750 h 971550"/>
                    <a:gd name="connsiteX15" fmla="*/ 571500 w 1047750"/>
                    <a:gd name="connsiteY15" fmla="*/ 628650 h 971550"/>
                    <a:gd name="connsiteX16" fmla="*/ 508000 w 1047750"/>
                    <a:gd name="connsiteY16" fmla="*/ 669925 h 971550"/>
                    <a:gd name="connsiteX17" fmla="*/ 0 w 1047750"/>
                    <a:gd name="connsiteY17" fmla="*/ 971550 h 971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47750" h="971550">
                      <a:moveTo>
                        <a:pt x="0" y="971550"/>
                      </a:moveTo>
                      <a:lnTo>
                        <a:pt x="212725" y="730250"/>
                      </a:lnTo>
                      <a:lnTo>
                        <a:pt x="387350" y="514350"/>
                      </a:lnTo>
                      <a:lnTo>
                        <a:pt x="527050" y="393700"/>
                      </a:lnTo>
                      <a:lnTo>
                        <a:pt x="663575" y="250825"/>
                      </a:lnTo>
                      <a:lnTo>
                        <a:pt x="787400" y="155575"/>
                      </a:lnTo>
                      <a:lnTo>
                        <a:pt x="866775" y="82550"/>
                      </a:lnTo>
                      <a:lnTo>
                        <a:pt x="955675" y="28575"/>
                      </a:lnTo>
                      <a:lnTo>
                        <a:pt x="1012825" y="0"/>
                      </a:lnTo>
                      <a:lnTo>
                        <a:pt x="1047750" y="3175"/>
                      </a:lnTo>
                      <a:lnTo>
                        <a:pt x="984250" y="101600"/>
                      </a:lnTo>
                      <a:lnTo>
                        <a:pt x="898525" y="190500"/>
                      </a:lnTo>
                      <a:lnTo>
                        <a:pt x="793750" y="327025"/>
                      </a:lnTo>
                      <a:lnTo>
                        <a:pt x="730250" y="438150"/>
                      </a:lnTo>
                      <a:lnTo>
                        <a:pt x="631825" y="539750"/>
                      </a:lnTo>
                      <a:lnTo>
                        <a:pt x="571500" y="628650"/>
                      </a:lnTo>
                      <a:lnTo>
                        <a:pt x="508000" y="669925"/>
                      </a:lnTo>
                      <a:lnTo>
                        <a:pt x="0" y="971550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3159125" y="3152775"/>
                  <a:ext cx="82550" cy="85725"/>
                </a:xfrm>
                <a:custGeom>
                  <a:avLst/>
                  <a:gdLst>
                    <a:gd name="connsiteX0" fmla="*/ 0 w 82550"/>
                    <a:gd name="connsiteY0" fmla="*/ 0 h 85725"/>
                    <a:gd name="connsiteX1" fmla="*/ 28575 w 82550"/>
                    <a:gd name="connsiteY1" fmla="*/ 69850 h 85725"/>
                    <a:gd name="connsiteX2" fmla="*/ 82550 w 82550"/>
                    <a:gd name="connsiteY2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550" h="85725">
                      <a:moveTo>
                        <a:pt x="0" y="0"/>
                      </a:moveTo>
                      <a:lnTo>
                        <a:pt x="28575" y="69850"/>
                      </a:lnTo>
                      <a:lnTo>
                        <a:pt x="82550" y="85725"/>
                      </a:lnTo>
                    </a:path>
                  </a:pathLst>
                </a:custGeom>
                <a:ln w="222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1" name="TextBox 20"/>
            <p:cNvSpPr txBox="1"/>
            <p:nvPr/>
          </p:nvSpPr>
          <p:spPr>
            <a:xfrm>
              <a:off x="5729664" y="4054602"/>
              <a:ext cx="685757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B2N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77240" y="1338141"/>
            <a:ext cx="8138160" cy="246888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Test Setup</a:t>
            </a:r>
            <a:endParaRPr lang="en-US" dirty="0"/>
          </a:p>
        </p:txBody>
      </p:sp>
      <p:grpSp>
        <p:nvGrpSpPr>
          <p:cNvPr id="240" name="Group 239"/>
          <p:cNvGrpSpPr/>
          <p:nvPr/>
        </p:nvGrpSpPr>
        <p:grpSpPr>
          <a:xfrm>
            <a:off x="457200" y="1812721"/>
            <a:ext cx="8229600" cy="3727470"/>
            <a:chOff x="457200" y="1812721"/>
            <a:chExt cx="8229600" cy="3727470"/>
          </a:xfrm>
        </p:grpSpPr>
        <p:sp>
          <p:nvSpPr>
            <p:cNvPr id="5" name="Rectangle 362"/>
            <p:cNvSpPr>
              <a:spLocks noChangeArrowheads="1"/>
            </p:cNvSpPr>
            <p:nvPr/>
          </p:nvSpPr>
          <p:spPr bwMode="auto">
            <a:xfrm>
              <a:off x="3428823" y="2024419"/>
              <a:ext cx="1372124" cy="365377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344"/>
            <p:cNvSpPr>
              <a:spLocks/>
            </p:cNvSpPr>
            <p:nvPr/>
          </p:nvSpPr>
          <p:spPr bwMode="auto">
            <a:xfrm>
              <a:off x="4074899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345"/>
            <p:cNvSpPr>
              <a:spLocks/>
            </p:cNvSpPr>
            <p:nvPr/>
          </p:nvSpPr>
          <p:spPr bwMode="auto">
            <a:xfrm>
              <a:off x="4623747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346"/>
            <p:cNvSpPr>
              <a:spLocks/>
            </p:cNvSpPr>
            <p:nvPr/>
          </p:nvSpPr>
          <p:spPr bwMode="auto">
            <a:xfrm>
              <a:off x="3526050" y="1812721"/>
              <a:ext cx="79976" cy="108202"/>
            </a:xfrm>
            <a:custGeom>
              <a:avLst/>
              <a:gdLst>
                <a:gd name="T0" fmla="*/ 0 w 51"/>
                <a:gd name="T1" fmla="*/ 69 h 69"/>
                <a:gd name="T2" fmla="*/ 0 w 51"/>
                <a:gd name="T3" fmla="*/ 0 h 69"/>
                <a:gd name="T4" fmla="*/ 51 w 51"/>
                <a:gd name="T5" fmla="*/ 0 h 69"/>
                <a:gd name="T6" fmla="*/ 51 w 51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69">
                  <a:moveTo>
                    <a:pt x="0" y="6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6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351"/>
            <p:cNvSpPr>
              <a:spLocks noChangeArrowheads="1"/>
            </p:cNvSpPr>
            <p:nvPr/>
          </p:nvSpPr>
          <p:spPr bwMode="auto">
            <a:xfrm>
              <a:off x="4052945" y="1920923"/>
              <a:ext cx="125452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356"/>
            <p:cNvSpPr>
              <a:spLocks noChangeArrowheads="1"/>
            </p:cNvSpPr>
            <p:nvPr/>
          </p:nvSpPr>
          <p:spPr bwMode="auto">
            <a:xfrm>
              <a:off x="4600225" y="1920923"/>
              <a:ext cx="127019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358"/>
            <p:cNvSpPr>
              <a:spLocks noChangeArrowheads="1"/>
            </p:cNvSpPr>
            <p:nvPr/>
          </p:nvSpPr>
          <p:spPr bwMode="auto">
            <a:xfrm>
              <a:off x="3504095" y="1920923"/>
              <a:ext cx="125452" cy="799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63"/>
            <p:cNvSpPr>
              <a:spLocks/>
            </p:cNvSpPr>
            <p:nvPr/>
          </p:nvSpPr>
          <p:spPr bwMode="auto">
            <a:xfrm>
              <a:off x="3817724" y="2389796"/>
              <a:ext cx="594325" cy="548848"/>
            </a:xfrm>
            <a:custGeom>
              <a:avLst/>
              <a:gdLst>
                <a:gd name="T0" fmla="*/ 0 w 379"/>
                <a:gd name="T1" fmla="*/ 0 h 350"/>
                <a:gd name="T2" fmla="*/ 379 w 379"/>
                <a:gd name="T3" fmla="*/ 0 h 350"/>
                <a:gd name="T4" fmla="*/ 379 w 379"/>
                <a:gd name="T5" fmla="*/ 44 h 350"/>
                <a:gd name="T6" fmla="*/ 365 w 379"/>
                <a:gd name="T7" fmla="*/ 44 h 350"/>
                <a:gd name="T8" fmla="*/ 365 w 379"/>
                <a:gd name="T9" fmla="*/ 306 h 350"/>
                <a:gd name="T10" fmla="*/ 379 w 379"/>
                <a:gd name="T11" fmla="*/ 306 h 350"/>
                <a:gd name="T12" fmla="*/ 379 w 379"/>
                <a:gd name="T13" fmla="*/ 350 h 350"/>
                <a:gd name="T14" fmla="*/ 0 w 379"/>
                <a:gd name="T15" fmla="*/ 350 h 350"/>
                <a:gd name="T16" fmla="*/ 0 w 379"/>
                <a:gd name="T17" fmla="*/ 306 h 350"/>
                <a:gd name="T18" fmla="*/ 15 w 379"/>
                <a:gd name="T19" fmla="*/ 306 h 350"/>
                <a:gd name="T20" fmla="*/ 15 w 379"/>
                <a:gd name="T21" fmla="*/ 44 h 350"/>
                <a:gd name="T22" fmla="*/ 0 w 379"/>
                <a:gd name="T23" fmla="*/ 44 h 350"/>
                <a:gd name="T24" fmla="*/ 0 w 379"/>
                <a:gd name="T25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9" h="350">
                  <a:moveTo>
                    <a:pt x="0" y="0"/>
                  </a:moveTo>
                  <a:lnTo>
                    <a:pt x="379" y="0"/>
                  </a:lnTo>
                  <a:lnTo>
                    <a:pt x="379" y="44"/>
                  </a:lnTo>
                  <a:lnTo>
                    <a:pt x="365" y="44"/>
                  </a:lnTo>
                  <a:lnTo>
                    <a:pt x="365" y="306"/>
                  </a:lnTo>
                  <a:lnTo>
                    <a:pt x="379" y="306"/>
                  </a:lnTo>
                  <a:lnTo>
                    <a:pt x="379" y="350"/>
                  </a:lnTo>
                  <a:lnTo>
                    <a:pt x="0" y="350"/>
                  </a:lnTo>
                  <a:lnTo>
                    <a:pt x="0" y="306"/>
                  </a:lnTo>
                  <a:lnTo>
                    <a:pt x="15" y="306"/>
                  </a:lnTo>
                  <a:lnTo>
                    <a:pt x="1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EA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383"/>
            <p:cNvSpPr>
              <a:spLocks noChangeArrowheads="1"/>
            </p:cNvSpPr>
            <p:nvPr/>
          </p:nvSpPr>
          <p:spPr bwMode="auto">
            <a:xfrm>
              <a:off x="491697" y="5196767"/>
              <a:ext cx="205426" cy="580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384"/>
            <p:cNvSpPr>
              <a:spLocks noChangeArrowheads="1"/>
            </p:cNvSpPr>
            <p:nvPr/>
          </p:nvSpPr>
          <p:spPr bwMode="auto">
            <a:xfrm>
              <a:off x="8446875" y="5196767"/>
              <a:ext cx="205426" cy="580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377"/>
            <p:cNvSpPr>
              <a:spLocks noChangeArrowheads="1"/>
            </p:cNvSpPr>
            <p:nvPr/>
          </p:nvSpPr>
          <p:spPr bwMode="auto">
            <a:xfrm>
              <a:off x="457200" y="3761918"/>
              <a:ext cx="8229600" cy="2007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378"/>
            <p:cNvSpPr>
              <a:spLocks noChangeArrowheads="1"/>
            </p:cNvSpPr>
            <p:nvPr/>
          </p:nvSpPr>
          <p:spPr bwMode="auto">
            <a:xfrm>
              <a:off x="457200" y="3962641"/>
              <a:ext cx="8229600" cy="12341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526890" y="3835276"/>
              <a:ext cx="8091768" cy="1331851"/>
              <a:chOff x="976347" y="4083827"/>
              <a:chExt cx="7192683" cy="1183868"/>
            </a:xfrm>
          </p:grpSpPr>
          <p:sp>
            <p:nvSpPr>
              <p:cNvPr id="99" name="Line 163"/>
              <p:cNvSpPr>
                <a:spLocks noChangeShapeType="1"/>
              </p:cNvSpPr>
              <p:nvPr/>
            </p:nvSpPr>
            <p:spPr bwMode="auto">
              <a:xfrm>
                <a:off x="97634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164"/>
              <p:cNvSpPr>
                <a:spLocks noChangeShapeType="1"/>
              </p:cNvSpPr>
              <p:nvPr/>
            </p:nvSpPr>
            <p:spPr bwMode="auto">
              <a:xfrm>
                <a:off x="105756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165"/>
              <p:cNvSpPr>
                <a:spLocks noChangeShapeType="1"/>
              </p:cNvSpPr>
              <p:nvPr/>
            </p:nvSpPr>
            <p:spPr bwMode="auto">
              <a:xfrm>
                <a:off x="113878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166"/>
              <p:cNvSpPr>
                <a:spLocks noChangeShapeType="1"/>
              </p:cNvSpPr>
              <p:nvPr/>
            </p:nvSpPr>
            <p:spPr bwMode="auto">
              <a:xfrm>
                <a:off x="122000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167"/>
              <p:cNvSpPr>
                <a:spLocks noChangeShapeType="1"/>
              </p:cNvSpPr>
              <p:nvPr/>
            </p:nvSpPr>
            <p:spPr bwMode="auto">
              <a:xfrm>
                <a:off x="130122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168"/>
              <p:cNvSpPr>
                <a:spLocks noChangeShapeType="1"/>
              </p:cNvSpPr>
              <p:nvPr/>
            </p:nvSpPr>
            <p:spPr bwMode="auto">
              <a:xfrm>
                <a:off x="13824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169"/>
              <p:cNvSpPr>
                <a:spLocks noChangeShapeType="1"/>
              </p:cNvSpPr>
              <p:nvPr/>
            </p:nvSpPr>
            <p:spPr bwMode="auto">
              <a:xfrm>
                <a:off x="146366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170"/>
              <p:cNvSpPr>
                <a:spLocks noChangeShapeType="1"/>
              </p:cNvSpPr>
              <p:nvPr/>
            </p:nvSpPr>
            <p:spPr bwMode="auto">
              <a:xfrm>
                <a:off x="154487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171"/>
              <p:cNvSpPr>
                <a:spLocks noChangeShapeType="1"/>
              </p:cNvSpPr>
              <p:nvPr/>
            </p:nvSpPr>
            <p:spPr bwMode="auto">
              <a:xfrm>
                <a:off x="162609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172"/>
              <p:cNvSpPr>
                <a:spLocks noChangeShapeType="1"/>
              </p:cNvSpPr>
              <p:nvPr/>
            </p:nvSpPr>
            <p:spPr bwMode="auto">
              <a:xfrm>
                <a:off x="170731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173"/>
              <p:cNvSpPr>
                <a:spLocks noChangeShapeType="1"/>
              </p:cNvSpPr>
              <p:nvPr/>
            </p:nvSpPr>
            <p:spPr bwMode="auto">
              <a:xfrm>
                <a:off x="178853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174"/>
              <p:cNvSpPr>
                <a:spLocks noChangeShapeType="1"/>
              </p:cNvSpPr>
              <p:nvPr/>
            </p:nvSpPr>
            <p:spPr bwMode="auto">
              <a:xfrm>
                <a:off x="186975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175"/>
              <p:cNvSpPr>
                <a:spLocks noChangeShapeType="1"/>
              </p:cNvSpPr>
              <p:nvPr/>
            </p:nvSpPr>
            <p:spPr bwMode="auto">
              <a:xfrm>
                <a:off x="195097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76"/>
              <p:cNvSpPr>
                <a:spLocks noChangeShapeType="1"/>
              </p:cNvSpPr>
              <p:nvPr/>
            </p:nvSpPr>
            <p:spPr bwMode="auto">
              <a:xfrm>
                <a:off x="203219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177"/>
              <p:cNvSpPr>
                <a:spLocks noChangeShapeType="1"/>
              </p:cNvSpPr>
              <p:nvPr/>
            </p:nvSpPr>
            <p:spPr bwMode="auto">
              <a:xfrm>
                <a:off x="211341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178"/>
              <p:cNvSpPr>
                <a:spLocks noChangeShapeType="1"/>
              </p:cNvSpPr>
              <p:nvPr/>
            </p:nvSpPr>
            <p:spPr bwMode="auto">
              <a:xfrm>
                <a:off x="219462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179"/>
              <p:cNvSpPr>
                <a:spLocks noChangeShapeType="1"/>
              </p:cNvSpPr>
              <p:nvPr/>
            </p:nvSpPr>
            <p:spPr bwMode="auto">
              <a:xfrm>
                <a:off x="227584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180"/>
              <p:cNvSpPr>
                <a:spLocks noChangeShapeType="1"/>
              </p:cNvSpPr>
              <p:nvPr/>
            </p:nvSpPr>
            <p:spPr bwMode="auto">
              <a:xfrm>
                <a:off x="235706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181"/>
              <p:cNvSpPr>
                <a:spLocks noChangeShapeType="1"/>
              </p:cNvSpPr>
              <p:nvPr/>
            </p:nvSpPr>
            <p:spPr bwMode="auto">
              <a:xfrm>
                <a:off x="243828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182"/>
              <p:cNvSpPr>
                <a:spLocks noChangeShapeType="1"/>
              </p:cNvSpPr>
              <p:nvPr/>
            </p:nvSpPr>
            <p:spPr bwMode="auto">
              <a:xfrm>
                <a:off x="256080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183"/>
              <p:cNvSpPr>
                <a:spLocks noChangeShapeType="1"/>
              </p:cNvSpPr>
              <p:nvPr/>
            </p:nvSpPr>
            <p:spPr bwMode="auto">
              <a:xfrm>
                <a:off x="268194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184"/>
              <p:cNvSpPr>
                <a:spLocks noChangeShapeType="1"/>
              </p:cNvSpPr>
              <p:nvPr/>
            </p:nvSpPr>
            <p:spPr bwMode="auto">
              <a:xfrm>
                <a:off x="280445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85"/>
              <p:cNvSpPr>
                <a:spLocks noChangeShapeType="1"/>
              </p:cNvSpPr>
              <p:nvPr/>
            </p:nvSpPr>
            <p:spPr bwMode="auto">
              <a:xfrm>
                <a:off x="292697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86"/>
              <p:cNvSpPr>
                <a:spLocks noChangeShapeType="1"/>
              </p:cNvSpPr>
              <p:nvPr/>
            </p:nvSpPr>
            <p:spPr bwMode="auto">
              <a:xfrm>
                <a:off x="317063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87"/>
              <p:cNvSpPr>
                <a:spLocks noChangeShapeType="1"/>
              </p:cNvSpPr>
              <p:nvPr/>
            </p:nvSpPr>
            <p:spPr bwMode="auto">
              <a:xfrm>
                <a:off x="304811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88"/>
              <p:cNvSpPr>
                <a:spLocks noChangeShapeType="1"/>
              </p:cNvSpPr>
              <p:nvPr/>
            </p:nvSpPr>
            <p:spPr bwMode="auto">
              <a:xfrm>
                <a:off x="329177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89"/>
              <p:cNvSpPr>
                <a:spLocks noChangeShapeType="1"/>
              </p:cNvSpPr>
              <p:nvPr/>
            </p:nvSpPr>
            <p:spPr bwMode="auto">
              <a:xfrm>
                <a:off x="341428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90"/>
              <p:cNvSpPr>
                <a:spLocks noChangeShapeType="1"/>
              </p:cNvSpPr>
              <p:nvPr/>
            </p:nvSpPr>
            <p:spPr bwMode="auto">
              <a:xfrm>
                <a:off x="353542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91"/>
              <p:cNvSpPr>
                <a:spLocks noChangeShapeType="1"/>
              </p:cNvSpPr>
              <p:nvPr/>
            </p:nvSpPr>
            <p:spPr bwMode="auto">
              <a:xfrm>
                <a:off x="378046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92"/>
              <p:cNvSpPr>
                <a:spLocks noChangeShapeType="1"/>
              </p:cNvSpPr>
              <p:nvPr/>
            </p:nvSpPr>
            <p:spPr bwMode="auto">
              <a:xfrm>
                <a:off x="390160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93"/>
              <p:cNvSpPr>
                <a:spLocks noChangeShapeType="1"/>
              </p:cNvSpPr>
              <p:nvPr/>
            </p:nvSpPr>
            <p:spPr bwMode="auto">
              <a:xfrm>
                <a:off x="402411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94"/>
              <p:cNvSpPr>
                <a:spLocks noChangeShapeType="1"/>
              </p:cNvSpPr>
              <p:nvPr/>
            </p:nvSpPr>
            <p:spPr bwMode="auto">
              <a:xfrm>
                <a:off x="426777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95"/>
              <p:cNvSpPr>
                <a:spLocks noChangeShapeType="1"/>
              </p:cNvSpPr>
              <p:nvPr/>
            </p:nvSpPr>
            <p:spPr bwMode="auto">
              <a:xfrm>
                <a:off x="438891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96"/>
              <p:cNvSpPr>
                <a:spLocks noChangeShapeType="1"/>
              </p:cNvSpPr>
              <p:nvPr/>
            </p:nvSpPr>
            <p:spPr bwMode="auto">
              <a:xfrm>
                <a:off x="451143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97"/>
              <p:cNvSpPr>
                <a:spLocks noChangeShapeType="1"/>
              </p:cNvSpPr>
              <p:nvPr/>
            </p:nvSpPr>
            <p:spPr bwMode="auto">
              <a:xfrm>
                <a:off x="475508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8"/>
              <p:cNvSpPr>
                <a:spLocks noChangeShapeType="1"/>
              </p:cNvSpPr>
              <p:nvPr/>
            </p:nvSpPr>
            <p:spPr bwMode="auto">
              <a:xfrm>
                <a:off x="816903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99"/>
              <p:cNvSpPr>
                <a:spLocks noChangeShapeType="1"/>
              </p:cNvSpPr>
              <p:nvPr/>
            </p:nvSpPr>
            <p:spPr bwMode="auto">
              <a:xfrm>
                <a:off x="808643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200"/>
              <p:cNvSpPr>
                <a:spLocks noChangeShapeType="1"/>
              </p:cNvSpPr>
              <p:nvPr/>
            </p:nvSpPr>
            <p:spPr bwMode="auto">
              <a:xfrm>
                <a:off x="800521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201"/>
              <p:cNvSpPr>
                <a:spLocks noChangeShapeType="1"/>
              </p:cNvSpPr>
              <p:nvPr/>
            </p:nvSpPr>
            <p:spPr bwMode="auto">
              <a:xfrm>
                <a:off x="792399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202"/>
              <p:cNvSpPr>
                <a:spLocks noChangeShapeType="1"/>
              </p:cNvSpPr>
              <p:nvPr/>
            </p:nvSpPr>
            <p:spPr bwMode="auto">
              <a:xfrm>
                <a:off x="784277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203"/>
              <p:cNvSpPr>
                <a:spLocks noChangeShapeType="1"/>
              </p:cNvSpPr>
              <p:nvPr/>
            </p:nvSpPr>
            <p:spPr bwMode="auto">
              <a:xfrm>
                <a:off x="776155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204"/>
              <p:cNvSpPr>
                <a:spLocks noChangeShapeType="1"/>
              </p:cNvSpPr>
              <p:nvPr/>
            </p:nvSpPr>
            <p:spPr bwMode="auto">
              <a:xfrm>
                <a:off x="76803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205"/>
              <p:cNvSpPr>
                <a:spLocks noChangeShapeType="1"/>
              </p:cNvSpPr>
              <p:nvPr/>
            </p:nvSpPr>
            <p:spPr bwMode="auto">
              <a:xfrm>
                <a:off x="759912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207"/>
              <p:cNvSpPr>
                <a:spLocks noChangeShapeType="1"/>
              </p:cNvSpPr>
              <p:nvPr/>
            </p:nvSpPr>
            <p:spPr bwMode="auto">
              <a:xfrm>
                <a:off x="751790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208"/>
              <p:cNvSpPr>
                <a:spLocks noChangeShapeType="1"/>
              </p:cNvSpPr>
              <p:nvPr/>
            </p:nvSpPr>
            <p:spPr bwMode="auto">
              <a:xfrm>
                <a:off x="743668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209"/>
              <p:cNvSpPr>
                <a:spLocks noChangeShapeType="1"/>
              </p:cNvSpPr>
              <p:nvPr/>
            </p:nvSpPr>
            <p:spPr bwMode="auto">
              <a:xfrm>
                <a:off x="735546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210"/>
              <p:cNvSpPr>
                <a:spLocks noChangeShapeType="1"/>
              </p:cNvSpPr>
              <p:nvPr/>
            </p:nvSpPr>
            <p:spPr bwMode="auto">
              <a:xfrm>
                <a:off x="7274246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211"/>
              <p:cNvSpPr>
                <a:spLocks noChangeShapeType="1"/>
              </p:cNvSpPr>
              <p:nvPr/>
            </p:nvSpPr>
            <p:spPr bwMode="auto">
              <a:xfrm>
                <a:off x="7193027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212"/>
              <p:cNvSpPr>
                <a:spLocks noChangeShapeType="1"/>
              </p:cNvSpPr>
              <p:nvPr/>
            </p:nvSpPr>
            <p:spPr bwMode="auto">
              <a:xfrm>
                <a:off x="711180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213"/>
              <p:cNvSpPr>
                <a:spLocks noChangeShapeType="1"/>
              </p:cNvSpPr>
              <p:nvPr/>
            </p:nvSpPr>
            <p:spPr bwMode="auto">
              <a:xfrm>
                <a:off x="7030590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214"/>
              <p:cNvSpPr>
                <a:spLocks noChangeShapeType="1"/>
              </p:cNvSpPr>
              <p:nvPr/>
            </p:nvSpPr>
            <p:spPr bwMode="auto">
              <a:xfrm>
                <a:off x="694937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215"/>
              <p:cNvSpPr>
                <a:spLocks noChangeShapeType="1"/>
              </p:cNvSpPr>
              <p:nvPr/>
            </p:nvSpPr>
            <p:spPr bwMode="auto">
              <a:xfrm>
                <a:off x="686815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216"/>
              <p:cNvSpPr>
                <a:spLocks noChangeShapeType="1"/>
              </p:cNvSpPr>
              <p:nvPr/>
            </p:nvSpPr>
            <p:spPr bwMode="auto">
              <a:xfrm>
                <a:off x="678693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217"/>
              <p:cNvSpPr>
                <a:spLocks noChangeShapeType="1"/>
              </p:cNvSpPr>
              <p:nvPr/>
            </p:nvSpPr>
            <p:spPr bwMode="auto">
              <a:xfrm>
                <a:off x="6705714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218"/>
              <p:cNvSpPr>
                <a:spLocks noChangeShapeType="1"/>
              </p:cNvSpPr>
              <p:nvPr/>
            </p:nvSpPr>
            <p:spPr bwMode="auto">
              <a:xfrm>
                <a:off x="658319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219"/>
              <p:cNvSpPr>
                <a:spLocks noChangeShapeType="1"/>
              </p:cNvSpPr>
              <p:nvPr/>
            </p:nvSpPr>
            <p:spPr bwMode="auto">
              <a:xfrm>
                <a:off x="646205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220"/>
              <p:cNvSpPr>
                <a:spLocks noChangeShapeType="1"/>
              </p:cNvSpPr>
              <p:nvPr/>
            </p:nvSpPr>
            <p:spPr bwMode="auto">
              <a:xfrm>
                <a:off x="633954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221"/>
              <p:cNvSpPr>
                <a:spLocks noChangeShapeType="1"/>
              </p:cNvSpPr>
              <p:nvPr/>
            </p:nvSpPr>
            <p:spPr bwMode="auto">
              <a:xfrm>
                <a:off x="6218401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222"/>
              <p:cNvSpPr>
                <a:spLocks noChangeShapeType="1"/>
              </p:cNvSpPr>
              <p:nvPr/>
            </p:nvSpPr>
            <p:spPr bwMode="auto">
              <a:xfrm>
                <a:off x="609588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223"/>
              <p:cNvSpPr>
                <a:spLocks noChangeShapeType="1"/>
              </p:cNvSpPr>
              <p:nvPr/>
            </p:nvSpPr>
            <p:spPr bwMode="auto">
              <a:xfrm>
                <a:off x="597336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224"/>
              <p:cNvSpPr>
                <a:spLocks noChangeShapeType="1"/>
              </p:cNvSpPr>
              <p:nvPr/>
            </p:nvSpPr>
            <p:spPr bwMode="auto">
              <a:xfrm>
                <a:off x="573108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225"/>
              <p:cNvSpPr>
                <a:spLocks noChangeShapeType="1"/>
              </p:cNvSpPr>
              <p:nvPr/>
            </p:nvSpPr>
            <p:spPr bwMode="auto">
              <a:xfrm>
                <a:off x="560857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226"/>
              <p:cNvSpPr>
                <a:spLocks noChangeShapeType="1"/>
              </p:cNvSpPr>
              <p:nvPr/>
            </p:nvSpPr>
            <p:spPr bwMode="auto">
              <a:xfrm>
                <a:off x="548605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227"/>
              <p:cNvSpPr>
                <a:spLocks noChangeShapeType="1"/>
              </p:cNvSpPr>
              <p:nvPr/>
            </p:nvSpPr>
            <p:spPr bwMode="auto">
              <a:xfrm>
                <a:off x="5364915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228"/>
              <p:cNvSpPr>
                <a:spLocks noChangeShapeType="1"/>
              </p:cNvSpPr>
              <p:nvPr/>
            </p:nvSpPr>
            <p:spPr bwMode="auto">
              <a:xfrm>
                <a:off x="5242399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Line 229"/>
              <p:cNvSpPr>
                <a:spLocks noChangeShapeType="1"/>
              </p:cNvSpPr>
              <p:nvPr/>
            </p:nvSpPr>
            <p:spPr bwMode="auto">
              <a:xfrm>
                <a:off x="5119882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230"/>
              <p:cNvSpPr>
                <a:spLocks noChangeShapeType="1"/>
              </p:cNvSpPr>
              <p:nvPr/>
            </p:nvSpPr>
            <p:spPr bwMode="auto">
              <a:xfrm>
                <a:off x="499874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231"/>
              <p:cNvSpPr>
                <a:spLocks noChangeShapeType="1"/>
              </p:cNvSpPr>
              <p:nvPr/>
            </p:nvSpPr>
            <p:spPr bwMode="auto">
              <a:xfrm>
                <a:off x="4877603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224"/>
              <p:cNvSpPr>
                <a:spLocks noChangeShapeType="1"/>
              </p:cNvSpPr>
              <p:nvPr/>
            </p:nvSpPr>
            <p:spPr bwMode="auto">
              <a:xfrm>
                <a:off x="5852228" y="4083827"/>
                <a:ext cx="0" cy="118386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Line 322"/>
            <p:cNvSpPr>
              <a:spLocks noChangeShapeType="1"/>
            </p:cNvSpPr>
            <p:nvPr/>
          </p:nvSpPr>
          <p:spPr bwMode="auto">
            <a:xfrm>
              <a:off x="355741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323"/>
            <p:cNvSpPr>
              <a:spLocks noChangeShapeType="1"/>
            </p:cNvSpPr>
            <p:nvPr/>
          </p:nvSpPr>
          <p:spPr bwMode="auto">
            <a:xfrm>
              <a:off x="357466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24"/>
            <p:cNvSpPr>
              <a:spLocks noChangeShapeType="1"/>
            </p:cNvSpPr>
            <p:nvPr/>
          </p:nvSpPr>
          <p:spPr bwMode="auto">
            <a:xfrm>
              <a:off x="410626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25"/>
            <p:cNvSpPr>
              <a:spLocks noChangeShapeType="1"/>
            </p:cNvSpPr>
            <p:nvPr/>
          </p:nvSpPr>
          <p:spPr bwMode="auto">
            <a:xfrm>
              <a:off x="4123512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326"/>
            <p:cNvSpPr>
              <a:spLocks noChangeShapeType="1"/>
            </p:cNvSpPr>
            <p:nvPr/>
          </p:nvSpPr>
          <p:spPr bwMode="auto">
            <a:xfrm>
              <a:off x="4655111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327"/>
            <p:cNvSpPr>
              <a:spLocks noChangeShapeType="1"/>
            </p:cNvSpPr>
            <p:nvPr/>
          </p:nvSpPr>
          <p:spPr bwMode="auto">
            <a:xfrm>
              <a:off x="4672360" y="2040101"/>
              <a:ext cx="0" cy="332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336"/>
            <p:cNvSpPr>
              <a:spLocks noChangeShapeType="1"/>
            </p:cNvSpPr>
            <p:nvPr/>
          </p:nvSpPr>
          <p:spPr bwMode="auto">
            <a:xfrm>
              <a:off x="3595047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37"/>
            <p:cNvSpPr>
              <a:spLocks noChangeShapeType="1"/>
            </p:cNvSpPr>
            <p:nvPr/>
          </p:nvSpPr>
          <p:spPr bwMode="auto">
            <a:xfrm>
              <a:off x="3538594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2"/>
            <p:cNvSpPr>
              <a:spLocks noChangeShapeType="1"/>
            </p:cNvSpPr>
            <p:nvPr/>
          </p:nvSpPr>
          <p:spPr bwMode="auto">
            <a:xfrm flipH="1">
              <a:off x="3428823" y="2372547"/>
              <a:ext cx="1372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43"/>
            <p:cNvSpPr>
              <a:spLocks noChangeShapeType="1"/>
            </p:cNvSpPr>
            <p:nvPr/>
          </p:nvSpPr>
          <p:spPr bwMode="auto">
            <a:xfrm flipH="1">
              <a:off x="3428823" y="2040101"/>
              <a:ext cx="1372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47"/>
            <p:cNvSpPr>
              <a:spLocks noChangeShapeType="1"/>
            </p:cNvSpPr>
            <p:nvPr/>
          </p:nvSpPr>
          <p:spPr bwMode="auto">
            <a:xfrm flipV="1">
              <a:off x="4052945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49"/>
            <p:cNvSpPr>
              <a:spLocks noChangeShapeType="1"/>
            </p:cNvSpPr>
            <p:nvPr/>
          </p:nvSpPr>
          <p:spPr bwMode="auto">
            <a:xfrm>
              <a:off x="4143897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0"/>
            <p:cNvSpPr>
              <a:spLocks noChangeShapeType="1"/>
            </p:cNvSpPr>
            <p:nvPr/>
          </p:nvSpPr>
          <p:spPr bwMode="auto">
            <a:xfrm>
              <a:off x="408587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2"/>
            <p:cNvSpPr>
              <a:spLocks noChangeShapeType="1"/>
            </p:cNvSpPr>
            <p:nvPr/>
          </p:nvSpPr>
          <p:spPr bwMode="auto">
            <a:xfrm flipV="1">
              <a:off x="4600225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3"/>
            <p:cNvSpPr>
              <a:spLocks noChangeShapeType="1"/>
            </p:cNvSpPr>
            <p:nvPr/>
          </p:nvSpPr>
          <p:spPr bwMode="auto">
            <a:xfrm>
              <a:off x="472724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4"/>
            <p:cNvSpPr>
              <a:spLocks noChangeShapeType="1"/>
            </p:cNvSpPr>
            <p:nvPr/>
          </p:nvSpPr>
          <p:spPr bwMode="auto">
            <a:xfrm>
              <a:off x="4692746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5"/>
            <p:cNvSpPr>
              <a:spLocks noChangeShapeType="1"/>
            </p:cNvSpPr>
            <p:nvPr/>
          </p:nvSpPr>
          <p:spPr bwMode="auto">
            <a:xfrm>
              <a:off x="4634724" y="1920923"/>
              <a:ext cx="0" cy="79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59"/>
            <p:cNvSpPr>
              <a:spLocks noChangeArrowheads="1"/>
            </p:cNvSpPr>
            <p:nvPr/>
          </p:nvSpPr>
          <p:spPr bwMode="auto">
            <a:xfrm>
              <a:off x="4023150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60"/>
            <p:cNvSpPr>
              <a:spLocks noChangeArrowheads="1"/>
            </p:cNvSpPr>
            <p:nvPr/>
          </p:nvSpPr>
          <p:spPr bwMode="auto">
            <a:xfrm>
              <a:off x="4572000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61"/>
            <p:cNvSpPr>
              <a:spLocks noChangeArrowheads="1"/>
            </p:cNvSpPr>
            <p:nvPr/>
          </p:nvSpPr>
          <p:spPr bwMode="auto">
            <a:xfrm>
              <a:off x="3474302" y="2000897"/>
              <a:ext cx="183473" cy="235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4"/>
            <p:cNvSpPr>
              <a:spLocks noChangeArrowheads="1"/>
            </p:cNvSpPr>
            <p:nvPr/>
          </p:nvSpPr>
          <p:spPr bwMode="auto">
            <a:xfrm>
              <a:off x="4046671" y="2458796"/>
              <a:ext cx="136430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65"/>
            <p:cNvSpPr>
              <a:spLocks noChangeArrowheads="1"/>
            </p:cNvSpPr>
            <p:nvPr/>
          </p:nvSpPr>
          <p:spPr bwMode="auto">
            <a:xfrm>
              <a:off x="3874176" y="2458796"/>
              <a:ext cx="137996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66"/>
            <p:cNvSpPr>
              <a:spLocks noChangeArrowheads="1"/>
            </p:cNvSpPr>
            <p:nvPr/>
          </p:nvSpPr>
          <p:spPr bwMode="auto">
            <a:xfrm>
              <a:off x="4217600" y="2458796"/>
              <a:ext cx="137996" cy="410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68"/>
            <p:cNvSpPr>
              <a:spLocks noChangeArrowheads="1"/>
            </p:cNvSpPr>
            <p:nvPr/>
          </p:nvSpPr>
          <p:spPr bwMode="auto">
            <a:xfrm>
              <a:off x="3852223" y="2938645"/>
              <a:ext cx="525327" cy="685278"/>
            </a:xfrm>
            <a:prstGeom prst="rect">
              <a:avLst/>
            </a:prstGeom>
            <a:gradFill>
              <a:gsLst>
                <a:gs pos="0">
                  <a:srgbClr val="FFB989"/>
                </a:gs>
                <a:gs pos="50000">
                  <a:srgbClr val="FF8633"/>
                </a:gs>
                <a:gs pos="100000">
                  <a:srgbClr val="FF6600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9"/>
            <p:cNvSpPr>
              <a:spLocks/>
            </p:cNvSpPr>
            <p:nvPr/>
          </p:nvSpPr>
          <p:spPr bwMode="auto">
            <a:xfrm>
              <a:off x="4154874" y="3623923"/>
              <a:ext cx="142702" cy="47045"/>
            </a:xfrm>
            <a:custGeom>
              <a:avLst/>
              <a:gdLst>
                <a:gd name="T0" fmla="*/ 0 w 91"/>
                <a:gd name="T1" fmla="*/ 0 h 30"/>
                <a:gd name="T2" fmla="*/ 91 w 91"/>
                <a:gd name="T3" fmla="*/ 0 h 30"/>
                <a:gd name="T4" fmla="*/ 91 w 91"/>
                <a:gd name="T5" fmla="*/ 22 h 30"/>
                <a:gd name="T6" fmla="*/ 84 w 91"/>
                <a:gd name="T7" fmla="*/ 30 h 30"/>
                <a:gd name="T8" fmla="*/ 0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0" y="0"/>
                  </a:moveTo>
                  <a:lnTo>
                    <a:pt x="91" y="0"/>
                  </a:lnTo>
                  <a:lnTo>
                    <a:pt x="91" y="22"/>
                  </a:lnTo>
                  <a:lnTo>
                    <a:pt x="84" y="30"/>
                  </a:lnTo>
                  <a:lnTo>
                    <a:pt x="0" y="3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0"/>
            <p:cNvSpPr>
              <a:spLocks/>
            </p:cNvSpPr>
            <p:nvPr/>
          </p:nvSpPr>
          <p:spPr bwMode="auto">
            <a:xfrm>
              <a:off x="3932197" y="3623923"/>
              <a:ext cx="142702" cy="47045"/>
            </a:xfrm>
            <a:custGeom>
              <a:avLst/>
              <a:gdLst>
                <a:gd name="T0" fmla="*/ 91 w 91"/>
                <a:gd name="T1" fmla="*/ 0 h 30"/>
                <a:gd name="T2" fmla="*/ 0 w 91"/>
                <a:gd name="T3" fmla="*/ 0 h 30"/>
                <a:gd name="T4" fmla="*/ 0 w 91"/>
                <a:gd name="T5" fmla="*/ 22 h 30"/>
                <a:gd name="T6" fmla="*/ 7 w 91"/>
                <a:gd name="T7" fmla="*/ 30 h 30"/>
                <a:gd name="T8" fmla="*/ 91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91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91" y="3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1"/>
            <p:cNvSpPr>
              <a:spLocks/>
            </p:cNvSpPr>
            <p:nvPr/>
          </p:nvSpPr>
          <p:spPr bwMode="auto">
            <a:xfrm>
              <a:off x="3932197" y="3623923"/>
              <a:ext cx="142702" cy="47045"/>
            </a:xfrm>
            <a:custGeom>
              <a:avLst/>
              <a:gdLst>
                <a:gd name="T0" fmla="*/ 91 w 91"/>
                <a:gd name="T1" fmla="*/ 0 h 30"/>
                <a:gd name="T2" fmla="*/ 0 w 91"/>
                <a:gd name="T3" fmla="*/ 0 h 30"/>
                <a:gd name="T4" fmla="*/ 0 w 91"/>
                <a:gd name="T5" fmla="*/ 22 h 30"/>
                <a:gd name="T6" fmla="*/ 7 w 91"/>
                <a:gd name="T7" fmla="*/ 30 h 30"/>
                <a:gd name="T8" fmla="*/ 91 w 9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0">
                  <a:moveTo>
                    <a:pt x="91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91" y="3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72"/>
            <p:cNvSpPr>
              <a:spLocks/>
            </p:cNvSpPr>
            <p:nvPr/>
          </p:nvSpPr>
          <p:spPr bwMode="auto">
            <a:xfrm>
              <a:off x="4154874" y="3670966"/>
              <a:ext cx="235222" cy="90953"/>
            </a:xfrm>
            <a:custGeom>
              <a:avLst/>
              <a:gdLst>
                <a:gd name="T0" fmla="*/ 0 w 150"/>
                <a:gd name="T1" fmla="*/ 0 h 58"/>
                <a:gd name="T2" fmla="*/ 150 w 150"/>
                <a:gd name="T3" fmla="*/ 0 h 58"/>
                <a:gd name="T4" fmla="*/ 150 w 150"/>
                <a:gd name="T5" fmla="*/ 58 h 58"/>
                <a:gd name="T6" fmla="*/ 0 w 1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58">
                  <a:moveTo>
                    <a:pt x="0" y="0"/>
                  </a:moveTo>
                  <a:lnTo>
                    <a:pt x="150" y="0"/>
                  </a:lnTo>
                  <a:lnTo>
                    <a:pt x="150" y="58"/>
                  </a:lnTo>
                  <a:lnTo>
                    <a:pt x="0" y="58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73"/>
            <p:cNvSpPr>
              <a:spLocks/>
            </p:cNvSpPr>
            <p:nvPr/>
          </p:nvSpPr>
          <p:spPr bwMode="auto">
            <a:xfrm>
              <a:off x="3841247" y="3670966"/>
              <a:ext cx="233654" cy="90953"/>
            </a:xfrm>
            <a:custGeom>
              <a:avLst/>
              <a:gdLst>
                <a:gd name="T0" fmla="*/ 149 w 149"/>
                <a:gd name="T1" fmla="*/ 0 h 58"/>
                <a:gd name="T2" fmla="*/ 0 w 149"/>
                <a:gd name="T3" fmla="*/ 0 h 58"/>
                <a:gd name="T4" fmla="*/ 0 w 149"/>
                <a:gd name="T5" fmla="*/ 58 h 58"/>
                <a:gd name="T6" fmla="*/ 149 w 149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58">
                  <a:moveTo>
                    <a:pt x="149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149" y="58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79"/>
            <p:cNvSpPr>
              <a:spLocks noChangeShapeType="1"/>
            </p:cNvSpPr>
            <p:nvPr/>
          </p:nvSpPr>
          <p:spPr bwMode="auto">
            <a:xfrm>
              <a:off x="457200" y="4078682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80"/>
            <p:cNvSpPr>
              <a:spLocks noChangeShapeType="1"/>
            </p:cNvSpPr>
            <p:nvPr/>
          </p:nvSpPr>
          <p:spPr bwMode="auto">
            <a:xfrm>
              <a:off x="457200" y="4099068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81"/>
            <p:cNvSpPr>
              <a:spLocks noChangeShapeType="1"/>
            </p:cNvSpPr>
            <p:nvPr/>
          </p:nvSpPr>
          <p:spPr bwMode="auto">
            <a:xfrm>
              <a:off x="457200" y="5157564"/>
              <a:ext cx="822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82"/>
            <p:cNvSpPr>
              <a:spLocks/>
            </p:cNvSpPr>
            <p:nvPr/>
          </p:nvSpPr>
          <p:spPr bwMode="auto">
            <a:xfrm>
              <a:off x="868053" y="3962641"/>
              <a:ext cx="7407894" cy="1045950"/>
            </a:xfrm>
            <a:custGeom>
              <a:avLst/>
              <a:gdLst>
                <a:gd name="T0" fmla="*/ 0 w 4724"/>
                <a:gd name="T1" fmla="*/ 0 h 667"/>
                <a:gd name="T2" fmla="*/ 0 w 4724"/>
                <a:gd name="T3" fmla="*/ 667 h 667"/>
                <a:gd name="T4" fmla="*/ 4724 w 4724"/>
                <a:gd name="T5" fmla="*/ 667 h 667"/>
                <a:gd name="T6" fmla="*/ 4724 w 4724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24" h="667">
                  <a:moveTo>
                    <a:pt x="0" y="0"/>
                  </a:moveTo>
                  <a:lnTo>
                    <a:pt x="0" y="667"/>
                  </a:lnTo>
                  <a:lnTo>
                    <a:pt x="4724" y="667"/>
                  </a:lnTo>
                  <a:lnTo>
                    <a:pt x="4724" y="0"/>
                  </a:lnTo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367"/>
            <p:cNvSpPr>
              <a:spLocks noChangeArrowheads="1"/>
            </p:cNvSpPr>
            <p:nvPr/>
          </p:nvSpPr>
          <p:spPr bwMode="auto">
            <a:xfrm>
              <a:off x="4074899" y="2458796"/>
              <a:ext cx="79976" cy="41085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74"/>
            <p:cNvSpPr>
              <a:spLocks/>
            </p:cNvSpPr>
            <p:nvPr/>
          </p:nvSpPr>
          <p:spPr bwMode="auto">
            <a:xfrm>
              <a:off x="4623747" y="2389796"/>
              <a:ext cx="79976" cy="3150395"/>
            </a:xfrm>
            <a:custGeom>
              <a:avLst/>
              <a:gdLst>
                <a:gd name="T0" fmla="*/ 0 w 51"/>
                <a:gd name="T1" fmla="*/ 2009 h 2009"/>
                <a:gd name="T2" fmla="*/ 0 w 51"/>
                <a:gd name="T3" fmla="*/ 0 h 2009"/>
                <a:gd name="T4" fmla="*/ 51 w 51"/>
                <a:gd name="T5" fmla="*/ 0 h 2009"/>
                <a:gd name="T6" fmla="*/ 51 w 51"/>
                <a:gd name="T7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2009">
                  <a:moveTo>
                    <a:pt x="0" y="200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200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75"/>
            <p:cNvSpPr>
              <a:spLocks/>
            </p:cNvSpPr>
            <p:nvPr/>
          </p:nvSpPr>
          <p:spPr bwMode="auto">
            <a:xfrm>
              <a:off x="3526050" y="2389796"/>
              <a:ext cx="79976" cy="3150395"/>
            </a:xfrm>
            <a:custGeom>
              <a:avLst/>
              <a:gdLst>
                <a:gd name="T0" fmla="*/ 0 w 51"/>
                <a:gd name="T1" fmla="*/ 2009 h 2009"/>
                <a:gd name="T2" fmla="*/ 0 w 51"/>
                <a:gd name="T3" fmla="*/ 0 h 2009"/>
                <a:gd name="T4" fmla="*/ 51 w 51"/>
                <a:gd name="T5" fmla="*/ 0 h 2009"/>
                <a:gd name="T6" fmla="*/ 51 w 51"/>
                <a:gd name="T7" fmla="*/ 2009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2009">
                  <a:moveTo>
                    <a:pt x="0" y="200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200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76"/>
            <p:cNvSpPr>
              <a:spLocks/>
            </p:cNvSpPr>
            <p:nvPr/>
          </p:nvSpPr>
          <p:spPr bwMode="auto">
            <a:xfrm>
              <a:off x="4074899" y="2938645"/>
              <a:ext cx="79976" cy="2601544"/>
            </a:xfrm>
            <a:custGeom>
              <a:avLst/>
              <a:gdLst>
                <a:gd name="T0" fmla="*/ 0 w 51"/>
                <a:gd name="T1" fmla="*/ 1659 h 1659"/>
                <a:gd name="T2" fmla="*/ 0 w 51"/>
                <a:gd name="T3" fmla="*/ 0 h 1659"/>
                <a:gd name="T4" fmla="*/ 51 w 51"/>
                <a:gd name="T5" fmla="*/ 0 h 1659"/>
                <a:gd name="T6" fmla="*/ 51 w 51"/>
                <a:gd name="T7" fmla="*/ 1659 h 1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59">
                  <a:moveTo>
                    <a:pt x="0" y="165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1659"/>
                  </a:ln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328"/>
            <p:cNvSpPr>
              <a:spLocks noChangeShapeType="1"/>
            </p:cNvSpPr>
            <p:nvPr/>
          </p:nvSpPr>
          <p:spPr bwMode="auto">
            <a:xfrm flipH="1">
              <a:off x="4074899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329"/>
            <p:cNvSpPr>
              <a:spLocks noChangeShapeType="1"/>
            </p:cNvSpPr>
            <p:nvPr/>
          </p:nvSpPr>
          <p:spPr bwMode="auto">
            <a:xfrm flipH="1">
              <a:off x="4074899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330"/>
            <p:cNvSpPr>
              <a:spLocks noChangeShapeType="1"/>
            </p:cNvSpPr>
            <p:nvPr/>
          </p:nvSpPr>
          <p:spPr bwMode="auto">
            <a:xfrm flipH="1">
              <a:off x="4074899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331"/>
            <p:cNvSpPr>
              <a:spLocks noChangeShapeType="1"/>
            </p:cNvSpPr>
            <p:nvPr/>
          </p:nvSpPr>
          <p:spPr bwMode="auto">
            <a:xfrm flipH="1">
              <a:off x="4074899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332"/>
            <p:cNvSpPr>
              <a:spLocks noChangeShapeType="1"/>
            </p:cNvSpPr>
            <p:nvPr/>
          </p:nvSpPr>
          <p:spPr bwMode="auto">
            <a:xfrm flipH="1">
              <a:off x="4623747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333"/>
            <p:cNvSpPr>
              <a:spLocks noChangeShapeType="1"/>
            </p:cNvSpPr>
            <p:nvPr/>
          </p:nvSpPr>
          <p:spPr bwMode="auto">
            <a:xfrm flipH="1">
              <a:off x="4623747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334"/>
            <p:cNvSpPr>
              <a:spLocks noChangeShapeType="1"/>
            </p:cNvSpPr>
            <p:nvPr/>
          </p:nvSpPr>
          <p:spPr bwMode="auto">
            <a:xfrm flipH="1">
              <a:off x="4623747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335"/>
            <p:cNvSpPr>
              <a:spLocks noChangeShapeType="1"/>
            </p:cNvSpPr>
            <p:nvPr/>
          </p:nvSpPr>
          <p:spPr bwMode="auto">
            <a:xfrm flipH="1">
              <a:off x="4623747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338"/>
            <p:cNvSpPr>
              <a:spLocks noChangeShapeType="1"/>
            </p:cNvSpPr>
            <p:nvPr/>
          </p:nvSpPr>
          <p:spPr bwMode="auto">
            <a:xfrm flipH="1">
              <a:off x="3526050" y="1836242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339"/>
            <p:cNvSpPr>
              <a:spLocks noChangeShapeType="1"/>
            </p:cNvSpPr>
            <p:nvPr/>
          </p:nvSpPr>
          <p:spPr bwMode="auto">
            <a:xfrm flipH="1">
              <a:off x="3526050" y="1858196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340"/>
            <p:cNvSpPr>
              <a:spLocks noChangeShapeType="1"/>
            </p:cNvSpPr>
            <p:nvPr/>
          </p:nvSpPr>
          <p:spPr bwMode="auto">
            <a:xfrm flipH="1">
              <a:off x="3526050" y="1881719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341"/>
            <p:cNvSpPr>
              <a:spLocks noChangeShapeType="1"/>
            </p:cNvSpPr>
            <p:nvPr/>
          </p:nvSpPr>
          <p:spPr bwMode="auto">
            <a:xfrm flipH="1">
              <a:off x="3526050" y="1905241"/>
              <a:ext cx="799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228600" y="3090446"/>
            <a:ext cx="2766861" cy="2220484"/>
            <a:chOff x="228600" y="3090446"/>
            <a:chExt cx="2766861" cy="2220484"/>
          </a:xfrm>
        </p:grpSpPr>
        <p:sp>
          <p:nvSpPr>
            <p:cNvPr id="231" name="Rounded Rectangle 230"/>
            <p:cNvSpPr/>
            <p:nvPr/>
          </p:nvSpPr>
          <p:spPr>
            <a:xfrm>
              <a:off x="228600" y="3623923"/>
              <a:ext cx="1947456" cy="16870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221686" y="3090446"/>
              <a:ext cx="1773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bars at 4 in.</a:t>
              </a:r>
              <a:endParaRPr lang="en-US" sz="1600" dirty="0"/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1158875" y="3263900"/>
              <a:ext cx="342900" cy="342900"/>
            </a:xfrm>
            <a:custGeom>
              <a:avLst/>
              <a:gdLst>
                <a:gd name="connsiteX0" fmla="*/ 0 w 342900"/>
                <a:gd name="connsiteY0" fmla="*/ 342900 h 342900"/>
                <a:gd name="connsiteX1" fmla="*/ 79375 w 342900"/>
                <a:gd name="connsiteY1" fmla="*/ 155575 h 342900"/>
                <a:gd name="connsiteX2" fmla="*/ 342900 w 342900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342900">
                  <a:moveTo>
                    <a:pt x="0" y="342900"/>
                  </a:moveTo>
                  <a:cubicBezTo>
                    <a:pt x="11112" y="277812"/>
                    <a:pt x="22225" y="212725"/>
                    <a:pt x="79375" y="155575"/>
                  </a:cubicBezTo>
                  <a:cubicBezTo>
                    <a:pt x="136525" y="98425"/>
                    <a:pt x="239712" y="49212"/>
                    <a:pt x="342900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1371600" y="3623923"/>
            <a:ext cx="2751235" cy="2124831"/>
            <a:chOff x="1371600" y="3623923"/>
            <a:chExt cx="2751235" cy="2124831"/>
          </a:xfrm>
        </p:grpSpPr>
        <p:sp>
          <p:nvSpPr>
            <p:cNvPr id="232" name="Rounded Rectangle 231"/>
            <p:cNvSpPr/>
            <p:nvPr/>
          </p:nvSpPr>
          <p:spPr>
            <a:xfrm>
              <a:off x="2175379" y="3623923"/>
              <a:ext cx="1947456" cy="16870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1371600" y="5410200"/>
              <a:ext cx="1446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bars at 6 in.</a:t>
              </a:r>
              <a:endParaRPr lang="en-US" sz="1600" dirty="0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717800" y="5327650"/>
              <a:ext cx="365125" cy="257175"/>
            </a:xfrm>
            <a:custGeom>
              <a:avLst/>
              <a:gdLst>
                <a:gd name="connsiteX0" fmla="*/ 0 w 365125"/>
                <a:gd name="connsiteY0" fmla="*/ 257175 h 257175"/>
                <a:gd name="connsiteX1" fmla="*/ 288925 w 365125"/>
                <a:gd name="connsiteY1" fmla="*/ 155575 h 257175"/>
                <a:gd name="connsiteX2" fmla="*/ 365125 w 365125"/>
                <a:gd name="connsiteY2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125" h="257175">
                  <a:moveTo>
                    <a:pt x="0" y="257175"/>
                  </a:moveTo>
                  <a:cubicBezTo>
                    <a:pt x="114035" y="227806"/>
                    <a:pt x="228071" y="198437"/>
                    <a:pt x="288925" y="155575"/>
                  </a:cubicBezTo>
                  <a:cubicBezTo>
                    <a:pt x="349779" y="112713"/>
                    <a:pt x="357452" y="56356"/>
                    <a:pt x="365125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xplosion 2 2"/>
          <p:cNvSpPr/>
          <p:nvPr/>
        </p:nvSpPr>
        <p:spPr>
          <a:xfrm>
            <a:off x="1950448" y="3711897"/>
            <a:ext cx="2638249" cy="1480325"/>
          </a:xfrm>
          <a:prstGeom prst="irregularSeal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-1620000">
            <a:off x="2155772" y="4231833"/>
            <a:ext cx="186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EXPECTED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FAILURE ZONE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5138256" y="3395953"/>
            <a:ext cx="3273994" cy="2166647"/>
            <a:chOff x="5138256" y="3395953"/>
            <a:chExt cx="3273994" cy="2166647"/>
          </a:xfrm>
        </p:grpSpPr>
        <p:sp>
          <p:nvSpPr>
            <p:cNvPr id="221" name="Rectangle 20"/>
            <p:cNvSpPr>
              <a:spLocks noChangeArrowheads="1"/>
            </p:cNvSpPr>
            <p:nvPr/>
          </p:nvSpPr>
          <p:spPr bwMode="auto">
            <a:xfrm>
              <a:off x="8316158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23"/>
            <p:cNvSpPr>
              <a:spLocks noChangeArrowheads="1"/>
            </p:cNvSpPr>
            <p:nvPr/>
          </p:nvSpPr>
          <p:spPr bwMode="auto">
            <a:xfrm>
              <a:off x="5206893" y="3395953"/>
              <a:ext cx="2974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26"/>
            <p:cNvSpPr>
              <a:spLocks noChangeArrowheads="1"/>
            </p:cNvSpPr>
            <p:nvPr/>
          </p:nvSpPr>
          <p:spPr bwMode="auto">
            <a:xfrm>
              <a:off x="5984781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29"/>
            <p:cNvSpPr>
              <a:spLocks noChangeArrowheads="1"/>
            </p:cNvSpPr>
            <p:nvPr/>
          </p:nvSpPr>
          <p:spPr bwMode="auto">
            <a:xfrm>
              <a:off x="6762669" y="3395953"/>
              <a:ext cx="2745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32"/>
            <p:cNvSpPr>
              <a:spLocks noChangeArrowheads="1"/>
            </p:cNvSpPr>
            <p:nvPr/>
          </p:nvSpPr>
          <p:spPr bwMode="auto">
            <a:xfrm>
              <a:off x="7538270" y="3395953"/>
              <a:ext cx="29744" cy="2166647"/>
            </a:xfrm>
            <a:prstGeom prst="rect">
              <a:avLst/>
            </a:prstGeom>
            <a:pattFill prst="dkHorz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33"/>
            <p:cNvSpPr>
              <a:spLocks noChangeArrowheads="1"/>
            </p:cNvSpPr>
            <p:nvPr/>
          </p:nvSpPr>
          <p:spPr bwMode="auto">
            <a:xfrm>
              <a:off x="5197741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34"/>
            <p:cNvSpPr>
              <a:spLocks noChangeArrowheads="1"/>
            </p:cNvSpPr>
            <p:nvPr/>
          </p:nvSpPr>
          <p:spPr bwMode="auto">
            <a:xfrm>
              <a:off x="5975629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35"/>
            <p:cNvSpPr>
              <a:spLocks noChangeArrowheads="1"/>
            </p:cNvSpPr>
            <p:nvPr/>
          </p:nvSpPr>
          <p:spPr bwMode="auto">
            <a:xfrm>
              <a:off x="6753517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36"/>
            <p:cNvSpPr>
              <a:spLocks noChangeArrowheads="1"/>
            </p:cNvSpPr>
            <p:nvPr/>
          </p:nvSpPr>
          <p:spPr bwMode="auto">
            <a:xfrm>
              <a:off x="7531407" y="3464589"/>
              <a:ext cx="43471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37"/>
            <p:cNvSpPr>
              <a:spLocks noChangeArrowheads="1"/>
            </p:cNvSpPr>
            <p:nvPr/>
          </p:nvSpPr>
          <p:spPr bwMode="auto">
            <a:xfrm>
              <a:off x="8307007" y="3464589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38"/>
            <p:cNvSpPr>
              <a:spLocks noChangeArrowheads="1"/>
            </p:cNvSpPr>
            <p:nvPr/>
          </p:nvSpPr>
          <p:spPr bwMode="auto">
            <a:xfrm>
              <a:off x="7531407" y="5436764"/>
              <a:ext cx="43471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39"/>
            <p:cNvSpPr>
              <a:spLocks noChangeArrowheads="1"/>
            </p:cNvSpPr>
            <p:nvPr/>
          </p:nvSpPr>
          <p:spPr bwMode="auto">
            <a:xfrm>
              <a:off x="8307007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40"/>
            <p:cNvSpPr>
              <a:spLocks noChangeArrowheads="1"/>
            </p:cNvSpPr>
            <p:nvPr/>
          </p:nvSpPr>
          <p:spPr bwMode="auto">
            <a:xfrm>
              <a:off x="6753517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41"/>
            <p:cNvSpPr>
              <a:spLocks noChangeArrowheads="1"/>
            </p:cNvSpPr>
            <p:nvPr/>
          </p:nvSpPr>
          <p:spPr bwMode="auto">
            <a:xfrm>
              <a:off x="5975629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42"/>
            <p:cNvSpPr>
              <a:spLocks noChangeArrowheads="1"/>
            </p:cNvSpPr>
            <p:nvPr/>
          </p:nvSpPr>
          <p:spPr bwMode="auto">
            <a:xfrm>
              <a:off x="5197741" y="5436764"/>
              <a:ext cx="45758" cy="57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11"/>
            <p:cNvSpPr>
              <a:spLocks/>
            </p:cNvSpPr>
            <p:nvPr/>
          </p:nvSpPr>
          <p:spPr bwMode="auto">
            <a:xfrm>
              <a:off x="5138256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12"/>
            <p:cNvSpPr>
              <a:spLocks/>
            </p:cNvSpPr>
            <p:nvPr/>
          </p:nvSpPr>
          <p:spPr bwMode="auto">
            <a:xfrm>
              <a:off x="6019101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13"/>
            <p:cNvSpPr>
              <a:spLocks/>
            </p:cNvSpPr>
            <p:nvPr/>
          </p:nvSpPr>
          <p:spPr bwMode="auto">
            <a:xfrm>
              <a:off x="5916144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14"/>
            <p:cNvSpPr>
              <a:spLocks/>
            </p:cNvSpPr>
            <p:nvPr/>
          </p:nvSpPr>
          <p:spPr bwMode="auto">
            <a:xfrm>
              <a:off x="6794700" y="3533227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15"/>
            <p:cNvSpPr>
              <a:spLocks/>
            </p:cNvSpPr>
            <p:nvPr/>
          </p:nvSpPr>
          <p:spPr bwMode="auto">
            <a:xfrm>
              <a:off x="6694032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6"/>
            <p:cNvSpPr>
              <a:spLocks/>
            </p:cNvSpPr>
            <p:nvPr/>
          </p:nvSpPr>
          <p:spPr bwMode="auto">
            <a:xfrm>
              <a:off x="7572588" y="3533227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7"/>
            <p:cNvSpPr>
              <a:spLocks/>
            </p:cNvSpPr>
            <p:nvPr/>
          </p:nvSpPr>
          <p:spPr bwMode="auto">
            <a:xfrm>
              <a:off x="7469633" y="3533227"/>
              <a:ext cx="64061" cy="228790"/>
            </a:xfrm>
            <a:custGeom>
              <a:avLst/>
              <a:gdLst>
                <a:gd name="T0" fmla="*/ 28 w 28"/>
                <a:gd name="T1" fmla="*/ 0 h 100"/>
                <a:gd name="T2" fmla="*/ 0 w 28"/>
                <a:gd name="T3" fmla="*/ 0 h 100"/>
                <a:gd name="T4" fmla="*/ 0 w 28"/>
                <a:gd name="T5" fmla="*/ 4 h 100"/>
                <a:gd name="T6" fmla="*/ 24 w 28"/>
                <a:gd name="T7" fmla="*/ 10 h 100"/>
                <a:gd name="T8" fmla="*/ 24 w 28"/>
                <a:gd name="T9" fmla="*/ 90 h 100"/>
                <a:gd name="T10" fmla="*/ 0 w 28"/>
                <a:gd name="T11" fmla="*/ 95 h 100"/>
                <a:gd name="T12" fmla="*/ 0 w 28"/>
                <a:gd name="T13" fmla="*/ 100 h 100"/>
                <a:gd name="T14" fmla="*/ 28 w 28"/>
                <a:gd name="T15" fmla="*/ 100 h 100"/>
                <a:gd name="T16" fmla="*/ 28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28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8" y="10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8"/>
            <p:cNvSpPr>
              <a:spLocks/>
            </p:cNvSpPr>
            <p:nvPr/>
          </p:nvSpPr>
          <p:spPr bwMode="auto">
            <a:xfrm>
              <a:off x="8350476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19"/>
            <p:cNvSpPr>
              <a:spLocks/>
            </p:cNvSpPr>
            <p:nvPr/>
          </p:nvSpPr>
          <p:spPr bwMode="auto">
            <a:xfrm>
              <a:off x="8247522" y="3533227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20"/>
            <p:cNvSpPr>
              <a:spLocks/>
            </p:cNvSpPr>
            <p:nvPr/>
          </p:nvSpPr>
          <p:spPr bwMode="auto">
            <a:xfrm>
              <a:off x="5241213" y="3533227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21"/>
            <p:cNvSpPr>
              <a:spLocks/>
            </p:cNvSpPr>
            <p:nvPr/>
          </p:nvSpPr>
          <p:spPr bwMode="auto">
            <a:xfrm>
              <a:off x="5138256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22"/>
            <p:cNvSpPr>
              <a:spLocks/>
            </p:cNvSpPr>
            <p:nvPr/>
          </p:nvSpPr>
          <p:spPr bwMode="auto">
            <a:xfrm>
              <a:off x="5241213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23"/>
            <p:cNvSpPr>
              <a:spLocks/>
            </p:cNvSpPr>
            <p:nvPr/>
          </p:nvSpPr>
          <p:spPr bwMode="auto">
            <a:xfrm>
              <a:off x="5916144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24"/>
            <p:cNvSpPr>
              <a:spLocks/>
            </p:cNvSpPr>
            <p:nvPr/>
          </p:nvSpPr>
          <p:spPr bwMode="auto">
            <a:xfrm>
              <a:off x="6019101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25"/>
            <p:cNvSpPr>
              <a:spLocks/>
            </p:cNvSpPr>
            <p:nvPr/>
          </p:nvSpPr>
          <p:spPr bwMode="auto">
            <a:xfrm>
              <a:off x="6694032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3 w 27"/>
                <a:gd name="T7" fmla="*/ 10 h 100"/>
                <a:gd name="T8" fmla="*/ 23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3" y="10"/>
                  </a:lnTo>
                  <a:lnTo>
                    <a:pt x="23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6"/>
            <p:cNvSpPr>
              <a:spLocks/>
            </p:cNvSpPr>
            <p:nvPr/>
          </p:nvSpPr>
          <p:spPr bwMode="auto">
            <a:xfrm>
              <a:off x="6794700" y="5196535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27"/>
            <p:cNvSpPr>
              <a:spLocks/>
            </p:cNvSpPr>
            <p:nvPr/>
          </p:nvSpPr>
          <p:spPr bwMode="auto">
            <a:xfrm>
              <a:off x="7469633" y="5196535"/>
              <a:ext cx="64061" cy="228790"/>
            </a:xfrm>
            <a:custGeom>
              <a:avLst/>
              <a:gdLst>
                <a:gd name="T0" fmla="*/ 28 w 28"/>
                <a:gd name="T1" fmla="*/ 0 h 100"/>
                <a:gd name="T2" fmla="*/ 0 w 28"/>
                <a:gd name="T3" fmla="*/ 0 h 100"/>
                <a:gd name="T4" fmla="*/ 0 w 28"/>
                <a:gd name="T5" fmla="*/ 4 h 100"/>
                <a:gd name="T6" fmla="*/ 24 w 28"/>
                <a:gd name="T7" fmla="*/ 10 h 100"/>
                <a:gd name="T8" fmla="*/ 24 w 28"/>
                <a:gd name="T9" fmla="*/ 90 h 100"/>
                <a:gd name="T10" fmla="*/ 0 w 28"/>
                <a:gd name="T11" fmla="*/ 95 h 100"/>
                <a:gd name="T12" fmla="*/ 0 w 28"/>
                <a:gd name="T13" fmla="*/ 100 h 100"/>
                <a:gd name="T14" fmla="*/ 28 w 28"/>
                <a:gd name="T15" fmla="*/ 100 h 100"/>
                <a:gd name="T16" fmla="*/ 28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28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8" y="10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28"/>
            <p:cNvSpPr>
              <a:spLocks/>
            </p:cNvSpPr>
            <p:nvPr/>
          </p:nvSpPr>
          <p:spPr bwMode="auto">
            <a:xfrm>
              <a:off x="7572588" y="5196535"/>
              <a:ext cx="64061" cy="228790"/>
            </a:xfrm>
            <a:custGeom>
              <a:avLst/>
              <a:gdLst>
                <a:gd name="T0" fmla="*/ 0 w 28"/>
                <a:gd name="T1" fmla="*/ 0 h 100"/>
                <a:gd name="T2" fmla="*/ 28 w 28"/>
                <a:gd name="T3" fmla="*/ 0 h 100"/>
                <a:gd name="T4" fmla="*/ 28 w 28"/>
                <a:gd name="T5" fmla="*/ 4 h 100"/>
                <a:gd name="T6" fmla="*/ 4 w 28"/>
                <a:gd name="T7" fmla="*/ 10 h 100"/>
                <a:gd name="T8" fmla="*/ 4 w 28"/>
                <a:gd name="T9" fmla="*/ 90 h 100"/>
                <a:gd name="T10" fmla="*/ 28 w 28"/>
                <a:gd name="T11" fmla="*/ 95 h 100"/>
                <a:gd name="T12" fmla="*/ 28 w 28"/>
                <a:gd name="T13" fmla="*/ 100 h 100"/>
                <a:gd name="T14" fmla="*/ 0 w 28"/>
                <a:gd name="T15" fmla="*/ 100 h 100"/>
                <a:gd name="T16" fmla="*/ 0 w 28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0">
                  <a:moveTo>
                    <a:pt x="0" y="0"/>
                  </a:moveTo>
                  <a:lnTo>
                    <a:pt x="28" y="0"/>
                  </a:lnTo>
                  <a:lnTo>
                    <a:pt x="28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8" y="95"/>
                  </a:lnTo>
                  <a:lnTo>
                    <a:pt x="28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29"/>
            <p:cNvSpPr>
              <a:spLocks/>
            </p:cNvSpPr>
            <p:nvPr/>
          </p:nvSpPr>
          <p:spPr bwMode="auto">
            <a:xfrm>
              <a:off x="8247522" y="5196535"/>
              <a:ext cx="61774" cy="228790"/>
            </a:xfrm>
            <a:custGeom>
              <a:avLst/>
              <a:gdLst>
                <a:gd name="T0" fmla="*/ 27 w 27"/>
                <a:gd name="T1" fmla="*/ 0 h 100"/>
                <a:gd name="T2" fmla="*/ 0 w 27"/>
                <a:gd name="T3" fmla="*/ 0 h 100"/>
                <a:gd name="T4" fmla="*/ 0 w 27"/>
                <a:gd name="T5" fmla="*/ 4 h 100"/>
                <a:gd name="T6" fmla="*/ 24 w 27"/>
                <a:gd name="T7" fmla="*/ 10 h 100"/>
                <a:gd name="T8" fmla="*/ 24 w 27"/>
                <a:gd name="T9" fmla="*/ 90 h 100"/>
                <a:gd name="T10" fmla="*/ 0 w 27"/>
                <a:gd name="T11" fmla="*/ 95 h 100"/>
                <a:gd name="T12" fmla="*/ 0 w 27"/>
                <a:gd name="T13" fmla="*/ 100 h 100"/>
                <a:gd name="T14" fmla="*/ 27 w 27"/>
                <a:gd name="T15" fmla="*/ 100 h 100"/>
                <a:gd name="T16" fmla="*/ 27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2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4" y="10"/>
                  </a:lnTo>
                  <a:lnTo>
                    <a:pt x="24" y="90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30"/>
            <p:cNvSpPr>
              <a:spLocks/>
            </p:cNvSpPr>
            <p:nvPr/>
          </p:nvSpPr>
          <p:spPr bwMode="auto">
            <a:xfrm>
              <a:off x="8350476" y="5196535"/>
              <a:ext cx="61774" cy="228790"/>
            </a:xfrm>
            <a:custGeom>
              <a:avLst/>
              <a:gdLst>
                <a:gd name="T0" fmla="*/ 0 w 27"/>
                <a:gd name="T1" fmla="*/ 0 h 100"/>
                <a:gd name="T2" fmla="*/ 27 w 27"/>
                <a:gd name="T3" fmla="*/ 0 h 100"/>
                <a:gd name="T4" fmla="*/ 27 w 27"/>
                <a:gd name="T5" fmla="*/ 4 h 100"/>
                <a:gd name="T6" fmla="*/ 4 w 27"/>
                <a:gd name="T7" fmla="*/ 10 h 100"/>
                <a:gd name="T8" fmla="*/ 4 w 27"/>
                <a:gd name="T9" fmla="*/ 90 h 100"/>
                <a:gd name="T10" fmla="*/ 27 w 27"/>
                <a:gd name="T11" fmla="*/ 95 h 100"/>
                <a:gd name="T12" fmla="*/ 27 w 27"/>
                <a:gd name="T13" fmla="*/ 100 h 100"/>
                <a:gd name="T14" fmla="*/ 0 w 27"/>
                <a:gd name="T15" fmla="*/ 100 h 100"/>
                <a:gd name="T16" fmla="*/ 0 w 2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00">
                  <a:moveTo>
                    <a:pt x="0" y="0"/>
                  </a:moveTo>
                  <a:lnTo>
                    <a:pt x="27" y="0"/>
                  </a:lnTo>
                  <a:lnTo>
                    <a:pt x="27" y="4"/>
                  </a:lnTo>
                  <a:lnTo>
                    <a:pt x="4" y="10"/>
                  </a:lnTo>
                  <a:lnTo>
                    <a:pt x="4" y="90"/>
                  </a:lnTo>
                  <a:lnTo>
                    <a:pt x="27" y="95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Rectangle 19"/>
            <p:cNvSpPr>
              <a:spLocks noChangeArrowheads="1"/>
            </p:cNvSpPr>
            <p:nvPr/>
          </p:nvSpPr>
          <p:spPr bwMode="auto">
            <a:xfrm>
              <a:off x="8261249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Rectangle 22"/>
            <p:cNvSpPr>
              <a:spLocks noChangeArrowheads="1"/>
            </p:cNvSpPr>
            <p:nvPr/>
          </p:nvSpPr>
          <p:spPr bwMode="auto">
            <a:xfrm>
              <a:off x="5151983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Rectangle 25"/>
            <p:cNvSpPr>
              <a:spLocks noChangeArrowheads="1"/>
            </p:cNvSpPr>
            <p:nvPr/>
          </p:nvSpPr>
          <p:spPr bwMode="auto">
            <a:xfrm>
              <a:off x="5929871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Rectangle 28"/>
            <p:cNvSpPr>
              <a:spLocks noChangeArrowheads="1"/>
            </p:cNvSpPr>
            <p:nvPr/>
          </p:nvSpPr>
          <p:spPr bwMode="auto">
            <a:xfrm>
              <a:off x="6707760" y="5425325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Rectangle 31"/>
            <p:cNvSpPr>
              <a:spLocks noChangeArrowheads="1"/>
            </p:cNvSpPr>
            <p:nvPr/>
          </p:nvSpPr>
          <p:spPr bwMode="auto">
            <a:xfrm>
              <a:off x="7483361" y="5425325"/>
              <a:ext cx="139563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Rectangle 18"/>
            <p:cNvSpPr>
              <a:spLocks noChangeArrowheads="1"/>
            </p:cNvSpPr>
            <p:nvPr/>
          </p:nvSpPr>
          <p:spPr bwMode="auto">
            <a:xfrm>
              <a:off x="8261249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Rectangle 21"/>
            <p:cNvSpPr>
              <a:spLocks noChangeArrowheads="1"/>
            </p:cNvSpPr>
            <p:nvPr/>
          </p:nvSpPr>
          <p:spPr bwMode="auto">
            <a:xfrm>
              <a:off x="5151983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24"/>
            <p:cNvSpPr>
              <a:spLocks noChangeArrowheads="1"/>
            </p:cNvSpPr>
            <p:nvPr/>
          </p:nvSpPr>
          <p:spPr bwMode="auto">
            <a:xfrm>
              <a:off x="5929871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Rectangle 27"/>
            <p:cNvSpPr>
              <a:spLocks noChangeArrowheads="1"/>
            </p:cNvSpPr>
            <p:nvPr/>
          </p:nvSpPr>
          <p:spPr bwMode="auto">
            <a:xfrm>
              <a:off x="6707760" y="3521788"/>
              <a:ext cx="137275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Rectangle 30"/>
            <p:cNvSpPr>
              <a:spLocks noChangeArrowheads="1"/>
            </p:cNvSpPr>
            <p:nvPr/>
          </p:nvSpPr>
          <p:spPr bwMode="auto">
            <a:xfrm>
              <a:off x="7483361" y="3521788"/>
              <a:ext cx="139563" cy="11440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Left Brace 203"/>
          <p:cNvSpPr/>
          <p:nvPr/>
        </p:nvSpPr>
        <p:spPr>
          <a:xfrm rot="5400000">
            <a:off x="2173092" y="1140703"/>
            <a:ext cx="233850" cy="366563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1349230" y="2518042"/>
            <a:ext cx="1773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TEST REGION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4915803" y="1447800"/>
            <a:ext cx="3999597" cy="4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460574" y="1368941"/>
            <a:ext cx="3226226" cy="2286000"/>
            <a:chOff x="5460574" y="1368941"/>
            <a:chExt cx="3226226" cy="2286000"/>
          </a:xfrm>
        </p:grpSpPr>
        <p:pic>
          <p:nvPicPr>
            <p:cNvPr id="216" name="Picture 2" descr="\\disk.austin.utexas.edu\root\engr\research\fsel\projects\BurstingShearBeams-5831\Photos\2009-01-06 Shear Test 1A\P1000516.JPG"/>
            <p:cNvPicPr>
              <a:picLocks noChangeAspect="1" noChangeArrowheads="1"/>
            </p:cNvPicPr>
            <p:nvPr/>
          </p:nvPicPr>
          <p:blipFill>
            <a:blip r:embed="rId2" cstate="print"/>
            <a:srcRect r="17277" b="21847"/>
            <a:stretch>
              <a:fillRect/>
            </a:stretch>
          </p:blipFill>
          <p:spPr bwMode="auto">
            <a:xfrm>
              <a:off x="5460574" y="1368941"/>
              <a:ext cx="3226226" cy="228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grpSp>
          <p:nvGrpSpPr>
            <p:cNvPr id="217" name="Group 216"/>
            <p:cNvGrpSpPr/>
            <p:nvPr/>
          </p:nvGrpSpPr>
          <p:grpSpPr>
            <a:xfrm>
              <a:off x="7153275" y="3052763"/>
              <a:ext cx="797719" cy="271462"/>
              <a:chOff x="7153275" y="3052763"/>
              <a:chExt cx="797719" cy="271462"/>
            </a:xfrm>
          </p:grpSpPr>
          <p:sp>
            <p:nvSpPr>
              <p:cNvPr id="218" name="Freeform 217"/>
              <p:cNvSpPr/>
              <p:nvPr/>
            </p:nvSpPr>
            <p:spPr>
              <a:xfrm>
                <a:off x="7153275" y="3251200"/>
                <a:ext cx="460375" cy="73025"/>
              </a:xfrm>
              <a:custGeom>
                <a:avLst/>
                <a:gdLst>
                  <a:gd name="connsiteX0" fmla="*/ 0 w 460375"/>
                  <a:gd name="connsiteY0" fmla="*/ 0 h 73025"/>
                  <a:gd name="connsiteX1" fmla="*/ 158750 w 460375"/>
                  <a:gd name="connsiteY1" fmla="*/ 31750 h 73025"/>
                  <a:gd name="connsiteX2" fmla="*/ 279400 w 460375"/>
                  <a:gd name="connsiteY2" fmla="*/ 57150 h 73025"/>
                  <a:gd name="connsiteX3" fmla="*/ 381000 w 460375"/>
                  <a:gd name="connsiteY3" fmla="*/ 50800 h 73025"/>
                  <a:gd name="connsiteX4" fmla="*/ 460375 w 460375"/>
                  <a:gd name="connsiteY4" fmla="*/ 73025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375" h="73025">
                    <a:moveTo>
                      <a:pt x="0" y="0"/>
                    </a:moveTo>
                    <a:lnTo>
                      <a:pt x="158750" y="31750"/>
                    </a:lnTo>
                    <a:lnTo>
                      <a:pt x="279400" y="57150"/>
                    </a:lnTo>
                    <a:lnTo>
                      <a:pt x="381000" y="50800"/>
                    </a:lnTo>
                    <a:lnTo>
                      <a:pt x="460375" y="73025"/>
                    </a:lnTo>
                  </a:path>
                </a:pathLst>
              </a:cu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7635875" y="3235325"/>
                <a:ext cx="146050" cy="38100"/>
              </a:xfrm>
              <a:custGeom>
                <a:avLst/>
                <a:gdLst>
                  <a:gd name="connsiteX0" fmla="*/ 0 w 146050"/>
                  <a:gd name="connsiteY0" fmla="*/ 0 h 38100"/>
                  <a:gd name="connsiteX1" fmla="*/ 85725 w 146050"/>
                  <a:gd name="connsiteY1" fmla="*/ 9525 h 38100"/>
                  <a:gd name="connsiteX2" fmla="*/ 146050 w 146050"/>
                  <a:gd name="connsiteY2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38100">
                    <a:moveTo>
                      <a:pt x="0" y="0"/>
                    </a:moveTo>
                    <a:lnTo>
                      <a:pt x="85725" y="9525"/>
                    </a:lnTo>
                    <a:lnTo>
                      <a:pt x="146050" y="38100"/>
                    </a:lnTo>
                  </a:path>
                </a:pathLst>
              </a:cu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 219"/>
              <p:cNvSpPr/>
              <p:nvPr/>
            </p:nvSpPr>
            <p:spPr>
              <a:xfrm>
                <a:off x="7650956" y="3052763"/>
                <a:ext cx="300038" cy="159543"/>
              </a:xfrm>
              <a:custGeom>
                <a:avLst/>
                <a:gdLst>
                  <a:gd name="connsiteX0" fmla="*/ 0 w 300038"/>
                  <a:gd name="connsiteY0" fmla="*/ 0 h 159543"/>
                  <a:gd name="connsiteX1" fmla="*/ 111919 w 300038"/>
                  <a:gd name="connsiteY1" fmla="*/ 57150 h 159543"/>
                  <a:gd name="connsiteX2" fmla="*/ 176213 w 300038"/>
                  <a:gd name="connsiteY2" fmla="*/ 76200 h 159543"/>
                  <a:gd name="connsiteX3" fmla="*/ 247650 w 300038"/>
                  <a:gd name="connsiteY3" fmla="*/ 133350 h 159543"/>
                  <a:gd name="connsiteX4" fmla="*/ 300038 w 300038"/>
                  <a:gd name="connsiteY4" fmla="*/ 159543 h 15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38" h="159543">
                    <a:moveTo>
                      <a:pt x="0" y="0"/>
                    </a:moveTo>
                    <a:lnTo>
                      <a:pt x="111919" y="57150"/>
                    </a:lnTo>
                    <a:lnTo>
                      <a:pt x="176213" y="76200"/>
                    </a:lnTo>
                    <a:lnTo>
                      <a:pt x="247650" y="133350"/>
                    </a:lnTo>
                    <a:lnTo>
                      <a:pt x="300038" y="159543"/>
                    </a:lnTo>
                  </a:path>
                </a:pathLst>
              </a:cu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 221"/>
              <p:cNvSpPr/>
              <p:nvPr/>
            </p:nvSpPr>
            <p:spPr>
              <a:xfrm>
                <a:off x="7269956" y="3193256"/>
                <a:ext cx="457200" cy="111919"/>
              </a:xfrm>
              <a:custGeom>
                <a:avLst/>
                <a:gdLst>
                  <a:gd name="connsiteX0" fmla="*/ 0 w 457200"/>
                  <a:gd name="connsiteY0" fmla="*/ 0 h 111919"/>
                  <a:gd name="connsiteX1" fmla="*/ 130969 w 457200"/>
                  <a:gd name="connsiteY1" fmla="*/ 26194 h 111919"/>
                  <a:gd name="connsiteX2" fmla="*/ 235744 w 457200"/>
                  <a:gd name="connsiteY2" fmla="*/ 52388 h 111919"/>
                  <a:gd name="connsiteX3" fmla="*/ 326232 w 457200"/>
                  <a:gd name="connsiteY3" fmla="*/ 61913 h 111919"/>
                  <a:gd name="connsiteX4" fmla="*/ 392907 w 457200"/>
                  <a:gd name="connsiteY4" fmla="*/ 92869 h 111919"/>
                  <a:gd name="connsiteX5" fmla="*/ 457200 w 457200"/>
                  <a:gd name="connsiteY5" fmla="*/ 111919 h 11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7200" h="111919">
                    <a:moveTo>
                      <a:pt x="0" y="0"/>
                    </a:moveTo>
                    <a:lnTo>
                      <a:pt x="130969" y="26194"/>
                    </a:lnTo>
                    <a:lnTo>
                      <a:pt x="235744" y="52388"/>
                    </a:lnTo>
                    <a:lnTo>
                      <a:pt x="326232" y="61913"/>
                    </a:lnTo>
                    <a:lnTo>
                      <a:pt x="392907" y="92869"/>
                    </a:lnTo>
                    <a:lnTo>
                      <a:pt x="457200" y="111919"/>
                    </a:lnTo>
                  </a:path>
                </a:pathLst>
              </a:cu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3" name="Group 222"/>
            <p:cNvGrpSpPr/>
            <p:nvPr/>
          </p:nvGrpSpPr>
          <p:grpSpPr>
            <a:xfrm>
              <a:off x="5467350" y="2041525"/>
              <a:ext cx="2514600" cy="1438275"/>
              <a:chOff x="5467350" y="2041525"/>
              <a:chExt cx="2514600" cy="1438275"/>
            </a:xfrm>
          </p:grpSpPr>
          <p:sp>
            <p:nvSpPr>
              <p:cNvPr id="224" name="Freeform 223"/>
              <p:cNvSpPr/>
              <p:nvPr/>
            </p:nvSpPr>
            <p:spPr>
              <a:xfrm>
                <a:off x="5568950" y="3352800"/>
                <a:ext cx="466725" cy="63500"/>
              </a:xfrm>
              <a:custGeom>
                <a:avLst/>
                <a:gdLst>
                  <a:gd name="connsiteX0" fmla="*/ 0 w 466725"/>
                  <a:gd name="connsiteY0" fmla="*/ 0 h 63500"/>
                  <a:gd name="connsiteX1" fmla="*/ 196850 w 466725"/>
                  <a:gd name="connsiteY1" fmla="*/ 12700 h 63500"/>
                  <a:gd name="connsiteX2" fmla="*/ 346075 w 466725"/>
                  <a:gd name="connsiteY2" fmla="*/ 44450 h 63500"/>
                  <a:gd name="connsiteX3" fmla="*/ 466725 w 466725"/>
                  <a:gd name="connsiteY3" fmla="*/ 6350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725" h="63500">
                    <a:moveTo>
                      <a:pt x="0" y="0"/>
                    </a:moveTo>
                    <a:lnTo>
                      <a:pt x="196850" y="12700"/>
                    </a:lnTo>
                    <a:lnTo>
                      <a:pt x="346075" y="44450"/>
                    </a:lnTo>
                    <a:lnTo>
                      <a:pt x="466725" y="635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 282"/>
              <p:cNvSpPr/>
              <p:nvPr/>
            </p:nvSpPr>
            <p:spPr>
              <a:xfrm>
                <a:off x="5883275" y="3359150"/>
                <a:ext cx="517525" cy="88900"/>
              </a:xfrm>
              <a:custGeom>
                <a:avLst/>
                <a:gdLst>
                  <a:gd name="connsiteX0" fmla="*/ 0 w 517525"/>
                  <a:gd name="connsiteY0" fmla="*/ 0 h 88900"/>
                  <a:gd name="connsiteX1" fmla="*/ 168275 w 517525"/>
                  <a:gd name="connsiteY1" fmla="*/ 25400 h 88900"/>
                  <a:gd name="connsiteX2" fmla="*/ 314325 w 517525"/>
                  <a:gd name="connsiteY2" fmla="*/ 34925 h 88900"/>
                  <a:gd name="connsiteX3" fmla="*/ 422275 w 517525"/>
                  <a:gd name="connsiteY3" fmla="*/ 63500 h 88900"/>
                  <a:gd name="connsiteX4" fmla="*/ 517525 w 517525"/>
                  <a:gd name="connsiteY4" fmla="*/ 88900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525" h="88900">
                    <a:moveTo>
                      <a:pt x="0" y="0"/>
                    </a:moveTo>
                    <a:lnTo>
                      <a:pt x="168275" y="25400"/>
                    </a:lnTo>
                    <a:lnTo>
                      <a:pt x="314325" y="34925"/>
                    </a:lnTo>
                    <a:lnTo>
                      <a:pt x="422275" y="63500"/>
                    </a:lnTo>
                    <a:lnTo>
                      <a:pt x="517525" y="889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6321425" y="3390900"/>
                <a:ext cx="349250" cy="88900"/>
              </a:xfrm>
              <a:custGeom>
                <a:avLst/>
                <a:gdLst>
                  <a:gd name="connsiteX0" fmla="*/ 0 w 349250"/>
                  <a:gd name="connsiteY0" fmla="*/ 0 h 88900"/>
                  <a:gd name="connsiteX1" fmla="*/ 180975 w 349250"/>
                  <a:gd name="connsiteY1" fmla="*/ 25400 h 88900"/>
                  <a:gd name="connsiteX2" fmla="*/ 263525 w 349250"/>
                  <a:gd name="connsiteY2" fmla="*/ 47625 h 88900"/>
                  <a:gd name="connsiteX3" fmla="*/ 349250 w 349250"/>
                  <a:gd name="connsiteY3" fmla="*/ 88900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250" h="88900">
                    <a:moveTo>
                      <a:pt x="0" y="0"/>
                    </a:moveTo>
                    <a:lnTo>
                      <a:pt x="180975" y="25400"/>
                    </a:lnTo>
                    <a:lnTo>
                      <a:pt x="263525" y="47625"/>
                    </a:lnTo>
                    <a:lnTo>
                      <a:pt x="349250" y="889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 284"/>
              <p:cNvSpPr/>
              <p:nvPr/>
            </p:nvSpPr>
            <p:spPr>
              <a:xfrm>
                <a:off x="5467350" y="2832100"/>
                <a:ext cx="930275" cy="203200"/>
              </a:xfrm>
              <a:custGeom>
                <a:avLst/>
                <a:gdLst>
                  <a:gd name="connsiteX0" fmla="*/ 0 w 930275"/>
                  <a:gd name="connsiteY0" fmla="*/ 0 h 203200"/>
                  <a:gd name="connsiteX1" fmla="*/ 120650 w 930275"/>
                  <a:gd name="connsiteY1" fmla="*/ 28575 h 203200"/>
                  <a:gd name="connsiteX2" fmla="*/ 250825 w 930275"/>
                  <a:gd name="connsiteY2" fmla="*/ 57150 h 203200"/>
                  <a:gd name="connsiteX3" fmla="*/ 346075 w 930275"/>
                  <a:gd name="connsiteY3" fmla="*/ 101600 h 203200"/>
                  <a:gd name="connsiteX4" fmla="*/ 517525 w 930275"/>
                  <a:gd name="connsiteY4" fmla="*/ 123825 h 203200"/>
                  <a:gd name="connsiteX5" fmla="*/ 663575 w 930275"/>
                  <a:gd name="connsiteY5" fmla="*/ 158750 h 203200"/>
                  <a:gd name="connsiteX6" fmla="*/ 793750 w 930275"/>
                  <a:gd name="connsiteY6" fmla="*/ 171450 h 203200"/>
                  <a:gd name="connsiteX7" fmla="*/ 930275 w 930275"/>
                  <a:gd name="connsiteY7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0275" h="203200">
                    <a:moveTo>
                      <a:pt x="0" y="0"/>
                    </a:moveTo>
                    <a:lnTo>
                      <a:pt x="120650" y="28575"/>
                    </a:lnTo>
                    <a:lnTo>
                      <a:pt x="250825" y="57150"/>
                    </a:lnTo>
                    <a:lnTo>
                      <a:pt x="346075" y="101600"/>
                    </a:lnTo>
                    <a:lnTo>
                      <a:pt x="517525" y="123825"/>
                    </a:lnTo>
                    <a:lnTo>
                      <a:pt x="663575" y="158750"/>
                    </a:lnTo>
                    <a:lnTo>
                      <a:pt x="793750" y="171450"/>
                    </a:lnTo>
                    <a:lnTo>
                      <a:pt x="930275" y="2032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 285"/>
              <p:cNvSpPr/>
              <p:nvPr/>
            </p:nvSpPr>
            <p:spPr>
              <a:xfrm>
                <a:off x="5673725" y="2968625"/>
                <a:ext cx="1165225" cy="155575"/>
              </a:xfrm>
              <a:custGeom>
                <a:avLst/>
                <a:gdLst>
                  <a:gd name="connsiteX0" fmla="*/ 0 w 1165225"/>
                  <a:gd name="connsiteY0" fmla="*/ 0 h 155575"/>
                  <a:gd name="connsiteX1" fmla="*/ 282575 w 1165225"/>
                  <a:gd name="connsiteY1" fmla="*/ 31750 h 155575"/>
                  <a:gd name="connsiteX2" fmla="*/ 422275 w 1165225"/>
                  <a:gd name="connsiteY2" fmla="*/ 53975 h 155575"/>
                  <a:gd name="connsiteX3" fmla="*/ 587375 w 1165225"/>
                  <a:gd name="connsiteY3" fmla="*/ 76200 h 155575"/>
                  <a:gd name="connsiteX4" fmla="*/ 720725 w 1165225"/>
                  <a:gd name="connsiteY4" fmla="*/ 111125 h 155575"/>
                  <a:gd name="connsiteX5" fmla="*/ 847725 w 1165225"/>
                  <a:gd name="connsiteY5" fmla="*/ 114300 h 155575"/>
                  <a:gd name="connsiteX6" fmla="*/ 1031875 w 1165225"/>
                  <a:gd name="connsiteY6" fmla="*/ 152400 h 155575"/>
                  <a:gd name="connsiteX7" fmla="*/ 1165225 w 1165225"/>
                  <a:gd name="connsiteY7" fmla="*/ 155575 h 15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5225" h="155575">
                    <a:moveTo>
                      <a:pt x="0" y="0"/>
                    </a:moveTo>
                    <a:lnTo>
                      <a:pt x="282575" y="31750"/>
                    </a:lnTo>
                    <a:lnTo>
                      <a:pt x="422275" y="53975"/>
                    </a:lnTo>
                    <a:lnTo>
                      <a:pt x="587375" y="76200"/>
                    </a:lnTo>
                    <a:lnTo>
                      <a:pt x="720725" y="111125"/>
                    </a:lnTo>
                    <a:lnTo>
                      <a:pt x="847725" y="114300"/>
                    </a:lnTo>
                    <a:lnTo>
                      <a:pt x="1031875" y="152400"/>
                    </a:lnTo>
                    <a:lnTo>
                      <a:pt x="1165225" y="1555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 286"/>
              <p:cNvSpPr/>
              <p:nvPr/>
            </p:nvSpPr>
            <p:spPr>
              <a:xfrm>
                <a:off x="5470525" y="3082925"/>
                <a:ext cx="1819275" cy="276225"/>
              </a:xfrm>
              <a:custGeom>
                <a:avLst/>
                <a:gdLst>
                  <a:gd name="connsiteX0" fmla="*/ 0 w 1819275"/>
                  <a:gd name="connsiteY0" fmla="*/ 0 h 276225"/>
                  <a:gd name="connsiteX1" fmla="*/ 187325 w 1819275"/>
                  <a:gd name="connsiteY1" fmla="*/ 19050 h 276225"/>
                  <a:gd name="connsiteX2" fmla="*/ 403225 w 1819275"/>
                  <a:gd name="connsiteY2" fmla="*/ 44450 h 276225"/>
                  <a:gd name="connsiteX3" fmla="*/ 654050 w 1819275"/>
                  <a:gd name="connsiteY3" fmla="*/ 79375 h 276225"/>
                  <a:gd name="connsiteX4" fmla="*/ 841375 w 1819275"/>
                  <a:gd name="connsiteY4" fmla="*/ 92075 h 276225"/>
                  <a:gd name="connsiteX5" fmla="*/ 1031875 w 1819275"/>
                  <a:gd name="connsiteY5" fmla="*/ 111125 h 276225"/>
                  <a:gd name="connsiteX6" fmla="*/ 1238250 w 1819275"/>
                  <a:gd name="connsiteY6" fmla="*/ 152400 h 276225"/>
                  <a:gd name="connsiteX7" fmla="*/ 1419225 w 1819275"/>
                  <a:gd name="connsiteY7" fmla="*/ 193675 h 276225"/>
                  <a:gd name="connsiteX8" fmla="*/ 1597025 w 1819275"/>
                  <a:gd name="connsiteY8" fmla="*/ 222250 h 276225"/>
                  <a:gd name="connsiteX9" fmla="*/ 1717675 w 1819275"/>
                  <a:gd name="connsiteY9" fmla="*/ 241300 h 276225"/>
                  <a:gd name="connsiteX10" fmla="*/ 1819275 w 1819275"/>
                  <a:gd name="connsiteY10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276225">
                    <a:moveTo>
                      <a:pt x="0" y="0"/>
                    </a:moveTo>
                    <a:lnTo>
                      <a:pt x="187325" y="19050"/>
                    </a:lnTo>
                    <a:lnTo>
                      <a:pt x="403225" y="44450"/>
                    </a:lnTo>
                    <a:lnTo>
                      <a:pt x="654050" y="79375"/>
                    </a:lnTo>
                    <a:lnTo>
                      <a:pt x="841375" y="92075"/>
                    </a:lnTo>
                    <a:lnTo>
                      <a:pt x="1031875" y="111125"/>
                    </a:lnTo>
                    <a:lnTo>
                      <a:pt x="1238250" y="152400"/>
                    </a:lnTo>
                    <a:lnTo>
                      <a:pt x="1419225" y="193675"/>
                    </a:lnTo>
                    <a:lnTo>
                      <a:pt x="1597025" y="222250"/>
                    </a:lnTo>
                    <a:lnTo>
                      <a:pt x="1717675" y="241300"/>
                    </a:lnTo>
                    <a:lnTo>
                      <a:pt x="1819275" y="2762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 287"/>
              <p:cNvSpPr/>
              <p:nvPr/>
            </p:nvSpPr>
            <p:spPr>
              <a:xfrm>
                <a:off x="6508750" y="3365500"/>
                <a:ext cx="425450" cy="66675"/>
              </a:xfrm>
              <a:custGeom>
                <a:avLst/>
                <a:gdLst>
                  <a:gd name="connsiteX0" fmla="*/ 0 w 425450"/>
                  <a:gd name="connsiteY0" fmla="*/ 0 h 66675"/>
                  <a:gd name="connsiteX1" fmla="*/ 130175 w 425450"/>
                  <a:gd name="connsiteY1" fmla="*/ 22225 h 66675"/>
                  <a:gd name="connsiteX2" fmla="*/ 266700 w 425450"/>
                  <a:gd name="connsiteY2" fmla="*/ 41275 h 66675"/>
                  <a:gd name="connsiteX3" fmla="*/ 425450 w 425450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450" h="66675">
                    <a:moveTo>
                      <a:pt x="0" y="0"/>
                    </a:moveTo>
                    <a:lnTo>
                      <a:pt x="130175" y="22225"/>
                    </a:lnTo>
                    <a:lnTo>
                      <a:pt x="266700" y="41275"/>
                    </a:lnTo>
                    <a:lnTo>
                      <a:pt x="425450" y="666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 288"/>
              <p:cNvSpPr/>
              <p:nvPr/>
            </p:nvSpPr>
            <p:spPr>
              <a:xfrm>
                <a:off x="6873875" y="3013075"/>
                <a:ext cx="279400" cy="19050"/>
              </a:xfrm>
              <a:custGeom>
                <a:avLst/>
                <a:gdLst>
                  <a:gd name="connsiteX0" fmla="*/ 0 w 279400"/>
                  <a:gd name="connsiteY0" fmla="*/ 19050 h 19050"/>
                  <a:gd name="connsiteX1" fmla="*/ 161925 w 279400"/>
                  <a:gd name="connsiteY1" fmla="*/ 0 h 19050"/>
                  <a:gd name="connsiteX2" fmla="*/ 279400 w 279400"/>
                  <a:gd name="connsiteY2" fmla="*/ 317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400" h="19050">
                    <a:moveTo>
                      <a:pt x="0" y="19050"/>
                    </a:moveTo>
                    <a:lnTo>
                      <a:pt x="161925" y="0"/>
                    </a:lnTo>
                    <a:lnTo>
                      <a:pt x="279400" y="31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 289"/>
              <p:cNvSpPr/>
              <p:nvPr/>
            </p:nvSpPr>
            <p:spPr>
              <a:xfrm>
                <a:off x="7102475" y="2124075"/>
                <a:ext cx="879475" cy="581025"/>
              </a:xfrm>
              <a:custGeom>
                <a:avLst/>
                <a:gdLst>
                  <a:gd name="connsiteX0" fmla="*/ 0 w 879475"/>
                  <a:gd name="connsiteY0" fmla="*/ 0 h 581025"/>
                  <a:gd name="connsiteX1" fmla="*/ 130175 w 879475"/>
                  <a:gd name="connsiteY1" fmla="*/ 107950 h 581025"/>
                  <a:gd name="connsiteX2" fmla="*/ 254000 w 879475"/>
                  <a:gd name="connsiteY2" fmla="*/ 184150 h 581025"/>
                  <a:gd name="connsiteX3" fmla="*/ 307975 w 879475"/>
                  <a:gd name="connsiteY3" fmla="*/ 241300 h 581025"/>
                  <a:gd name="connsiteX4" fmla="*/ 320675 w 879475"/>
                  <a:gd name="connsiteY4" fmla="*/ 269875 h 581025"/>
                  <a:gd name="connsiteX5" fmla="*/ 434975 w 879475"/>
                  <a:gd name="connsiteY5" fmla="*/ 355600 h 581025"/>
                  <a:gd name="connsiteX6" fmla="*/ 615950 w 879475"/>
                  <a:gd name="connsiteY6" fmla="*/ 447675 h 581025"/>
                  <a:gd name="connsiteX7" fmla="*/ 781050 w 879475"/>
                  <a:gd name="connsiteY7" fmla="*/ 514350 h 581025"/>
                  <a:gd name="connsiteX8" fmla="*/ 879475 w 879475"/>
                  <a:gd name="connsiteY8" fmla="*/ 5810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9475" h="581025">
                    <a:moveTo>
                      <a:pt x="0" y="0"/>
                    </a:moveTo>
                    <a:lnTo>
                      <a:pt x="130175" y="107950"/>
                    </a:lnTo>
                    <a:lnTo>
                      <a:pt x="254000" y="184150"/>
                    </a:lnTo>
                    <a:lnTo>
                      <a:pt x="307975" y="241300"/>
                    </a:lnTo>
                    <a:lnTo>
                      <a:pt x="320675" y="269875"/>
                    </a:lnTo>
                    <a:lnTo>
                      <a:pt x="434975" y="355600"/>
                    </a:lnTo>
                    <a:lnTo>
                      <a:pt x="615950" y="447675"/>
                    </a:lnTo>
                    <a:lnTo>
                      <a:pt x="781050" y="514350"/>
                    </a:lnTo>
                    <a:lnTo>
                      <a:pt x="879475" y="5810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 290"/>
              <p:cNvSpPr/>
              <p:nvPr/>
            </p:nvSpPr>
            <p:spPr>
              <a:xfrm>
                <a:off x="6213475" y="2041525"/>
                <a:ext cx="352425" cy="215900"/>
              </a:xfrm>
              <a:custGeom>
                <a:avLst/>
                <a:gdLst>
                  <a:gd name="connsiteX0" fmla="*/ 0 w 352425"/>
                  <a:gd name="connsiteY0" fmla="*/ 0 h 215900"/>
                  <a:gd name="connsiteX1" fmla="*/ 123825 w 352425"/>
                  <a:gd name="connsiteY1" fmla="*/ 82550 h 215900"/>
                  <a:gd name="connsiteX2" fmla="*/ 238125 w 352425"/>
                  <a:gd name="connsiteY2" fmla="*/ 177800 h 215900"/>
                  <a:gd name="connsiteX3" fmla="*/ 352425 w 352425"/>
                  <a:gd name="connsiteY3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25" h="215900">
                    <a:moveTo>
                      <a:pt x="0" y="0"/>
                    </a:moveTo>
                    <a:lnTo>
                      <a:pt x="123825" y="82550"/>
                    </a:lnTo>
                    <a:lnTo>
                      <a:pt x="238125" y="177800"/>
                    </a:lnTo>
                    <a:lnTo>
                      <a:pt x="352425" y="2159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 291"/>
              <p:cNvSpPr/>
              <p:nvPr/>
            </p:nvSpPr>
            <p:spPr>
              <a:xfrm>
                <a:off x="6502400" y="2057400"/>
                <a:ext cx="1031875" cy="619125"/>
              </a:xfrm>
              <a:custGeom>
                <a:avLst/>
                <a:gdLst>
                  <a:gd name="connsiteX0" fmla="*/ 0 w 1031875"/>
                  <a:gd name="connsiteY0" fmla="*/ 0 h 619125"/>
                  <a:gd name="connsiteX1" fmla="*/ 200025 w 1031875"/>
                  <a:gd name="connsiteY1" fmla="*/ 130175 h 619125"/>
                  <a:gd name="connsiteX2" fmla="*/ 381000 w 1031875"/>
                  <a:gd name="connsiteY2" fmla="*/ 222250 h 619125"/>
                  <a:gd name="connsiteX3" fmla="*/ 530225 w 1031875"/>
                  <a:gd name="connsiteY3" fmla="*/ 307975 h 619125"/>
                  <a:gd name="connsiteX4" fmla="*/ 679450 w 1031875"/>
                  <a:gd name="connsiteY4" fmla="*/ 441325 h 619125"/>
                  <a:gd name="connsiteX5" fmla="*/ 758825 w 1031875"/>
                  <a:gd name="connsiteY5" fmla="*/ 504825 h 619125"/>
                  <a:gd name="connsiteX6" fmla="*/ 822325 w 1031875"/>
                  <a:gd name="connsiteY6" fmla="*/ 558800 h 619125"/>
                  <a:gd name="connsiteX7" fmla="*/ 901700 w 1031875"/>
                  <a:gd name="connsiteY7" fmla="*/ 596900 h 619125"/>
                  <a:gd name="connsiteX8" fmla="*/ 1031875 w 1031875"/>
                  <a:gd name="connsiteY8" fmla="*/ 61912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1875" h="619125">
                    <a:moveTo>
                      <a:pt x="0" y="0"/>
                    </a:moveTo>
                    <a:lnTo>
                      <a:pt x="200025" y="130175"/>
                    </a:lnTo>
                    <a:lnTo>
                      <a:pt x="381000" y="222250"/>
                    </a:lnTo>
                    <a:lnTo>
                      <a:pt x="530225" y="307975"/>
                    </a:lnTo>
                    <a:lnTo>
                      <a:pt x="679450" y="441325"/>
                    </a:lnTo>
                    <a:lnTo>
                      <a:pt x="758825" y="504825"/>
                    </a:lnTo>
                    <a:lnTo>
                      <a:pt x="822325" y="558800"/>
                    </a:lnTo>
                    <a:lnTo>
                      <a:pt x="901700" y="596900"/>
                    </a:lnTo>
                    <a:lnTo>
                      <a:pt x="1031875" y="6191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 292"/>
              <p:cNvSpPr/>
              <p:nvPr/>
            </p:nvSpPr>
            <p:spPr>
              <a:xfrm>
                <a:off x="6927850" y="2095500"/>
                <a:ext cx="873125" cy="587375"/>
              </a:xfrm>
              <a:custGeom>
                <a:avLst/>
                <a:gdLst>
                  <a:gd name="connsiteX0" fmla="*/ 0 w 873125"/>
                  <a:gd name="connsiteY0" fmla="*/ 0 h 587375"/>
                  <a:gd name="connsiteX1" fmla="*/ 165100 w 873125"/>
                  <a:gd name="connsiteY1" fmla="*/ 139700 h 587375"/>
                  <a:gd name="connsiteX2" fmla="*/ 282575 w 873125"/>
                  <a:gd name="connsiteY2" fmla="*/ 238125 h 587375"/>
                  <a:gd name="connsiteX3" fmla="*/ 400050 w 873125"/>
                  <a:gd name="connsiteY3" fmla="*/ 307975 h 587375"/>
                  <a:gd name="connsiteX4" fmla="*/ 504825 w 873125"/>
                  <a:gd name="connsiteY4" fmla="*/ 393700 h 587375"/>
                  <a:gd name="connsiteX5" fmla="*/ 587375 w 873125"/>
                  <a:gd name="connsiteY5" fmla="*/ 466725 h 587375"/>
                  <a:gd name="connsiteX6" fmla="*/ 606425 w 873125"/>
                  <a:gd name="connsiteY6" fmla="*/ 492125 h 587375"/>
                  <a:gd name="connsiteX7" fmla="*/ 647700 w 873125"/>
                  <a:gd name="connsiteY7" fmla="*/ 533400 h 587375"/>
                  <a:gd name="connsiteX8" fmla="*/ 736600 w 873125"/>
                  <a:gd name="connsiteY8" fmla="*/ 568325 h 587375"/>
                  <a:gd name="connsiteX9" fmla="*/ 873125 w 873125"/>
                  <a:gd name="connsiteY9" fmla="*/ 587375 h 58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3125" h="587375">
                    <a:moveTo>
                      <a:pt x="0" y="0"/>
                    </a:moveTo>
                    <a:lnTo>
                      <a:pt x="165100" y="139700"/>
                    </a:lnTo>
                    <a:lnTo>
                      <a:pt x="282575" y="238125"/>
                    </a:lnTo>
                    <a:lnTo>
                      <a:pt x="400050" y="307975"/>
                    </a:lnTo>
                    <a:lnTo>
                      <a:pt x="504825" y="393700"/>
                    </a:lnTo>
                    <a:lnTo>
                      <a:pt x="587375" y="466725"/>
                    </a:lnTo>
                    <a:cubicBezTo>
                      <a:pt x="604120" y="490168"/>
                      <a:pt x="596812" y="482512"/>
                      <a:pt x="606425" y="492125"/>
                    </a:cubicBezTo>
                    <a:lnTo>
                      <a:pt x="647700" y="533400"/>
                    </a:lnTo>
                    <a:lnTo>
                      <a:pt x="736600" y="568325"/>
                    </a:lnTo>
                    <a:lnTo>
                      <a:pt x="873125" y="5873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 293"/>
              <p:cNvSpPr/>
              <p:nvPr/>
            </p:nvSpPr>
            <p:spPr>
              <a:xfrm>
                <a:off x="5689600" y="2054225"/>
                <a:ext cx="1768475" cy="765175"/>
              </a:xfrm>
              <a:custGeom>
                <a:avLst/>
                <a:gdLst>
                  <a:gd name="connsiteX0" fmla="*/ 0 w 1768475"/>
                  <a:gd name="connsiteY0" fmla="*/ 0 h 765175"/>
                  <a:gd name="connsiteX1" fmla="*/ 238125 w 1768475"/>
                  <a:gd name="connsiteY1" fmla="*/ 107950 h 765175"/>
                  <a:gd name="connsiteX2" fmla="*/ 450850 w 1768475"/>
                  <a:gd name="connsiteY2" fmla="*/ 180975 h 765175"/>
                  <a:gd name="connsiteX3" fmla="*/ 622300 w 1768475"/>
                  <a:gd name="connsiteY3" fmla="*/ 244475 h 765175"/>
                  <a:gd name="connsiteX4" fmla="*/ 809625 w 1768475"/>
                  <a:gd name="connsiteY4" fmla="*/ 396875 h 765175"/>
                  <a:gd name="connsiteX5" fmla="*/ 984250 w 1768475"/>
                  <a:gd name="connsiteY5" fmla="*/ 473075 h 765175"/>
                  <a:gd name="connsiteX6" fmla="*/ 1101725 w 1768475"/>
                  <a:gd name="connsiteY6" fmla="*/ 527050 h 765175"/>
                  <a:gd name="connsiteX7" fmla="*/ 1130300 w 1768475"/>
                  <a:gd name="connsiteY7" fmla="*/ 539750 h 765175"/>
                  <a:gd name="connsiteX8" fmla="*/ 1279525 w 1768475"/>
                  <a:gd name="connsiteY8" fmla="*/ 549275 h 765175"/>
                  <a:gd name="connsiteX9" fmla="*/ 1393825 w 1768475"/>
                  <a:gd name="connsiteY9" fmla="*/ 590550 h 765175"/>
                  <a:gd name="connsiteX10" fmla="*/ 1447800 w 1768475"/>
                  <a:gd name="connsiteY10" fmla="*/ 628650 h 765175"/>
                  <a:gd name="connsiteX11" fmla="*/ 1562100 w 1768475"/>
                  <a:gd name="connsiteY11" fmla="*/ 647700 h 765175"/>
                  <a:gd name="connsiteX12" fmla="*/ 1663700 w 1768475"/>
                  <a:gd name="connsiteY12" fmla="*/ 714375 h 765175"/>
                  <a:gd name="connsiteX13" fmla="*/ 1768475 w 1768475"/>
                  <a:gd name="connsiteY13" fmla="*/ 765175 h 76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8475" h="765175">
                    <a:moveTo>
                      <a:pt x="0" y="0"/>
                    </a:moveTo>
                    <a:lnTo>
                      <a:pt x="238125" y="107950"/>
                    </a:lnTo>
                    <a:lnTo>
                      <a:pt x="450850" y="180975"/>
                    </a:lnTo>
                    <a:lnTo>
                      <a:pt x="622300" y="244475"/>
                    </a:lnTo>
                    <a:lnTo>
                      <a:pt x="809625" y="396875"/>
                    </a:lnTo>
                    <a:lnTo>
                      <a:pt x="984250" y="473075"/>
                    </a:lnTo>
                    <a:lnTo>
                      <a:pt x="1101725" y="527050"/>
                    </a:lnTo>
                    <a:lnTo>
                      <a:pt x="1130300" y="539750"/>
                    </a:lnTo>
                    <a:lnTo>
                      <a:pt x="1279525" y="549275"/>
                    </a:lnTo>
                    <a:lnTo>
                      <a:pt x="1393825" y="590550"/>
                    </a:lnTo>
                    <a:lnTo>
                      <a:pt x="1447800" y="628650"/>
                    </a:lnTo>
                    <a:lnTo>
                      <a:pt x="1562100" y="647700"/>
                    </a:lnTo>
                    <a:lnTo>
                      <a:pt x="1663700" y="714375"/>
                    </a:lnTo>
                    <a:lnTo>
                      <a:pt x="1768475" y="7651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 294"/>
              <p:cNvSpPr/>
              <p:nvPr/>
            </p:nvSpPr>
            <p:spPr>
              <a:xfrm>
                <a:off x="5473700" y="2330450"/>
                <a:ext cx="974725" cy="361950"/>
              </a:xfrm>
              <a:custGeom>
                <a:avLst/>
                <a:gdLst>
                  <a:gd name="connsiteX0" fmla="*/ 0 w 974725"/>
                  <a:gd name="connsiteY0" fmla="*/ 0 h 361950"/>
                  <a:gd name="connsiteX1" fmla="*/ 228600 w 974725"/>
                  <a:gd name="connsiteY1" fmla="*/ 60325 h 361950"/>
                  <a:gd name="connsiteX2" fmla="*/ 450850 w 974725"/>
                  <a:gd name="connsiteY2" fmla="*/ 127000 h 361950"/>
                  <a:gd name="connsiteX3" fmla="*/ 587375 w 974725"/>
                  <a:gd name="connsiteY3" fmla="*/ 203200 h 361950"/>
                  <a:gd name="connsiteX4" fmla="*/ 609600 w 974725"/>
                  <a:gd name="connsiteY4" fmla="*/ 219075 h 361950"/>
                  <a:gd name="connsiteX5" fmla="*/ 847725 w 974725"/>
                  <a:gd name="connsiteY5" fmla="*/ 292100 h 361950"/>
                  <a:gd name="connsiteX6" fmla="*/ 974725 w 974725"/>
                  <a:gd name="connsiteY6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4725" h="361950">
                    <a:moveTo>
                      <a:pt x="0" y="0"/>
                    </a:moveTo>
                    <a:lnTo>
                      <a:pt x="228600" y="60325"/>
                    </a:lnTo>
                    <a:lnTo>
                      <a:pt x="450850" y="127000"/>
                    </a:lnTo>
                    <a:lnTo>
                      <a:pt x="587375" y="203200"/>
                    </a:lnTo>
                    <a:lnTo>
                      <a:pt x="609600" y="219075"/>
                    </a:lnTo>
                    <a:lnTo>
                      <a:pt x="847725" y="292100"/>
                    </a:lnTo>
                    <a:lnTo>
                      <a:pt x="974725" y="36195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 295"/>
              <p:cNvSpPr/>
              <p:nvPr/>
            </p:nvSpPr>
            <p:spPr>
              <a:xfrm>
                <a:off x="5473700" y="2520950"/>
                <a:ext cx="606425" cy="174625"/>
              </a:xfrm>
              <a:custGeom>
                <a:avLst/>
                <a:gdLst>
                  <a:gd name="connsiteX0" fmla="*/ 0 w 606425"/>
                  <a:gd name="connsiteY0" fmla="*/ 0 h 174625"/>
                  <a:gd name="connsiteX1" fmla="*/ 161925 w 606425"/>
                  <a:gd name="connsiteY1" fmla="*/ 38100 h 174625"/>
                  <a:gd name="connsiteX2" fmla="*/ 349250 w 606425"/>
                  <a:gd name="connsiteY2" fmla="*/ 44450 h 174625"/>
                  <a:gd name="connsiteX3" fmla="*/ 498475 w 606425"/>
                  <a:gd name="connsiteY3" fmla="*/ 111125 h 174625"/>
                  <a:gd name="connsiteX4" fmla="*/ 574675 w 606425"/>
                  <a:gd name="connsiteY4" fmla="*/ 155575 h 174625"/>
                  <a:gd name="connsiteX5" fmla="*/ 606425 w 606425"/>
                  <a:gd name="connsiteY5" fmla="*/ 174625 h 17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6425" h="174625">
                    <a:moveTo>
                      <a:pt x="0" y="0"/>
                    </a:moveTo>
                    <a:lnTo>
                      <a:pt x="161925" y="38100"/>
                    </a:lnTo>
                    <a:lnTo>
                      <a:pt x="349250" y="44450"/>
                    </a:lnTo>
                    <a:lnTo>
                      <a:pt x="498475" y="111125"/>
                    </a:lnTo>
                    <a:lnTo>
                      <a:pt x="574675" y="155575"/>
                    </a:lnTo>
                    <a:lnTo>
                      <a:pt x="606425" y="1746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 296"/>
              <p:cNvSpPr/>
              <p:nvPr/>
            </p:nvSpPr>
            <p:spPr>
              <a:xfrm>
                <a:off x="5632450" y="2663825"/>
                <a:ext cx="800100" cy="171450"/>
              </a:xfrm>
              <a:custGeom>
                <a:avLst/>
                <a:gdLst>
                  <a:gd name="connsiteX0" fmla="*/ 0 w 800100"/>
                  <a:gd name="connsiteY0" fmla="*/ 0 h 171450"/>
                  <a:gd name="connsiteX1" fmla="*/ 193675 w 800100"/>
                  <a:gd name="connsiteY1" fmla="*/ 9525 h 171450"/>
                  <a:gd name="connsiteX2" fmla="*/ 358775 w 800100"/>
                  <a:gd name="connsiteY2" fmla="*/ 73025 h 171450"/>
                  <a:gd name="connsiteX3" fmla="*/ 546100 w 800100"/>
                  <a:gd name="connsiteY3" fmla="*/ 107950 h 171450"/>
                  <a:gd name="connsiteX4" fmla="*/ 682625 w 800100"/>
                  <a:gd name="connsiteY4" fmla="*/ 155575 h 171450"/>
                  <a:gd name="connsiteX5" fmla="*/ 800100 w 800100"/>
                  <a:gd name="connsiteY5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171450">
                    <a:moveTo>
                      <a:pt x="0" y="0"/>
                    </a:moveTo>
                    <a:lnTo>
                      <a:pt x="193675" y="9525"/>
                    </a:lnTo>
                    <a:lnTo>
                      <a:pt x="358775" y="73025"/>
                    </a:lnTo>
                    <a:lnTo>
                      <a:pt x="546100" y="107950"/>
                    </a:lnTo>
                    <a:lnTo>
                      <a:pt x="682625" y="155575"/>
                    </a:lnTo>
                    <a:lnTo>
                      <a:pt x="800100" y="17145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 297"/>
              <p:cNvSpPr/>
              <p:nvPr/>
            </p:nvSpPr>
            <p:spPr>
              <a:xfrm>
                <a:off x="6057900" y="2451100"/>
                <a:ext cx="1504950" cy="533400"/>
              </a:xfrm>
              <a:custGeom>
                <a:avLst/>
                <a:gdLst>
                  <a:gd name="connsiteX0" fmla="*/ 0 w 1504950"/>
                  <a:gd name="connsiteY0" fmla="*/ 0 h 533400"/>
                  <a:gd name="connsiteX1" fmla="*/ 266700 w 1504950"/>
                  <a:gd name="connsiteY1" fmla="*/ 38100 h 533400"/>
                  <a:gd name="connsiteX2" fmla="*/ 409575 w 1504950"/>
                  <a:gd name="connsiteY2" fmla="*/ 98425 h 533400"/>
                  <a:gd name="connsiteX3" fmla="*/ 473075 w 1504950"/>
                  <a:gd name="connsiteY3" fmla="*/ 155575 h 533400"/>
                  <a:gd name="connsiteX4" fmla="*/ 590550 w 1504950"/>
                  <a:gd name="connsiteY4" fmla="*/ 225425 h 533400"/>
                  <a:gd name="connsiteX5" fmla="*/ 742950 w 1504950"/>
                  <a:gd name="connsiteY5" fmla="*/ 307975 h 533400"/>
                  <a:gd name="connsiteX6" fmla="*/ 825500 w 1504950"/>
                  <a:gd name="connsiteY6" fmla="*/ 377825 h 533400"/>
                  <a:gd name="connsiteX7" fmla="*/ 1012825 w 1504950"/>
                  <a:gd name="connsiteY7" fmla="*/ 434975 h 533400"/>
                  <a:gd name="connsiteX8" fmla="*/ 1146175 w 1504950"/>
                  <a:gd name="connsiteY8" fmla="*/ 460375 h 533400"/>
                  <a:gd name="connsiteX9" fmla="*/ 1247775 w 1504950"/>
                  <a:gd name="connsiteY9" fmla="*/ 457200 h 533400"/>
                  <a:gd name="connsiteX10" fmla="*/ 1400175 w 1504950"/>
                  <a:gd name="connsiteY10" fmla="*/ 523875 h 533400"/>
                  <a:gd name="connsiteX11" fmla="*/ 1504950 w 1504950"/>
                  <a:gd name="connsiteY11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04950" h="533400">
                    <a:moveTo>
                      <a:pt x="0" y="0"/>
                    </a:moveTo>
                    <a:lnTo>
                      <a:pt x="266700" y="38100"/>
                    </a:lnTo>
                    <a:lnTo>
                      <a:pt x="409575" y="98425"/>
                    </a:lnTo>
                    <a:lnTo>
                      <a:pt x="473075" y="155575"/>
                    </a:lnTo>
                    <a:lnTo>
                      <a:pt x="590550" y="225425"/>
                    </a:lnTo>
                    <a:lnTo>
                      <a:pt x="742950" y="307975"/>
                    </a:lnTo>
                    <a:lnTo>
                      <a:pt x="825500" y="377825"/>
                    </a:lnTo>
                    <a:lnTo>
                      <a:pt x="1012825" y="434975"/>
                    </a:lnTo>
                    <a:lnTo>
                      <a:pt x="1146175" y="460375"/>
                    </a:lnTo>
                    <a:lnTo>
                      <a:pt x="1247775" y="457200"/>
                    </a:lnTo>
                    <a:lnTo>
                      <a:pt x="1400175" y="523875"/>
                    </a:lnTo>
                    <a:lnTo>
                      <a:pt x="1504950" y="5334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 298"/>
              <p:cNvSpPr/>
              <p:nvPr/>
            </p:nvSpPr>
            <p:spPr>
              <a:xfrm>
                <a:off x="5562600" y="2111375"/>
                <a:ext cx="514350" cy="333375"/>
              </a:xfrm>
              <a:custGeom>
                <a:avLst/>
                <a:gdLst>
                  <a:gd name="connsiteX0" fmla="*/ 0 w 514350"/>
                  <a:gd name="connsiteY0" fmla="*/ 0 h 333375"/>
                  <a:gd name="connsiteX1" fmla="*/ 165100 w 514350"/>
                  <a:gd name="connsiteY1" fmla="*/ 63500 h 333375"/>
                  <a:gd name="connsiteX2" fmla="*/ 228600 w 514350"/>
                  <a:gd name="connsiteY2" fmla="*/ 142875 h 333375"/>
                  <a:gd name="connsiteX3" fmla="*/ 327025 w 514350"/>
                  <a:gd name="connsiteY3" fmla="*/ 203200 h 333375"/>
                  <a:gd name="connsiteX4" fmla="*/ 444500 w 514350"/>
                  <a:gd name="connsiteY4" fmla="*/ 273050 h 333375"/>
                  <a:gd name="connsiteX5" fmla="*/ 514350 w 514350"/>
                  <a:gd name="connsiteY5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350" h="333375">
                    <a:moveTo>
                      <a:pt x="0" y="0"/>
                    </a:moveTo>
                    <a:lnTo>
                      <a:pt x="165100" y="63500"/>
                    </a:lnTo>
                    <a:lnTo>
                      <a:pt x="228600" y="142875"/>
                    </a:lnTo>
                    <a:lnTo>
                      <a:pt x="327025" y="203200"/>
                    </a:lnTo>
                    <a:lnTo>
                      <a:pt x="444500" y="273050"/>
                    </a:lnTo>
                    <a:lnTo>
                      <a:pt x="514350" y="3333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 299"/>
              <p:cNvSpPr/>
              <p:nvPr/>
            </p:nvSpPr>
            <p:spPr>
              <a:xfrm>
                <a:off x="6603206" y="2812256"/>
                <a:ext cx="1033463" cy="228600"/>
              </a:xfrm>
              <a:custGeom>
                <a:avLst/>
                <a:gdLst>
                  <a:gd name="connsiteX0" fmla="*/ 0 w 1033463"/>
                  <a:gd name="connsiteY0" fmla="*/ 0 h 228600"/>
                  <a:gd name="connsiteX1" fmla="*/ 188119 w 1033463"/>
                  <a:gd name="connsiteY1" fmla="*/ 59532 h 228600"/>
                  <a:gd name="connsiteX2" fmla="*/ 314325 w 1033463"/>
                  <a:gd name="connsiteY2" fmla="*/ 85725 h 228600"/>
                  <a:gd name="connsiteX3" fmla="*/ 438150 w 1033463"/>
                  <a:gd name="connsiteY3" fmla="*/ 133350 h 228600"/>
                  <a:gd name="connsiteX4" fmla="*/ 521494 w 1033463"/>
                  <a:gd name="connsiteY4" fmla="*/ 169069 h 228600"/>
                  <a:gd name="connsiteX5" fmla="*/ 621507 w 1033463"/>
                  <a:gd name="connsiteY5" fmla="*/ 183357 h 228600"/>
                  <a:gd name="connsiteX6" fmla="*/ 719138 w 1033463"/>
                  <a:gd name="connsiteY6" fmla="*/ 188119 h 228600"/>
                  <a:gd name="connsiteX7" fmla="*/ 795338 w 1033463"/>
                  <a:gd name="connsiteY7" fmla="*/ 202407 h 228600"/>
                  <a:gd name="connsiteX8" fmla="*/ 890588 w 1033463"/>
                  <a:gd name="connsiteY8" fmla="*/ 207169 h 228600"/>
                  <a:gd name="connsiteX9" fmla="*/ 1033463 w 1033463"/>
                  <a:gd name="connsiteY9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3463" h="228600">
                    <a:moveTo>
                      <a:pt x="0" y="0"/>
                    </a:moveTo>
                    <a:lnTo>
                      <a:pt x="188119" y="59532"/>
                    </a:lnTo>
                    <a:lnTo>
                      <a:pt x="314325" y="85725"/>
                    </a:lnTo>
                    <a:lnTo>
                      <a:pt x="438150" y="133350"/>
                    </a:lnTo>
                    <a:lnTo>
                      <a:pt x="521494" y="169069"/>
                    </a:lnTo>
                    <a:lnTo>
                      <a:pt x="621507" y="183357"/>
                    </a:lnTo>
                    <a:lnTo>
                      <a:pt x="719138" y="188119"/>
                    </a:lnTo>
                    <a:lnTo>
                      <a:pt x="795338" y="202407"/>
                    </a:lnTo>
                    <a:lnTo>
                      <a:pt x="890588" y="207169"/>
                    </a:lnTo>
                    <a:lnTo>
                      <a:pt x="1033463" y="2286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 300"/>
              <p:cNvSpPr/>
              <p:nvPr/>
            </p:nvSpPr>
            <p:spPr>
              <a:xfrm>
                <a:off x="5536406" y="2717006"/>
                <a:ext cx="1707357" cy="473869"/>
              </a:xfrm>
              <a:custGeom>
                <a:avLst/>
                <a:gdLst>
                  <a:gd name="connsiteX0" fmla="*/ 0 w 1707357"/>
                  <a:gd name="connsiteY0" fmla="*/ 0 h 473869"/>
                  <a:gd name="connsiteX1" fmla="*/ 159544 w 1707357"/>
                  <a:gd name="connsiteY1" fmla="*/ 52388 h 473869"/>
                  <a:gd name="connsiteX2" fmla="*/ 366713 w 1707357"/>
                  <a:gd name="connsiteY2" fmla="*/ 100013 h 473869"/>
                  <a:gd name="connsiteX3" fmla="*/ 438150 w 1707357"/>
                  <a:gd name="connsiteY3" fmla="*/ 159544 h 473869"/>
                  <a:gd name="connsiteX4" fmla="*/ 547688 w 1707357"/>
                  <a:gd name="connsiteY4" fmla="*/ 176213 h 473869"/>
                  <a:gd name="connsiteX5" fmla="*/ 695325 w 1707357"/>
                  <a:gd name="connsiteY5" fmla="*/ 214313 h 473869"/>
                  <a:gd name="connsiteX6" fmla="*/ 816769 w 1707357"/>
                  <a:gd name="connsiteY6" fmla="*/ 259557 h 473869"/>
                  <a:gd name="connsiteX7" fmla="*/ 1016794 w 1707357"/>
                  <a:gd name="connsiteY7" fmla="*/ 297657 h 473869"/>
                  <a:gd name="connsiteX8" fmla="*/ 1150144 w 1707357"/>
                  <a:gd name="connsiteY8" fmla="*/ 321469 h 473869"/>
                  <a:gd name="connsiteX9" fmla="*/ 1357313 w 1707357"/>
                  <a:gd name="connsiteY9" fmla="*/ 388144 h 473869"/>
                  <a:gd name="connsiteX10" fmla="*/ 1471613 w 1707357"/>
                  <a:gd name="connsiteY10" fmla="*/ 416719 h 473869"/>
                  <a:gd name="connsiteX11" fmla="*/ 1597819 w 1707357"/>
                  <a:gd name="connsiteY11" fmla="*/ 445294 h 473869"/>
                  <a:gd name="connsiteX12" fmla="*/ 1707357 w 1707357"/>
                  <a:gd name="connsiteY12" fmla="*/ 473869 h 47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07357" h="473869">
                    <a:moveTo>
                      <a:pt x="0" y="0"/>
                    </a:moveTo>
                    <a:lnTo>
                      <a:pt x="159544" y="52388"/>
                    </a:lnTo>
                    <a:lnTo>
                      <a:pt x="366713" y="100013"/>
                    </a:lnTo>
                    <a:lnTo>
                      <a:pt x="438150" y="159544"/>
                    </a:lnTo>
                    <a:lnTo>
                      <a:pt x="547688" y="176213"/>
                    </a:lnTo>
                    <a:lnTo>
                      <a:pt x="695325" y="214313"/>
                    </a:lnTo>
                    <a:lnTo>
                      <a:pt x="816769" y="259557"/>
                    </a:lnTo>
                    <a:lnTo>
                      <a:pt x="1016794" y="297657"/>
                    </a:lnTo>
                    <a:lnTo>
                      <a:pt x="1150144" y="321469"/>
                    </a:lnTo>
                    <a:lnTo>
                      <a:pt x="1357313" y="388144"/>
                    </a:lnTo>
                    <a:lnTo>
                      <a:pt x="1471613" y="416719"/>
                    </a:lnTo>
                    <a:lnTo>
                      <a:pt x="1597819" y="445294"/>
                    </a:lnTo>
                    <a:lnTo>
                      <a:pt x="1707357" y="473869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2" name="TextBox 20"/>
            <p:cNvSpPr txBox="1"/>
            <p:nvPr/>
          </p:nvSpPr>
          <p:spPr>
            <a:xfrm>
              <a:off x="5548129" y="1447800"/>
              <a:ext cx="685757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B1S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621588" y="3977640"/>
            <a:ext cx="2904199" cy="2377440"/>
            <a:chOff x="5621588" y="3977640"/>
            <a:chExt cx="2904199" cy="2377440"/>
          </a:xfrm>
        </p:grpSpPr>
        <p:grpSp>
          <p:nvGrpSpPr>
            <p:cNvPr id="328" name="Group 327"/>
            <p:cNvGrpSpPr/>
            <p:nvPr/>
          </p:nvGrpSpPr>
          <p:grpSpPr>
            <a:xfrm>
              <a:off x="5621588" y="3977640"/>
              <a:ext cx="2904199" cy="2377440"/>
              <a:chOff x="3770657" y="1508760"/>
              <a:chExt cx="2904199" cy="2377440"/>
            </a:xfrm>
          </p:grpSpPr>
          <p:pic>
            <p:nvPicPr>
              <p:cNvPr id="329" name="Picture 2" descr="\\austin.utexas.edu\disk\engr\research\fsel\Projects\BurstingShearBeams-5831\Photos\2009-04-02 Shear Test 2A-north\P1000088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0" r="2818" b="1485"/>
              <a:stretch/>
            </p:blipFill>
            <p:spPr bwMode="auto">
              <a:xfrm>
                <a:off x="3770657" y="1508760"/>
                <a:ext cx="2904199" cy="237744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30" name="Group 329"/>
              <p:cNvGrpSpPr/>
              <p:nvPr/>
            </p:nvGrpSpPr>
            <p:grpSpPr>
              <a:xfrm>
                <a:off x="4140069" y="1564480"/>
                <a:ext cx="1985328" cy="2024537"/>
                <a:chOff x="1216025" y="1038225"/>
                <a:chExt cx="3054350" cy="3114675"/>
              </a:xfrm>
            </p:grpSpPr>
            <p:sp>
              <p:nvSpPr>
                <p:cNvPr id="336" name="Freeform 335"/>
                <p:cNvSpPr/>
                <p:nvPr/>
              </p:nvSpPr>
              <p:spPr>
                <a:xfrm>
                  <a:off x="2051050" y="1327150"/>
                  <a:ext cx="1301750" cy="1638300"/>
                </a:xfrm>
                <a:custGeom>
                  <a:avLst/>
                  <a:gdLst>
                    <a:gd name="connsiteX0" fmla="*/ 0 w 1301750"/>
                    <a:gd name="connsiteY0" fmla="*/ 1638300 h 1638300"/>
                    <a:gd name="connsiteX1" fmla="*/ 88900 w 1301750"/>
                    <a:gd name="connsiteY1" fmla="*/ 1562100 h 1638300"/>
                    <a:gd name="connsiteX2" fmla="*/ 117475 w 1301750"/>
                    <a:gd name="connsiteY2" fmla="*/ 1508125 h 1638300"/>
                    <a:gd name="connsiteX3" fmla="*/ 165100 w 1301750"/>
                    <a:gd name="connsiteY3" fmla="*/ 1444625 h 1638300"/>
                    <a:gd name="connsiteX4" fmla="*/ 174625 w 1301750"/>
                    <a:gd name="connsiteY4" fmla="*/ 1393825 h 1638300"/>
                    <a:gd name="connsiteX5" fmla="*/ 231775 w 1301750"/>
                    <a:gd name="connsiteY5" fmla="*/ 1333500 h 1638300"/>
                    <a:gd name="connsiteX6" fmla="*/ 311150 w 1301750"/>
                    <a:gd name="connsiteY6" fmla="*/ 1250950 h 1638300"/>
                    <a:gd name="connsiteX7" fmla="*/ 361950 w 1301750"/>
                    <a:gd name="connsiteY7" fmla="*/ 1149350 h 1638300"/>
                    <a:gd name="connsiteX8" fmla="*/ 400050 w 1301750"/>
                    <a:gd name="connsiteY8" fmla="*/ 1019175 h 1638300"/>
                    <a:gd name="connsiteX9" fmla="*/ 479425 w 1301750"/>
                    <a:gd name="connsiteY9" fmla="*/ 889000 h 1638300"/>
                    <a:gd name="connsiteX10" fmla="*/ 552450 w 1301750"/>
                    <a:gd name="connsiteY10" fmla="*/ 777875 h 1638300"/>
                    <a:gd name="connsiteX11" fmla="*/ 676275 w 1301750"/>
                    <a:gd name="connsiteY11" fmla="*/ 676275 h 1638300"/>
                    <a:gd name="connsiteX12" fmla="*/ 781050 w 1301750"/>
                    <a:gd name="connsiteY12" fmla="*/ 549275 h 1638300"/>
                    <a:gd name="connsiteX13" fmla="*/ 895350 w 1301750"/>
                    <a:gd name="connsiteY13" fmla="*/ 431800 h 1638300"/>
                    <a:gd name="connsiteX14" fmla="*/ 971550 w 1301750"/>
                    <a:gd name="connsiteY14" fmla="*/ 377825 h 1638300"/>
                    <a:gd name="connsiteX15" fmla="*/ 1063625 w 1301750"/>
                    <a:gd name="connsiteY15" fmla="*/ 279400 h 1638300"/>
                    <a:gd name="connsiteX16" fmla="*/ 1149350 w 1301750"/>
                    <a:gd name="connsiteY16" fmla="*/ 165100 h 1638300"/>
                    <a:gd name="connsiteX17" fmla="*/ 1209675 w 1301750"/>
                    <a:gd name="connsiteY17" fmla="*/ 73025 h 1638300"/>
                    <a:gd name="connsiteX18" fmla="*/ 1301750 w 1301750"/>
                    <a:gd name="connsiteY18" fmla="*/ 0 h 163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01750" h="1638300">
                      <a:moveTo>
                        <a:pt x="0" y="1638300"/>
                      </a:moveTo>
                      <a:lnTo>
                        <a:pt x="88900" y="1562100"/>
                      </a:lnTo>
                      <a:lnTo>
                        <a:pt x="117475" y="1508125"/>
                      </a:lnTo>
                      <a:lnTo>
                        <a:pt x="165100" y="1444625"/>
                      </a:lnTo>
                      <a:lnTo>
                        <a:pt x="174625" y="1393825"/>
                      </a:lnTo>
                      <a:lnTo>
                        <a:pt x="231775" y="1333500"/>
                      </a:lnTo>
                      <a:lnTo>
                        <a:pt x="311150" y="1250950"/>
                      </a:lnTo>
                      <a:lnTo>
                        <a:pt x="361950" y="1149350"/>
                      </a:lnTo>
                      <a:lnTo>
                        <a:pt x="400050" y="1019175"/>
                      </a:lnTo>
                      <a:lnTo>
                        <a:pt x="479425" y="889000"/>
                      </a:lnTo>
                      <a:lnTo>
                        <a:pt x="552450" y="777875"/>
                      </a:lnTo>
                      <a:lnTo>
                        <a:pt x="676275" y="676275"/>
                      </a:lnTo>
                      <a:lnTo>
                        <a:pt x="781050" y="549275"/>
                      </a:lnTo>
                      <a:lnTo>
                        <a:pt x="895350" y="431800"/>
                      </a:lnTo>
                      <a:lnTo>
                        <a:pt x="971550" y="377825"/>
                      </a:lnTo>
                      <a:lnTo>
                        <a:pt x="1063625" y="279400"/>
                      </a:lnTo>
                      <a:lnTo>
                        <a:pt x="1149350" y="165100"/>
                      </a:lnTo>
                      <a:lnTo>
                        <a:pt x="1209675" y="73025"/>
                      </a:lnTo>
                      <a:lnTo>
                        <a:pt x="13017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Freeform 336"/>
                <p:cNvSpPr/>
                <p:nvPr/>
              </p:nvSpPr>
              <p:spPr>
                <a:xfrm>
                  <a:off x="3276600" y="1104900"/>
                  <a:ext cx="384175" cy="371475"/>
                </a:xfrm>
                <a:custGeom>
                  <a:avLst/>
                  <a:gdLst>
                    <a:gd name="connsiteX0" fmla="*/ 0 w 384175"/>
                    <a:gd name="connsiteY0" fmla="*/ 371475 h 371475"/>
                    <a:gd name="connsiteX1" fmla="*/ 82550 w 384175"/>
                    <a:gd name="connsiteY1" fmla="*/ 298450 h 371475"/>
                    <a:gd name="connsiteX2" fmla="*/ 120650 w 384175"/>
                    <a:gd name="connsiteY2" fmla="*/ 260350 h 371475"/>
                    <a:gd name="connsiteX3" fmla="*/ 149225 w 384175"/>
                    <a:gd name="connsiteY3" fmla="*/ 212725 h 371475"/>
                    <a:gd name="connsiteX4" fmla="*/ 193675 w 384175"/>
                    <a:gd name="connsiteY4" fmla="*/ 155575 h 371475"/>
                    <a:gd name="connsiteX5" fmla="*/ 266700 w 384175"/>
                    <a:gd name="connsiteY5" fmla="*/ 92075 h 371475"/>
                    <a:gd name="connsiteX6" fmla="*/ 349250 w 384175"/>
                    <a:gd name="connsiteY6" fmla="*/ 41275 h 371475"/>
                    <a:gd name="connsiteX7" fmla="*/ 384175 w 384175"/>
                    <a:gd name="connsiteY7" fmla="*/ 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4175" h="371475">
                      <a:moveTo>
                        <a:pt x="0" y="371475"/>
                      </a:moveTo>
                      <a:lnTo>
                        <a:pt x="82550" y="298450"/>
                      </a:lnTo>
                      <a:lnTo>
                        <a:pt x="120650" y="260350"/>
                      </a:lnTo>
                      <a:lnTo>
                        <a:pt x="149225" y="212725"/>
                      </a:lnTo>
                      <a:lnTo>
                        <a:pt x="193675" y="155575"/>
                      </a:lnTo>
                      <a:lnTo>
                        <a:pt x="266700" y="92075"/>
                      </a:lnTo>
                      <a:lnTo>
                        <a:pt x="349250" y="41275"/>
                      </a:lnTo>
                      <a:lnTo>
                        <a:pt x="3841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Freeform 337"/>
                <p:cNvSpPr/>
                <p:nvPr/>
              </p:nvSpPr>
              <p:spPr>
                <a:xfrm>
                  <a:off x="2282825" y="1911350"/>
                  <a:ext cx="146050" cy="263525"/>
                </a:xfrm>
                <a:custGeom>
                  <a:avLst/>
                  <a:gdLst>
                    <a:gd name="connsiteX0" fmla="*/ 0 w 146050"/>
                    <a:gd name="connsiteY0" fmla="*/ 263525 h 263525"/>
                    <a:gd name="connsiteX1" fmla="*/ 0 w 146050"/>
                    <a:gd name="connsiteY1" fmla="*/ 263525 h 263525"/>
                    <a:gd name="connsiteX2" fmla="*/ 0 w 146050"/>
                    <a:gd name="connsiteY2" fmla="*/ 193675 h 263525"/>
                    <a:gd name="connsiteX3" fmla="*/ 47625 w 146050"/>
                    <a:gd name="connsiteY3" fmla="*/ 146050 h 263525"/>
                    <a:gd name="connsiteX4" fmla="*/ 85725 w 146050"/>
                    <a:gd name="connsiteY4" fmla="*/ 101600 h 263525"/>
                    <a:gd name="connsiteX5" fmla="*/ 101600 w 146050"/>
                    <a:gd name="connsiteY5" fmla="*/ 53975 h 263525"/>
                    <a:gd name="connsiteX6" fmla="*/ 146050 w 146050"/>
                    <a:gd name="connsiteY6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050" h="263525">
                      <a:moveTo>
                        <a:pt x="0" y="263525"/>
                      </a:moveTo>
                      <a:lnTo>
                        <a:pt x="0" y="263525"/>
                      </a:lnTo>
                      <a:lnTo>
                        <a:pt x="0" y="193675"/>
                      </a:lnTo>
                      <a:lnTo>
                        <a:pt x="47625" y="146050"/>
                      </a:lnTo>
                      <a:lnTo>
                        <a:pt x="85725" y="101600"/>
                      </a:lnTo>
                      <a:lnTo>
                        <a:pt x="101600" y="53975"/>
                      </a:lnTo>
                      <a:lnTo>
                        <a:pt x="1460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Freeform 338"/>
                <p:cNvSpPr/>
                <p:nvPr/>
              </p:nvSpPr>
              <p:spPr>
                <a:xfrm>
                  <a:off x="2530475" y="1038225"/>
                  <a:ext cx="593725" cy="876300"/>
                </a:xfrm>
                <a:custGeom>
                  <a:avLst/>
                  <a:gdLst>
                    <a:gd name="connsiteX0" fmla="*/ 0 w 593725"/>
                    <a:gd name="connsiteY0" fmla="*/ 876300 h 876300"/>
                    <a:gd name="connsiteX1" fmla="*/ 47625 w 593725"/>
                    <a:gd name="connsiteY1" fmla="*/ 762000 h 876300"/>
                    <a:gd name="connsiteX2" fmla="*/ 92075 w 593725"/>
                    <a:gd name="connsiteY2" fmla="*/ 679450 h 876300"/>
                    <a:gd name="connsiteX3" fmla="*/ 117475 w 593725"/>
                    <a:gd name="connsiteY3" fmla="*/ 549275 h 876300"/>
                    <a:gd name="connsiteX4" fmla="*/ 133350 w 593725"/>
                    <a:gd name="connsiteY4" fmla="*/ 463550 h 876300"/>
                    <a:gd name="connsiteX5" fmla="*/ 190500 w 593725"/>
                    <a:gd name="connsiteY5" fmla="*/ 381000 h 876300"/>
                    <a:gd name="connsiteX6" fmla="*/ 295275 w 593725"/>
                    <a:gd name="connsiteY6" fmla="*/ 266700 h 876300"/>
                    <a:gd name="connsiteX7" fmla="*/ 365125 w 593725"/>
                    <a:gd name="connsiteY7" fmla="*/ 238125 h 876300"/>
                    <a:gd name="connsiteX8" fmla="*/ 412750 w 593725"/>
                    <a:gd name="connsiteY8" fmla="*/ 215900 h 876300"/>
                    <a:gd name="connsiteX9" fmla="*/ 457200 w 593725"/>
                    <a:gd name="connsiteY9" fmla="*/ 146050 h 876300"/>
                    <a:gd name="connsiteX10" fmla="*/ 523875 w 593725"/>
                    <a:gd name="connsiteY10" fmla="*/ 85725 h 876300"/>
                    <a:gd name="connsiteX11" fmla="*/ 561975 w 593725"/>
                    <a:gd name="connsiteY11" fmla="*/ 34925 h 876300"/>
                    <a:gd name="connsiteX12" fmla="*/ 593725 w 593725"/>
                    <a:gd name="connsiteY12" fmla="*/ 0 h 87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3725" h="876300">
                      <a:moveTo>
                        <a:pt x="0" y="876300"/>
                      </a:moveTo>
                      <a:lnTo>
                        <a:pt x="47625" y="762000"/>
                      </a:lnTo>
                      <a:lnTo>
                        <a:pt x="92075" y="679450"/>
                      </a:lnTo>
                      <a:lnTo>
                        <a:pt x="117475" y="549275"/>
                      </a:lnTo>
                      <a:lnTo>
                        <a:pt x="133350" y="463550"/>
                      </a:lnTo>
                      <a:lnTo>
                        <a:pt x="190500" y="381000"/>
                      </a:lnTo>
                      <a:lnTo>
                        <a:pt x="295275" y="266700"/>
                      </a:lnTo>
                      <a:lnTo>
                        <a:pt x="365125" y="238125"/>
                      </a:lnTo>
                      <a:lnTo>
                        <a:pt x="412750" y="215900"/>
                      </a:lnTo>
                      <a:lnTo>
                        <a:pt x="457200" y="146050"/>
                      </a:lnTo>
                      <a:lnTo>
                        <a:pt x="523875" y="85725"/>
                      </a:lnTo>
                      <a:lnTo>
                        <a:pt x="561975" y="34925"/>
                      </a:lnTo>
                      <a:lnTo>
                        <a:pt x="5937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Freeform 339"/>
                <p:cNvSpPr/>
                <p:nvPr/>
              </p:nvSpPr>
              <p:spPr>
                <a:xfrm>
                  <a:off x="3073400" y="1409700"/>
                  <a:ext cx="644525" cy="714375"/>
                </a:xfrm>
                <a:custGeom>
                  <a:avLst/>
                  <a:gdLst>
                    <a:gd name="connsiteX0" fmla="*/ 0 w 644525"/>
                    <a:gd name="connsiteY0" fmla="*/ 714375 h 714375"/>
                    <a:gd name="connsiteX1" fmla="*/ 88900 w 644525"/>
                    <a:gd name="connsiteY1" fmla="*/ 606425 h 714375"/>
                    <a:gd name="connsiteX2" fmla="*/ 171450 w 644525"/>
                    <a:gd name="connsiteY2" fmla="*/ 501650 h 714375"/>
                    <a:gd name="connsiteX3" fmla="*/ 234950 w 644525"/>
                    <a:gd name="connsiteY3" fmla="*/ 425450 h 714375"/>
                    <a:gd name="connsiteX4" fmla="*/ 336550 w 644525"/>
                    <a:gd name="connsiteY4" fmla="*/ 323850 h 714375"/>
                    <a:gd name="connsiteX5" fmla="*/ 415925 w 644525"/>
                    <a:gd name="connsiteY5" fmla="*/ 215900 h 714375"/>
                    <a:gd name="connsiteX6" fmla="*/ 485775 w 644525"/>
                    <a:gd name="connsiteY6" fmla="*/ 142875 h 714375"/>
                    <a:gd name="connsiteX7" fmla="*/ 539750 w 644525"/>
                    <a:gd name="connsiteY7" fmla="*/ 88900 h 714375"/>
                    <a:gd name="connsiteX8" fmla="*/ 606425 w 644525"/>
                    <a:gd name="connsiteY8" fmla="*/ 41275 h 714375"/>
                    <a:gd name="connsiteX9" fmla="*/ 644525 w 644525"/>
                    <a:gd name="connsiteY9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4525" h="714375">
                      <a:moveTo>
                        <a:pt x="0" y="714375"/>
                      </a:moveTo>
                      <a:lnTo>
                        <a:pt x="88900" y="606425"/>
                      </a:lnTo>
                      <a:lnTo>
                        <a:pt x="171450" y="501650"/>
                      </a:lnTo>
                      <a:lnTo>
                        <a:pt x="234950" y="425450"/>
                      </a:lnTo>
                      <a:lnTo>
                        <a:pt x="336550" y="323850"/>
                      </a:lnTo>
                      <a:lnTo>
                        <a:pt x="415925" y="215900"/>
                      </a:lnTo>
                      <a:lnTo>
                        <a:pt x="485775" y="142875"/>
                      </a:lnTo>
                      <a:lnTo>
                        <a:pt x="539750" y="88900"/>
                      </a:lnTo>
                      <a:lnTo>
                        <a:pt x="606425" y="41275"/>
                      </a:lnTo>
                      <a:lnTo>
                        <a:pt x="6445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Freeform 340"/>
                <p:cNvSpPr/>
                <p:nvPr/>
              </p:nvSpPr>
              <p:spPr>
                <a:xfrm>
                  <a:off x="3171825" y="2527300"/>
                  <a:ext cx="561975" cy="533400"/>
                </a:xfrm>
                <a:custGeom>
                  <a:avLst/>
                  <a:gdLst>
                    <a:gd name="connsiteX0" fmla="*/ 0 w 561975"/>
                    <a:gd name="connsiteY0" fmla="*/ 533400 h 533400"/>
                    <a:gd name="connsiteX1" fmla="*/ 114300 w 561975"/>
                    <a:gd name="connsiteY1" fmla="*/ 422275 h 533400"/>
                    <a:gd name="connsiteX2" fmla="*/ 215900 w 561975"/>
                    <a:gd name="connsiteY2" fmla="*/ 327025 h 533400"/>
                    <a:gd name="connsiteX3" fmla="*/ 352425 w 561975"/>
                    <a:gd name="connsiteY3" fmla="*/ 190500 h 533400"/>
                    <a:gd name="connsiteX4" fmla="*/ 469900 w 561975"/>
                    <a:gd name="connsiteY4" fmla="*/ 95250 h 533400"/>
                    <a:gd name="connsiteX5" fmla="*/ 527050 w 561975"/>
                    <a:gd name="connsiteY5" fmla="*/ 28575 h 533400"/>
                    <a:gd name="connsiteX6" fmla="*/ 561975 w 561975"/>
                    <a:gd name="connsiteY6" fmla="*/ 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975" h="533400">
                      <a:moveTo>
                        <a:pt x="0" y="533400"/>
                      </a:moveTo>
                      <a:lnTo>
                        <a:pt x="114300" y="422275"/>
                      </a:lnTo>
                      <a:lnTo>
                        <a:pt x="215900" y="327025"/>
                      </a:lnTo>
                      <a:lnTo>
                        <a:pt x="352425" y="190500"/>
                      </a:lnTo>
                      <a:lnTo>
                        <a:pt x="469900" y="95250"/>
                      </a:lnTo>
                      <a:lnTo>
                        <a:pt x="527050" y="28575"/>
                      </a:lnTo>
                      <a:lnTo>
                        <a:pt x="5619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Freeform 341"/>
                <p:cNvSpPr/>
                <p:nvPr/>
              </p:nvSpPr>
              <p:spPr>
                <a:xfrm>
                  <a:off x="3235325" y="2117725"/>
                  <a:ext cx="974725" cy="920750"/>
                </a:xfrm>
                <a:custGeom>
                  <a:avLst/>
                  <a:gdLst>
                    <a:gd name="connsiteX0" fmla="*/ 0 w 974725"/>
                    <a:gd name="connsiteY0" fmla="*/ 920750 h 920750"/>
                    <a:gd name="connsiteX1" fmla="*/ 123825 w 974725"/>
                    <a:gd name="connsiteY1" fmla="*/ 812800 h 920750"/>
                    <a:gd name="connsiteX2" fmla="*/ 225425 w 974725"/>
                    <a:gd name="connsiteY2" fmla="*/ 742950 h 920750"/>
                    <a:gd name="connsiteX3" fmla="*/ 269875 w 974725"/>
                    <a:gd name="connsiteY3" fmla="*/ 695325 h 920750"/>
                    <a:gd name="connsiteX4" fmla="*/ 298450 w 974725"/>
                    <a:gd name="connsiteY4" fmla="*/ 660400 h 920750"/>
                    <a:gd name="connsiteX5" fmla="*/ 355600 w 974725"/>
                    <a:gd name="connsiteY5" fmla="*/ 625475 h 920750"/>
                    <a:gd name="connsiteX6" fmla="*/ 434975 w 974725"/>
                    <a:gd name="connsiteY6" fmla="*/ 527050 h 920750"/>
                    <a:gd name="connsiteX7" fmla="*/ 482600 w 974725"/>
                    <a:gd name="connsiteY7" fmla="*/ 466725 h 920750"/>
                    <a:gd name="connsiteX8" fmla="*/ 568325 w 974725"/>
                    <a:gd name="connsiteY8" fmla="*/ 365125 h 920750"/>
                    <a:gd name="connsiteX9" fmla="*/ 622300 w 974725"/>
                    <a:gd name="connsiteY9" fmla="*/ 330200 h 920750"/>
                    <a:gd name="connsiteX10" fmla="*/ 669925 w 974725"/>
                    <a:gd name="connsiteY10" fmla="*/ 263525 h 920750"/>
                    <a:gd name="connsiteX11" fmla="*/ 736600 w 974725"/>
                    <a:gd name="connsiteY11" fmla="*/ 190500 h 920750"/>
                    <a:gd name="connsiteX12" fmla="*/ 815975 w 974725"/>
                    <a:gd name="connsiteY12" fmla="*/ 130175 h 920750"/>
                    <a:gd name="connsiteX13" fmla="*/ 889000 w 974725"/>
                    <a:gd name="connsiteY13" fmla="*/ 76200 h 920750"/>
                    <a:gd name="connsiteX14" fmla="*/ 939800 w 974725"/>
                    <a:gd name="connsiteY14" fmla="*/ 28575 h 920750"/>
                    <a:gd name="connsiteX15" fmla="*/ 974725 w 974725"/>
                    <a:gd name="connsiteY15" fmla="*/ 0 h 920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74725" h="920750">
                      <a:moveTo>
                        <a:pt x="0" y="920750"/>
                      </a:moveTo>
                      <a:lnTo>
                        <a:pt x="123825" y="812800"/>
                      </a:lnTo>
                      <a:lnTo>
                        <a:pt x="225425" y="742950"/>
                      </a:lnTo>
                      <a:lnTo>
                        <a:pt x="269875" y="695325"/>
                      </a:lnTo>
                      <a:lnTo>
                        <a:pt x="298450" y="660400"/>
                      </a:lnTo>
                      <a:lnTo>
                        <a:pt x="355600" y="625475"/>
                      </a:lnTo>
                      <a:lnTo>
                        <a:pt x="434975" y="527050"/>
                      </a:lnTo>
                      <a:lnTo>
                        <a:pt x="482600" y="466725"/>
                      </a:lnTo>
                      <a:lnTo>
                        <a:pt x="568325" y="365125"/>
                      </a:lnTo>
                      <a:lnTo>
                        <a:pt x="622300" y="330200"/>
                      </a:lnTo>
                      <a:lnTo>
                        <a:pt x="669925" y="263525"/>
                      </a:lnTo>
                      <a:lnTo>
                        <a:pt x="736600" y="190500"/>
                      </a:lnTo>
                      <a:lnTo>
                        <a:pt x="815975" y="130175"/>
                      </a:lnTo>
                      <a:lnTo>
                        <a:pt x="889000" y="76200"/>
                      </a:lnTo>
                      <a:lnTo>
                        <a:pt x="939800" y="28575"/>
                      </a:lnTo>
                      <a:lnTo>
                        <a:pt x="9747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Freeform 342"/>
                <p:cNvSpPr/>
                <p:nvPr/>
              </p:nvSpPr>
              <p:spPr>
                <a:xfrm>
                  <a:off x="2555875" y="1736725"/>
                  <a:ext cx="1641475" cy="1616075"/>
                </a:xfrm>
                <a:custGeom>
                  <a:avLst/>
                  <a:gdLst>
                    <a:gd name="connsiteX0" fmla="*/ 0 w 1641475"/>
                    <a:gd name="connsiteY0" fmla="*/ 1616075 h 1616075"/>
                    <a:gd name="connsiteX1" fmla="*/ 117475 w 1641475"/>
                    <a:gd name="connsiteY1" fmla="*/ 1504950 h 1616075"/>
                    <a:gd name="connsiteX2" fmla="*/ 219075 w 1641475"/>
                    <a:gd name="connsiteY2" fmla="*/ 1412875 h 1616075"/>
                    <a:gd name="connsiteX3" fmla="*/ 361950 w 1641475"/>
                    <a:gd name="connsiteY3" fmla="*/ 1266825 h 1616075"/>
                    <a:gd name="connsiteX4" fmla="*/ 485775 w 1641475"/>
                    <a:gd name="connsiteY4" fmla="*/ 1152525 h 1616075"/>
                    <a:gd name="connsiteX5" fmla="*/ 628650 w 1641475"/>
                    <a:gd name="connsiteY5" fmla="*/ 1006475 h 1616075"/>
                    <a:gd name="connsiteX6" fmla="*/ 708025 w 1641475"/>
                    <a:gd name="connsiteY6" fmla="*/ 904875 h 1616075"/>
                    <a:gd name="connsiteX7" fmla="*/ 835025 w 1641475"/>
                    <a:gd name="connsiteY7" fmla="*/ 796925 h 1616075"/>
                    <a:gd name="connsiteX8" fmla="*/ 949325 w 1641475"/>
                    <a:gd name="connsiteY8" fmla="*/ 720725 h 1616075"/>
                    <a:gd name="connsiteX9" fmla="*/ 1022350 w 1641475"/>
                    <a:gd name="connsiteY9" fmla="*/ 644525 h 1616075"/>
                    <a:gd name="connsiteX10" fmla="*/ 1123950 w 1641475"/>
                    <a:gd name="connsiteY10" fmla="*/ 549275 h 1616075"/>
                    <a:gd name="connsiteX11" fmla="*/ 1266825 w 1641475"/>
                    <a:gd name="connsiteY11" fmla="*/ 409575 h 1616075"/>
                    <a:gd name="connsiteX12" fmla="*/ 1327150 w 1641475"/>
                    <a:gd name="connsiteY12" fmla="*/ 323850 h 1616075"/>
                    <a:gd name="connsiteX13" fmla="*/ 1441450 w 1641475"/>
                    <a:gd name="connsiteY13" fmla="*/ 238125 h 1616075"/>
                    <a:gd name="connsiteX14" fmla="*/ 1504950 w 1641475"/>
                    <a:gd name="connsiteY14" fmla="*/ 180975 h 1616075"/>
                    <a:gd name="connsiteX15" fmla="*/ 1584325 w 1641475"/>
                    <a:gd name="connsiteY15" fmla="*/ 82550 h 1616075"/>
                    <a:gd name="connsiteX16" fmla="*/ 1641475 w 1641475"/>
                    <a:gd name="connsiteY16" fmla="*/ 0 h 161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41475" h="1616075">
                      <a:moveTo>
                        <a:pt x="0" y="1616075"/>
                      </a:moveTo>
                      <a:lnTo>
                        <a:pt x="117475" y="1504950"/>
                      </a:lnTo>
                      <a:lnTo>
                        <a:pt x="219075" y="1412875"/>
                      </a:lnTo>
                      <a:lnTo>
                        <a:pt x="361950" y="1266825"/>
                      </a:lnTo>
                      <a:lnTo>
                        <a:pt x="485775" y="1152525"/>
                      </a:lnTo>
                      <a:lnTo>
                        <a:pt x="628650" y="1006475"/>
                      </a:lnTo>
                      <a:lnTo>
                        <a:pt x="708025" y="904875"/>
                      </a:lnTo>
                      <a:lnTo>
                        <a:pt x="835025" y="796925"/>
                      </a:lnTo>
                      <a:lnTo>
                        <a:pt x="949325" y="720725"/>
                      </a:lnTo>
                      <a:lnTo>
                        <a:pt x="1022350" y="644525"/>
                      </a:lnTo>
                      <a:lnTo>
                        <a:pt x="1123950" y="549275"/>
                      </a:lnTo>
                      <a:lnTo>
                        <a:pt x="1266825" y="409575"/>
                      </a:lnTo>
                      <a:lnTo>
                        <a:pt x="1327150" y="323850"/>
                      </a:lnTo>
                      <a:lnTo>
                        <a:pt x="1441450" y="238125"/>
                      </a:lnTo>
                      <a:lnTo>
                        <a:pt x="1504950" y="180975"/>
                      </a:lnTo>
                      <a:lnTo>
                        <a:pt x="1584325" y="82550"/>
                      </a:lnTo>
                      <a:lnTo>
                        <a:pt x="16414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Freeform 343"/>
                <p:cNvSpPr/>
                <p:nvPr/>
              </p:nvSpPr>
              <p:spPr>
                <a:xfrm>
                  <a:off x="2222500" y="1914525"/>
                  <a:ext cx="1784350" cy="1689100"/>
                </a:xfrm>
                <a:custGeom>
                  <a:avLst/>
                  <a:gdLst>
                    <a:gd name="connsiteX0" fmla="*/ 0 w 1784350"/>
                    <a:gd name="connsiteY0" fmla="*/ 1689100 h 1689100"/>
                    <a:gd name="connsiteX1" fmla="*/ 130175 w 1784350"/>
                    <a:gd name="connsiteY1" fmla="*/ 1543050 h 1689100"/>
                    <a:gd name="connsiteX2" fmla="*/ 276225 w 1784350"/>
                    <a:gd name="connsiteY2" fmla="*/ 1393825 h 1689100"/>
                    <a:gd name="connsiteX3" fmla="*/ 358775 w 1784350"/>
                    <a:gd name="connsiteY3" fmla="*/ 1289050 h 1689100"/>
                    <a:gd name="connsiteX4" fmla="*/ 447675 w 1784350"/>
                    <a:gd name="connsiteY4" fmla="*/ 1219200 h 1689100"/>
                    <a:gd name="connsiteX5" fmla="*/ 504825 w 1784350"/>
                    <a:gd name="connsiteY5" fmla="*/ 1155700 h 1689100"/>
                    <a:gd name="connsiteX6" fmla="*/ 584200 w 1784350"/>
                    <a:gd name="connsiteY6" fmla="*/ 1057275 h 1689100"/>
                    <a:gd name="connsiteX7" fmla="*/ 711200 w 1784350"/>
                    <a:gd name="connsiteY7" fmla="*/ 971550 h 1689100"/>
                    <a:gd name="connsiteX8" fmla="*/ 790575 w 1784350"/>
                    <a:gd name="connsiteY8" fmla="*/ 895350 h 1689100"/>
                    <a:gd name="connsiteX9" fmla="*/ 857250 w 1784350"/>
                    <a:gd name="connsiteY9" fmla="*/ 790575 h 1689100"/>
                    <a:gd name="connsiteX10" fmla="*/ 949325 w 1784350"/>
                    <a:gd name="connsiteY10" fmla="*/ 727075 h 1689100"/>
                    <a:gd name="connsiteX11" fmla="*/ 1054100 w 1784350"/>
                    <a:gd name="connsiteY11" fmla="*/ 603250 h 1689100"/>
                    <a:gd name="connsiteX12" fmla="*/ 1174750 w 1784350"/>
                    <a:gd name="connsiteY12" fmla="*/ 482600 h 1689100"/>
                    <a:gd name="connsiteX13" fmla="*/ 1292225 w 1784350"/>
                    <a:gd name="connsiteY13" fmla="*/ 384175 h 1689100"/>
                    <a:gd name="connsiteX14" fmla="*/ 1368425 w 1784350"/>
                    <a:gd name="connsiteY14" fmla="*/ 323850 h 1689100"/>
                    <a:gd name="connsiteX15" fmla="*/ 1470025 w 1784350"/>
                    <a:gd name="connsiteY15" fmla="*/ 260350 h 1689100"/>
                    <a:gd name="connsiteX16" fmla="*/ 1555750 w 1784350"/>
                    <a:gd name="connsiteY16" fmla="*/ 171450 h 1689100"/>
                    <a:gd name="connsiteX17" fmla="*/ 1657350 w 1784350"/>
                    <a:gd name="connsiteY17" fmla="*/ 98425 h 1689100"/>
                    <a:gd name="connsiteX18" fmla="*/ 1708150 w 1784350"/>
                    <a:gd name="connsiteY18" fmla="*/ 53975 h 1689100"/>
                    <a:gd name="connsiteX19" fmla="*/ 1746250 w 1784350"/>
                    <a:gd name="connsiteY19" fmla="*/ 38100 h 1689100"/>
                    <a:gd name="connsiteX20" fmla="*/ 1784350 w 1784350"/>
                    <a:gd name="connsiteY20" fmla="*/ 0 h 168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784350" h="1689100">
                      <a:moveTo>
                        <a:pt x="0" y="1689100"/>
                      </a:moveTo>
                      <a:lnTo>
                        <a:pt x="130175" y="1543050"/>
                      </a:lnTo>
                      <a:lnTo>
                        <a:pt x="276225" y="1393825"/>
                      </a:lnTo>
                      <a:lnTo>
                        <a:pt x="358775" y="1289050"/>
                      </a:lnTo>
                      <a:lnTo>
                        <a:pt x="447675" y="1219200"/>
                      </a:lnTo>
                      <a:lnTo>
                        <a:pt x="504825" y="1155700"/>
                      </a:lnTo>
                      <a:lnTo>
                        <a:pt x="584200" y="1057275"/>
                      </a:lnTo>
                      <a:lnTo>
                        <a:pt x="711200" y="971550"/>
                      </a:lnTo>
                      <a:lnTo>
                        <a:pt x="790575" y="895350"/>
                      </a:lnTo>
                      <a:lnTo>
                        <a:pt x="857250" y="790575"/>
                      </a:lnTo>
                      <a:lnTo>
                        <a:pt x="949325" y="727075"/>
                      </a:lnTo>
                      <a:lnTo>
                        <a:pt x="1054100" y="603250"/>
                      </a:lnTo>
                      <a:lnTo>
                        <a:pt x="1174750" y="482600"/>
                      </a:lnTo>
                      <a:lnTo>
                        <a:pt x="1292225" y="384175"/>
                      </a:lnTo>
                      <a:lnTo>
                        <a:pt x="1368425" y="323850"/>
                      </a:lnTo>
                      <a:lnTo>
                        <a:pt x="1470025" y="260350"/>
                      </a:lnTo>
                      <a:lnTo>
                        <a:pt x="1555750" y="171450"/>
                      </a:lnTo>
                      <a:lnTo>
                        <a:pt x="1657350" y="98425"/>
                      </a:lnTo>
                      <a:lnTo>
                        <a:pt x="1708150" y="53975"/>
                      </a:lnTo>
                      <a:lnTo>
                        <a:pt x="1746250" y="38100"/>
                      </a:lnTo>
                      <a:lnTo>
                        <a:pt x="17843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Freeform 344"/>
                <p:cNvSpPr/>
                <p:nvPr/>
              </p:nvSpPr>
              <p:spPr>
                <a:xfrm>
                  <a:off x="3460750" y="1492250"/>
                  <a:ext cx="809625" cy="822325"/>
                </a:xfrm>
                <a:custGeom>
                  <a:avLst/>
                  <a:gdLst>
                    <a:gd name="connsiteX0" fmla="*/ 0 w 809625"/>
                    <a:gd name="connsiteY0" fmla="*/ 822325 h 822325"/>
                    <a:gd name="connsiteX1" fmla="*/ 111125 w 809625"/>
                    <a:gd name="connsiteY1" fmla="*/ 685800 h 822325"/>
                    <a:gd name="connsiteX2" fmla="*/ 193675 w 809625"/>
                    <a:gd name="connsiteY2" fmla="*/ 571500 h 822325"/>
                    <a:gd name="connsiteX3" fmla="*/ 279400 w 809625"/>
                    <a:gd name="connsiteY3" fmla="*/ 492125 h 822325"/>
                    <a:gd name="connsiteX4" fmla="*/ 339725 w 809625"/>
                    <a:gd name="connsiteY4" fmla="*/ 415925 h 822325"/>
                    <a:gd name="connsiteX5" fmla="*/ 400050 w 809625"/>
                    <a:gd name="connsiteY5" fmla="*/ 358775 h 822325"/>
                    <a:gd name="connsiteX6" fmla="*/ 473075 w 809625"/>
                    <a:gd name="connsiteY6" fmla="*/ 292100 h 822325"/>
                    <a:gd name="connsiteX7" fmla="*/ 520700 w 809625"/>
                    <a:gd name="connsiteY7" fmla="*/ 250825 h 822325"/>
                    <a:gd name="connsiteX8" fmla="*/ 571500 w 809625"/>
                    <a:gd name="connsiteY8" fmla="*/ 225425 h 822325"/>
                    <a:gd name="connsiteX9" fmla="*/ 631825 w 809625"/>
                    <a:gd name="connsiteY9" fmla="*/ 161925 h 822325"/>
                    <a:gd name="connsiteX10" fmla="*/ 685800 w 809625"/>
                    <a:gd name="connsiteY10" fmla="*/ 114300 h 822325"/>
                    <a:gd name="connsiteX11" fmla="*/ 768350 w 809625"/>
                    <a:gd name="connsiteY11" fmla="*/ 41275 h 822325"/>
                    <a:gd name="connsiteX12" fmla="*/ 809625 w 809625"/>
                    <a:gd name="connsiteY12" fmla="*/ 0 h 82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09625" h="822325">
                      <a:moveTo>
                        <a:pt x="0" y="822325"/>
                      </a:moveTo>
                      <a:lnTo>
                        <a:pt x="111125" y="685800"/>
                      </a:lnTo>
                      <a:lnTo>
                        <a:pt x="193675" y="571500"/>
                      </a:lnTo>
                      <a:lnTo>
                        <a:pt x="279400" y="492125"/>
                      </a:lnTo>
                      <a:lnTo>
                        <a:pt x="339725" y="415925"/>
                      </a:lnTo>
                      <a:lnTo>
                        <a:pt x="400050" y="358775"/>
                      </a:lnTo>
                      <a:lnTo>
                        <a:pt x="473075" y="292100"/>
                      </a:lnTo>
                      <a:lnTo>
                        <a:pt x="520700" y="250825"/>
                      </a:lnTo>
                      <a:lnTo>
                        <a:pt x="571500" y="225425"/>
                      </a:lnTo>
                      <a:lnTo>
                        <a:pt x="631825" y="161925"/>
                      </a:lnTo>
                      <a:lnTo>
                        <a:pt x="685800" y="114300"/>
                      </a:lnTo>
                      <a:lnTo>
                        <a:pt x="768350" y="41275"/>
                      </a:lnTo>
                      <a:lnTo>
                        <a:pt x="8096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Freeform 345"/>
                <p:cNvSpPr/>
                <p:nvPr/>
              </p:nvSpPr>
              <p:spPr>
                <a:xfrm>
                  <a:off x="2222500" y="1606550"/>
                  <a:ext cx="1641475" cy="1755775"/>
                </a:xfrm>
                <a:custGeom>
                  <a:avLst/>
                  <a:gdLst>
                    <a:gd name="connsiteX0" fmla="*/ 0 w 1641475"/>
                    <a:gd name="connsiteY0" fmla="*/ 1755775 h 1755775"/>
                    <a:gd name="connsiteX1" fmla="*/ 92075 w 1641475"/>
                    <a:gd name="connsiteY1" fmla="*/ 1619250 h 1755775"/>
                    <a:gd name="connsiteX2" fmla="*/ 228600 w 1641475"/>
                    <a:gd name="connsiteY2" fmla="*/ 1476375 h 1755775"/>
                    <a:gd name="connsiteX3" fmla="*/ 339725 w 1641475"/>
                    <a:gd name="connsiteY3" fmla="*/ 1352550 h 1755775"/>
                    <a:gd name="connsiteX4" fmla="*/ 460375 w 1641475"/>
                    <a:gd name="connsiteY4" fmla="*/ 1225550 h 1755775"/>
                    <a:gd name="connsiteX5" fmla="*/ 546100 w 1641475"/>
                    <a:gd name="connsiteY5" fmla="*/ 1127125 h 1755775"/>
                    <a:gd name="connsiteX6" fmla="*/ 663575 w 1641475"/>
                    <a:gd name="connsiteY6" fmla="*/ 1006475 h 1755775"/>
                    <a:gd name="connsiteX7" fmla="*/ 746125 w 1641475"/>
                    <a:gd name="connsiteY7" fmla="*/ 958850 h 1755775"/>
                    <a:gd name="connsiteX8" fmla="*/ 857250 w 1641475"/>
                    <a:gd name="connsiteY8" fmla="*/ 860425 h 1755775"/>
                    <a:gd name="connsiteX9" fmla="*/ 965200 w 1641475"/>
                    <a:gd name="connsiteY9" fmla="*/ 774700 h 1755775"/>
                    <a:gd name="connsiteX10" fmla="*/ 1044575 w 1641475"/>
                    <a:gd name="connsiteY10" fmla="*/ 666750 h 1755775"/>
                    <a:gd name="connsiteX11" fmla="*/ 1143000 w 1641475"/>
                    <a:gd name="connsiteY11" fmla="*/ 561975 h 1755775"/>
                    <a:gd name="connsiteX12" fmla="*/ 1225550 w 1641475"/>
                    <a:gd name="connsiteY12" fmla="*/ 419100 h 1755775"/>
                    <a:gd name="connsiteX13" fmla="*/ 1327150 w 1641475"/>
                    <a:gd name="connsiteY13" fmla="*/ 307975 h 1755775"/>
                    <a:gd name="connsiteX14" fmla="*/ 1403350 w 1641475"/>
                    <a:gd name="connsiteY14" fmla="*/ 225425 h 1755775"/>
                    <a:gd name="connsiteX15" fmla="*/ 1495425 w 1641475"/>
                    <a:gd name="connsiteY15" fmla="*/ 158750 h 1755775"/>
                    <a:gd name="connsiteX16" fmla="*/ 1558925 w 1641475"/>
                    <a:gd name="connsiteY16" fmla="*/ 98425 h 1755775"/>
                    <a:gd name="connsiteX17" fmla="*/ 1641475 w 1641475"/>
                    <a:gd name="connsiteY17" fmla="*/ 0 h 175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641475" h="1755775">
                      <a:moveTo>
                        <a:pt x="0" y="1755775"/>
                      </a:moveTo>
                      <a:lnTo>
                        <a:pt x="92075" y="1619250"/>
                      </a:lnTo>
                      <a:lnTo>
                        <a:pt x="228600" y="1476375"/>
                      </a:lnTo>
                      <a:lnTo>
                        <a:pt x="339725" y="1352550"/>
                      </a:lnTo>
                      <a:lnTo>
                        <a:pt x="460375" y="1225550"/>
                      </a:lnTo>
                      <a:lnTo>
                        <a:pt x="546100" y="1127125"/>
                      </a:lnTo>
                      <a:lnTo>
                        <a:pt x="663575" y="1006475"/>
                      </a:lnTo>
                      <a:lnTo>
                        <a:pt x="746125" y="958850"/>
                      </a:lnTo>
                      <a:lnTo>
                        <a:pt x="857250" y="860425"/>
                      </a:lnTo>
                      <a:lnTo>
                        <a:pt x="965200" y="774700"/>
                      </a:lnTo>
                      <a:lnTo>
                        <a:pt x="1044575" y="666750"/>
                      </a:lnTo>
                      <a:lnTo>
                        <a:pt x="1143000" y="561975"/>
                      </a:lnTo>
                      <a:lnTo>
                        <a:pt x="1225550" y="419100"/>
                      </a:lnTo>
                      <a:lnTo>
                        <a:pt x="1327150" y="307975"/>
                      </a:lnTo>
                      <a:lnTo>
                        <a:pt x="1403350" y="225425"/>
                      </a:lnTo>
                      <a:lnTo>
                        <a:pt x="1495425" y="158750"/>
                      </a:lnTo>
                      <a:lnTo>
                        <a:pt x="1558925" y="98425"/>
                      </a:lnTo>
                      <a:lnTo>
                        <a:pt x="16414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Freeform 346"/>
                <p:cNvSpPr/>
                <p:nvPr/>
              </p:nvSpPr>
              <p:spPr>
                <a:xfrm>
                  <a:off x="1216025" y="1698625"/>
                  <a:ext cx="2343150" cy="2454275"/>
                </a:xfrm>
                <a:custGeom>
                  <a:avLst/>
                  <a:gdLst>
                    <a:gd name="connsiteX0" fmla="*/ 0 w 2343150"/>
                    <a:gd name="connsiteY0" fmla="*/ 2454275 h 2454275"/>
                    <a:gd name="connsiteX1" fmla="*/ 184150 w 2343150"/>
                    <a:gd name="connsiteY1" fmla="*/ 2301875 h 2454275"/>
                    <a:gd name="connsiteX2" fmla="*/ 339725 w 2343150"/>
                    <a:gd name="connsiteY2" fmla="*/ 2193925 h 2454275"/>
                    <a:gd name="connsiteX3" fmla="*/ 463550 w 2343150"/>
                    <a:gd name="connsiteY3" fmla="*/ 2101850 h 2454275"/>
                    <a:gd name="connsiteX4" fmla="*/ 606425 w 2343150"/>
                    <a:gd name="connsiteY4" fmla="*/ 1949450 h 2454275"/>
                    <a:gd name="connsiteX5" fmla="*/ 762000 w 2343150"/>
                    <a:gd name="connsiteY5" fmla="*/ 1784350 h 2454275"/>
                    <a:gd name="connsiteX6" fmla="*/ 898525 w 2343150"/>
                    <a:gd name="connsiteY6" fmla="*/ 1657350 h 2454275"/>
                    <a:gd name="connsiteX7" fmla="*/ 1038225 w 2343150"/>
                    <a:gd name="connsiteY7" fmla="*/ 1511300 h 2454275"/>
                    <a:gd name="connsiteX8" fmla="*/ 1200150 w 2343150"/>
                    <a:gd name="connsiteY8" fmla="*/ 1343025 h 2454275"/>
                    <a:gd name="connsiteX9" fmla="*/ 1320800 w 2343150"/>
                    <a:gd name="connsiteY9" fmla="*/ 1200150 h 2454275"/>
                    <a:gd name="connsiteX10" fmla="*/ 1393825 w 2343150"/>
                    <a:gd name="connsiteY10" fmla="*/ 1089025 h 2454275"/>
                    <a:gd name="connsiteX11" fmla="*/ 1530350 w 2343150"/>
                    <a:gd name="connsiteY11" fmla="*/ 908050 h 2454275"/>
                    <a:gd name="connsiteX12" fmla="*/ 1641475 w 2343150"/>
                    <a:gd name="connsiteY12" fmla="*/ 771525 h 2454275"/>
                    <a:gd name="connsiteX13" fmla="*/ 1752600 w 2343150"/>
                    <a:gd name="connsiteY13" fmla="*/ 650875 h 2454275"/>
                    <a:gd name="connsiteX14" fmla="*/ 1898650 w 2343150"/>
                    <a:gd name="connsiteY14" fmla="*/ 457200 h 2454275"/>
                    <a:gd name="connsiteX15" fmla="*/ 1997075 w 2343150"/>
                    <a:gd name="connsiteY15" fmla="*/ 346075 h 2454275"/>
                    <a:gd name="connsiteX16" fmla="*/ 2146300 w 2343150"/>
                    <a:gd name="connsiteY16" fmla="*/ 187325 h 2454275"/>
                    <a:gd name="connsiteX17" fmla="*/ 2343150 w 2343150"/>
                    <a:gd name="connsiteY17" fmla="*/ 0 h 2454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43150" h="2454275">
                      <a:moveTo>
                        <a:pt x="0" y="2454275"/>
                      </a:moveTo>
                      <a:lnTo>
                        <a:pt x="184150" y="2301875"/>
                      </a:lnTo>
                      <a:lnTo>
                        <a:pt x="339725" y="2193925"/>
                      </a:lnTo>
                      <a:lnTo>
                        <a:pt x="463550" y="2101850"/>
                      </a:lnTo>
                      <a:lnTo>
                        <a:pt x="606425" y="1949450"/>
                      </a:lnTo>
                      <a:lnTo>
                        <a:pt x="762000" y="1784350"/>
                      </a:lnTo>
                      <a:lnTo>
                        <a:pt x="898525" y="1657350"/>
                      </a:lnTo>
                      <a:lnTo>
                        <a:pt x="1038225" y="1511300"/>
                      </a:lnTo>
                      <a:lnTo>
                        <a:pt x="1200150" y="1343025"/>
                      </a:lnTo>
                      <a:lnTo>
                        <a:pt x="1320800" y="1200150"/>
                      </a:lnTo>
                      <a:lnTo>
                        <a:pt x="1393825" y="1089025"/>
                      </a:lnTo>
                      <a:lnTo>
                        <a:pt x="1530350" y="908050"/>
                      </a:lnTo>
                      <a:lnTo>
                        <a:pt x="1641475" y="771525"/>
                      </a:lnTo>
                      <a:lnTo>
                        <a:pt x="1752600" y="650875"/>
                      </a:lnTo>
                      <a:lnTo>
                        <a:pt x="1898650" y="457200"/>
                      </a:lnTo>
                      <a:lnTo>
                        <a:pt x="1997075" y="346075"/>
                      </a:lnTo>
                      <a:lnTo>
                        <a:pt x="2146300" y="187325"/>
                      </a:lnTo>
                      <a:lnTo>
                        <a:pt x="23431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Freeform 347"/>
                <p:cNvSpPr/>
                <p:nvPr/>
              </p:nvSpPr>
              <p:spPr>
                <a:xfrm>
                  <a:off x="3159125" y="1943100"/>
                  <a:ext cx="1000125" cy="984250"/>
                </a:xfrm>
                <a:custGeom>
                  <a:avLst/>
                  <a:gdLst>
                    <a:gd name="connsiteX0" fmla="*/ 0 w 1000125"/>
                    <a:gd name="connsiteY0" fmla="*/ 984250 h 984250"/>
                    <a:gd name="connsiteX1" fmla="*/ 152400 w 1000125"/>
                    <a:gd name="connsiteY1" fmla="*/ 841375 h 984250"/>
                    <a:gd name="connsiteX2" fmla="*/ 269875 w 1000125"/>
                    <a:gd name="connsiteY2" fmla="*/ 762000 h 984250"/>
                    <a:gd name="connsiteX3" fmla="*/ 390525 w 1000125"/>
                    <a:gd name="connsiteY3" fmla="*/ 622300 h 984250"/>
                    <a:gd name="connsiteX4" fmla="*/ 514350 w 1000125"/>
                    <a:gd name="connsiteY4" fmla="*/ 501650 h 984250"/>
                    <a:gd name="connsiteX5" fmla="*/ 622300 w 1000125"/>
                    <a:gd name="connsiteY5" fmla="*/ 381000 h 984250"/>
                    <a:gd name="connsiteX6" fmla="*/ 733425 w 1000125"/>
                    <a:gd name="connsiteY6" fmla="*/ 250825 h 984250"/>
                    <a:gd name="connsiteX7" fmla="*/ 850900 w 1000125"/>
                    <a:gd name="connsiteY7" fmla="*/ 142875 h 984250"/>
                    <a:gd name="connsiteX8" fmla="*/ 942975 w 1000125"/>
                    <a:gd name="connsiteY8" fmla="*/ 63500 h 984250"/>
                    <a:gd name="connsiteX9" fmla="*/ 1000125 w 1000125"/>
                    <a:gd name="connsiteY9" fmla="*/ 0 h 98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0125" h="984250">
                      <a:moveTo>
                        <a:pt x="0" y="984250"/>
                      </a:moveTo>
                      <a:lnTo>
                        <a:pt x="152400" y="841375"/>
                      </a:lnTo>
                      <a:lnTo>
                        <a:pt x="269875" y="762000"/>
                      </a:lnTo>
                      <a:lnTo>
                        <a:pt x="390525" y="622300"/>
                      </a:lnTo>
                      <a:lnTo>
                        <a:pt x="514350" y="501650"/>
                      </a:lnTo>
                      <a:lnTo>
                        <a:pt x="622300" y="381000"/>
                      </a:lnTo>
                      <a:lnTo>
                        <a:pt x="733425" y="250825"/>
                      </a:lnTo>
                      <a:lnTo>
                        <a:pt x="850900" y="142875"/>
                      </a:lnTo>
                      <a:lnTo>
                        <a:pt x="942975" y="63500"/>
                      </a:lnTo>
                      <a:lnTo>
                        <a:pt x="10001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Freeform 348"/>
                <p:cNvSpPr/>
                <p:nvPr/>
              </p:nvSpPr>
              <p:spPr>
                <a:xfrm>
                  <a:off x="3241675" y="2397125"/>
                  <a:ext cx="781050" cy="841375"/>
                </a:xfrm>
                <a:custGeom>
                  <a:avLst/>
                  <a:gdLst>
                    <a:gd name="connsiteX0" fmla="*/ 0 w 781050"/>
                    <a:gd name="connsiteY0" fmla="*/ 841375 h 841375"/>
                    <a:gd name="connsiteX1" fmla="*/ 82550 w 781050"/>
                    <a:gd name="connsiteY1" fmla="*/ 720725 h 841375"/>
                    <a:gd name="connsiteX2" fmla="*/ 165100 w 781050"/>
                    <a:gd name="connsiteY2" fmla="*/ 622300 h 841375"/>
                    <a:gd name="connsiteX3" fmla="*/ 317500 w 781050"/>
                    <a:gd name="connsiteY3" fmla="*/ 517525 h 841375"/>
                    <a:gd name="connsiteX4" fmla="*/ 434975 w 781050"/>
                    <a:gd name="connsiteY4" fmla="*/ 419100 h 841375"/>
                    <a:gd name="connsiteX5" fmla="*/ 552450 w 781050"/>
                    <a:gd name="connsiteY5" fmla="*/ 314325 h 841375"/>
                    <a:gd name="connsiteX6" fmla="*/ 644525 w 781050"/>
                    <a:gd name="connsiteY6" fmla="*/ 212725 h 841375"/>
                    <a:gd name="connsiteX7" fmla="*/ 708025 w 781050"/>
                    <a:gd name="connsiteY7" fmla="*/ 101600 h 841375"/>
                    <a:gd name="connsiteX8" fmla="*/ 781050 w 781050"/>
                    <a:gd name="connsiteY8" fmla="*/ 0 h 841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1050" h="841375">
                      <a:moveTo>
                        <a:pt x="0" y="841375"/>
                      </a:moveTo>
                      <a:lnTo>
                        <a:pt x="82550" y="720725"/>
                      </a:lnTo>
                      <a:lnTo>
                        <a:pt x="165100" y="622300"/>
                      </a:lnTo>
                      <a:lnTo>
                        <a:pt x="317500" y="517525"/>
                      </a:lnTo>
                      <a:lnTo>
                        <a:pt x="434975" y="419100"/>
                      </a:lnTo>
                      <a:lnTo>
                        <a:pt x="552450" y="314325"/>
                      </a:lnTo>
                      <a:lnTo>
                        <a:pt x="644525" y="212725"/>
                      </a:lnTo>
                      <a:lnTo>
                        <a:pt x="708025" y="101600"/>
                      </a:lnTo>
                      <a:lnTo>
                        <a:pt x="781050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Freeform 349"/>
                <p:cNvSpPr/>
                <p:nvPr/>
              </p:nvSpPr>
              <p:spPr>
                <a:xfrm>
                  <a:off x="3762375" y="2720975"/>
                  <a:ext cx="212725" cy="304800"/>
                </a:xfrm>
                <a:custGeom>
                  <a:avLst/>
                  <a:gdLst>
                    <a:gd name="connsiteX0" fmla="*/ 0 w 212725"/>
                    <a:gd name="connsiteY0" fmla="*/ 304800 h 304800"/>
                    <a:gd name="connsiteX1" fmla="*/ 95250 w 212725"/>
                    <a:gd name="connsiteY1" fmla="*/ 174625 h 304800"/>
                    <a:gd name="connsiteX2" fmla="*/ 174625 w 212725"/>
                    <a:gd name="connsiteY2" fmla="*/ 57150 h 304800"/>
                    <a:gd name="connsiteX3" fmla="*/ 212725 w 212725"/>
                    <a:gd name="connsiteY3" fmla="*/ 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725" h="304800">
                      <a:moveTo>
                        <a:pt x="0" y="304800"/>
                      </a:moveTo>
                      <a:lnTo>
                        <a:pt x="95250" y="174625"/>
                      </a:lnTo>
                      <a:lnTo>
                        <a:pt x="174625" y="57150"/>
                      </a:lnTo>
                      <a:lnTo>
                        <a:pt x="2127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Freeform 350"/>
                <p:cNvSpPr/>
                <p:nvPr/>
              </p:nvSpPr>
              <p:spPr>
                <a:xfrm>
                  <a:off x="3492500" y="2832100"/>
                  <a:ext cx="288925" cy="371475"/>
                </a:xfrm>
                <a:custGeom>
                  <a:avLst/>
                  <a:gdLst>
                    <a:gd name="connsiteX0" fmla="*/ 0 w 288925"/>
                    <a:gd name="connsiteY0" fmla="*/ 371475 h 371475"/>
                    <a:gd name="connsiteX1" fmla="*/ 82550 w 288925"/>
                    <a:gd name="connsiteY1" fmla="*/ 269875 h 371475"/>
                    <a:gd name="connsiteX2" fmla="*/ 180975 w 288925"/>
                    <a:gd name="connsiteY2" fmla="*/ 168275 h 371475"/>
                    <a:gd name="connsiteX3" fmla="*/ 244475 w 288925"/>
                    <a:gd name="connsiteY3" fmla="*/ 63500 h 371475"/>
                    <a:gd name="connsiteX4" fmla="*/ 288925 w 288925"/>
                    <a:gd name="connsiteY4" fmla="*/ 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925" h="371475">
                      <a:moveTo>
                        <a:pt x="0" y="371475"/>
                      </a:moveTo>
                      <a:lnTo>
                        <a:pt x="82550" y="269875"/>
                      </a:lnTo>
                      <a:lnTo>
                        <a:pt x="180975" y="168275"/>
                      </a:lnTo>
                      <a:lnTo>
                        <a:pt x="244475" y="63500"/>
                      </a:lnTo>
                      <a:lnTo>
                        <a:pt x="28892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Freeform 351"/>
                <p:cNvSpPr/>
                <p:nvPr/>
              </p:nvSpPr>
              <p:spPr>
                <a:xfrm>
                  <a:off x="1641475" y="3333750"/>
                  <a:ext cx="828675" cy="682625"/>
                </a:xfrm>
                <a:custGeom>
                  <a:avLst/>
                  <a:gdLst>
                    <a:gd name="connsiteX0" fmla="*/ 0 w 828675"/>
                    <a:gd name="connsiteY0" fmla="*/ 682625 h 682625"/>
                    <a:gd name="connsiteX1" fmla="*/ 219075 w 828675"/>
                    <a:gd name="connsiteY1" fmla="*/ 476250 h 682625"/>
                    <a:gd name="connsiteX2" fmla="*/ 336550 w 828675"/>
                    <a:gd name="connsiteY2" fmla="*/ 361950 h 682625"/>
                    <a:gd name="connsiteX3" fmla="*/ 460375 w 828675"/>
                    <a:gd name="connsiteY3" fmla="*/ 234950 h 682625"/>
                    <a:gd name="connsiteX4" fmla="*/ 549275 w 828675"/>
                    <a:gd name="connsiteY4" fmla="*/ 127000 h 682625"/>
                    <a:gd name="connsiteX5" fmla="*/ 666750 w 828675"/>
                    <a:gd name="connsiteY5" fmla="*/ 47625 h 682625"/>
                    <a:gd name="connsiteX6" fmla="*/ 790575 w 828675"/>
                    <a:gd name="connsiteY6" fmla="*/ 6350 h 682625"/>
                    <a:gd name="connsiteX7" fmla="*/ 828675 w 828675"/>
                    <a:gd name="connsiteY7" fmla="*/ 0 h 682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8675" h="682625">
                      <a:moveTo>
                        <a:pt x="0" y="682625"/>
                      </a:moveTo>
                      <a:lnTo>
                        <a:pt x="219075" y="476250"/>
                      </a:lnTo>
                      <a:lnTo>
                        <a:pt x="336550" y="361950"/>
                      </a:lnTo>
                      <a:lnTo>
                        <a:pt x="460375" y="234950"/>
                      </a:lnTo>
                      <a:lnTo>
                        <a:pt x="549275" y="127000"/>
                      </a:lnTo>
                      <a:lnTo>
                        <a:pt x="666750" y="47625"/>
                      </a:lnTo>
                      <a:lnTo>
                        <a:pt x="790575" y="6350"/>
                      </a:lnTo>
                      <a:lnTo>
                        <a:pt x="828675" y="0"/>
                      </a:lnTo>
                    </a:path>
                  </a:pathLst>
                </a:cu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1" name="Group 330"/>
              <p:cNvGrpSpPr/>
              <p:nvPr/>
            </p:nvGrpSpPr>
            <p:grpSpPr>
              <a:xfrm>
                <a:off x="4177217" y="2883217"/>
                <a:ext cx="1279525" cy="953452"/>
                <a:chOff x="1273175" y="3067050"/>
                <a:chExt cx="1968500" cy="1466850"/>
              </a:xfrm>
            </p:grpSpPr>
            <p:sp>
              <p:nvSpPr>
                <p:cNvPr id="332" name="Freeform 331"/>
                <p:cNvSpPr/>
                <p:nvPr/>
              </p:nvSpPr>
              <p:spPr>
                <a:xfrm>
                  <a:off x="1273175" y="3486150"/>
                  <a:ext cx="1365250" cy="1047750"/>
                </a:xfrm>
                <a:custGeom>
                  <a:avLst/>
                  <a:gdLst>
                    <a:gd name="connsiteX0" fmla="*/ 0 w 1365250"/>
                    <a:gd name="connsiteY0" fmla="*/ 1047750 h 1047750"/>
                    <a:gd name="connsiteX1" fmla="*/ 244475 w 1365250"/>
                    <a:gd name="connsiteY1" fmla="*/ 914400 h 1047750"/>
                    <a:gd name="connsiteX2" fmla="*/ 403225 w 1365250"/>
                    <a:gd name="connsiteY2" fmla="*/ 746125 h 1047750"/>
                    <a:gd name="connsiteX3" fmla="*/ 593725 w 1365250"/>
                    <a:gd name="connsiteY3" fmla="*/ 561975 h 1047750"/>
                    <a:gd name="connsiteX4" fmla="*/ 755650 w 1365250"/>
                    <a:gd name="connsiteY4" fmla="*/ 384175 h 1047750"/>
                    <a:gd name="connsiteX5" fmla="*/ 860425 w 1365250"/>
                    <a:gd name="connsiteY5" fmla="*/ 250825 h 1047750"/>
                    <a:gd name="connsiteX6" fmla="*/ 946150 w 1365250"/>
                    <a:gd name="connsiteY6" fmla="*/ 158750 h 1047750"/>
                    <a:gd name="connsiteX7" fmla="*/ 1085850 w 1365250"/>
                    <a:gd name="connsiteY7" fmla="*/ 101600 h 1047750"/>
                    <a:gd name="connsiteX8" fmla="*/ 1238250 w 1365250"/>
                    <a:gd name="connsiteY8" fmla="*/ 38100 h 1047750"/>
                    <a:gd name="connsiteX9" fmla="*/ 1365250 w 1365250"/>
                    <a:gd name="connsiteY9" fmla="*/ 0 h 1047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65250" h="1047750">
                      <a:moveTo>
                        <a:pt x="0" y="1047750"/>
                      </a:moveTo>
                      <a:lnTo>
                        <a:pt x="244475" y="914400"/>
                      </a:lnTo>
                      <a:lnTo>
                        <a:pt x="403225" y="746125"/>
                      </a:lnTo>
                      <a:lnTo>
                        <a:pt x="593725" y="561975"/>
                      </a:lnTo>
                      <a:lnTo>
                        <a:pt x="755650" y="384175"/>
                      </a:lnTo>
                      <a:lnTo>
                        <a:pt x="860425" y="250825"/>
                      </a:lnTo>
                      <a:lnTo>
                        <a:pt x="946150" y="158750"/>
                      </a:lnTo>
                      <a:lnTo>
                        <a:pt x="1085850" y="101600"/>
                      </a:lnTo>
                      <a:lnTo>
                        <a:pt x="1238250" y="38100"/>
                      </a:lnTo>
                      <a:lnTo>
                        <a:pt x="1365250" y="0"/>
                      </a:lnTo>
                    </a:path>
                  </a:pathLst>
                </a:custGeom>
                <a:ln w="222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Freeform 332"/>
                <p:cNvSpPr/>
                <p:nvPr/>
              </p:nvSpPr>
              <p:spPr>
                <a:xfrm>
                  <a:off x="1466850" y="3660775"/>
                  <a:ext cx="739775" cy="615950"/>
                </a:xfrm>
                <a:custGeom>
                  <a:avLst/>
                  <a:gdLst>
                    <a:gd name="connsiteX0" fmla="*/ 0 w 739775"/>
                    <a:gd name="connsiteY0" fmla="*/ 615950 h 615950"/>
                    <a:gd name="connsiteX1" fmla="*/ 168275 w 739775"/>
                    <a:gd name="connsiteY1" fmla="*/ 441325 h 615950"/>
                    <a:gd name="connsiteX2" fmla="*/ 304800 w 739775"/>
                    <a:gd name="connsiteY2" fmla="*/ 342900 h 615950"/>
                    <a:gd name="connsiteX3" fmla="*/ 409575 w 739775"/>
                    <a:gd name="connsiteY3" fmla="*/ 257175 h 615950"/>
                    <a:gd name="connsiteX4" fmla="*/ 530225 w 739775"/>
                    <a:gd name="connsiteY4" fmla="*/ 136525 h 615950"/>
                    <a:gd name="connsiteX5" fmla="*/ 625475 w 739775"/>
                    <a:gd name="connsiteY5" fmla="*/ 88900 h 615950"/>
                    <a:gd name="connsiteX6" fmla="*/ 739775 w 739775"/>
                    <a:gd name="connsiteY6" fmla="*/ 0 h 615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9775" h="615950">
                      <a:moveTo>
                        <a:pt x="0" y="615950"/>
                      </a:moveTo>
                      <a:lnTo>
                        <a:pt x="168275" y="441325"/>
                      </a:lnTo>
                      <a:lnTo>
                        <a:pt x="304800" y="342900"/>
                      </a:lnTo>
                      <a:lnTo>
                        <a:pt x="409575" y="257175"/>
                      </a:lnTo>
                      <a:lnTo>
                        <a:pt x="530225" y="136525"/>
                      </a:lnTo>
                      <a:lnTo>
                        <a:pt x="625475" y="88900"/>
                      </a:lnTo>
                      <a:lnTo>
                        <a:pt x="739775" y="0"/>
                      </a:lnTo>
                    </a:path>
                  </a:pathLst>
                </a:custGeom>
                <a:ln w="222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Freeform 333"/>
                <p:cNvSpPr/>
                <p:nvPr/>
              </p:nvSpPr>
              <p:spPr>
                <a:xfrm>
                  <a:off x="2165350" y="3067050"/>
                  <a:ext cx="1047750" cy="971550"/>
                </a:xfrm>
                <a:custGeom>
                  <a:avLst/>
                  <a:gdLst>
                    <a:gd name="connsiteX0" fmla="*/ 0 w 1047750"/>
                    <a:gd name="connsiteY0" fmla="*/ 971550 h 971550"/>
                    <a:gd name="connsiteX1" fmla="*/ 212725 w 1047750"/>
                    <a:gd name="connsiteY1" fmla="*/ 730250 h 971550"/>
                    <a:gd name="connsiteX2" fmla="*/ 387350 w 1047750"/>
                    <a:gd name="connsiteY2" fmla="*/ 514350 h 971550"/>
                    <a:gd name="connsiteX3" fmla="*/ 527050 w 1047750"/>
                    <a:gd name="connsiteY3" fmla="*/ 393700 h 971550"/>
                    <a:gd name="connsiteX4" fmla="*/ 663575 w 1047750"/>
                    <a:gd name="connsiteY4" fmla="*/ 250825 h 971550"/>
                    <a:gd name="connsiteX5" fmla="*/ 787400 w 1047750"/>
                    <a:gd name="connsiteY5" fmla="*/ 155575 h 971550"/>
                    <a:gd name="connsiteX6" fmla="*/ 866775 w 1047750"/>
                    <a:gd name="connsiteY6" fmla="*/ 82550 h 971550"/>
                    <a:gd name="connsiteX7" fmla="*/ 955675 w 1047750"/>
                    <a:gd name="connsiteY7" fmla="*/ 28575 h 971550"/>
                    <a:gd name="connsiteX8" fmla="*/ 1012825 w 1047750"/>
                    <a:gd name="connsiteY8" fmla="*/ 0 h 971550"/>
                    <a:gd name="connsiteX9" fmla="*/ 1047750 w 1047750"/>
                    <a:gd name="connsiteY9" fmla="*/ 3175 h 971550"/>
                    <a:gd name="connsiteX10" fmla="*/ 984250 w 1047750"/>
                    <a:gd name="connsiteY10" fmla="*/ 101600 h 971550"/>
                    <a:gd name="connsiteX11" fmla="*/ 898525 w 1047750"/>
                    <a:gd name="connsiteY11" fmla="*/ 190500 h 971550"/>
                    <a:gd name="connsiteX12" fmla="*/ 793750 w 1047750"/>
                    <a:gd name="connsiteY12" fmla="*/ 327025 h 971550"/>
                    <a:gd name="connsiteX13" fmla="*/ 730250 w 1047750"/>
                    <a:gd name="connsiteY13" fmla="*/ 438150 h 971550"/>
                    <a:gd name="connsiteX14" fmla="*/ 631825 w 1047750"/>
                    <a:gd name="connsiteY14" fmla="*/ 539750 h 971550"/>
                    <a:gd name="connsiteX15" fmla="*/ 571500 w 1047750"/>
                    <a:gd name="connsiteY15" fmla="*/ 628650 h 971550"/>
                    <a:gd name="connsiteX16" fmla="*/ 508000 w 1047750"/>
                    <a:gd name="connsiteY16" fmla="*/ 669925 h 971550"/>
                    <a:gd name="connsiteX17" fmla="*/ 0 w 1047750"/>
                    <a:gd name="connsiteY17" fmla="*/ 971550 h 971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47750" h="971550">
                      <a:moveTo>
                        <a:pt x="0" y="971550"/>
                      </a:moveTo>
                      <a:lnTo>
                        <a:pt x="212725" y="730250"/>
                      </a:lnTo>
                      <a:lnTo>
                        <a:pt x="387350" y="514350"/>
                      </a:lnTo>
                      <a:lnTo>
                        <a:pt x="527050" y="393700"/>
                      </a:lnTo>
                      <a:lnTo>
                        <a:pt x="663575" y="250825"/>
                      </a:lnTo>
                      <a:lnTo>
                        <a:pt x="787400" y="155575"/>
                      </a:lnTo>
                      <a:lnTo>
                        <a:pt x="866775" y="82550"/>
                      </a:lnTo>
                      <a:lnTo>
                        <a:pt x="955675" y="28575"/>
                      </a:lnTo>
                      <a:lnTo>
                        <a:pt x="1012825" y="0"/>
                      </a:lnTo>
                      <a:lnTo>
                        <a:pt x="1047750" y="3175"/>
                      </a:lnTo>
                      <a:lnTo>
                        <a:pt x="984250" y="101600"/>
                      </a:lnTo>
                      <a:lnTo>
                        <a:pt x="898525" y="190500"/>
                      </a:lnTo>
                      <a:lnTo>
                        <a:pt x="793750" y="327025"/>
                      </a:lnTo>
                      <a:lnTo>
                        <a:pt x="730250" y="438150"/>
                      </a:lnTo>
                      <a:lnTo>
                        <a:pt x="631825" y="539750"/>
                      </a:lnTo>
                      <a:lnTo>
                        <a:pt x="571500" y="628650"/>
                      </a:lnTo>
                      <a:lnTo>
                        <a:pt x="508000" y="669925"/>
                      </a:lnTo>
                      <a:lnTo>
                        <a:pt x="0" y="971550"/>
                      </a:lnTo>
                      <a:close/>
                    </a:path>
                  </a:pathLst>
                </a:custGeom>
                <a:noFill/>
                <a:ln w="222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Freeform 334"/>
                <p:cNvSpPr/>
                <p:nvPr/>
              </p:nvSpPr>
              <p:spPr>
                <a:xfrm>
                  <a:off x="3159125" y="3152775"/>
                  <a:ext cx="82550" cy="85725"/>
                </a:xfrm>
                <a:custGeom>
                  <a:avLst/>
                  <a:gdLst>
                    <a:gd name="connsiteX0" fmla="*/ 0 w 82550"/>
                    <a:gd name="connsiteY0" fmla="*/ 0 h 85725"/>
                    <a:gd name="connsiteX1" fmla="*/ 28575 w 82550"/>
                    <a:gd name="connsiteY1" fmla="*/ 69850 h 85725"/>
                    <a:gd name="connsiteX2" fmla="*/ 82550 w 82550"/>
                    <a:gd name="connsiteY2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550" h="85725">
                      <a:moveTo>
                        <a:pt x="0" y="0"/>
                      </a:moveTo>
                      <a:lnTo>
                        <a:pt x="28575" y="69850"/>
                      </a:lnTo>
                      <a:lnTo>
                        <a:pt x="82550" y="85725"/>
                      </a:lnTo>
                    </a:path>
                  </a:pathLst>
                </a:custGeom>
                <a:ln w="222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53" name="TextBox 20"/>
            <p:cNvSpPr txBox="1"/>
            <p:nvPr/>
          </p:nvSpPr>
          <p:spPr>
            <a:xfrm>
              <a:off x="5729664" y="4054602"/>
              <a:ext cx="685757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B2N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Explosion 1 52"/>
          <p:cNvSpPr/>
          <p:nvPr/>
        </p:nvSpPr>
        <p:spPr>
          <a:xfrm>
            <a:off x="228600" y="4318158"/>
            <a:ext cx="1910257" cy="1306354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228600" y="4648200"/>
            <a:ext cx="186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ACTUAL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FAILURE ZONE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/>
              <p:cNvSpPr txBox="1"/>
              <p:nvPr/>
            </p:nvSpPr>
            <p:spPr>
              <a:xfrm>
                <a:off x="609600" y="5986046"/>
                <a:ext cx="2539507" cy="374571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 smtClean="0"/>
                  <a:t> = 0.71, 0.66, 0.56</a:t>
                </a:r>
                <a:endParaRPr lang="en-US" sz="1600" dirty="0"/>
              </a:p>
            </p:txBody>
          </p:sp>
        </mc:Choice>
        <mc:Fallback xmlns="">
          <p:sp>
            <p:nvSpPr>
              <p:cNvPr id="356" name="TextBox 3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986046"/>
                <a:ext cx="2539507" cy="374571"/>
              </a:xfrm>
              <a:prstGeom prst="roundRect">
                <a:avLst/>
              </a:prstGeom>
              <a:blipFill rotWithShape="1">
                <a:blip r:embed="rId4"/>
                <a:stretch>
                  <a:fillRect t="-81250" b="-13750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9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55" grpId="0"/>
      <p:bldP spid="3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beams are not failing in web-shear</a:t>
            </a:r>
          </a:p>
          <a:p>
            <a:pPr marL="457200" lvl="1" indent="0">
              <a:buNone/>
            </a:pPr>
            <a:r>
              <a:rPr lang="en-US" sz="2000" dirty="0" smtClean="0"/>
              <a:t>Comparing failure shear with code web-shear capacity is inappropriate</a:t>
            </a:r>
          </a:p>
          <a:p>
            <a:endParaRPr lang="en-US" sz="2000" dirty="0"/>
          </a:p>
          <a:p>
            <a:r>
              <a:rPr lang="en-US" dirty="0" smtClean="0"/>
              <a:t>Are we testing the worst-case scenario?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603346" y="5269230"/>
            <a:ext cx="1645920" cy="987552"/>
            <a:chOff x="2462212" y="3054351"/>
            <a:chExt cx="809625" cy="485775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462212" y="3054351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554287" y="3133726"/>
              <a:ext cx="717550" cy="327025"/>
            </a:xfrm>
            <a:custGeom>
              <a:avLst/>
              <a:gdLst>
                <a:gd name="T0" fmla="*/ 452 w 452"/>
                <a:gd name="T1" fmla="*/ 206 h 206"/>
                <a:gd name="T2" fmla="*/ 0 w 452"/>
                <a:gd name="T3" fmla="*/ 206 h 206"/>
                <a:gd name="T4" fmla="*/ 0 w 452"/>
                <a:gd name="T5" fmla="*/ 0 h 206"/>
                <a:gd name="T6" fmla="*/ 452 w 452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6">
                  <a:moveTo>
                    <a:pt x="452" y="206"/>
                  </a:moveTo>
                  <a:lnTo>
                    <a:pt x="0" y="206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103"/>
            <p:cNvSpPr>
              <a:spLocks noChangeShapeType="1"/>
            </p:cNvSpPr>
            <p:nvPr/>
          </p:nvSpPr>
          <p:spPr bwMode="auto">
            <a:xfrm flipH="1">
              <a:off x="2554287" y="3157538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104"/>
            <p:cNvSpPr>
              <a:spLocks noChangeShapeType="1"/>
            </p:cNvSpPr>
            <p:nvPr/>
          </p:nvSpPr>
          <p:spPr bwMode="auto">
            <a:xfrm flipH="1">
              <a:off x="2554287" y="3436938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07"/>
            <p:cNvSpPr>
              <a:spLocks noChangeArrowheads="1"/>
            </p:cNvSpPr>
            <p:nvPr/>
          </p:nvSpPr>
          <p:spPr bwMode="auto">
            <a:xfrm>
              <a:off x="2470150" y="3216276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926110" y="5269230"/>
            <a:ext cx="1645920" cy="987552"/>
            <a:chOff x="3525838" y="3054351"/>
            <a:chExt cx="809625" cy="485775"/>
          </a:xfrm>
        </p:grpSpPr>
        <p:sp>
          <p:nvSpPr>
            <p:cNvPr id="11" name="Freeform 112"/>
            <p:cNvSpPr>
              <a:spLocks/>
            </p:cNvSpPr>
            <p:nvPr/>
          </p:nvSpPr>
          <p:spPr bwMode="auto">
            <a:xfrm>
              <a:off x="3525838" y="3054351"/>
              <a:ext cx="809625" cy="485775"/>
            </a:xfrm>
            <a:custGeom>
              <a:avLst/>
              <a:gdLst>
                <a:gd name="T0" fmla="*/ 0 w 510"/>
                <a:gd name="T1" fmla="*/ 0 h 306"/>
                <a:gd name="T2" fmla="*/ 510 w 510"/>
                <a:gd name="T3" fmla="*/ 0 h 306"/>
                <a:gd name="T4" fmla="*/ 510 w 510"/>
                <a:gd name="T5" fmla="*/ 306 h 306"/>
                <a:gd name="T6" fmla="*/ 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0" y="0"/>
                  </a:moveTo>
                  <a:lnTo>
                    <a:pt x="510" y="0"/>
                  </a:lnTo>
                  <a:lnTo>
                    <a:pt x="510" y="306"/>
                  </a:lnTo>
                  <a:lnTo>
                    <a:pt x="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3"/>
            <p:cNvSpPr>
              <a:spLocks/>
            </p:cNvSpPr>
            <p:nvPr/>
          </p:nvSpPr>
          <p:spPr bwMode="auto">
            <a:xfrm>
              <a:off x="3525838" y="3133726"/>
              <a:ext cx="719138" cy="327025"/>
            </a:xfrm>
            <a:custGeom>
              <a:avLst/>
              <a:gdLst>
                <a:gd name="T0" fmla="*/ 0 w 453"/>
                <a:gd name="T1" fmla="*/ 206 h 206"/>
                <a:gd name="T2" fmla="*/ 453 w 453"/>
                <a:gd name="T3" fmla="*/ 206 h 206"/>
                <a:gd name="T4" fmla="*/ 453 w 453"/>
                <a:gd name="T5" fmla="*/ 0 h 206"/>
                <a:gd name="T6" fmla="*/ 0 w 453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06">
                  <a:moveTo>
                    <a:pt x="0" y="206"/>
                  </a:moveTo>
                  <a:lnTo>
                    <a:pt x="453" y="206"/>
                  </a:ln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08"/>
            <p:cNvSpPr>
              <a:spLocks noChangeShapeType="1"/>
            </p:cNvSpPr>
            <p:nvPr/>
          </p:nvSpPr>
          <p:spPr bwMode="auto">
            <a:xfrm flipH="1">
              <a:off x="3525838" y="315753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9"/>
            <p:cNvSpPr>
              <a:spLocks noChangeShapeType="1"/>
            </p:cNvSpPr>
            <p:nvPr/>
          </p:nvSpPr>
          <p:spPr bwMode="auto">
            <a:xfrm flipH="1">
              <a:off x="3525838" y="343693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16"/>
            <p:cNvSpPr>
              <a:spLocks noChangeArrowheads="1"/>
            </p:cNvSpPr>
            <p:nvPr/>
          </p:nvSpPr>
          <p:spPr bwMode="auto">
            <a:xfrm>
              <a:off x="4283075" y="3187701"/>
              <a:ext cx="44450" cy="809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7"/>
            <p:cNvSpPr>
              <a:spLocks noChangeArrowheads="1"/>
            </p:cNvSpPr>
            <p:nvPr/>
          </p:nvSpPr>
          <p:spPr bwMode="auto">
            <a:xfrm>
              <a:off x="4283075" y="3324226"/>
              <a:ext cx="44450" cy="825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18"/>
            <p:cNvSpPr>
              <a:spLocks noChangeArrowheads="1"/>
            </p:cNvSpPr>
            <p:nvPr/>
          </p:nvSpPr>
          <p:spPr bwMode="auto">
            <a:xfrm>
              <a:off x="4283075" y="3187701"/>
              <a:ext cx="44450" cy="809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19"/>
            <p:cNvSpPr>
              <a:spLocks noChangeArrowheads="1"/>
            </p:cNvSpPr>
            <p:nvPr/>
          </p:nvSpPr>
          <p:spPr bwMode="auto">
            <a:xfrm>
              <a:off x="4283075" y="3324226"/>
              <a:ext cx="44450" cy="825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16046" y="3733800"/>
            <a:ext cx="3711908" cy="989748"/>
            <a:chOff x="4648200" y="3263994"/>
            <a:chExt cx="4115068" cy="1097247"/>
          </a:xfrm>
        </p:grpSpPr>
        <p:grpSp>
          <p:nvGrpSpPr>
            <p:cNvPr id="20" name="Group 19"/>
            <p:cNvGrpSpPr/>
            <p:nvPr/>
          </p:nvGrpSpPr>
          <p:grpSpPr>
            <a:xfrm>
              <a:off x="4648200" y="3263994"/>
              <a:ext cx="4115068" cy="1097247"/>
              <a:chOff x="685666" y="3502936"/>
              <a:chExt cx="4115068" cy="1097247"/>
            </a:xfrm>
          </p:grpSpPr>
          <p:sp>
            <p:nvSpPr>
              <p:cNvPr id="22" name="Rectangle 129"/>
              <p:cNvSpPr>
                <a:spLocks noChangeArrowheads="1"/>
              </p:cNvSpPr>
              <p:nvPr/>
            </p:nvSpPr>
            <p:spPr bwMode="auto">
              <a:xfrm>
                <a:off x="685666" y="3502936"/>
                <a:ext cx="4115068" cy="10972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128"/>
              <p:cNvSpPr>
                <a:spLocks noChangeArrowheads="1"/>
              </p:cNvSpPr>
              <p:nvPr/>
            </p:nvSpPr>
            <p:spPr bwMode="auto">
              <a:xfrm>
                <a:off x="891892" y="3682400"/>
                <a:ext cx="3702617" cy="7367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126"/>
              <p:cNvSpPr>
                <a:spLocks noChangeShapeType="1"/>
              </p:cNvSpPr>
              <p:nvPr/>
            </p:nvSpPr>
            <p:spPr bwMode="auto">
              <a:xfrm>
                <a:off x="893466" y="3737498"/>
                <a:ext cx="37010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127"/>
              <p:cNvSpPr>
                <a:spLocks noChangeShapeType="1"/>
              </p:cNvSpPr>
              <p:nvPr/>
            </p:nvSpPr>
            <p:spPr bwMode="auto">
              <a:xfrm>
                <a:off x="893466" y="4365621"/>
                <a:ext cx="37010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953000" y="3622991"/>
              <a:ext cx="1187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 3</a:t>
              </a:r>
              <a:endParaRPr lang="en-US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3657600" y="4793203"/>
            <a:ext cx="0" cy="40319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51986" y="5578340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B3N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926110" y="5578340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B3S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410200" y="4793203"/>
            <a:ext cx="0" cy="40319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72030" y="3931812"/>
            <a:ext cx="234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Contains 42 0.5-in. strands (instead of 78)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482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Performance: B3N &amp; B3S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 flipH="1">
            <a:off x="100584" y="1554480"/>
            <a:ext cx="4840695" cy="2271727"/>
            <a:chOff x="383069" y="1554480"/>
            <a:chExt cx="4840695" cy="2271727"/>
          </a:xfrm>
        </p:grpSpPr>
        <p:sp>
          <p:nvSpPr>
            <p:cNvPr id="18" name="TextBox 17"/>
            <p:cNvSpPr txBox="1"/>
            <p:nvPr/>
          </p:nvSpPr>
          <p:spPr>
            <a:xfrm rot="5400000" flipH="1">
              <a:off x="4110203" y="2452598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383070" y="3610764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20" name="Freeform 68"/>
            <p:cNvSpPr>
              <a:spLocks/>
            </p:cNvSpPr>
            <p:nvPr/>
          </p:nvSpPr>
          <p:spPr bwMode="auto">
            <a:xfrm flipH="1">
              <a:off x="383069" y="1555387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374904" y="3976733"/>
            <a:ext cx="4840696" cy="2271727"/>
            <a:chOff x="103897" y="3976733"/>
            <a:chExt cx="4840696" cy="2271727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8" name="Freeform 68"/>
            <p:cNvSpPr>
              <a:spLocks/>
            </p:cNvSpPr>
            <p:nvPr/>
          </p:nvSpPr>
          <p:spPr bwMode="auto">
            <a:xfrm>
              <a:off x="374904" y="3977640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0" y="3871927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5715000" y="82296"/>
            <a:ext cx="762000" cy="457200"/>
            <a:chOff x="2462212" y="3054351"/>
            <a:chExt cx="809625" cy="485775"/>
          </a:xfrm>
        </p:grpSpPr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462212" y="3054351"/>
              <a:ext cx="809625" cy="485775"/>
            </a:xfrm>
            <a:custGeom>
              <a:avLst/>
              <a:gdLst>
                <a:gd name="T0" fmla="*/ 510 w 510"/>
                <a:gd name="T1" fmla="*/ 0 h 306"/>
                <a:gd name="T2" fmla="*/ 0 w 510"/>
                <a:gd name="T3" fmla="*/ 0 h 306"/>
                <a:gd name="T4" fmla="*/ 0 w 510"/>
                <a:gd name="T5" fmla="*/ 306 h 306"/>
                <a:gd name="T6" fmla="*/ 51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510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1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554287" y="3133726"/>
              <a:ext cx="717550" cy="327025"/>
            </a:xfrm>
            <a:custGeom>
              <a:avLst/>
              <a:gdLst>
                <a:gd name="T0" fmla="*/ 452 w 452"/>
                <a:gd name="T1" fmla="*/ 206 h 206"/>
                <a:gd name="T2" fmla="*/ 0 w 452"/>
                <a:gd name="T3" fmla="*/ 206 h 206"/>
                <a:gd name="T4" fmla="*/ 0 w 452"/>
                <a:gd name="T5" fmla="*/ 0 h 206"/>
                <a:gd name="T6" fmla="*/ 452 w 452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06">
                  <a:moveTo>
                    <a:pt x="452" y="206"/>
                  </a:moveTo>
                  <a:lnTo>
                    <a:pt x="0" y="206"/>
                  </a:lnTo>
                  <a:lnTo>
                    <a:pt x="0" y="0"/>
                  </a:lnTo>
                  <a:lnTo>
                    <a:pt x="452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03"/>
            <p:cNvSpPr>
              <a:spLocks noChangeShapeType="1"/>
            </p:cNvSpPr>
            <p:nvPr/>
          </p:nvSpPr>
          <p:spPr bwMode="auto">
            <a:xfrm flipH="1">
              <a:off x="2554287" y="3157538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04"/>
            <p:cNvSpPr>
              <a:spLocks noChangeShapeType="1"/>
            </p:cNvSpPr>
            <p:nvPr/>
          </p:nvSpPr>
          <p:spPr bwMode="auto">
            <a:xfrm flipH="1">
              <a:off x="2554287" y="3436938"/>
              <a:ext cx="717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 bwMode="auto">
            <a:xfrm>
              <a:off x="2470150" y="3216276"/>
              <a:ext cx="46038" cy="1619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7239000" y="82296"/>
            <a:ext cx="762000" cy="457200"/>
            <a:chOff x="3525838" y="3054351"/>
            <a:chExt cx="809625" cy="485775"/>
          </a:xfrm>
        </p:grpSpPr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3525838" y="3054351"/>
              <a:ext cx="809625" cy="485775"/>
            </a:xfrm>
            <a:custGeom>
              <a:avLst/>
              <a:gdLst>
                <a:gd name="T0" fmla="*/ 0 w 510"/>
                <a:gd name="T1" fmla="*/ 0 h 306"/>
                <a:gd name="T2" fmla="*/ 510 w 510"/>
                <a:gd name="T3" fmla="*/ 0 h 306"/>
                <a:gd name="T4" fmla="*/ 510 w 510"/>
                <a:gd name="T5" fmla="*/ 306 h 306"/>
                <a:gd name="T6" fmla="*/ 0 w 510"/>
                <a:gd name="T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306">
                  <a:moveTo>
                    <a:pt x="0" y="0"/>
                  </a:moveTo>
                  <a:lnTo>
                    <a:pt x="510" y="0"/>
                  </a:lnTo>
                  <a:lnTo>
                    <a:pt x="510" y="306"/>
                  </a:lnTo>
                  <a:lnTo>
                    <a:pt x="0" y="3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3525838" y="3133726"/>
              <a:ext cx="719138" cy="327025"/>
            </a:xfrm>
            <a:custGeom>
              <a:avLst/>
              <a:gdLst>
                <a:gd name="T0" fmla="*/ 0 w 453"/>
                <a:gd name="T1" fmla="*/ 206 h 206"/>
                <a:gd name="T2" fmla="*/ 453 w 453"/>
                <a:gd name="T3" fmla="*/ 206 h 206"/>
                <a:gd name="T4" fmla="*/ 453 w 453"/>
                <a:gd name="T5" fmla="*/ 0 h 206"/>
                <a:gd name="T6" fmla="*/ 0 w 453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06">
                  <a:moveTo>
                    <a:pt x="0" y="206"/>
                  </a:moveTo>
                  <a:lnTo>
                    <a:pt x="453" y="206"/>
                  </a:ln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08"/>
            <p:cNvSpPr>
              <a:spLocks noChangeShapeType="1"/>
            </p:cNvSpPr>
            <p:nvPr/>
          </p:nvSpPr>
          <p:spPr bwMode="auto">
            <a:xfrm flipH="1">
              <a:off x="3525838" y="315753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09"/>
            <p:cNvSpPr>
              <a:spLocks noChangeShapeType="1"/>
            </p:cNvSpPr>
            <p:nvPr/>
          </p:nvSpPr>
          <p:spPr bwMode="auto">
            <a:xfrm flipH="1">
              <a:off x="3525838" y="3436938"/>
              <a:ext cx="719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4283075" y="3187701"/>
              <a:ext cx="44450" cy="809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4283075" y="3324226"/>
              <a:ext cx="44450" cy="825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283075" y="3187701"/>
              <a:ext cx="44450" cy="809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4283075" y="3324226"/>
              <a:ext cx="44450" cy="825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74904" y="2601335"/>
            <a:ext cx="4571995" cy="89514"/>
            <a:chOff x="374904" y="2601335"/>
            <a:chExt cx="4571995" cy="89514"/>
          </a:xfrm>
        </p:grpSpPr>
        <p:sp>
          <p:nvSpPr>
            <p:cNvPr id="121" name="Line 239"/>
            <p:cNvSpPr>
              <a:spLocks noChangeShapeType="1"/>
            </p:cNvSpPr>
            <p:nvPr/>
          </p:nvSpPr>
          <p:spPr bwMode="auto">
            <a:xfrm>
              <a:off x="374904" y="2601335"/>
              <a:ext cx="2141404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40"/>
            <p:cNvSpPr>
              <a:spLocks noChangeShapeType="1"/>
            </p:cNvSpPr>
            <p:nvPr/>
          </p:nvSpPr>
          <p:spPr bwMode="auto">
            <a:xfrm>
              <a:off x="2516303" y="2601335"/>
              <a:ext cx="0" cy="89514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241"/>
            <p:cNvSpPr>
              <a:spLocks noChangeShapeType="1"/>
            </p:cNvSpPr>
            <p:nvPr/>
          </p:nvSpPr>
          <p:spPr bwMode="auto">
            <a:xfrm>
              <a:off x="2516303" y="2690849"/>
              <a:ext cx="2430596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4" name="Line 194"/>
          <p:cNvSpPr>
            <a:spLocks noChangeShapeType="1"/>
          </p:cNvSpPr>
          <p:nvPr/>
        </p:nvSpPr>
        <p:spPr bwMode="auto">
          <a:xfrm flipH="1" flipV="1">
            <a:off x="374904" y="2573793"/>
            <a:ext cx="4571996" cy="117056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243"/>
          <p:cNvSpPr>
            <a:spLocks/>
          </p:cNvSpPr>
          <p:nvPr/>
        </p:nvSpPr>
        <p:spPr bwMode="auto">
          <a:xfrm>
            <a:off x="374904" y="5016043"/>
            <a:ext cx="4571998" cy="96253"/>
          </a:xfrm>
          <a:custGeom>
            <a:avLst/>
            <a:gdLst>
              <a:gd name="T0" fmla="*/ 665 w 665"/>
              <a:gd name="T1" fmla="*/ 0 h 14"/>
              <a:gd name="T2" fmla="*/ 353 w 665"/>
              <a:gd name="T3" fmla="*/ 0 h 14"/>
              <a:gd name="T4" fmla="*/ 353 w 665"/>
              <a:gd name="T5" fmla="*/ 14 h 14"/>
              <a:gd name="T6" fmla="*/ 0 w 665"/>
              <a:gd name="T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5" h="14">
                <a:moveTo>
                  <a:pt x="665" y="0"/>
                </a:moveTo>
                <a:lnTo>
                  <a:pt x="353" y="0"/>
                </a:lnTo>
                <a:lnTo>
                  <a:pt x="353" y="14"/>
                </a:lnTo>
                <a:lnTo>
                  <a:pt x="0" y="14"/>
                </a:ln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Line 242"/>
          <p:cNvSpPr>
            <a:spLocks noChangeShapeType="1"/>
          </p:cNvSpPr>
          <p:nvPr/>
        </p:nvSpPr>
        <p:spPr bwMode="auto">
          <a:xfrm flipV="1">
            <a:off x="374904" y="4981666"/>
            <a:ext cx="4571998" cy="116880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2516303" y="2702243"/>
                <a:ext cx="213925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03" y="2702243"/>
                <a:ext cx="2139257" cy="246221"/>
              </a:xfrm>
              <a:prstGeom prst="rect">
                <a:avLst/>
              </a:prstGeom>
              <a:blipFill rotWithShape="1">
                <a:blip r:embed="rId2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383740" y="3110371"/>
                <a:ext cx="2136275" cy="3331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 smtClean="0"/>
                  <a:t> = [0.96]</a:t>
                </a:r>
                <a:endParaRPr lang="en-US" sz="1400" baseline="-25000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40" y="3110371"/>
                <a:ext cx="2136275" cy="333168"/>
              </a:xfrm>
              <a:prstGeom prst="rect">
                <a:avLst/>
              </a:prstGeom>
              <a:blipFill rotWithShape="1">
                <a:blip r:embed="rId3"/>
                <a:stretch>
                  <a:fillRect t="-181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TextBox 128"/>
          <p:cNvSpPr txBox="1"/>
          <p:nvPr/>
        </p:nvSpPr>
        <p:spPr>
          <a:xfrm>
            <a:off x="2520015" y="3178638"/>
            <a:ext cx="2430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[1.07]</a:t>
            </a:r>
            <a:endParaRPr lang="en-US" sz="1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 rot="60000">
                <a:off x="389769" y="2312927"/>
                <a:ext cx="9045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389769" y="2312927"/>
                <a:ext cx="904591" cy="246221"/>
              </a:xfrm>
              <a:prstGeom prst="rect">
                <a:avLst/>
              </a:prstGeom>
              <a:blipFill rotWithShape="1">
                <a:blip r:embed="rId4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 rot="60000">
                <a:off x="1988432" y="2304571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𝑡𝑒𝑠𝑡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000">
                <a:off x="1988432" y="2304571"/>
                <a:ext cx="2130236" cy="246221"/>
              </a:xfrm>
              <a:prstGeom prst="rect">
                <a:avLst/>
              </a:prstGeom>
              <a:blipFill rotWithShape="1">
                <a:blip r:embed="rId5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5-Point Star 131"/>
          <p:cNvSpPr/>
          <p:nvPr/>
        </p:nvSpPr>
        <p:spPr>
          <a:xfrm>
            <a:off x="2575319" y="2519363"/>
            <a:ext cx="182880" cy="182880"/>
          </a:xfrm>
          <a:prstGeom prst="star5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3233229" y="1664016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0.96</a:t>
                </a:r>
                <a:endParaRPr lang="en-US" dirty="0"/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29" y="1664016"/>
                <a:ext cx="1719530" cy="408623"/>
              </a:xfrm>
              <a:prstGeom prst="roundRect">
                <a:avLst/>
              </a:prstGeom>
              <a:blipFill rotWithShape="1">
                <a:blip r:embed="rId6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 flipH="1">
            <a:off x="377214" y="5532624"/>
            <a:ext cx="4566708" cy="333168"/>
            <a:chOff x="377214" y="5532624"/>
            <a:chExt cx="4566708" cy="3331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/>
                <p:cNvSpPr txBox="1"/>
                <p:nvPr/>
              </p:nvSpPr>
              <p:spPr>
                <a:xfrm flipH="1">
                  <a:off x="2807647" y="5532624"/>
                  <a:ext cx="2136275" cy="3331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1400" dirty="0" smtClean="0"/>
                    <a:t> = [1.08]</a:t>
                  </a:r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134" name="TextBox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807647" y="5532624"/>
                  <a:ext cx="2136275" cy="33316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3704"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5" name="TextBox 134"/>
            <p:cNvSpPr txBox="1"/>
            <p:nvPr/>
          </p:nvSpPr>
          <p:spPr>
            <a:xfrm flipH="1">
              <a:off x="377214" y="5600891"/>
              <a:ext cx="243043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[0.97]</a:t>
              </a:r>
              <a:endParaRPr lang="en-US" sz="1400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 flipH="1">
                <a:off x="378518" y="5119488"/>
                <a:ext cx="244088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8518" y="5119488"/>
                <a:ext cx="2440881" cy="246221"/>
              </a:xfrm>
              <a:prstGeom prst="rect">
                <a:avLst/>
              </a:prstGeom>
              <a:blipFill rotWithShape="1"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 rot="21540000" flipH="1">
                <a:off x="3877192" y="4719349"/>
                <a:ext cx="106071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 flipH="1">
                <a:off x="3877192" y="4719349"/>
                <a:ext cx="1060712" cy="246221"/>
              </a:xfrm>
              <a:prstGeom prst="rect">
                <a:avLst/>
              </a:prstGeom>
              <a:blipFill rotWithShape="1">
                <a:blip r:embed="rId9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5-Point Star 137"/>
          <p:cNvSpPr/>
          <p:nvPr/>
        </p:nvSpPr>
        <p:spPr>
          <a:xfrm flipH="1">
            <a:off x="2569463" y="4924281"/>
            <a:ext cx="182880" cy="182880"/>
          </a:xfrm>
          <a:prstGeom prst="star5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 rot="21540000" flipH="1">
                <a:off x="1208994" y="4712023"/>
                <a:ext cx="213023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𝑡𝑒𝑠𝑡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40000" flipH="1">
                <a:off x="1208994" y="4712023"/>
                <a:ext cx="2130236" cy="246221"/>
              </a:xfrm>
              <a:prstGeom prst="rect">
                <a:avLst/>
              </a:prstGeom>
              <a:blipFill rotWithShape="1">
                <a:blip r:embed="rId10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 flipH="1">
                <a:off x="374903" y="4087177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i="1">
                    <a:latin typeface="Cambria Math"/>
                  </a:defRPr>
                </a:lvl1pPr>
              </a:lstStyle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i="0" dirty="0">
                    <a:latin typeface="+mj-lt"/>
                  </a:rPr>
                  <a:t>= </a:t>
                </a:r>
                <a:r>
                  <a:rPr lang="en-US" i="0" dirty="0" smtClean="0">
                    <a:latin typeface="+mj-lt"/>
                  </a:rPr>
                  <a:t>0.97</a:t>
                </a:r>
                <a:endParaRPr lang="en-US" i="0" dirty="0">
                  <a:latin typeface="+mj-lt"/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4903" y="4087177"/>
                <a:ext cx="1719530" cy="408623"/>
              </a:xfrm>
              <a:prstGeom prst="roundRect">
                <a:avLst/>
              </a:prstGeom>
              <a:blipFill rotWithShape="1">
                <a:blip r:embed="rId11"/>
                <a:stretch>
                  <a:fillRect t="-91549" b="-145070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1" name="Picture 2" descr="\\disk.austin.utexas.edu\root\engr\research\fsel\projects\BurstingShearBeams-5831\Photos\2009-08-17 Beam 3 Shear Test North\DSC_0030.JPG"/>
          <p:cNvPicPr>
            <a:picLocks noChangeAspect="1" noChangeArrowheads="1"/>
          </p:cNvPicPr>
          <p:nvPr/>
        </p:nvPicPr>
        <p:blipFill>
          <a:blip r:embed="rId12" cstate="print"/>
          <a:srcRect l="6868" r="6269"/>
          <a:stretch>
            <a:fillRect/>
          </a:stretch>
        </p:blipFill>
        <p:spPr bwMode="auto">
          <a:xfrm>
            <a:off x="5458968" y="1371600"/>
            <a:ext cx="2966263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147" name="Group 146"/>
          <p:cNvGrpSpPr/>
          <p:nvPr/>
        </p:nvGrpSpPr>
        <p:grpSpPr>
          <a:xfrm>
            <a:off x="5670550" y="3206750"/>
            <a:ext cx="1279525" cy="333375"/>
            <a:chOff x="5670550" y="3206750"/>
            <a:chExt cx="1279525" cy="333375"/>
          </a:xfrm>
        </p:grpSpPr>
        <p:sp>
          <p:nvSpPr>
            <p:cNvPr id="84" name="Freeform 83"/>
            <p:cNvSpPr/>
            <p:nvPr/>
          </p:nvSpPr>
          <p:spPr>
            <a:xfrm>
              <a:off x="5972175" y="3206750"/>
              <a:ext cx="977900" cy="333375"/>
            </a:xfrm>
            <a:custGeom>
              <a:avLst/>
              <a:gdLst>
                <a:gd name="connsiteX0" fmla="*/ 0 w 977900"/>
                <a:gd name="connsiteY0" fmla="*/ 333375 h 333375"/>
                <a:gd name="connsiteX1" fmla="*/ 0 w 977900"/>
                <a:gd name="connsiteY1" fmla="*/ 333375 h 333375"/>
                <a:gd name="connsiteX2" fmla="*/ 292100 w 977900"/>
                <a:gd name="connsiteY2" fmla="*/ 219075 h 333375"/>
                <a:gd name="connsiteX3" fmla="*/ 504825 w 977900"/>
                <a:gd name="connsiteY3" fmla="*/ 136525 h 333375"/>
                <a:gd name="connsiteX4" fmla="*/ 679450 w 977900"/>
                <a:gd name="connsiteY4" fmla="*/ 95250 h 333375"/>
                <a:gd name="connsiteX5" fmla="*/ 977900 w 977900"/>
                <a:gd name="connsiteY5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900" h="333375">
                  <a:moveTo>
                    <a:pt x="0" y="333375"/>
                  </a:moveTo>
                  <a:lnTo>
                    <a:pt x="0" y="333375"/>
                  </a:lnTo>
                  <a:lnTo>
                    <a:pt x="292100" y="219075"/>
                  </a:lnTo>
                  <a:lnTo>
                    <a:pt x="504825" y="136525"/>
                  </a:lnTo>
                  <a:lnTo>
                    <a:pt x="679450" y="95250"/>
                  </a:lnTo>
                  <a:lnTo>
                    <a:pt x="977900" y="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5838825" y="3302000"/>
              <a:ext cx="717550" cy="123825"/>
            </a:xfrm>
            <a:custGeom>
              <a:avLst/>
              <a:gdLst>
                <a:gd name="connsiteX0" fmla="*/ 0 w 717550"/>
                <a:gd name="connsiteY0" fmla="*/ 123825 h 123825"/>
                <a:gd name="connsiteX1" fmla="*/ 222250 w 717550"/>
                <a:gd name="connsiteY1" fmla="*/ 104775 h 123825"/>
                <a:gd name="connsiteX2" fmla="*/ 425450 w 717550"/>
                <a:gd name="connsiteY2" fmla="*/ 41275 h 123825"/>
                <a:gd name="connsiteX3" fmla="*/ 558800 w 717550"/>
                <a:gd name="connsiteY3" fmla="*/ 0 h 123825"/>
                <a:gd name="connsiteX4" fmla="*/ 717550 w 717550"/>
                <a:gd name="connsiteY4" fmla="*/ 1905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50" h="123825">
                  <a:moveTo>
                    <a:pt x="0" y="123825"/>
                  </a:moveTo>
                  <a:lnTo>
                    <a:pt x="222250" y="104775"/>
                  </a:lnTo>
                  <a:lnTo>
                    <a:pt x="425450" y="41275"/>
                  </a:lnTo>
                  <a:lnTo>
                    <a:pt x="558800" y="0"/>
                  </a:lnTo>
                  <a:lnTo>
                    <a:pt x="717550" y="1905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5670550" y="3435350"/>
              <a:ext cx="165100" cy="82550"/>
            </a:xfrm>
            <a:custGeom>
              <a:avLst/>
              <a:gdLst>
                <a:gd name="connsiteX0" fmla="*/ 0 w 165100"/>
                <a:gd name="connsiteY0" fmla="*/ 82550 h 82550"/>
                <a:gd name="connsiteX1" fmla="*/ 165100 w 165100"/>
                <a:gd name="connsiteY1" fmla="*/ 0 h 8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100" h="82550">
                  <a:moveTo>
                    <a:pt x="0" y="82550"/>
                  </a:moveTo>
                  <a:lnTo>
                    <a:pt x="165100" y="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5616575" y="1768475"/>
            <a:ext cx="2800350" cy="1774825"/>
            <a:chOff x="5616575" y="1768475"/>
            <a:chExt cx="2800350" cy="1774825"/>
          </a:xfrm>
        </p:grpSpPr>
        <p:sp>
          <p:nvSpPr>
            <p:cNvPr id="27" name="Freeform 26"/>
            <p:cNvSpPr/>
            <p:nvPr/>
          </p:nvSpPr>
          <p:spPr>
            <a:xfrm>
              <a:off x="5616575" y="2590800"/>
              <a:ext cx="1704975" cy="727075"/>
            </a:xfrm>
            <a:custGeom>
              <a:avLst/>
              <a:gdLst>
                <a:gd name="connsiteX0" fmla="*/ 0 w 1704975"/>
                <a:gd name="connsiteY0" fmla="*/ 727075 h 727075"/>
                <a:gd name="connsiteX1" fmla="*/ 196850 w 1704975"/>
                <a:gd name="connsiteY1" fmla="*/ 587375 h 727075"/>
                <a:gd name="connsiteX2" fmla="*/ 406400 w 1704975"/>
                <a:gd name="connsiteY2" fmla="*/ 523875 h 727075"/>
                <a:gd name="connsiteX3" fmla="*/ 644525 w 1704975"/>
                <a:gd name="connsiteY3" fmla="*/ 473075 h 727075"/>
                <a:gd name="connsiteX4" fmla="*/ 939800 w 1704975"/>
                <a:gd name="connsiteY4" fmla="*/ 355600 h 727075"/>
                <a:gd name="connsiteX5" fmla="*/ 1260475 w 1704975"/>
                <a:gd name="connsiteY5" fmla="*/ 196850 h 727075"/>
                <a:gd name="connsiteX6" fmla="*/ 1539875 w 1704975"/>
                <a:gd name="connsiteY6" fmla="*/ 101600 h 727075"/>
                <a:gd name="connsiteX7" fmla="*/ 1704975 w 1704975"/>
                <a:gd name="connsiteY7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4975" h="727075">
                  <a:moveTo>
                    <a:pt x="0" y="727075"/>
                  </a:moveTo>
                  <a:lnTo>
                    <a:pt x="196850" y="587375"/>
                  </a:lnTo>
                  <a:lnTo>
                    <a:pt x="406400" y="523875"/>
                  </a:lnTo>
                  <a:lnTo>
                    <a:pt x="644525" y="473075"/>
                  </a:lnTo>
                  <a:lnTo>
                    <a:pt x="939800" y="355600"/>
                  </a:lnTo>
                  <a:lnTo>
                    <a:pt x="1260475" y="196850"/>
                  </a:lnTo>
                  <a:lnTo>
                    <a:pt x="1539875" y="101600"/>
                  </a:lnTo>
                  <a:lnTo>
                    <a:pt x="1704975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730875" y="2098675"/>
              <a:ext cx="2473325" cy="1352550"/>
            </a:xfrm>
            <a:custGeom>
              <a:avLst/>
              <a:gdLst>
                <a:gd name="connsiteX0" fmla="*/ 0 w 2473325"/>
                <a:gd name="connsiteY0" fmla="*/ 1352550 h 1352550"/>
                <a:gd name="connsiteX1" fmla="*/ 266700 w 2473325"/>
                <a:gd name="connsiteY1" fmla="*/ 1247775 h 1352550"/>
                <a:gd name="connsiteX2" fmla="*/ 549275 w 2473325"/>
                <a:gd name="connsiteY2" fmla="*/ 1136650 h 1352550"/>
                <a:gd name="connsiteX3" fmla="*/ 768350 w 2473325"/>
                <a:gd name="connsiteY3" fmla="*/ 1009650 h 1352550"/>
                <a:gd name="connsiteX4" fmla="*/ 971550 w 2473325"/>
                <a:gd name="connsiteY4" fmla="*/ 904875 h 1352550"/>
                <a:gd name="connsiteX5" fmla="*/ 1292225 w 2473325"/>
                <a:gd name="connsiteY5" fmla="*/ 781050 h 1352550"/>
                <a:gd name="connsiteX6" fmla="*/ 1457325 w 2473325"/>
                <a:gd name="connsiteY6" fmla="*/ 663575 h 1352550"/>
                <a:gd name="connsiteX7" fmla="*/ 1657350 w 2473325"/>
                <a:gd name="connsiteY7" fmla="*/ 514350 h 1352550"/>
                <a:gd name="connsiteX8" fmla="*/ 1905000 w 2473325"/>
                <a:gd name="connsiteY8" fmla="*/ 415925 h 1352550"/>
                <a:gd name="connsiteX9" fmla="*/ 2105025 w 2473325"/>
                <a:gd name="connsiteY9" fmla="*/ 254000 h 1352550"/>
                <a:gd name="connsiteX10" fmla="*/ 2282825 w 2473325"/>
                <a:gd name="connsiteY10" fmla="*/ 123825 h 1352550"/>
                <a:gd name="connsiteX11" fmla="*/ 2413000 w 2473325"/>
                <a:gd name="connsiteY11" fmla="*/ 50800 h 1352550"/>
                <a:gd name="connsiteX12" fmla="*/ 2473325 w 2473325"/>
                <a:gd name="connsiteY12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73325" h="1352550">
                  <a:moveTo>
                    <a:pt x="0" y="1352550"/>
                  </a:moveTo>
                  <a:lnTo>
                    <a:pt x="266700" y="1247775"/>
                  </a:lnTo>
                  <a:lnTo>
                    <a:pt x="549275" y="1136650"/>
                  </a:lnTo>
                  <a:lnTo>
                    <a:pt x="768350" y="1009650"/>
                  </a:lnTo>
                  <a:lnTo>
                    <a:pt x="971550" y="904875"/>
                  </a:lnTo>
                  <a:lnTo>
                    <a:pt x="1292225" y="781050"/>
                  </a:lnTo>
                  <a:lnTo>
                    <a:pt x="1457325" y="663575"/>
                  </a:lnTo>
                  <a:lnTo>
                    <a:pt x="1657350" y="514350"/>
                  </a:lnTo>
                  <a:lnTo>
                    <a:pt x="1905000" y="415925"/>
                  </a:lnTo>
                  <a:lnTo>
                    <a:pt x="2105025" y="254000"/>
                  </a:lnTo>
                  <a:lnTo>
                    <a:pt x="2282825" y="123825"/>
                  </a:lnTo>
                  <a:lnTo>
                    <a:pt x="2413000" y="50800"/>
                  </a:lnTo>
                  <a:lnTo>
                    <a:pt x="2473325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261100" y="1936750"/>
              <a:ext cx="1841500" cy="958850"/>
            </a:xfrm>
            <a:custGeom>
              <a:avLst/>
              <a:gdLst>
                <a:gd name="connsiteX0" fmla="*/ 0 w 1841500"/>
                <a:gd name="connsiteY0" fmla="*/ 958850 h 958850"/>
                <a:gd name="connsiteX1" fmla="*/ 0 w 1841500"/>
                <a:gd name="connsiteY1" fmla="*/ 958850 h 958850"/>
                <a:gd name="connsiteX2" fmla="*/ 31750 w 1841500"/>
                <a:gd name="connsiteY2" fmla="*/ 936625 h 958850"/>
                <a:gd name="connsiteX3" fmla="*/ 47625 w 1841500"/>
                <a:gd name="connsiteY3" fmla="*/ 923925 h 958850"/>
                <a:gd name="connsiteX4" fmla="*/ 174625 w 1841500"/>
                <a:gd name="connsiteY4" fmla="*/ 828675 h 958850"/>
                <a:gd name="connsiteX5" fmla="*/ 488950 w 1841500"/>
                <a:gd name="connsiteY5" fmla="*/ 682625 h 958850"/>
                <a:gd name="connsiteX6" fmla="*/ 698500 w 1841500"/>
                <a:gd name="connsiteY6" fmla="*/ 571500 h 958850"/>
                <a:gd name="connsiteX7" fmla="*/ 850900 w 1841500"/>
                <a:gd name="connsiteY7" fmla="*/ 533400 h 958850"/>
                <a:gd name="connsiteX8" fmla="*/ 1044575 w 1841500"/>
                <a:gd name="connsiteY8" fmla="*/ 469900 h 958850"/>
                <a:gd name="connsiteX9" fmla="*/ 1282700 w 1841500"/>
                <a:gd name="connsiteY9" fmla="*/ 314325 h 958850"/>
                <a:gd name="connsiteX10" fmla="*/ 1457325 w 1841500"/>
                <a:gd name="connsiteY10" fmla="*/ 219075 h 958850"/>
                <a:gd name="connsiteX11" fmla="*/ 1590675 w 1841500"/>
                <a:gd name="connsiteY11" fmla="*/ 123825 h 958850"/>
                <a:gd name="connsiteX12" fmla="*/ 1841500 w 1841500"/>
                <a:gd name="connsiteY12" fmla="*/ 0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1500" h="958850">
                  <a:moveTo>
                    <a:pt x="0" y="958850"/>
                  </a:moveTo>
                  <a:lnTo>
                    <a:pt x="0" y="958850"/>
                  </a:lnTo>
                  <a:cubicBezTo>
                    <a:pt x="10583" y="951442"/>
                    <a:pt x="21332" y="944265"/>
                    <a:pt x="31750" y="936625"/>
                  </a:cubicBezTo>
                  <a:cubicBezTo>
                    <a:pt x="37215" y="932618"/>
                    <a:pt x="47625" y="923925"/>
                    <a:pt x="47625" y="923925"/>
                  </a:cubicBezTo>
                  <a:lnTo>
                    <a:pt x="174625" y="828675"/>
                  </a:lnTo>
                  <a:lnTo>
                    <a:pt x="488950" y="682625"/>
                  </a:lnTo>
                  <a:lnTo>
                    <a:pt x="698500" y="571500"/>
                  </a:lnTo>
                  <a:lnTo>
                    <a:pt x="850900" y="533400"/>
                  </a:lnTo>
                  <a:lnTo>
                    <a:pt x="1044575" y="469900"/>
                  </a:lnTo>
                  <a:lnTo>
                    <a:pt x="1282700" y="314325"/>
                  </a:lnTo>
                  <a:lnTo>
                    <a:pt x="1457325" y="219075"/>
                  </a:lnTo>
                  <a:lnTo>
                    <a:pt x="1590675" y="123825"/>
                  </a:lnTo>
                  <a:lnTo>
                    <a:pt x="1841500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289675" y="1768475"/>
              <a:ext cx="1317625" cy="828675"/>
            </a:xfrm>
            <a:custGeom>
              <a:avLst/>
              <a:gdLst>
                <a:gd name="connsiteX0" fmla="*/ 0 w 1317625"/>
                <a:gd name="connsiteY0" fmla="*/ 828675 h 828675"/>
                <a:gd name="connsiteX1" fmla="*/ 336550 w 1317625"/>
                <a:gd name="connsiteY1" fmla="*/ 752475 h 828675"/>
                <a:gd name="connsiteX2" fmla="*/ 635000 w 1317625"/>
                <a:gd name="connsiteY2" fmla="*/ 593725 h 828675"/>
                <a:gd name="connsiteX3" fmla="*/ 869950 w 1317625"/>
                <a:gd name="connsiteY3" fmla="*/ 422275 h 828675"/>
                <a:gd name="connsiteX4" fmla="*/ 1079500 w 1317625"/>
                <a:gd name="connsiteY4" fmla="*/ 260350 h 828675"/>
                <a:gd name="connsiteX5" fmla="*/ 1219200 w 1317625"/>
                <a:gd name="connsiteY5" fmla="*/ 117475 h 828675"/>
                <a:gd name="connsiteX6" fmla="*/ 1317625 w 1317625"/>
                <a:gd name="connsiteY6" fmla="*/ 0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625" h="828675">
                  <a:moveTo>
                    <a:pt x="0" y="828675"/>
                  </a:moveTo>
                  <a:lnTo>
                    <a:pt x="336550" y="752475"/>
                  </a:lnTo>
                  <a:lnTo>
                    <a:pt x="635000" y="593725"/>
                  </a:lnTo>
                  <a:lnTo>
                    <a:pt x="869950" y="422275"/>
                  </a:lnTo>
                  <a:lnTo>
                    <a:pt x="1079500" y="260350"/>
                  </a:lnTo>
                  <a:lnTo>
                    <a:pt x="1219200" y="117475"/>
                  </a:lnTo>
                  <a:lnTo>
                    <a:pt x="1317625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6572250" y="2987675"/>
              <a:ext cx="692150" cy="273050"/>
            </a:xfrm>
            <a:custGeom>
              <a:avLst/>
              <a:gdLst>
                <a:gd name="connsiteX0" fmla="*/ 0 w 692150"/>
                <a:gd name="connsiteY0" fmla="*/ 273050 h 273050"/>
                <a:gd name="connsiteX1" fmla="*/ 276225 w 692150"/>
                <a:gd name="connsiteY1" fmla="*/ 171450 h 273050"/>
                <a:gd name="connsiteX2" fmla="*/ 552450 w 692150"/>
                <a:gd name="connsiteY2" fmla="*/ 76200 h 273050"/>
                <a:gd name="connsiteX3" fmla="*/ 692150 w 692150"/>
                <a:gd name="connsiteY3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150" h="273050">
                  <a:moveTo>
                    <a:pt x="0" y="273050"/>
                  </a:moveTo>
                  <a:lnTo>
                    <a:pt x="276225" y="171450"/>
                  </a:lnTo>
                  <a:lnTo>
                    <a:pt x="552450" y="76200"/>
                  </a:lnTo>
                  <a:lnTo>
                    <a:pt x="692150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7131050" y="2355850"/>
              <a:ext cx="1184275" cy="508000"/>
            </a:xfrm>
            <a:custGeom>
              <a:avLst/>
              <a:gdLst>
                <a:gd name="connsiteX0" fmla="*/ 0 w 1184275"/>
                <a:gd name="connsiteY0" fmla="*/ 508000 h 508000"/>
                <a:gd name="connsiteX1" fmla="*/ 333375 w 1184275"/>
                <a:gd name="connsiteY1" fmla="*/ 339725 h 508000"/>
                <a:gd name="connsiteX2" fmla="*/ 695325 w 1184275"/>
                <a:gd name="connsiteY2" fmla="*/ 209550 h 508000"/>
                <a:gd name="connsiteX3" fmla="*/ 898525 w 1184275"/>
                <a:gd name="connsiteY3" fmla="*/ 107950 h 508000"/>
                <a:gd name="connsiteX4" fmla="*/ 1082675 w 1184275"/>
                <a:gd name="connsiteY4" fmla="*/ 82550 h 508000"/>
                <a:gd name="connsiteX5" fmla="*/ 1184275 w 1184275"/>
                <a:gd name="connsiteY5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4275" h="508000">
                  <a:moveTo>
                    <a:pt x="0" y="508000"/>
                  </a:moveTo>
                  <a:lnTo>
                    <a:pt x="333375" y="339725"/>
                  </a:lnTo>
                  <a:lnTo>
                    <a:pt x="695325" y="209550"/>
                  </a:lnTo>
                  <a:lnTo>
                    <a:pt x="898525" y="107950"/>
                  </a:lnTo>
                  <a:lnTo>
                    <a:pt x="1082675" y="82550"/>
                  </a:lnTo>
                  <a:lnTo>
                    <a:pt x="1184275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7026275" y="2514601"/>
              <a:ext cx="1387475" cy="635000"/>
            </a:xfrm>
            <a:custGeom>
              <a:avLst/>
              <a:gdLst>
                <a:gd name="connsiteX0" fmla="*/ 0 w 1343025"/>
                <a:gd name="connsiteY0" fmla="*/ 612775 h 612775"/>
                <a:gd name="connsiteX1" fmla="*/ 317500 w 1343025"/>
                <a:gd name="connsiteY1" fmla="*/ 447675 h 612775"/>
                <a:gd name="connsiteX2" fmla="*/ 666750 w 1343025"/>
                <a:gd name="connsiteY2" fmla="*/ 327025 h 612775"/>
                <a:gd name="connsiteX3" fmla="*/ 942975 w 1343025"/>
                <a:gd name="connsiteY3" fmla="*/ 193675 h 612775"/>
                <a:gd name="connsiteX4" fmla="*/ 1123950 w 1343025"/>
                <a:gd name="connsiteY4" fmla="*/ 107950 h 612775"/>
                <a:gd name="connsiteX5" fmla="*/ 1273175 w 1343025"/>
                <a:gd name="connsiteY5" fmla="*/ 31750 h 612775"/>
                <a:gd name="connsiteX6" fmla="*/ 1343025 w 1343025"/>
                <a:gd name="connsiteY6" fmla="*/ 0 h 61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025" h="612775">
                  <a:moveTo>
                    <a:pt x="0" y="612775"/>
                  </a:moveTo>
                  <a:lnTo>
                    <a:pt x="317500" y="447675"/>
                  </a:lnTo>
                  <a:lnTo>
                    <a:pt x="666750" y="327025"/>
                  </a:lnTo>
                  <a:lnTo>
                    <a:pt x="942975" y="193675"/>
                  </a:lnTo>
                  <a:lnTo>
                    <a:pt x="1123950" y="107950"/>
                  </a:lnTo>
                  <a:lnTo>
                    <a:pt x="1273175" y="31750"/>
                  </a:lnTo>
                  <a:lnTo>
                    <a:pt x="1343025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6337300" y="3127375"/>
              <a:ext cx="1108075" cy="415925"/>
            </a:xfrm>
            <a:custGeom>
              <a:avLst/>
              <a:gdLst>
                <a:gd name="connsiteX0" fmla="*/ 0 w 1108075"/>
                <a:gd name="connsiteY0" fmla="*/ 415925 h 415925"/>
                <a:gd name="connsiteX1" fmla="*/ 0 w 1108075"/>
                <a:gd name="connsiteY1" fmla="*/ 415925 h 415925"/>
                <a:gd name="connsiteX2" fmla="*/ 422275 w 1108075"/>
                <a:gd name="connsiteY2" fmla="*/ 247650 h 415925"/>
                <a:gd name="connsiteX3" fmla="*/ 679450 w 1108075"/>
                <a:gd name="connsiteY3" fmla="*/ 146050 h 415925"/>
                <a:gd name="connsiteX4" fmla="*/ 933450 w 1108075"/>
                <a:gd name="connsiteY4" fmla="*/ 63500 h 415925"/>
                <a:gd name="connsiteX5" fmla="*/ 1108075 w 1108075"/>
                <a:gd name="connsiteY5" fmla="*/ 0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8075" h="415925">
                  <a:moveTo>
                    <a:pt x="0" y="415925"/>
                  </a:moveTo>
                  <a:lnTo>
                    <a:pt x="0" y="415925"/>
                  </a:lnTo>
                  <a:lnTo>
                    <a:pt x="422275" y="247650"/>
                  </a:lnTo>
                  <a:lnTo>
                    <a:pt x="679450" y="146050"/>
                  </a:lnTo>
                  <a:lnTo>
                    <a:pt x="933450" y="63500"/>
                  </a:lnTo>
                  <a:lnTo>
                    <a:pt x="1108075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7016750" y="2698750"/>
              <a:ext cx="1339850" cy="488950"/>
            </a:xfrm>
            <a:custGeom>
              <a:avLst/>
              <a:gdLst>
                <a:gd name="connsiteX0" fmla="*/ 0 w 1339850"/>
                <a:gd name="connsiteY0" fmla="*/ 488950 h 488950"/>
                <a:gd name="connsiteX1" fmla="*/ 285750 w 1339850"/>
                <a:gd name="connsiteY1" fmla="*/ 387350 h 488950"/>
                <a:gd name="connsiteX2" fmla="*/ 457200 w 1339850"/>
                <a:gd name="connsiteY2" fmla="*/ 292100 h 488950"/>
                <a:gd name="connsiteX3" fmla="*/ 717550 w 1339850"/>
                <a:gd name="connsiteY3" fmla="*/ 219075 h 488950"/>
                <a:gd name="connsiteX4" fmla="*/ 952500 w 1339850"/>
                <a:gd name="connsiteY4" fmla="*/ 155575 h 488950"/>
                <a:gd name="connsiteX5" fmla="*/ 1177925 w 1339850"/>
                <a:gd name="connsiteY5" fmla="*/ 44450 h 488950"/>
                <a:gd name="connsiteX6" fmla="*/ 1339850 w 1339850"/>
                <a:gd name="connsiteY6" fmla="*/ 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9850" h="488950">
                  <a:moveTo>
                    <a:pt x="0" y="488950"/>
                  </a:moveTo>
                  <a:lnTo>
                    <a:pt x="285750" y="387350"/>
                  </a:lnTo>
                  <a:lnTo>
                    <a:pt x="457200" y="292100"/>
                  </a:lnTo>
                  <a:lnTo>
                    <a:pt x="717550" y="219075"/>
                  </a:lnTo>
                  <a:lnTo>
                    <a:pt x="952500" y="155575"/>
                  </a:lnTo>
                  <a:lnTo>
                    <a:pt x="1177925" y="44450"/>
                  </a:lnTo>
                  <a:lnTo>
                    <a:pt x="1339850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6629400" y="2905125"/>
              <a:ext cx="1784350" cy="635000"/>
            </a:xfrm>
            <a:custGeom>
              <a:avLst/>
              <a:gdLst>
                <a:gd name="connsiteX0" fmla="*/ 0 w 1784350"/>
                <a:gd name="connsiteY0" fmla="*/ 635000 h 635000"/>
                <a:gd name="connsiteX1" fmla="*/ 444500 w 1784350"/>
                <a:gd name="connsiteY1" fmla="*/ 492125 h 635000"/>
                <a:gd name="connsiteX2" fmla="*/ 717550 w 1784350"/>
                <a:gd name="connsiteY2" fmla="*/ 358775 h 635000"/>
                <a:gd name="connsiteX3" fmla="*/ 1063625 w 1784350"/>
                <a:gd name="connsiteY3" fmla="*/ 298450 h 635000"/>
                <a:gd name="connsiteX4" fmla="*/ 1330325 w 1784350"/>
                <a:gd name="connsiteY4" fmla="*/ 196850 h 635000"/>
                <a:gd name="connsiteX5" fmla="*/ 1549400 w 1784350"/>
                <a:gd name="connsiteY5" fmla="*/ 111125 h 635000"/>
                <a:gd name="connsiteX6" fmla="*/ 1670050 w 1784350"/>
                <a:gd name="connsiteY6" fmla="*/ 47625 h 635000"/>
                <a:gd name="connsiteX7" fmla="*/ 1784350 w 1784350"/>
                <a:gd name="connsiteY7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4350" h="635000">
                  <a:moveTo>
                    <a:pt x="0" y="635000"/>
                  </a:moveTo>
                  <a:lnTo>
                    <a:pt x="444500" y="492125"/>
                  </a:lnTo>
                  <a:lnTo>
                    <a:pt x="717550" y="358775"/>
                  </a:lnTo>
                  <a:lnTo>
                    <a:pt x="1063625" y="298450"/>
                  </a:lnTo>
                  <a:lnTo>
                    <a:pt x="1330325" y="196850"/>
                  </a:lnTo>
                  <a:lnTo>
                    <a:pt x="1549400" y="111125"/>
                  </a:lnTo>
                  <a:lnTo>
                    <a:pt x="1670050" y="47625"/>
                  </a:lnTo>
                  <a:lnTo>
                    <a:pt x="1784350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 145"/>
            <p:cNvSpPr/>
            <p:nvPr/>
          </p:nvSpPr>
          <p:spPr>
            <a:xfrm>
              <a:off x="7477125" y="3146425"/>
              <a:ext cx="939800" cy="365125"/>
            </a:xfrm>
            <a:custGeom>
              <a:avLst/>
              <a:gdLst>
                <a:gd name="connsiteX0" fmla="*/ 0 w 939800"/>
                <a:gd name="connsiteY0" fmla="*/ 365125 h 365125"/>
                <a:gd name="connsiteX1" fmla="*/ 257175 w 939800"/>
                <a:gd name="connsiteY1" fmla="*/ 260350 h 365125"/>
                <a:gd name="connsiteX2" fmla="*/ 555625 w 939800"/>
                <a:gd name="connsiteY2" fmla="*/ 139700 h 365125"/>
                <a:gd name="connsiteX3" fmla="*/ 898525 w 939800"/>
                <a:gd name="connsiteY3" fmla="*/ 28575 h 365125"/>
                <a:gd name="connsiteX4" fmla="*/ 939800 w 939800"/>
                <a:gd name="connsiteY4" fmla="*/ 0 h 36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800" h="365125">
                  <a:moveTo>
                    <a:pt x="0" y="365125"/>
                  </a:moveTo>
                  <a:lnTo>
                    <a:pt x="257175" y="260350"/>
                  </a:lnTo>
                  <a:lnTo>
                    <a:pt x="555625" y="139700"/>
                  </a:lnTo>
                  <a:lnTo>
                    <a:pt x="898525" y="28575"/>
                  </a:lnTo>
                  <a:lnTo>
                    <a:pt x="939800" y="0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 descr="B:\Projects\BurstingShearBeams-5831\Photos\2009-09-08 Beam 3 Shear Test South\Pics after Cut\P1010089.JPG"/>
          <p:cNvPicPr>
            <a:picLocks noChangeAspect="1" noChangeArrowheads="1"/>
          </p:cNvPicPr>
          <p:nvPr/>
        </p:nvPicPr>
        <p:blipFill rotWithShape="1">
          <a:blip r:embed="rId13" cstate="print"/>
          <a:srcRect l="54863" t="25192" r="5436" b="34014"/>
          <a:stretch/>
        </p:blipFill>
        <p:spPr bwMode="auto">
          <a:xfrm>
            <a:off x="5458967" y="3976733"/>
            <a:ext cx="2966263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7" name="TextBox 20"/>
          <p:cNvSpPr txBox="1"/>
          <p:nvPr/>
        </p:nvSpPr>
        <p:spPr>
          <a:xfrm>
            <a:off x="5548129" y="14478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B3N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TextBox 20"/>
          <p:cNvSpPr txBox="1"/>
          <p:nvPr/>
        </p:nvSpPr>
        <p:spPr>
          <a:xfrm>
            <a:off x="7716654" y="40386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B3S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448300" y="5810250"/>
            <a:ext cx="2651125" cy="355600"/>
          </a:xfrm>
          <a:custGeom>
            <a:avLst/>
            <a:gdLst>
              <a:gd name="connsiteX0" fmla="*/ 0 w 2651125"/>
              <a:gd name="connsiteY0" fmla="*/ 355600 h 355600"/>
              <a:gd name="connsiteX1" fmla="*/ 2508250 w 2651125"/>
              <a:gd name="connsiteY1" fmla="*/ 355600 h 355600"/>
              <a:gd name="connsiteX2" fmla="*/ 2651125 w 2651125"/>
              <a:gd name="connsiteY2" fmla="*/ 114300 h 355600"/>
              <a:gd name="connsiteX3" fmla="*/ 2590800 w 2651125"/>
              <a:gd name="connsiteY3" fmla="*/ 88900 h 355600"/>
              <a:gd name="connsiteX4" fmla="*/ 2536825 w 2651125"/>
              <a:gd name="connsiteY4" fmla="*/ 142875 h 355600"/>
              <a:gd name="connsiteX5" fmla="*/ 2470150 w 2651125"/>
              <a:gd name="connsiteY5" fmla="*/ 177800 h 355600"/>
              <a:gd name="connsiteX6" fmla="*/ 2413000 w 2651125"/>
              <a:gd name="connsiteY6" fmla="*/ 180975 h 355600"/>
              <a:gd name="connsiteX7" fmla="*/ 2314575 w 2651125"/>
              <a:gd name="connsiteY7" fmla="*/ 158750 h 355600"/>
              <a:gd name="connsiteX8" fmla="*/ 2263775 w 2651125"/>
              <a:gd name="connsiteY8" fmla="*/ 123825 h 355600"/>
              <a:gd name="connsiteX9" fmla="*/ 2200275 w 2651125"/>
              <a:gd name="connsiteY9" fmla="*/ 120650 h 355600"/>
              <a:gd name="connsiteX10" fmla="*/ 2162175 w 2651125"/>
              <a:gd name="connsiteY10" fmla="*/ 79375 h 355600"/>
              <a:gd name="connsiteX11" fmla="*/ 2130425 w 2651125"/>
              <a:gd name="connsiteY11" fmla="*/ 82550 h 355600"/>
              <a:gd name="connsiteX12" fmla="*/ 2095500 w 2651125"/>
              <a:gd name="connsiteY12" fmla="*/ 101600 h 355600"/>
              <a:gd name="connsiteX13" fmla="*/ 2044700 w 2651125"/>
              <a:gd name="connsiteY13" fmla="*/ 95250 h 355600"/>
              <a:gd name="connsiteX14" fmla="*/ 2019300 w 2651125"/>
              <a:gd name="connsiteY14" fmla="*/ 95250 h 355600"/>
              <a:gd name="connsiteX15" fmla="*/ 1990725 w 2651125"/>
              <a:gd name="connsiteY15" fmla="*/ 111125 h 355600"/>
              <a:gd name="connsiteX16" fmla="*/ 1968500 w 2651125"/>
              <a:gd name="connsiteY16" fmla="*/ 123825 h 355600"/>
              <a:gd name="connsiteX17" fmla="*/ 1936750 w 2651125"/>
              <a:gd name="connsiteY17" fmla="*/ 136525 h 355600"/>
              <a:gd name="connsiteX18" fmla="*/ 1936750 w 2651125"/>
              <a:gd name="connsiteY18" fmla="*/ 136525 h 355600"/>
              <a:gd name="connsiteX19" fmla="*/ 1879600 w 2651125"/>
              <a:gd name="connsiteY19" fmla="*/ 133350 h 355600"/>
              <a:gd name="connsiteX20" fmla="*/ 1847850 w 2651125"/>
              <a:gd name="connsiteY20" fmla="*/ 117475 h 355600"/>
              <a:gd name="connsiteX21" fmla="*/ 1819275 w 2651125"/>
              <a:gd name="connsiteY21" fmla="*/ 127000 h 355600"/>
              <a:gd name="connsiteX22" fmla="*/ 1787525 w 2651125"/>
              <a:gd name="connsiteY22" fmla="*/ 142875 h 355600"/>
              <a:gd name="connsiteX23" fmla="*/ 1762125 w 2651125"/>
              <a:gd name="connsiteY23" fmla="*/ 152400 h 355600"/>
              <a:gd name="connsiteX24" fmla="*/ 1762125 w 2651125"/>
              <a:gd name="connsiteY24" fmla="*/ 152400 h 355600"/>
              <a:gd name="connsiteX25" fmla="*/ 1704975 w 2651125"/>
              <a:gd name="connsiteY25" fmla="*/ 149225 h 355600"/>
              <a:gd name="connsiteX26" fmla="*/ 1682750 w 2651125"/>
              <a:gd name="connsiteY26" fmla="*/ 149225 h 355600"/>
              <a:gd name="connsiteX27" fmla="*/ 1651000 w 2651125"/>
              <a:gd name="connsiteY27" fmla="*/ 155575 h 355600"/>
              <a:gd name="connsiteX28" fmla="*/ 1622425 w 2651125"/>
              <a:gd name="connsiteY28" fmla="*/ 161925 h 355600"/>
              <a:gd name="connsiteX29" fmla="*/ 1574800 w 2651125"/>
              <a:gd name="connsiteY29" fmla="*/ 203200 h 355600"/>
              <a:gd name="connsiteX30" fmla="*/ 1539875 w 2651125"/>
              <a:gd name="connsiteY30" fmla="*/ 206375 h 355600"/>
              <a:gd name="connsiteX31" fmla="*/ 1495425 w 2651125"/>
              <a:gd name="connsiteY31" fmla="*/ 212725 h 355600"/>
              <a:gd name="connsiteX32" fmla="*/ 1457325 w 2651125"/>
              <a:gd name="connsiteY32" fmla="*/ 206375 h 355600"/>
              <a:gd name="connsiteX33" fmla="*/ 1409700 w 2651125"/>
              <a:gd name="connsiteY33" fmla="*/ 168275 h 355600"/>
              <a:gd name="connsiteX34" fmla="*/ 1374775 w 2651125"/>
              <a:gd name="connsiteY34" fmla="*/ 133350 h 355600"/>
              <a:gd name="connsiteX35" fmla="*/ 1346200 w 2651125"/>
              <a:gd name="connsiteY35" fmla="*/ 130175 h 355600"/>
              <a:gd name="connsiteX36" fmla="*/ 1314450 w 2651125"/>
              <a:gd name="connsiteY36" fmla="*/ 111125 h 355600"/>
              <a:gd name="connsiteX37" fmla="*/ 1254125 w 2651125"/>
              <a:gd name="connsiteY37" fmla="*/ 85725 h 355600"/>
              <a:gd name="connsiteX38" fmla="*/ 1174750 w 2651125"/>
              <a:gd name="connsiteY38" fmla="*/ 53975 h 355600"/>
              <a:gd name="connsiteX39" fmla="*/ 1108075 w 2651125"/>
              <a:gd name="connsiteY39" fmla="*/ 22225 h 355600"/>
              <a:gd name="connsiteX40" fmla="*/ 1089025 w 2651125"/>
              <a:gd name="connsiteY40" fmla="*/ 0 h 355600"/>
              <a:gd name="connsiteX41" fmla="*/ 1079500 w 2651125"/>
              <a:gd name="connsiteY41" fmla="*/ 41275 h 355600"/>
              <a:gd name="connsiteX42" fmla="*/ 1108075 w 2651125"/>
              <a:gd name="connsiteY42" fmla="*/ 101600 h 355600"/>
              <a:gd name="connsiteX43" fmla="*/ 1136650 w 2651125"/>
              <a:gd name="connsiteY43" fmla="*/ 133350 h 355600"/>
              <a:gd name="connsiteX44" fmla="*/ 1101725 w 2651125"/>
              <a:gd name="connsiteY44" fmla="*/ 133350 h 355600"/>
              <a:gd name="connsiteX45" fmla="*/ 1035050 w 2651125"/>
              <a:gd name="connsiteY45" fmla="*/ 98425 h 355600"/>
              <a:gd name="connsiteX46" fmla="*/ 1000125 w 2651125"/>
              <a:gd name="connsiteY46" fmla="*/ 76200 h 355600"/>
              <a:gd name="connsiteX47" fmla="*/ 965200 w 2651125"/>
              <a:gd name="connsiteY47" fmla="*/ 50800 h 355600"/>
              <a:gd name="connsiteX48" fmla="*/ 863600 w 2651125"/>
              <a:gd name="connsiteY48" fmla="*/ 66675 h 355600"/>
              <a:gd name="connsiteX49" fmla="*/ 841375 w 2651125"/>
              <a:gd name="connsiteY49" fmla="*/ 79375 h 355600"/>
              <a:gd name="connsiteX50" fmla="*/ 806450 w 2651125"/>
              <a:gd name="connsiteY50" fmla="*/ 123825 h 355600"/>
              <a:gd name="connsiteX51" fmla="*/ 793750 w 2651125"/>
              <a:gd name="connsiteY51" fmla="*/ 161925 h 355600"/>
              <a:gd name="connsiteX52" fmla="*/ 682625 w 2651125"/>
              <a:gd name="connsiteY52" fmla="*/ 120650 h 355600"/>
              <a:gd name="connsiteX53" fmla="*/ 625475 w 2651125"/>
              <a:gd name="connsiteY53" fmla="*/ 111125 h 355600"/>
              <a:gd name="connsiteX54" fmla="*/ 581025 w 2651125"/>
              <a:gd name="connsiteY54" fmla="*/ 111125 h 355600"/>
              <a:gd name="connsiteX55" fmla="*/ 536575 w 2651125"/>
              <a:gd name="connsiteY55" fmla="*/ 111125 h 355600"/>
              <a:gd name="connsiteX56" fmla="*/ 498475 w 2651125"/>
              <a:gd name="connsiteY56" fmla="*/ 98425 h 355600"/>
              <a:gd name="connsiteX57" fmla="*/ 473075 w 2651125"/>
              <a:gd name="connsiteY57" fmla="*/ 76200 h 355600"/>
              <a:gd name="connsiteX58" fmla="*/ 447675 w 2651125"/>
              <a:gd name="connsiteY58" fmla="*/ 66675 h 355600"/>
              <a:gd name="connsiteX59" fmla="*/ 434975 w 2651125"/>
              <a:gd name="connsiteY59" fmla="*/ 63500 h 355600"/>
              <a:gd name="connsiteX60" fmla="*/ 390525 w 2651125"/>
              <a:gd name="connsiteY60" fmla="*/ 53975 h 355600"/>
              <a:gd name="connsiteX61" fmla="*/ 342900 w 2651125"/>
              <a:gd name="connsiteY61" fmla="*/ 47625 h 355600"/>
              <a:gd name="connsiteX62" fmla="*/ 307975 w 2651125"/>
              <a:gd name="connsiteY62" fmla="*/ 31750 h 355600"/>
              <a:gd name="connsiteX63" fmla="*/ 279400 w 2651125"/>
              <a:gd name="connsiteY63" fmla="*/ 50800 h 355600"/>
              <a:gd name="connsiteX64" fmla="*/ 279400 w 2651125"/>
              <a:gd name="connsiteY64" fmla="*/ 111125 h 355600"/>
              <a:gd name="connsiteX65" fmla="*/ 257175 w 2651125"/>
              <a:gd name="connsiteY65" fmla="*/ 155575 h 355600"/>
              <a:gd name="connsiteX66" fmla="*/ 190500 w 2651125"/>
              <a:gd name="connsiteY66" fmla="*/ 155575 h 355600"/>
              <a:gd name="connsiteX67" fmla="*/ 158750 w 2651125"/>
              <a:gd name="connsiteY67" fmla="*/ 174625 h 355600"/>
              <a:gd name="connsiteX68" fmla="*/ 120650 w 2651125"/>
              <a:gd name="connsiteY68" fmla="*/ 206375 h 355600"/>
              <a:gd name="connsiteX69" fmla="*/ 47625 w 2651125"/>
              <a:gd name="connsiteY69" fmla="*/ 177800 h 355600"/>
              <a:gd name="connsiteX70" fmla="*/ 19050 w 2651125"/>
              <a:gd name="connsiteY70" fmla="*/ 155575 h 355600"/>
              <a:gd name="connsiteX71" fmla="*/ 3175 w 2651125"/>
              <a:gd name="connsiteY71" fmla="*/ 1524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651125" h="355600">
                <a:moveTo>
                  <a:pt x="0" y="355600"/>
                </a:moveTo>
                <a:lnTo>
                  <a:pt x="2508250" y="355600"/>
                </a:lnTo>
                <a:lnTo>
                  <a:pt x="2651125" y="114300"/>
                </a:lnTo>
                <a:lnTo>
                  <a:pt x="2590800" y="88900"/>
                </a:lnTo>
                <a:lnTo>
                  <a:pt x="2536825" y="142875"/>
                </a:lnTo>
                <a:lnTo>
                  <a:pt x="2470150" y="177800"/>
                </a:lnTo>
                <a:lnTo>
                  <a:pt x="2413000" y="180975"/>
                </a:lnTo>
                <a:lnTo>
                  <a:pt x="2314575" y="158750"/>
                </a:lnTo>
                <a:lnTo>
                  <a:pt x="2263775" y="123825"/>
                </a:lnTo>
                <a:lnTo>
                  <a:pt x="2200275" y="120650"/>
                </a:lnTo>
                <a:lnTo>
                  <a:pt x="2162175" y="79375"/>
                </a:lnTo>
                <a:lnTo>
                  <a:pt x="2130425" y="82550"/>
                </a:lnTo>
                <a:lnTo>
                  <a:pt x="2095500" y="101600"/>
                </a:lnTo>
                <a:lnTo>
                  <a:pt x="2044700" y="95250"/>
                </a:lnTo>
                <a:lnTo>
                  <a:pt x="2019300" y="95250"/>
                </a:lnTo>
                <a:lnTo>
                  <a:pt x="1990725" y="111125"/>
                </a:lnTo>
                <a:lnTo>
                  <a:pt x="1968500" y="123825"/>
                </a:lnTo>
                <a:cubicBezTo>
                  <a:pt x="1940884" y="134181"/>
                  <a:pt x="1951188" y="129306"/>
                  <a:pt x="1936750" y="136525"/>
                </a:cubicBezTo>
                <a:lnTo>
                  <a:pt x="1936750" y="136525"/>
                </a:lnTo>
                <a:lnTo>
                  <a:pt x="1879600" y="133350"/>
                </a:lnTo>
                <a:lnTo>
                  <a:pt x="1847850" y="117475"/>
                </a:lnTo>
                <a:lnTo>
                  <a:pt x="1819275" y="127000"/>
                </a:lnTo>
                <a:lnTo>
                  <a:pt x="1787525" y="142875"/>
                </a:lnTo>
                <a:lnTo>
                  <a:pt x="1762125" y="152400"/>
                </a:lnTo>
                <a:lnTo>
                  <a:pt x="1762125" y="152400"/>
                </a:lnTo>
                <a:lnTo>
                  <a:pt x="1704975" y="149225"/>
                </a:lnTo>
                <a:lnTo>
                  <a:pt x="1682750" y="149225"/>
                </a:lnTo>
                <a:lnTo>
                  <a:pt x="1651000" y="155575"/>
                </a:lnTo>
                <a:lnTo>
                  <a:pt x="1622425" y="161925"/>
                </a:lnTo>
                <a:lnTo>
                  <a:pt x="1574800" y="203200"/>
                </a:lnTo>
                <a:lnTo>
                  <a:pt x="1539875" y="206375"/>
                </a:lnTo>
                <a:lnTo>
                  <a:pt x="1495425" y="212725"/>
                </a:lnTo>
                <a:lnTo>
                  <a:pt x="1457325" y="206375"/>
                </a:lnTo>
                <a:lnTo>
                  <a:pt x="1409700" y="168275"/>
                </a:lnTo>
                <a:lnTo>
                  <a:pt x="1374775" y="133350"/>
                </a:lnTo>
                <a:lnTo>
                  <a:pt x="1346200" y="130175"/>
                </a:lnTo>
                <a:lnTo>
                  <a:pt x="1314450" y="111125"/>
                </a:lnTo>
                <a:lnTo>
                  <a:pt x="1254125" y="85725"/>
                </a:lnTo>
                <a:lnTo>
                  <a:pt x="1174750" y="53975"/>
                </a:lnTo>
                <a:lnTo>
                  <a:pt x="1108075" y="22225"/>
                </a:lnTo>
                <a:lnTo>
                  <a:pt x="1089025" y="0"/>
                </a:lnTo>
                <a:lnTo>
                  <a:pt x="1079500" y="41275"/>
                </a:lnTo>
                <a:lnTo>
                  <a:pt x="1108075" y="101600"/>
                </a:lnTo>
                <a:lnTo>
                  <a:pt x="1136650" y="133350"/>
                </a:lnTo>
                <a:lnTo>
                  <a:pt x="1101725" y="133350"/>
                </a:lnTo>
                <a:lnTo>
                  <a:pt x="1035050" y="98425"/>
                </a:lnTo>
                <a:lnTo>
                  <a:pt x="1000125" y="76200"/>
                </a:lnTo>
                <a:lnTo>
                  <a:pt x="965200" y="50800"/>
                </a:lnTo>
                <a:lnTo>
                  <a:pt x="863600" y="66675"/>
                </a:lnTo>
                <a:lnTo>
                  <a:pt x="841375" y="79375"/>
                </a:lnTo>
                <a:lnTo>
                  <a:pt x="806450" y="123825"/>
                </a:lnTo>
                <a:lnTo>
                  <a:pt x="793750" y="161925"/>
                </a:lnTo>
                <a:lnTo>
                  <a:pt x="682625" y="120650"/>
                </a:lnTo>
                <a:lnTo>
                  <a:pt x="625475" y="111125"/>
                </a:lnTo>
                <a:lnTo>
                  <a:pt x="581025" y="111125"/>
                </a:lnTo>
                <a:lnTo>
                  <a:pt x="536575" y="111125"/>
                </a:lnTo>
                <a:lnTo>
                  <a:pt x="498475" y="98425"/>
                </a:lnTo>
                <a:lnTo>
                  <a:pt x="473075" y="76200"/>
                </a:lnTo>
                <a:cubicBezTo>
                  <a:pt x="464608" y="73025"/>
                  <a:pt x="456253" y="69534"/>
                  <a:pt x="447675" y="66675"/>
                </a:cubicBezTo>
                <a:cubicBezTo>
                  <a:pt x="443535" y="65295"/>
                  <a:pt x="434975" y="63500"/>
                  <a:pt x="434975" y="63500"/>
                </a:cubicBezTo>
                <a:lnTo>
                  <a:pt x="390525" y="53975"/>
                </a:lnTo>
                <a:lnTo>
                  <a:pt x="342900" y="47625"/>
                </a:lnTo>
                <a:lnTo>
                  <a:pt x="307975" y="31750"/>
                </a:lnTo>
                <a:lnTo>
                  <a:pt x="279400" y="50800"/>
                </a:lnTo>
                <a:lnTo>
                  <a:pt x="279400" y="111125"/>
                </a:lnTo>
                <a:lnTo>
                  <a:pt x="257175" y="155575"/>
                </a:lnTo>
                <a:lnTo>
                  <a:pt x="190500" y="155575"/>
                </a:lnTo>
                <a:lnTo>
                  <a:pt x="158750" y="174625"/>
                </a:lnTo>
                <a:lnTo>
                  <a:pt x="120650" y="206375"/>
                </a:lnTo>
                <a:lnTo>
                  <a:pt x="47625" y="177800"/>
                </a:lnTo>
                <a:lnTo>
                  <a:pt x="19050" y="155575"/>
                </a:lnTo>
                <a:lnTo>
                  <a:pt x="3175" y="152400"/>
                </a:ln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5448300" y="4689475"/>
            <a:ext cx="2406650" cy="1285875"/>
            <a:chOff x="5448300" y="4689475"/>
            <a:chExt cx="2406650" cy="1285875"/>
          </a:xfrm>
        </p:grpSpPr>
        <p:sp>
          <p:nvSpPr>
            <p:cNvPr id="3" name="Freeform 2"/>
            <p:cNvSpPr/>
            <p:nvPr/>
          </p:nvSpPr>
          <p:spPr>
            <a:xfrm>
              <a:off x="5470525" y="5064125"/>
              <a:ext cx="1444625" cy="819150"/>
            </a:xfrm>
            <a:custGeom>
              <a:avLst/>
              <a:gdLst>
                <a:gd name="connsiteX0" fmla="*/ 0 w 1444625"/>
                <a:gd name="connsiteY0" fmla="*/ 0 h 819150"/>
                <a:gd name="connsiteX1" fmla="*/ 295275 w 1444625"/>
                <a:gd name="connsiteY1" fmla="*/ 149225 h 819150"/>
                <a:gd name="connsiteX2" fmla="*/ 536575 w 1444625"/>
                <a:gd name="connsiteY2" fmla="*/ 247650 h 819150"/>
                <a:gd name="connsiteX3" fmla="*/ 704850 w 1444625"/>
                <a:gd name="connsiteY3" fmla="*/ 333375 h 819150"/>
                <a:gd name="connsiteX4" fmla="*/ 803275 w 1444625"/>
                <a:gd name="connsiteY4" fmla="*/ 428625 h 819150"/>
                <a:gd name="connsiteX5" fmla="*/ 965200 w 1444625"/>
                <a:gd name="connsiteY5" fmla="*/ 492125 h 819150"/>
                <a:gd name="connsiteX6" fmla="*/ 1120775 w 1444625"/>
                <a:gd name="connsiteY6" fmla="*/ 612775 h 819150"/>
                <a:gd name="connsiteX7" fmla="*/ 1260475 w 1444625"/>
                <a:gd name="connsiteY7" fmla="*/ 695325 h 819150"/>
                <a:gd name="connsiteX8" fmla="*/ 1323975 w 1444625"/>
                <a:gd name="connsiteY8" fmla="*/ 755650 h 819150"/>
                <a:gd name="connsiteX9" fmla="*/ 1444625 w 1444625"/>
                <a:gd name="connsiteY9" fmla="*/ 81915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4625" h="819150">
                  <a:moveTo>
                    <a:pt x="0" y="0"/>
                  </a:moveTo>
                  <a:lnTo>
                    <a:pt x="295275" y="149225"/>
                  </a:lnTo>
                  <a:lnTo>
                    <a:pt x="536575" y="247650"/>
                  </a:lnTo>
                  <a:lnTo>
                    <a:pt x="704850" y="333375"/>
                  </a:lnTo>
                  <a:lnTo>
                    <a:pt x="803275" y="428625"/>
                  </a:lnTo>
                  <a:lnTo>
                    <a:pt x="965200" y="492125"/>
                  </a:lnTo>
                  <a:lnTo>
                    <a:pt x="1120775" y="612775"/>
                  </a:lnTo>
                  <a:lnTo>
                    <a:pt x="1260475" y="695325"/>
                  </a:lnTo>
                  <a:lnTo>
                    <a:pt x="1323975" y="755650"/>
                  </a:lnTo>
                  <a:lnTo>
                    <a:pt x="1444625" y="8191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476875" y="4689475"/>
              <a:ext cx="542925" cy="361950"/>
            </a:xfrm>
            <a:custGeom>
              <a:avLst/>
              <a:gdLst>
                <a:gd name="connsiteX0" fmla="*/ 0 w 542925"/>
                <a:gd name="connsiteY0" fmla="*/ 0 h 361950"/>
                <a:gd name="connsiteX1" fmla="*/ 219075 w 542925"/>
                <a:gd name="connsiteY1" fmla="*/ 146050 h 361950"/>
                <a:gd name="connsiteX2" fmla="*/ 346075 w 542925"/>
                <a:gd name="connsiteY2" fmla="*/ 222250 h 361950"/>
                <a:gd name="connsiteX3" fmla="*/ 469900 w 542925"/>
                <a:gd name="connsiteY3" fmla="*/ 304800 h 361950"/>
                <a:gd name="connsiteX4" fmla="*/ 542925 w 542925"/>
                <a:gd name="connsiteY4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5" h="361950">
                  <a:moveTo>
                    <a:pt x="0" y="0"/>
                  </a:moveTo>
                  <a:lnTo>
                    <a:pt x="219075" y="146050"/>
                  </a:lnTo>
                  <a:lnTo>
                    <a:pt x="346075" y="222250"/>
                  </a:lnTo>
                  <a:lnTo>
                    <a:pt x="469900" y="304800"/>
                  </a:lnTo>
                  <a:lnTo>
                    <a:pt x="542925" y="3619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448300" y="4835525"/>
              <a:ext cx="1000125" cy="549275"/>
            </a:xfrm>
            <a:custGeom>
              <a:avLst/>
              <a:gdLst>
                <a:gd name="connsiteX0" fmla="*/ 0 w 1000125"/>
                <a:gd name="connsiteY0" fmla="*/ 0 h 549275"/>
                <a:gd name="connsiteX1" fmla="*/ 298450 w 1000125"/>
                <a:gd name="connsiteY1" fmla="*/ 146050 h 549275"/>
                <a:gd name="connsiteX2" fmla="*/ 444500 w 1000125"/>
                <a:gd name="connsiteY2" fmla="*/ 247650 h 549275"/>
                <a:gd name="connsiteX3" fmla="*/ 581025 w 1000125"/>
                <a:gd name="connsiteY3" fmla="*/ 304800 h 549275"/>
                <a:gd name="connsiteX4" fmla="*/ 688975 w 1000125"/>
                <a:gd name="connsiteY4" fmla="*/ 374650 h 549275"/>
                <a:gd name="connsiteX5" fmla="*/ 828675 w 1000125"/>
                <a:gd name="connsiteY5" fmla="*/ 479425 h 549275"/>
                <a:gd name="connsiteX6" fmla="*/ 901700 w 1000125"/>
                <a:gd name="connsiteY6" fmla="*/ 533400 h 549275"/>
                <a:gd name="connsiteX7" fmla="*/ 1000125 w 1000125"/>
                <a:gd name="connsiteY7" fmla="*/ 549275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125" h="549275">
                  <a:moveTo>
                    <a:pt x="0" y="0"/>
                  </a:moveTo>
                  <a:lnTo>
                    <a:pt x="298450" y="146050"/>
                  </a:lnTo>
                  <a:lnTo>
                    <a:pt x="444500" y="247650"/>
                  </a:lnTo>
                  <a:lnTo>
                    <a:pt x="581025" y="304800"/>
                  </a:lnTo>
                  <a:lnTo>
                    <a:pt x="688975" y="374650"/>
                  </a:lnTo>
                  <a:lnTo>
                    <a:pt x="828675" y="479425"/>
                  </a:lnTo>
                  <a:lnTo>
                    <a:pt x="901700" y="533400"/>
                  </a:lnTo>
                  <a:lnTo>
                    <a:pt x="1000125" y="5492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054725" y="5070475"/>
              <a:ext cx="1422400" cy="825500"/>
            </a:xfrm>
            <a:custGeom>
              <a:avLst/>
              <a:gdLst>
                <a:gd name="connsiteX0" fmla="*/ 0 w 1422400"/>
                <a:gd name="connsiteY0" fmla="*/ 0 h 825500"/>
                <a:gd name="connsiteX1" fmla="*/ 219075 w 1422400"/>
                <a:gd name="connsiteY1" fmla="*/ 139700 h 825500"/>
                <a:gd name="connsiteX2" fmla="*/ 346075 w 1422400"/>
                <a:gd name="connsiteY2" fmla="*/ 203200 h 825500"/>
                <a:gd name="connsiteX3" fmla="*/ 473075 w 1422400"/>
                <a:gd name="connsiteY3" fmla="*/ 266700 h 825500"/>
                <a:gd name="connsiteX4" fmla="*/ 501650 w 1422400"/>
                <a:gd name="connsiteY4" fmla="*/ 282575 h 825500"/>
                <a:gd name="connsiteX5" fmla="*/ 596900 w 1422400"/>
                <a:gd name="connsiteY5" fmla="*/ 333375 h 825500"/>
                <a:gd name="connsiteX6" fmla="*/ 739775 w 1422400"/>
                <a:gd name="connsiteY6" fmla="*/ 409575 h 825500"/>
                <a:gd name="connsiteX7" fmla="*/ 882650 w 1422400"/>
                <a:gd name="connsiteY7" fmla="*/ 482600 h 825500"/>
                <a:gd name="connsiteX8" fmla="*/ 952500 w 1422400"/>
                <a:gd name="connsiteY8" fmla="*/ 539750 h 825500"/>
                <a:gd name="connsiteX9" fmla="*/ 1066800 w 1422400"/>
                <a:gd name="connsiteY9" fmla="*/ 606425 h 825500"/>
                <a:gd name="connsiteX10" fmla="*/ 1171575 w 1422400"/>
                <a:gd name="connsiteY10" fmla="*/ 698500 h 825500"/>
                <a:gd name="connsiteX11" fmla="*/ 1320800 w 1422400"/>
                <a:gd name="connsiteY11" fmla="*/ 777875 h 825500"/>
                <a:gd name="connsiteX12" fmla="*/ 1422400 w 1422400"/>
                <a:gd name="connsiteY12" fmla="*/ 8255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2400" h="825500">
                  <a:moveTo>
                    <a:pt x="0" y="0"/>
                  </a:moveTo>
                  <a:lnTo>
                    <a:pt x="219075" y="139700"/>
                  </a:lnTo>
                  <a:lnTo>
                    <a:pt x="346075" y="203200"/>
                  </a:lnTo>
                  <a:lnTo>
                    <a:pt x="473075" y="266700"/>
                  </a:lnTo>
                  <a:lnTo>
                    <a:pt x="501650" y="282575"/>
                  </a:lnTo>
                  <a:lnTo>
                    <a:pt x="596900" y="333375"/>
                  </a:lnTo>
                  <a:lnTo>
                    <a:pt x="739775" y="409575"/>
                  </a:lnTo>
                  <a:lnTo>
                    <a:pt x="882650" y="482600"/>
                  </a:lnTo>
                  <a:lnTo>
                    <a:pt x="952500" y="539750"/>
                  </a:lnTo>
                  <a:lnTo>
                    <a:pt x="1066800" y="606425"/>
                  </a:lnTo>
                  <a:lnTo>
                    <a:pt x="1171575" y="698500"/>
                  </a:lnTo>
                  <a:lnTo>
                    <a:pt x="1320800" y="777875"/>
                  </a:lnTo>
                  <a:lnTo>
                    <a:pt x="1422400" y="8255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521450" y="5384800"/>
              <a:ext cx="631825" cy="381000"/>
            </a:xfrm>
            <a:custGeom>
              <a:avLst/>
              <a:gdLst>
                <a:gd name="connsiteX0" fmla="*/ 0 w 631825"/>
                <a:gd name="connsiteY0" fmla="*/ 0 h 381000"/>
                <a:gd name="connsiteX1" fmla="*/ 190500 w 631825"/>
                <a:gd name="connsiteY1" fmla="*/ 98425 h 381000"/>
                <a:gd name="connsiteX2" fmla="*/ 323850 w 631825"/>
                <a:gd name="connsiteY2" fmla="*/ 180975 h 381000"/>
                <a:gd name="connsiteX3" fmla="*/ 409575 w 631825"/>
                <a:gd name="connsiteY3" fmla="*/ 257175 h 381000"/>
                <a:gd name="connsiteX4" fmla="*/ 523875 w 631825"/>
                <a:gd name="connsiteY4" fmla="*/ 314325 h 381000"/>
                <a:gd name="connsiteX5" fmla="*/ 631825 w 631825"/>
                <a:gd name="connsiteY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825" h="381000">
                  <a:moveTo>
                    <a:pt x="0" y="0"/>
                  </a:moveTo>
                  <a:lnTo>
                    <a:pt x="190500" y="98425"/>
                  </a:lnTo>
                  <a:lnTo>
                    <a:pt x="323850" y="180975"/>
                  </a:lnTo>
                  <a:lnTo>
                    <a:pt x="409575" y="257175"/>
                  </a:lnTo>
                  <a:lnTo>
                    <a:pt x="523875" y="314325"/>
                  </a:lnTo>
                  <a:lnTo>
                    <a:pt x="631825" y="3810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048375" y="4905375"/>
              <a:ext cx="1536700" cy="844550"/>
            </a:xfrm>
            <a:custGeom>
              <a:avLst/>
              <a:gdLst>
                <a:gd name="connsiteX0" fmla="*/ 0 w 1536700"/>
                <a:gd name="connsiteY0" fmla="*/ 0 h 844550"/>
                <a:gd name="connsiteX1" fmla="*/ 342900 w 1536700"/>
                <a:gd name="connsiteY1" fmla="*/ 190500 h 844550"/>
                <a:gd name="connsiteX2" fmla="*/ 574675 w 1536700"/>
                <a:gd name="connsiteY2" fmla="*/ 307975 h 844550"/>
                <a:gd name="connsiteX3" fmla="*/ 717550 w 1536700"/>
                <a:gd name="connsiteY3" fmla="*/ 390525 h 844550"/>
                <a:gd name="connsiteX4" fmla="*/ 936625 w 1536700"/>
                <a:gd name="connsiteY4" fmla="*/ 511175 h 844550"/>
                <a:gd name="connsiteX5" fmla="*/ 1060450 w 1536700"/>
                <a:gd name="connsiteY5" fmla="*/ 571500 h 844550"/>
                <a:gd name="connsiteX6" fmla="*/ 1206500 w 1536700"/>
                <a:gd name="connsiteY6" fmla="*/ 673100 h 844550"/>
                <a:gd name="connsiteX7" fmla="*/ 1422400 w 1536700"/>
                <a:gd name="connsiteY7" fmla="*/ 784225 h 844550"/>
                <a:gd name="connsiteX8" fmla="*/ 1536700 w 1536700"/>
                <a:gd name="connsiteY8" fmla="*/ 844550 h 84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00" h="844550">
                  <a:moveTo>
                    <a:pt x="0" y="0"/>
                  </a:moveTo>
                  <a:lnTo>
                    <a:pt x="342900" y="190500"/>
                  </a:lnTo>
                  <a:lnTo>
                    <a:pt x="574675" y="307975"/>
                  </a:lnTo>
                  <a:lnTo>
                    <a:pt x="717550" y="390525"/>
                  </a:lnTo>
                  <a:lnTo>
                    <a:pt x="936625" y="511175"/>
                  </a:lnTo>
                  <a:lnTo>
                    <a:pt x="1060450" y="571500"/>
                  </a:lnTo>
                  <a:lnTo>
                    <a:pt x="1206500" y="673100"/>
                  </a:lnTo>
                  <a:lnTo>
                    <a:pt x="1422400" y="784225"/>
                  </a:lnTo>
                  <a:lnTo>
                    <a:pt x="1536700" y="8445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524625" y="4857750"/>
              <a:ext cx="946150" cy="688975"/>
            </a:xfrm>
            <a:custGeom>
              <a:avLst/>
              <a:gdLst>
                <a:gd name="connsiteX0" fmla="*/ 0 w 946150"/>
                <a:gd name="connsiteY0" fmla="*/ 0 h 688975"/>
                <a:gd name="connsiteX1" fmla="*/ 231775 w 946150"/>
                <a:gd name="connsiteY1" fmla="*/ 200025 h 688975"/>
                <a:gd name="connsiteX2" fmla="*/ 434975 w 946150"/>
                <a:gd name="connsiteY2" fmla="*/ 352425 h 688975"/>
                <a:gd name="connsiteX3" fmla="*/ 708025 w 946150"/>
                <a:gd name="connsiteY3" fmla="*/ 498475 h 688975"/>
                <a:gd name="connsiteX4" fmla="*/ 946150 w 946150"/>
                <a:gd name="connsiteY4" fmla="*/ 688975 h 6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150" h="688975">
                  <a:moveTo>
                    <a:pt x="0" y="0"/>
                  </a:moveTo>
                  <a:lnTo>
                    <a:pt x="231775" y="200025"/>
                  </a:lnTo>
                  <a:lnTo>
                    <a:pt x="434975" y="352425"/>
                  </a:lnTo>
                  <a:lnTo>
                    <a:pt x="708025" y="498475"/>
                  </a:lnTo>
                  <a:lnTo>
                    <a:pt x="946150" y="6889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391275" y="4711700"/>
              <a:ext cx="1463675" cy="1263650"/>
            </a:xfrm>
            <a:custGeom>
              <a:avLst/>
              <a:gdLst>
                <a:gd name="connsiteX0" fmla="*/ 0 w 1463675"/>
                <a:gd name="connsiteY0" fmla="*/ 0 h 1263650"/>
                <a:gd name="connsiteX1" fmla="*/ 0 w 1463675"/>
                <a:gd name="connsiteY1" fmla="*/ 0 h 1263650"/>
                <a:gd name="connsiteX2" fmla="*/ 222250 w 1463675"/>
                <a:gd name="connsiteY2" fmla="*/ 142875 h 1263650"/>
                <a:gd name="connsiteX3" fmla="*/ 463550 w 1463675"/>
                <a:gd name="connsiteY3" fmla="*/ 260350 h 1263650"/>
                <a:gd name="connsiteX4" fmla="*/ 669925 w 1463675"/>
                <a:gd name="connsiteY4" fmla="*/ 371475 h 1263650"/>
                <a:gd name="connsiteX5" fmla="*/ 828675 w 1463675"/>
                <a:gd name="connsiteY5" fmla="*/ 495300 h 1263650"/>
                <a:gd name="connsiteX6" fmla="*/ 841375 w 1463675"/>
                <a:gd name="connsiteY6" fmla="*/ 520700 h 1263650"/>
                <a:gd name="connsiteX7" fmla="*/ 962025 w 1463675"/>
                <a:gd name="connsiteY7" fmla="*/ 669925 h 1263650"/>
                <a:gd name="connsiteX8" fmla="*/ 1022350 w 1463675"/>
                <a:gd name="connsiteY8" fmla="*/ 758825 h 1263650"/>
                <a:gd name="connsiteX9" fmla="*/ 1114425 w 1463675"/>
                <a:gd name="connsiteY9" fmla="*/ 879475 h 1263650"/>
                <a:gd name="connsiteX10" fmla="*/ 1127125 w 1463675"/>
                <a:gd name="connsiteY10" fmla="*/ 904875 h 1263650"/>
                <a:gd name="connsiteX11" fmla="*/ 1190625 w 1463675"/>
                <a:gd name="connsiteY11" fmla="*/ 981075 h 1263650"/>
                <a:gd name="connsiteX12" fmla="*/ 1225550 w 1463675"/>
                <a:gd name="connsiteY12" fmla="*/ 1050925 h 1263650"/>
                <a:gd name="connsiteX13" fmla="*/ 1320800 w 1463675"/>
                <a:gd name="connsiteY13" fmla="*/ 1143000 h 1263650"/>
                <a:gd name="connsiteX14" fmla="*/ 1412875 w 1463675"/>
                <a:gd name="connsiteY14" fmla="*/ 1219200 h 1263650"/>
                <a:gd name="connsiteX15" fmla="*/ 1463675 w 1463675"/>
                <a:gd name="connsiteY15" fmla="*/ 126365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3675" h="1263650">
                  <a:moveTo>
                    <a:pt x="0" y="0"/>
                  </a:moveTo>
                  <a:lnTo>
                    <a:pt x="0" y="0"/>
                  </a:lnTo>
                  <a:lnTo>
                    <a:pt x="222250" y="142875"/>
                  </a:lnTo>
                  <a:lnTo>
                    <a:pt x="463550" y="260350"/>
                  </a:lnTo>
                  <a:lnTo>
                    <a:pt x="669925" y="371475"/>
                  </a:lnTo>
                  <a:lnTo>
                    <a:pt x="828675" y="495300"/>
                  </a:lnTo>
                  <a:lnTo>
                    <a:pt x="841375" y="520700"/>
                  </a:lnTo>
                  <a:lnTo>
                    <a:pt x="962025" y="669925"/>
                  </a:lnTo>
                  <a:lnTo>
                    <a:pt x="1022350" y="758825"/>
                  </a:lnTo>
                  <a:lnTo>
                    <a:pt x="1114425" y="879475"/>
                  </a:lnTo>
                  <a:lnTo>
                    <a:pt x="1127125" y="904875"/>
                  </a:lnTo>
                  <a:lnTo>
                    <a:pt x="1190625" y="981075"/>
                  </a:lnTo>
                  <a:lnTo>
                    <a:pt x="1225550" y="1050925"/>
                  </a:lnTo>
                  <a:lnTo>
                    <a:pt x="1320800" y="1143000"/>
                  </a:lnTo>
                  <a:lnTo>
                    <a:pt x="1412875" y="1219200"/>
                  </a:lnTo>
                  <a:lnTo>
                    <a:pt x="1463675" y="12636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461125" y="5524500"/>
              <a:ext cx="803275" cy="387350"/>
            </a:xfrm>
            <a:custGeom>
              <a:avLst/>
              <a:gdLst>
                <a:gd name="connsiteX0" fmla="*/ 0 w 803275"/>
                <a:gd name="connsiteY0" fmla="*/ 0 h 387350"/>
                <a:gd name="connsiteX1" fmla="*/ 219075 w 803275"/>
                <a:gd name="connsiteY1" fmla="*/ 133350 h 387350"/>
                <a:gd name="connsiteX2" fmla="*/ 400050 w 803275"/>
                <a:gd name="connsiteY2" fmla="*/ 222250 h 387350"/>
                <a:gd name="connsiteX3" fmla="*/ 612775 w 803275"/>
                <a:gd name="connsiteY3" fmla="*/ 311150 h 387350"/>
                <a:gd name="connsiteX4" fmla="*/ 746125 w 803275"/>
                <a:gd name="connsiteY4" fmla="*/ 387350 h 387350"/>
                <a:gd name="connsiteX5" fmla="*/ 803275 w 803275"/>
                <a:gd name="connsiteY5" fmla="*/ 38735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75" h="387350">
                  <a:moveTo>
                    <a:pt x="0" y="0"/>
                  </a:moveTo>
                  <a:lnTo>
                    <a:pt x="219075" y="133350"/>
                  </a:lnTo>
                  <a:lnTo>
                    <a:pt x="400050" y="222250"/>
                  </a:lnTo>
                  <a:lnTo>
                    <a:pt x="612775" y="311150"/>
                  </a:lnTo>
                  <a:lnTo>
                    <a:pt x="746125" y="387350"/>
                  </a:lnTo>
                  <a:lnTo>
                    <a:pt x="803275" y="3873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64175" y="5168900"/>
              <a:ext cx="555625" cy="317500"/>
            </a:xfrm>
            <a:custGeom>
              <a:avLst/>
              <a:gdLst>
                <a:gd name="connsiteX0" fmla="*/ 0 w 555625"/>
                <a:gd name="connsiteY0" fmla="*/ 0 h 317500"/>
                <a:gd name="connsiteX1" fmla="*/ 161925 w 555625"/>
                <a:gd name="connsiteY1" fmla="*/ 101600 h 317500"/>
                <a:gd name="connsiteX2" fmla="*/ 279400 w 555625"/>
                <a:gd name="connsiteY2" fmla="*/ 171450 h 317500"/>
                <a:gd name="connsiteX3" fmla="*/ 444500 w 555625"/>
                <a:gd name="connsiteY3" fmla="*/ 273050 h 317500"/>
                <a:gd name="connsiteX4" fmla="*/ 555625 w 555625"/>
                <a:gd name="connsiteY4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625" h="317500">
                  <a:moveTo>
                    <a:pt x="0" y="0"/>
                  </a:moveTo>
                  <a:lnTo>
                    <a:pt x="161925" y="101600"/>
                  </a:lnTo>
                  <a:lnTo>
                    <a:pt x="279400" y="171450"/>
                  </a:lnTo>
                  <a:lnTo>
                    <a:pt x="444500" y="273050"/>
                  </a:lnTo>
                  <a:lnTo>
                    <a:pt x="555625" y="3175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464175" y="5353050"/>
              <a:ext cx="1276350" cy="469900"/>
            </a:xfrm>
            <a:custGeom>
              <a:avLst/>
              <a:gdLst>
                <a:gd name="connsiteX0" fmla="*/ 0 w 1276350"/>
                <a:gd name="connsiteY0" fmla="*/ 0 h 469900"/>
                <a:gd name="connsiteX1" fmla="*/ 155575 w 1276350"/>
                <a:gd name="connsiteY1" fmla="*/ 53975 h 469900"/>
                <a:gd name="connsiteX2" fmla="*/ 266700 w 1276350"/>
                <a:gd name="connsiteY2" fmla="*/ 98425 h 469900"/>
                <a:gd name="connsiteX3" fmla="*/ 412750 w 1276350"/>
                <a:gd name="connsiteY3" fmla="*/ 165100 h 469900"/>
                <a:gd name="connsiteX4" fmla="*/ 434975 w 1276350"/>
                <a:gd name="connsiteY4" fmla="*/ 180975 h 469900"/>
                <a:gd name="connsiteX5" fmla="*/ 520700 w 1276350"/>
                <a:gd name="connsiteY5" fmla="*/ 228600 h 469900"/>
                <a:gd name="connsiteX6" fmla="*/ 628650 w 1276350"/>
                <a:gd name="connsiteY6" fmla="*/ 285750 h 469900"/>
                <a:gd name="connsiteX7" fmla="*/ 663575 w 1276350"/>
                <a:gd name="connsiteY7" fmla="*/ 292100 h 469900"/>
                <a:gd name="connsiteX8" fmla="*/ 831850 w 1276350"/>
                <a:gd name="connsiteY8" fmla="*/ 327025 h 469900"/>
                <a:gd name="connsiteX9" fmla="*/ 984250 w 1276350"/>
                <a:gd name="connsiteY9" fmla="*/ 352425 h 469900"/>
                <a:gd name="connsiteX10" fmla="*/ 1114425 w 1276350"/>
                <a:gd name="connsiteY10" fmla="*/ 400050 h 469900"/>
                <a:gd name="connsiteX11" fmla="*/ 1139825 w 1276350"/>
                <a:gd name="connsiteY11" fmla="*/ 409575 h 469900"/>
                <a:gd name="connsiteX12" fmla="*/ 1231900 w 1276350"/>
                <a:gd name="connsiteY12" fmla="*/ 444500 h 469900"/>
                <a:gd name="connsiteX13" fmla="*/ 1276350 w 1276350"/>
                <a:gd name="connsiteY13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350" h="469900">
                  <a:moveTo>
                    <a:pt x="0" y="0"/>
                  </a:moveTo>
                  <a:lnTo>
                    <a:pt x="155575" y="53975"/>
                  </a:lnTo>
                  <a:lnTo>
                    <a:pt x="266700" y="98425"/>
                  </a:lnTo>
                  <a:lnTo>
                    <a:pt x="412750" y="165100"/>
                  </a:lnTo>
                  <a:lnTo>
                    <a:pt x="434975" y="180975"/>
                  </a:lnTo>
                  <a:lnTo>
                    <a:pt x="520700" y="228600"/>
                  </a:lnTo>
                  <a:lnTo>
                    <a:pt x="628650" y="285750"/>
                  </a:lnTo>
                  <a:cubicBezTo>
                    <a:pt x="661438" y="292308"/>
                    <a:pt x="649607" y="292100"/>
                    <a:pt x="663575" y="292100"/>
                  </a:cubicBezTo>
                  <a:lnTo>
                    <a:pt x="831850" y="327025"/>
                  </a:lnTo>
                  <a:lnTo>
                    <a:pt x="984250" y="352425"/>
                  </a:lnTo>
                  <a:lnTo>
                    <a:pt x="1114425" y="400050"/>
                  </a:lnTo>
                  <a:lnTo>
                    <a:pt x="1139825" y="409575"/>
                  </a:lnTo>
                  <a:lnTo>
                    <a:pt x="1231900" y="444500"/>
                  </a:lnTo>
                  <a:lnTo>
                    <a:pt x="1276350" y="4699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308725" y="5689600"/>
              <a:ext cx="234950" cy="123825"/>
            </a:xfrm>
            <a:custGeom>
              <a:avLst/>
              <a:gdLst>
                <a:gd name="connsiteX0" fmla="*/ 0 w 234950"/>
                <a:gd name="connsiteY0" fmla="*/ 0 h 123825"/>
                <a:gd name="connsiteX1" fmla="*/ 117475 w 234950"/>
                <a:gd name="connsiteY1" fmla="*/ 50800 h 123825"/>
                <a:gd name="connsiteX2" fmla="*/ 234950 w 234950"/>
                <a:gd name="connsiteY2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950" h="123825">
                  <a:moveTo>
                    <a:pt x="0" y="0"/>
                  </a:moveTo>
                  <a:lnTo>
                    <a:pt x="117475" y="50800"/>
                  </a:lnTo>
                  <a:lnTo>
                    <a:pt x="234950" y="12382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470525" y="5400675"/>
              <a:ext cx="889000" cy="463550"/>
            </a:xfrm>
            <a:custGeom>
              <a:avLst/>
              <a:gdLst>
                <a:gd name="connsiteX0" fmla="*/ 0 w 889000"/>
                <a:gd name="connsiteY0" fmla="*/ 0 h 463550"/>
                <a:gd name="connsiteX1" fmla="*/ 139700 w 889000"/>
                <a:gd name="connsiteY1" fmla="*/ 95250 h 463550"/>
                <a:gd name="connsiteX2" fmla="*/ 273050 w 889000"/>
                <a:gd name="connsiteY2" fmla="*/ 161925 h 463550"/>
                <a:gd name="connsiteX3" fmla="*/ 295275 w 889000"/>
                <a:gd name="connsiteY3" fmla="*/ 180975 h 463550"/>
                <a:gd name="connsiteX4" fmla="*/ 396875 w 889000"/>
                <a:gd name="connsiteY4" fmla="*/ 241300 h 463550"/>
                <a:gd name="connsiteX5" fmla="*/ 495300 w 889000"/>
                <a:gd name="connsiteY5" fmla="*/ 276225 h 463550"/>
                <a:gd name="connsiteX6" fmla="*/ 606425 w 889000"/>
                <a:gd name="connsiteY6" fmla="*/ 317500 h 463550"/>
                <a:gd name="connsiteX7" fmla="*/ 663575 w 889000"/>
                <a:gd name="connsiteY7" fmla="*/ 339725 h 463550"/>
                <a:gd name="connsiteX8" fmla="*/ 758825 w 889000"/>
                <a:gd name="connsiteY8" fmla="*/ 409575 h 463550"/>
                <a:gd name="connsiteX9" fmla="*/ 825500 w 889000"/>
                <a:gd name="connsiteY9" fmla="*/ 431800 h 463550"/>
                <a:gd name="connsiteX10" fmla="*/ 889000 w 889000"/>
                <a:gd name="connsiteY10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9000" h="463550">
                  <a:moveTo>
                    <a:pt x="0" y="0"/>
                  </a:moveTo>
                  <a:lnTo>
                    <a:pt x="139700" y="95250"/>
                  </a:lnTo>
                  <a:lnTo>
                    <a:pt x="273050" y="161925"/>
                  </a:lnTo>
                  <a:lnTo>
                    <a:pt x="295275" y="180975"/>
                  </a:lnTo>
                  <a:lnTo>
                    <a:pt x="396875" y="241300"/>
                  </a:lnTo>
                  <a:lnTo>
                    <a:pt x="495300" y="276225"/>
                  </a:lnTo>
                  <a:lnTo>
                    <a:pt x="606425" y="317500"/>
                  </a:lnTo>
                  <a:lnTo>
                    <a:pt x="663575" y="339725"/>
                  </a:lnTo>
                  <a:lnTo>
                    <a:pt x="758825" y="409575"/>
                  </a:lnTo>
                  <a:lnTo>
                    <a:pt x="825500" y="431800"/>
                  </a:lnTo>
                  <a:lnTo>
                    <a:pt x="889000" y="4635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67350" y="5448300"/>
              <a:ext cx="758825" cy="409575"/>
            </a:xfrm>
            <a:custGeom>
              <a:avLst/>
              <a:gdLst>
                <a:gd name="connsiteX0" fmla="*/ 0 w 758825"/>
                <a:gd name="connsiteY0" fmla="*/ 0 h 409575"/>
                <a:gd name="connsiteX1" fmla="*/ 203200 w 758825"/>
                <a:gd name="connsiteY1" fmla="*/ 146050 h 409575"/>
                <a:gd name="connsiteX2" fmla="*/ 361950 w 758825"/>
                <a:gd name="connsiteY2" fmla="*/ 250825 h 409575"/>
                <a:gd name="connsiteX3" fmla="*/ 393700 w 758825"/>
                <a:gd name="connsiteY3" fmla="*/ 269875 h 409575"/>
                <a:gd name="connsiteX4" fmla="*/ 527050 w 758825"/>
                <a:gd name="connsiteY4" fmla="*/ 320675 h 409575"/>
                <a:gd name="connsiteX5" fmla="*/ 688975 w 758825"/>
                <a:gd name="connsiteY5" fmla="*/ 368300 h 409575"/>
                <a:gd name="connsiteX6" fmla="*/ 758825 w 758825"/>
                <a:gd name="connsiteY6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8825" h="409575">
                  <a:moveTo>
                    <a:pt x="0" y="0"/>
                  </a:moveTo>
                  <a:lnTo>
                    <a:pt x="203200" y="146050"/>
                  </a:lnTo>
                  <a:lnTo>
                    <a:pt x="361950" y="250825"/>
                  </a:lnTo>
                  <a:cubicBezTo>
                    <a:pt x="389357" y="267954"/>
                    <a:pt x="378420" y="262235"/>
                    <a:pt x="393700" y="269875"/>
                  </a:cubicBezTo>
                  <a:lnTo>
                    <a:pt x="527050" y="320675"/>
                  </a:lnTo>
                  <a:lnTo>
                    <a:pt x="688975" y="368300"/>
                  </a:lnTo>
                  <a:lnTo>
                    <a:pt x="758825" y="4095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451475" y="5721350"/>
              <a:ext cx="279400" cy="120650"/>
            </a:xfrm>
            <a:custGeom>
              <a:avLst/>
              <a:gdLst>
                <a:gd name="connsiteX0" fmla="*/ 0 w 279400"/>
                <a:gd name="connsiteY0" fmla="*/ 0 h 120650"/>
                <a:gd name="connsiteX1" fmla="*/ 111125 w 279400"/>
                <a:gd name="connsiteY1" fmla="*/ 47625 h 120650"/>
                <a:gd name="connsiteX2" fmla="*/ 209550 w 279400"/>
                <a:gd name="connsiteY2" fmla="*/ 92075 h 120650"/>
                <a:gd name="connsiteX3" fmla="*/ 279400 w 279400"/>
                <a:gd name="connsiteY3" fmla="*/ 1206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" h="120650">
                  <a:moveTo>
                    <a:pt x="0" y="0"/>
                  </a:moveTo>
                  <a:lnTo>
                    <a:pt x="111125" y="47625"/>
                  </a:lnTo>
                  <a:lnTo>
                    <a:pt x="209550" y="92075"/>
                  </a:lnTo>
                  <a:lnTo>
                    <a:pt x="279400" y="1206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584825" y="5788025"/>
              <a:ext cx="130175" cy="104775"/>
            </a:xfrm>
            <a:custGeom>
              <a:avLst/>
              <a:gdLst>
                <a:gd name="connsiteX0" fmla="*/ 0 w 130175"/>
                <a:gd name="connsiteY0" fmla="*/ 0 h 104775"/>
                <a:gd name="connsiteX1" fmla="*/ 60325 w 130175"/>
                <a:gd name="connsiteY1" fmla="*/ 63500 h 104775"/>
                <a:gd name="connsiteX2" fmla="*/ 130175 w 130175"/>
                <a:gd name="connsiteY2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75" h="104775">
                  <a:moveTo>
                    <a:pt x="0" y="0"/>
                  </a:moveTo>
                  <a:lnTo>
                    <a:pt x="60325" y="63500"/>
                  </a:lnTo>
                  <a:lnTo>
                    <a:pt x="130175" y="104775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457825" y="5524500"/>
              <a:ext cx="146050" cy="82550"/>
            </a:xfrm>
            <a:custGeom>
              <a:avLst/>
              <a:gdLst>
                <a:gd name="connsiteX0" fmla="*/ 0 w 146050"/>
                <a:gd name="connsiteY0" fmla="*/ 0 h 82550"/>
                <a:gd name="connsiteX1" fmla="*/ 88900 w 146050"/>
                <a:gd name="connsiteY1" fmla="*/ 47625 h 82550"/>
                <a:gd name="connsiteX2" fmla="*/ 146050 w 146050"/>
                <a:gd name="connsiteY2" fmla="*/ 82550 h 8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050" h="82550">
                  <a:moveTo>
                    <a:pt x="0" y="0"/>
                  </a:moveTo>
                  <a:lnTo>
                    <a:pt x="88900" y="47625"/>
                  </a:lnTo>
                  <a:lnTo>
                    <a:pt x="146050" y="825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457825" y="5813425"/>
              <a:ext cx="219075" cy="133350"/>
            </a:xfrm>
            <a:custGeom>
              <a:avLst/>
              <a:gdLst>
                <a:gd name="connsiteX0" fmla="*/ 0 w 219075"/>
                <a:gd name="connsiteY0" fmla="*/ 0 h 133350"/>
                <a:gd name="connsiteX1" fmla="*/ 127000 w 219075"/>
                <a:gd name="connsiteY1" fmla="*/ 57150 h 133350"/>
                <a:gd name="connsiteX2" fmla="*/ 180975 w 219075"/>
                <a:gd name="connsiteY2" fmla="*/ 107950 h 133350"/>
                <a:gd name="connsiteX3" fmla="*/ 219075 w 21907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133350">
                  <a:moveTo>
                    <a:pt x="0" y="0"/>
                  </a:moveTo>
                  <a:lnTo>
                    <a:pt x="127000" y="57150"/>
                  </a:lnTo>
                  <a:lnTo>
                    <a:pt x="180975" y="107950"/>
                  </a:lnTo>
                  <a:lnTo>
                    <a:pt x="219075" y="1333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619750" y="5276850"/>
              <a:ext cx="19050" cy="247650"/>
            </a:xfrm>
            <a:custGeom>
              <a:avLst/>
              <a:gdLst>
                <a:gd name="connsiteX0" fmla="*/ 3175 w 19050"/>
                <a:gd name="connsiteY0" fmla="*/ 0 h 247650"/>
                <a:gd name="connsiteX1" fmla="*/ 19050 w 19050"/>
                <a:gd name="connsiteY1" fmla="*/ 69850 h 247650"/>
                <a:gd name="connsiteX2" fmla="*/ 15875 w 19050"/>
                <a:gd name="connsiteY2" fmla="*/ 120650 h 247650"/>
                <a:gd name="connsiteX3" fmla="*/ 0 w 19050"/>
                <a:gd name="connsiteY3" fmla="*/ 158750 h 247650"/>
                <a:gd name="connsiteX4" fmla="*/ 3175 w 19050"/>
                <a:gd name="connsiteY4" fmla="*/ 215900 h 247650"/>
                <a:gd name="connsiteX5" fmla="*/ 3175 w 19050"/>
                <a:gd name="connsiteY5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247650">
                  <a:moveTo>
                    <a:pt x="3175" y="0"/>
                  </a:moveTo>
                  <a:lnTo>
                    <a:pt x="19050" y="69850"/>
                  </a:lnTo>
                  <a:lnTo>
                    <a:pt x="15875" y="120650"/>
                  </a:lnTo>
                  <a:lnTo>
                    <a:pt x="0" y="158750"/>
                  </a:lnTo>
                  <a:lnTo>
                    <a:pt x="3175" y="215900"/>
                  </a:lnTo>
                  <a:lnTo>
                    <a:pt x="3175" y="2476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34025" y="5565775"/>
              <a:ext cx="60325" cy="209550"/>
            </a:xfrm>
            <a:custGeom>
              <a:avLst/>
              <a:gdLst>
                <a:gd name="connsiteX0" fmla="*/ 0 w 60325"/>
                <a:gd name="connsiteY0" fmla="*/ 0 h 209550"/>
                <a:gd name="connsiteX1" fmla="*/ 22225 w 60325"/>
                <a:gd name="connsiteY1" fmla="*/ 79375 h 209550"/>
                <a:gd name="connsiteX2" fmla="*/ 31750 w 60325"/>
                <a:gd name="connsiteY2" fmla="*/ 127000 h 209550"/>
                <a:gd name="connsiteX3" fmla="*/ 50800 w 60325"/>
                <a:gd name="connsiteY3" fmla="*/ 180975 h 209550"/>
                <a:gd name="connsiteX4" fmla="*/ 60325 w 60325"/>
                <a:gd name="connsiteY4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25" h="209550">
                  <a:moveTo>
                    <a:pt x="0" y="0"/>
                  </a:moveTo>
                  <a:lnTo>
                    <a:pt x="22225" y="79375"/>
                  </a:lnTo>
                  <a:lnTo>
                    <a:pt x="31750" y="127000"/>
                  </a:lnTo>
                  <a:lnTo>
                    <a:pt x="50800" y="180975"/>
                  </a:lnTo>
                  <a:lnTo>
                    <a:pt x="60325" y="20955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06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Failure Shears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94" y="1920240"/>
            <a:ext cx="5942013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-118099" y="3585992"/>
                <a:ext cx="33341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j-lt"/>
                  </a:rPr>
                  <a:t>Failure Shear,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 smtClean="0">
                    <a:latin typeface="+mj-lt"/>
                  </a:rPr>
                  <a:t> [kip]</a:t>
                </a: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18099" y="3585992"/>
                <a:ext cx="3334186" cy="276999"/>
              </a:xfrm>
              <a:prstGeom prst="rect">
                <a:avLst/>
              </a:prstGeom>
              <a:blipFill rotWithShape="1">
                <a:blip r:embed="rId3"/>
                <a:stretch>
                  <a:fillRect l="-26087" r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503511" y="5391586"/>
            <a:ext cx="79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ill Sans MT" pitchFamily="34" charset="0"/>
              </a:rPr>
              <a:t>B1N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9141" y="5391586"/>
            <a:ext cx="79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ill Sans MT" pitchFamily="34" charset="0"/>
              </a:rPr>
              <a:t>B1S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7841" y="5391586"/>
            <a:ext cx="79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ill Sans MT" pitchFamily="34" charset="0"/>
              </a:rPr>
              <a:t>B2N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5591" y="5391586"/>
            <a:ext cx="79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ill Sans MT" pitchFamily="34" charset="0"/>
              </a:rPr>
              <a:t>B3N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8769" y="5391586"/>
            <a:ext cx="79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ill Sans MT" pitchFamily="34" charset="0"/>
              </a:rPr>
              <a:t>B3S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5869" y="2301448"/>
            <a:ext cx="7574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659 k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4569" y="2504073"/>
            <a:ext cx="795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612 k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2319" y="2504073"/>
            <a:ext cx="795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610 k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3691" y="2315319"/>
            <a:ext cx="7574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655k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6869" y="2286000"/>
            <a:ext cx="7574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663 k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39141" y="4601746"/>
            <a:ext cx="795528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0.66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2319" y="4601746"/>
            <a:ext cx="795528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0.56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15591" y="4601746"/>
            <a:ext cx="795528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0.96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58769" y="4601746"/>
            <a:ext cx="795528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0.97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7769" y="4601746"/>
            <a:ext cx="795528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 MT" pitchFamily="34" charset="0"/>
              </a:rPr>
              <a:t>0.71</a:t>
            </a:r>
            <a:endParaRPr lang="en-US" sz="16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43800" y="4498031"/>
                <a:ext cx="1143000" cy="545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4498031"/>
                <a:ext cx="11430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6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:\Projects\BurstingShearBeams-5831\Photos\2009-09-08 Beam 3 Shear Test South\Pics after Cut\P1010089.JPG"/>
          <p:cNvPicPr>
            <a:picLocks noChangeAspect="1" noChangeArrowheads="1"/>
          </p:cNvPicPr>
          <p:nvPr/>
        </p:nvPicPr>
        <p:blipFill rotWithShape="1">
          <a:blip r:embed="rId2" cstate="print"/>
          <a:srcRect l="15405" t="25192" r="2345" b="34014"/>
          <a:stretch/>
        </p:blipFill>
        <p:spPr bwMode="auto">
          <a:xfrm>
            <a:off x="1143000" y="2068082"/>
            <a:ext cx="6667856" cy="24803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Shear Performance: </a:t>
            </a:r>
            <a:r>
              <a:rPr lang="en-US" dirty="0" smtClean="0"/>
              <a:t>B3S</a:t>
            </a:r>
            <a:endParaRPr lang="en-US" dirty="0"/>
          </a:p>
        </p:txBody>
      </p:sp>
      <p:sp>
        <p:nvSpPr>
          <p:cNvPr id="10" name="Down Arrow 9"/>
          <p:cNvSpPr>
            <a:spLocks noChangeAspect="1"/>
          </p:cNvSpPr>
          <p:nvPr/>
        </p:nvSpPr>
        <p:spPr>
          <a:xfrm>
            <a:off x="1218313" y="1653611"/>
            <a:ext cx="342900" cy="4572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Down Arrow 10"/>
          <p:cNvSpPr>
            <a:spLocks noChangeAspect="1"/>
          </p:cNvSpPr>
          <p:nvPr/>
        </p:nvSpPr>
        <p:spPr>
          <a:xfrm flipV="1">
            <a:off x="6705600" y="4495800"/>
            <a:ext cx="342900" cy="4572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2" descr="B:\Projects\BurstingShearBeams-5831\Photos\2009-09-08 Beam 3 Shear Test South\P101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723" y="3650918"/>
            <a:ext cx="3657600" cy="2743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5071216" y="3886200"/>
            <a:ext cx="990600" cy="228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flipH="1">
            <a:off x="5029200" y="4267200"/>
            <a:ext cx="990600" cy="228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038600" y="4212429"/>
            <a:ext cx="30099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172200" y="4097708"/>
            <a:ext cx="787638" cy="38100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0"/>
          <p:cNvSpPr txBox="1"/>
          <p:nvPr/>
        </p:nvSpPr>
        <p:spPr>
          <a:xfrm>
            <a:off x="7012214" y="22098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B3S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3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74720" y="192024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Literature Review: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What previous testing has been done?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What is the current performance of the structure?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123"/>
          <p:cNvSpPr>
            <a:spLocks/>
          </p:cNvSpPr>
          <p:nvPr/>
        </p:nvSpPr>
        <p:spPr bwMode="auto">
          <a:xfrm>
            <a:off x="6652548" y="2990580"/>
            <a:ext cx="62040" cy="62040"/>
          </a:xfrm>
          <a:custGeom>
            <a:avLst/>
            <a:gdLst>
              <a:gd name="T0" fmla="*/ 0 w 26"/>
              <a:gd name="T1" fmla="*/ 0 h 26"/>
              <a:gd name="T2" fmla="*/ 0 w 26"/>
              <a:gd name="T3" fmla="*/ 26 h 26"/>
              <a:gd name="T4" fmla="*/ 26 w 26"/>
              <a:gd name="T5" fmla="*/ 0 h 26"/>
              <a:gd name="T6" fmla="*/ 0 w 26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26">
                <a:moveTo>
                  <a:pt x="0" y="0"/>
                </a:moveTo>
                <a:lnTo>
                  <a:pt x="0" y="26"/>
                </a:lnTo>
                <a:lnTo>
                  <a:pt x="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63" name="Group 2062"/>
          <p:cNvGrpSpPr/>
          <p:nvPr/>
        </p:nvGrpSpPr>
        <p:grpSpPr>
          <a:xfrm>
            <a:off x="1024128" y="3777207"/>
            <a:ext cx="752307" cy="461555"/>
            <a:chOff x="951415" y="3777207"/>
            <a:chExt cx="752307" cy="461555"/>
          </a:xfrm>
        </p:grpSpPr>
        <p:sp>
          <p:nvSpPr>
            <p:cNvPr id="46" name="Down Arrow 45"/>
            <p:cNvSpPr>
              <a:spLocks noChangeAspect="1"/>
            </p:cNvSpPr>
            <p:nvPr/>
          </p:nvSpPr>
          <p:spPr>
            <a:xfrm flipV="1">
              <a:off x="951415" y="3777207"/>
              <a:ext cx="219456" cy="329184"/>
            </a:xfrm>
            <a:prstGeom prst="downArrow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1171100" y="3921737"/>
                  <a:ext cx="532622" cy="317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𝑉</m:t>
                      </m:r>
                    </m:oMath>
                  </a14:m>
                  <a:r>
                    <a:rPr lang="en-US" sz="1400" dirty="0" smtClean="0"/>
                    <a:t> 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100" y="3921737"/>
                  <a:ext cx="532622" cy="31702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Horizontal </a:t>
            </a:r>
            <a:r>
              <a:rPr lang="en-US" dirty="0" smtClean="0"/>
              <a:t>Shear</a:t>
            </a:r>
            <a:endParaRPr lang="en-US" dirty="0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065872" y="2119113"/>
            <a:ext cx="676973" cy="1128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896112" y="2231942"/>
            <a:ext cx="5760810" cy="1520736"/>
          </a:xfrm>
          <a:custGeom>
            <a:avLst/>
            <a:gdLst>
              <a:gd name="T0" fmla="*/ 3523 w 3523"/>
              <a:gd name="T1" fmla="*/ 930 h 930"/>
              <a:gd name="T2" fmla="*/ 0 w 3523"/>
              <a:gd name="T3" fmla="*/ 930 h 930"/>
              <a:gd name="T4" fmla="*/ 0 w 3523"/>
              <a:gd name="T5" fmla="*/ 0 h 930"/>
              <a:gd name="T6" fmla="*/ 3523 w 3523"/>
              <a:gd name="T7" fmla="*/ 0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23" h="930">
                <a:moveTo>
                  <a:pt x="3523" y="930"/>
                </a:moveTo>
                <a:lnTo>
                  <a:pt x="0" y="930"/>
                </a:lnTo>
                <a:lnTo>
                  <a:pt x="0" y="0"/>
                </a:lnTo>
                <a:lnTo>
                  <a:pt x="3523" y="0"/>
                </a:lnTo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22"/>
          <p:cNvSpPr>
            <a:spLocks/>
          </p:cNvSpPr>
          <p:nvPr/>
        </p:nvSpPr>
        <p:spPr bwMode="auto">
          <a:xfrm>
            <a:off x="6606160" y="2926157"/>
            <a:ext cx="64429" cy="62040"/>
          </a:xfrm>
          <a:custGeom>
            <a:avLst/>
            <a:gdLst>
              <a:gd name="T0" fmla="*/ 27 w 27"/>
              <a:gd name="T1" fmla="*/ 0 h 26"/>
              <a:gd name="T2" fmla="*/ 0 w 27"/>
              <a:gd name="T3" fmla="*/ 26 h 26"/>
              <a:gd name="T4" fmla="*/ 27 w 27"/>
              <a:gd name="T5" fmla="*/ 26 h 26"/>
              <a:gd name="T6" fmla="*/ 27 w 27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26">
                <a:moveTo>
                  <a:pt x="27" y="0"/>
                </a:moveTo>
                <a:lnTo>
                  <a:pt x="0" y="26"/>
                </a:lnTo>
                <a:lnTo>
                  <a:pt x="27" y="26"/>
                </a:lnTo>
                <a:lnTo>
                  <a:pt x="2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6656921" y="2083139"/>
            <a:ext cx="0" cy="845399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656921" y="3056083"/>
            <a:ext cx="0" cy="421882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6593148" y="2091315"/>
            <a:ext cx="127546" cy="1801991"/>
          </a:xfrm>
          <a:custGeom>
            <a:avLst/>
            <a:gdLst>
              <a:gd name="T0" fmla="*/ 39 w 78"/>
              <a:gd name="T1" fmla="*/ 0 h 1102"/>
              <a:gd name="T2" fmla="*/ 39 w 78"/>
              <a:gd name="T3" fmla="*/ 512 h 1102"/>
              <a:gd name="T4" fmla="*/ 0 w 78"/>
              <a:gd name="T5" fmla="*/ 551 h 1102"/>
              <a:gd name="T6" fmla="*/ 78 w 78"/>
              <a:gd name="T7" fmla="*/ 551 h 1102"/>
              <a:gd name="T8" fmla="*/ 39 w 78"/>
              <a:gd name="T9" fmla="*/ 590 h 1102"/>
              <a:gd name="T10" fmla="*/ 39 w 78"/>
              <a:gd name="T11" fmla="*/ 1102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1102">
                <a:moveTo>
                  <a:pt x="39" y="0"/>
                </a:moveTo>
                <a:lnTo>
                  <a:pt x="39" y="512"/>
                </a:lnTo>
                <a:lnTo>
                  <a:pt x="0" y="551"/>
                </a:lnTo>
                <a:lnTo>
                  <a:pt x="78" y="551"/>
                </a:lnTo>
                <a:lnTo>
                  <a:pt x="39" y="590"/>
                </a:lnTo>
                <a:lnTo>
                  <a:pt x="39" y="1102"/>
                </a:lnTo>
              </a:path>
            </a:pathLst>
          </a:cu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6656921" y="3325891"/>
            <a:ext cx="0" cy="374461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6620946" y="2287539"/>
            <a:ext cx="0" cy="676973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7221065" y="2457600"/>
            <a:ext cx="1013824" cy="1295079"/>
          </a:xfrm>
          <a:custGeom>
            <a:avLst/>
            <a:gdLst>
              <a:gd name="T0" fmla="*/ 370 w 620"/>
              <a:gd name="T1" fmla="*/ 129 h 792"/>
              <a:gd name="T2" fmla="*/ 405 w 620"/>
              <a:gd name="T3" fmla="*/ 94 h 792"/>
              <a:gd name="T4" fmla="*/ 620 w 620"/>
              <a:gd name="T5" fmla="*/ 60 h 792"/>
              <a:gd name="T6" fmla="*/ 620 w 620"/>
              <a:gd name="T7" fmla="*/ 0 h 792"/>
              <a:gd name="T8" fmla="*/ 0 w 620"/>
              <a:gd name="T9" fmla="*/ 0 h 792"/>
              <a:gd name="T10" fmla="*/ 0 w 620"/>
              <a:gd name="T11" fmla="*/ 60 h 792"/>
              <a:gd name="T12" fmla="*/ 215 w 620"/>
              <a:gd name="T13" fmla="*/ 94 h 792"/>
              <a:gd name="T14" fmla="*/ 250 w 620"/>
              <a:gd name="T15" fmla="*/ 129 h 792"/>
              <a:gd name="T16" fmla="*/ 250 w 620"/>
              <a:gd name="T17" fmla="*/ 508 h 792"/>
              <a:gd name="T18" fmla="*/ 198 w 620"/>
              <a:gd name="T19" fmla="*/ 560 h 792"/>
              <a:gd name="T20" fmla="*/ 34 w 620"/>
              <a:gd name="T21" fmla="*/ 642 h 792"/>
              <a:gd name="T22" fmla="*/ 34 w 620"/>
              <a:gd name="T23" fmla="*/ 792 h 792"/>
              <a:gd name="T24" fmla="*/ 586 w 620"/>
              <a:gd name="T25" fmla="*/ 792 h 792"/>
              <a:gd name="T26" fmla="*/ 586 w 620"/>
              <a:gd name="T27" fmla="*/ 642 h 792"/>
              <a:gd name="T28" fmla="*/ 422 w 620"/>
              <a:gd name="T29" fmla="*/ 560 h 792"/>
              <a:gd name="T30" fmla="*/ 370 w 620"/>
              <a:gd name="T31" fmla="*/ 508 h 792"/>
              <a:gd name="T32" fmla="*/ 370 w 620"/>
              <a:gd name="T33" fmla="*/ 129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0" h="792">
                <a:moveTo>
                  <a:pt x="370" y="129"/>
                </a:moveTo>
                <a:lnTo>
                  <a:pt x="405" y="94"/>
                </a:lnTo>
                <a:lnTo>
                  <a:pt x="620" y="60"/>
                </a:lnTo>
                <a:lnTo>
                  <a:pt x="620" y="0"/>
                </a:lnTo>
                <a:lnTo>
                  <a:pt x="0" y="0"/>
                </a:lnTo>
                <a:lnTo>
                  <a:pt x="0" y="60"/>
                </a:lnTo>
                <a:lnTo>
                  <a:pt x="215" y="94"/>
                </a:lnTo>
                <a:lnTo>
                  <a:pt x="250" y="129"/>
                </a:lnTo>
                <a:lnTo>
                  <a:pt x="250" y="508"/>
                </a:lnTo>
                <a:lnTo>
                  <a:pt x="198" y="560"/>
                </a:lnTo>
                <a:lnTo>
                  <a:pt x="34" y="642"/>
                </a:lnTo>
                <a:lnTo>
                  <a:pt x="34" y="792"/>
                </a:lnTo>
                <a:lnTo>
                  <a:pt x="586" y="792"/>
                </a:lnTo>
                <a:lnTo>
                  <a:pt x="586" y="642"/>
                </a:lnTo>
                <a:lnTo>
                  <a:pt x="422" y="560"/>
                </a:lnTo>
                <a:lnTo>
                  <a:pt x="370" y="508"/>
                </a:lnTo>
                <a:lnTo>
                  <a:pt x="370" y="1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7221065" y="2231942"/>
            <a:ext cx="1013824" cy="225658"/>
          </a:xfrm>
          <a:custGeom>
            <a:avLst/>
            <a:gdLst>
              <a:gd name="T0" fmla="*/ 0 w 620"/>
              <a:gd name="T1" fmla="*/ 138 h 138"/>
              <a:gd name="T2" fmla="*/ 0 w 620"/>
              <a:gd name="T3" fmla="*/ 0 h 138"/>
              <a:gd name="T4" fmla="*/ 620 w 620"/>
              <a:gd name="T5" fmla="*/ 0 h 138"/>
              <a:gd name="T6" fmla="*/ 620 w 620"/>
              <a:gd name="T7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0" h="138">
                <a:moveTo>
                  <a:pt x="0" y="138"/>
                </a:moveTo>
                <a:lnTo>
                  <a:pt x="0" y="0"/>
                </a:lnTo>
                <a:lnTo>
                  <a:pt x="620" y="0"/>
                </a:lnTo>
                <a:lnTo>
                  <a:pt x="620" y="138"/>
                </a:lnTo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60" name="Group 2059"/>
          <p:cNvGrpSpPr/>
          <p:nvPr/>
        </p:nvGrpSpPr>
        <p:grpSpPr>
          <a:xfrm>
            <a:off x="986047" y="2287539"/>
            <a:ext cx="5634899" cy="1411178"/>
            <a:chOff x="1254919" y="2727327"/>
            <a:chExt cx="5470525" cy="1370013"/>
          </a:xfrm>
        </p:grpSpPr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6725444" y="3411539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6725444" y="2727327"/>
              <a:ext cx="0" cy="657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6506369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6287294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6069807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5850732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5631657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5412582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5193507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4974432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4755357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4537869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4318794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4099719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3880644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3661569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3442494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Line 33"/>
            <p:cNvSpPr>
              <a:spLocks noChangeShapeType="1"/>
            </p:cNvSpPr>
            <p:nvPr/>
          </p:nvSpPr>
          <p:spPr bwMode="auto">
            <a:xfrm>
              <a:off x="3223419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Line 34"/>
            <p:cNvSpPr>
              <a:spLocks noChangeShapeType="1"/>
            </p:cNvSpPr>
            <p:nvPr/>
          </p:nvSpPr>
          <p:spPr bwMode="auto">
            <a:xfrm>
              <a:off x="3005932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Line 35"/>
            <p:cNvSpPr>
              <a:spLocks noChangeShapeType="1"/>
            </p:cNvSpPr>
            <p:nvPr/>
          </p:nvSpPr>
          <p:spPr bwMode="auto">
            <a:xfrm>
              <a:off x="2786857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Line 36"/>
            <p:cNvSpPr>
              <a:spLocks noChangeShapeType="1"/>
            </p:cNvSpPr>
            <p:nvPr/>
          </p:nvSpPr>
          <p:spPr bwMode="auto">
            <a:xfrm>
              <a:off x="2567782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Line 37"/>
            <p:cNvSpPr>
              <a:spLocks noChangeShapeType="1"/>
            </p:cNvSpPr>
            <p:nvPr/>
          </p:nvSpPr>
          <p:spPr bwMode="auto">
            <a:xfrm>
              <a:off x="2348707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Line 38"/>
            <p:cNvSpPr>
              <a:spLocks noChangeShapeType="1"/>
            </p:cNvSpPr>
            <p:nvPr/>
          </p:nvSpPr>
          <p:spPr bwMode="auto">
            <a:xfrm>
              <a:off x="2129632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Line 39"/>
            <p:cNvSpPr>
              <a:spLocks noChangeShapeType="1"/>
            </p:cNvSpPr>
            <p:nvPr/>
          </p:nvSpPr>
          <p:spPr bwMode="auto">
            <a:xfrm>
              <a:off x="1910557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Line 40"/>
            <p:cNvSpPr>
              <a:spLocks noChangeShapeType="1"/>
            </p:cNvSpPr>
            <p:nvPr/>
          </p:nvSpPr>
          <p:spPr bwMode="auto">
            <a:xfrm>
              <a:off x="1691482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Line 41"/>
            <p:cNvSpPr>
              <a:spLocks noChangeShapeType="1"/>
            </p:cNvSpPr>
            <p:nvPr/>
          </p:nvSpPr>
          <p:spPr bwMode="auto">
            <a:xfrm>
              <a:off x="1473994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Line 42"/>
            <p:cNvSpPr>
              <a:spLocks noChangeShapeType="1"/>
            </p:cNvSpPr>
            <p:nvPr/>
          </p:nvSpPr>
          <p:spPr bwMode="auto">
            <a:xfrm>
              <a:off x="1254919" y="2727327"/>
              <a:ext cx="0" cy="137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59" name="Line 43"/>
          <p:cNvSpPr>
            <a:spLocks noChangeShapeType="1"/>
          </p:cNvSpPr>
          <p:nvPr/>
        </p:nvSpPr>
        <p:spPr bwMode="auto">
          <a:xfrm flipH="1">
            <a:off x="896112" y="3288282"/>
            <a:ext cx="576081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Down Arrow 44"/>
          <p:cNvSpPr>
            <a:spLocks noChangeAspect="1"/>
          </p:cNvSpPr>
          <p:nvPr/>
        </p:nvSpPr>
        <p:spPr>
          <a:xfrm>
            <a:off x="5291237" y="1763874"/>
            <a:ext cx="226243" cy="339364"/>
          </a:xfrm>
          <a:prstGeom prst="downArrow">
            <a:avLst/>
          </a:prstGeom>
          <a:solidFill>
            <a:srgbClr val="00206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451570" y="1655064"/>
            <a:ext cx="475673" cy="317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 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6753238" y="3290066"/>
            <a:ext cx="1181090" cy="0"/>
          </a:xfrm>
          <a:prstGeom prst="lin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726457" y="1774625"/>
            <a:ext cx="0" cy="442909"/>
          </a:xfrm>
          <a:prstGeom prst="straightConnector1">
            <a:avLst/>
          </a:prstGeom>
          <a:ln w="15875">
            <a:solidFill>
              <a:srgbClr val="00206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268926" y="4072519"/>
            <a:ext cx="143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reinforcement</a:t>
            </a:r>
            <a:endParaRPr lang="en-US" sz="1400" dirty="0"/>
          </a:p>
        </p:txBody>
      </p:sp>
      <p:sp>
        <p:nvSpPr>
          <p:cNvPr id="2065" name="Freeform 2064"/>
          <p:cNvSpPr/>
          <p:nvPr/>
        </p:nvSpPr>
        <p:spPr>
          <a:xfrm>
            <a:off x="4141982" y="3724275"/>
            <a:ext cx="277617" cy="514487"/>
          </a:xfrm>
          <a:custGeom>
            <a:avLst/>
            <a:gdLst>
              <a:gd name="connsiteX0" fmla="*/ 245978 w 245978"/>
              <a:gd name="connsiteY0" fmla="*/ 460375 h 460375"/>
              <a:gd name="connsiteX1" fmla="*/ 36428 w 245978"/>
              <a:gd name="connsiteY1" fmla="*/ 381000 h 460375"/>
              <a:gd name="connsiteX2" fmla="*/ 1503 w 245978"/>
              <a:gd name="connsiteY2" fmla="*/ 0 h 46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978" h="460375">
                <a:moveTo>
                  <a:pt x="245978" y="460375"/>
                </a:moveTo>
                <a:cubicBezTo>
                  <a:pt x="161576" y="459052"/>
                  <a:pt x="77174" y="457729"/>
                  <a:pt x="36428" y="381000"/>
                </a:cubicBezTo>
                <a:cubicBezTo>
                  <a:pt x="-4318" y="304271"/>
                  <a:pt x="-1408" y="152135"/>
                  <a:pt x="1503" y="0"/>
                </a:cubicBez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3916325" y="3724275"/>
            <a:ext cx="503273" cy="514487"/>
          </a:xfrm>
          <a:custGeom>
            <a:avLst/>
            <a:gdLst>
              <a:gd name="connsiteX0" fmla="*/ 245978 w 245978"/>
              <a:gd name="connsiteY0" fmla="*/ 460375 h 460375"/>
              <a:gd name="connsiteX1" fmla="*/ 36428 w 245978"/>
              <a:gd name="connsiteY1" fmla="*/ 381000 h 460375"/>
              <a:gd name="connsiteX2" fmla="*/ 1503 w 245978"/>
              <a:gd name="connsiteY2" fmla="*/ 0 h 46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978" h="460375">
                <a:moveTo>
                  <a:pt x="245978" y="460375"/>
                </a:moveTo>
                <a:cubicBezTo>
                  <a:pt x="161576" y="459052"/>
                  <a:pt x="77174" y="457729"/>
                  <a:pt x="36428" y="381000"/>
                </a:cubicBezTo>
                <a:cubicBezTo>
                  <a:pt x="-4318" y="304271"/>
                  <a:pt x="-1408" y="152135"/>
                  <a:pt x="1503" y="0"/>
                </a:cubicBez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Horizontal Shear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14400" y="2203590"/>
            <a:ext cx="7315200" cy="2243328"/>
            <a:chOff x="914400" y="2203590"/>
            <a:chExt cx="7315200" cy="2243328"/>
          </a:xfrm>
        </p:grpSpPr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914400" y="2203590"/>
              <a:ext cx="5814098" cy="2102972"/>
            </a:xfrm>
            <a:custGeom>
              <a:avLst/>
              <a:gdLst>
                <a:gd name="T0" fmla="*/ 2418 w 2444"/>
                <a:gd name="T1" fmla="*/ 250 h 884"/>
                <a:gd name="T2" fmla="*/ 2257 w 2444"/>
                <a:gd name="T3" fmla="*/ 250 h 884"/>
                <a:gd name="T4" fmla="*/ 2112 w 2444"/>
                <a:gd name="T5" fmla="*/ 248 h 884"/>
                <a:gd name="T6" fmla="*/ 1933 w 2444"/>
                <a:gd name="T7" fmla="*/ 242 h 884"/>
                <a:gd name="T8" fmla="*/ 1822 w 2444"/>
                <a:gd name="T9" fmla="*/ 238 h 884"/>
                <a:gd name="T10" fmla="*/ 1755 w 2444"/>
                <a:gd name="T11" fmla="*/ 234 h 884"/>
                <a:gd name="T12" fmla="*/ 1619 w 2444"/>
                <a:gd name="T13" fmla="*/ 224 h 884"/>
                <a:gd name="T14" fmla="*/ 1360 w 2444"/>
                <a:gd name="T15" fmla="*/ 199 h 884"/>
                <a:gd name="T16" fmla="*/ 1077 w 2444"/>
                <a:gd name="T17" fmla="*/ 165 h 884"/>
                <a:gd name="T18" fmla="*/ 898 w 2444"/>
                <a:gd name="T19" fmla="*/ 141 h 884"/>
                <a:gd name="T20" fmla="*/ 722 w 2444"/>
                <a:gd name="T21" fmla="*/ 113 h 884"/>
                <a:gd name="T22" fmla="*/ 561 w 2444"/>
                <a:gd name="T23" fmla="*/ 86 h 884"/>
                <a:gd name="T24" fmla="*/ 385 w 2444"/>
                <a:gd name="T25" fmla="*/ 53 h 884"/>
                <a:gd name="T26" fmla="*/ 239 w 2444"/>
                <a:gd name="T27" fmla="*/ 23 h 884"/>
                <a:gd name="T28" fmla="*/ 128 w 2444"/>
                <a:gd name="T29" fmla="*/ 0 h 884"/>
                <a:gd name="T30" fmla="*/ 0 w 2444"/>
                <a:gd name="T31" fmla="*/ 636 h 884"/>
                <a:gd name="T32" fmla="*/ 301 w 2444"/>
                <a:gd name="T33" fmla="*/ 695 h 884"/>
                <a:gd name="T34" fmla="*/ 594 w 2444"/>
                <a:gd name="T35" fmla="*/ 745 h 884"/>
                <a:gd name="T36" fmla="*/ 725 w 2444"/>
                <a:gd name="T37" fmla="*/ 765 h 884"/>
                <a:gd name="T38" fmla="*/ 878 w 2444"/>
                <a:gd name="T39" fmla="*/ 787 h 884"/>
                <a:gd name="T40" fmla="*/ 1092 w 2444"/>
                <a:gd name="T41" fmla="*/ 813 h 884"/>
                <a:gd name="T42" fmla="*/ 1289 w 2444"/>
                <a:gd name="T43" fmla="*/ 833 h 884"/>
                <a:gd name="T44" fmla="*/ 1457 w 2444"/>
                <a:gd name="T45" fmla="*/ 848 h 884"/>
                <a:gd name="T46" fmla="*/ 1656 w 2444"/>
                <a:gd name="T47" fmla="*/ 863 h 884"/>
                <a:gd name="T48" fmla="*/ 1880 w 2444"/>
                <a:gd name="T49" fmla="*/ 874 h 884"/>
                <a:gd name="T50" fmla="*/ 2120 w 2444"/>
                <a:gd name="T51" fmla="*/ 882 h 884"/>
                <a:gd name="T52" fmla="*/ 2418 w 2444"/>
                <a:gd name="T53" fmla="*/ 884 h 884"/>
                <a:gd name="T54" fmla="*/ 2418 w 2444"/>
                <a:gd name="T55" fmla="*/ 594 h 884"/>
                <a:gd name="T56" fmla="*/ 2444 w 2444"/>
                <a:gd name="T57" fmla="*/ 568 h 884"/>
                <a:gd name="T58" fmla="*/ 2391 w 2444"/>
                <a:gd name="T59" fmla="*/ 568 h 884"/>
                <a:gd name="T60" fmla="*/ 2418 w 2444"/>
                <a:gd name="T61" fmla="*/ 541 h 884"/>
                <a:gd name="T62" fmla="*/ 2418 w 2444"/>
                <a:gd name="T63" fmla="*/ 25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4" h="884">
                  <a:moveTo>
                    <a:pt x="2418" y="250"/>
                  </a:moveTo>
                  <a:lnTo>
                    <a:pt x="2257" y="250"/>
                  </a:lnTo>
                  <a:lnTo>
                    <a:pt x="2112" y="248"/>
                  </a:lnTo>
                  <a:lnTo>
                    <a:pt x="1933" y="242"/>
                  </a:lnTo>
                  <a:lnTo>
                    <a:pt x="1822" y="238"/>
                  </a:lnTo>
                  <a:lnTo>
                    <a:pt x="1755" y="234"/>
                  </a:lnTo>
                  <a:lnTo>
                    <a:pt x="1619" y="224"/>
                  </a:lnTo>
                  <a:lnTo>
                    <a:pt x="1360" y="199"/>
                  </a:lnTo>
                  <a:lnTo>
                    <a:pt x="1077" y="165"/>
                  </a:lnTo>
                  <a:lnTo>
                    <a:pt x="898" y="141"/>
                  </a:lnTo>
                  <a:lnTo>
                    <a:pt x="722" y="113"/>
                  </a:lnTo>
                  <a:lnTo>
                    <a:pt x="561" y="86"/>
                  </a:lnTo>
                  <a:lnTo>
                    <a:pt x="385" y="53"/>
                  </a:lnTo>
                  <a:lnTo>
                    <a:pt x="239" y="23"/>
                  </a:lnTo>
                  <a:lnTo>
                    <a:pt x="128" y="0"/>
                  </a:lnTo>
                  <a:lnTo>
                    <a:pt x="0" y="636"/>
                  </a:lnTo>
                  <a:lnTo>
                    <a:pt x="301" y="695"/>
                  </a:lnTo>
                  <a:lnTo>
                    <a:pt x="594" y="745"/>
                  </a:lnTo>
                  <a:lnTo>
                    <a:pt x="725" y="765"/>
                  </a:lnTo>
                  <a:lnTo>
                    <a:pt x="878" y="787"/>
                  </a:lnTo>
                  <a:lnTo>
                    <a:pt x="1092" y="813"/>
                  </a:lnTo>
                  <a:lnTo>
                    <a:pt x="1289" y="833"/>
                  </a:lnTo>
                  <a:lnTo>
                    <a:pt x="1457" y="848"/>
                  </a:lnTo>
                  <a:lnTo>
                    <a:pt x="1656" y="863"/>
                  </a:lnTo>
                  <a:lnTo>
                    <a:pt x="1880" y="874"/>
                  </a:lnTo>
                  <a:lnTo>
                    <a:pt x="2120" y="882"/>
                  </a:lnTo>
                  <a:lnTo>
                    <a:pt x="2418" y="884"/>
                  </a:lnTo>
                  <a:lnTo>
                    <a:pt x="2418" y="594"/>
                  </a:lnTo>
                  <a:lnTo>
                    <a:pt x="2444" y="568"/>
                  </a:lnTo>
                  <a:lnTo>
                    <a:pt x="2391" y="568"/>
                  </a:lnTo>
                  <a:lnTo>
                    <a:pt x="2418" y="541"/>
                  </a:lnTo>
                  <a:lnTo>
                    <a:pt x="2418" y="2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089415" y="2665102"/>
              <a:ext cx="670858" cy="123705"/>
            </a:xfrm>
            <a:custGeom>
              <a:avLst/>
              <a:gdLst>
                <a:gd name="T0" fmla="*/ 0 w 282"/>
                <a:gd name="T1" fmla="*/ 40 h 52"/>
                <a:gd name="T2" fmla="*/ 0 w 282"/>
                <a:gd name="T3" fmla="*/ 0 h 52"/>
                <a:gd name="T4" fmla="*/ 282 w 282"/>
                <a:gd name="T5" fmla="*/ 0 h 52"/>
                <a:gd name="T6" fmla="*/ 282 w 282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52">
                  <a:moveTo>
                    <a:pt x="0" y="40"/>
                  </a:moveTo>
                  <a:lnTo>
                    <a:pt x="0" y="0"/>
                  </a:lnTo>
                  <a:lnTo>
                    <a:pt x="282" y="0"/>
                  </a:lnTo>
                  <a:lnTo>
                    <a:pt x="282" y="52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5089415" y="2760258"/>
              <a:ext cx="670858" cy="28547"/>
            </a:xfrm>
            <a:custGeom>
              <a:avLst/>
              <a:gdLst>
                <a:gd name="T0" fmla="*/ 0 w 282"/>
                <a:gd name="T1" fmla="*/ 0 h 12"/>
                <a:gd name="T2" fmla="*/ 141 w 282"/>
                <a:gd name="T3" fmla="*/ 7 h 12"/>
                <a:gd name="T4" fmla="*/ 282 w 28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2" h="12">
                  <a:moveTo>
                    <a:pt x="0" y="0"/>
                  </a:moveTo>
                  <a:lnTo>
                    <a:pt x="141" y="7"/>
                  </a:lnTo>
                  <a:lnTo>
                    <a:pt x="282" y="12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914400" y="2203590"/>
              <a:ext cx="5752245" cy="2102972"/>
            </a:xfrm>
            <a:custGeom>
              <a:avLst/>
              <a:gdLst>
                <a:gd name="T0" fmla="*/ 2418 w 2418"/>
                <a:gd name="T1" fmla="*/ 250 h 884"/>
                <a:gd name="T2" fmla="*/ 2257 w 2418"/>
                <a:gd name="T3" fmla="*/ 250 h 884"/>
                <a:gd name="T4" fmla="*/ 2112 w 2418"/>
                <a:gd name="T5" fmla="*/ 248 h 884"/>
                <a:gd name="T6" fmla="*/ 2037 w 2418"/>
                <a:gd name="T7" fmla="*/ 246 h 884"/>
                <a:gd name="T8" fmla="*/ 1933 w 2418"/>
                <a:gd name="T9" fmla="*/ 242 h 884"/>
                <a:gd name="T10" fmla="*/ 1822 w 2418"/>
                <a:gd name="T11" fmla="*/ 238 h 884"/>
                <a:gd name="T12" fmla="*/ 1755 w 2418"/>
                <a:gd name="T13" fmla="*/ 234 h 884"/>
                <a:gd name="T14" fmla="*/ 1619 w 2418"/>
                <a:gd name="T15" fmla="*/ 224 h 884"/>
                <a:gd name="T16" fmla="*/ 1360 w 2418"/>
                <a:gd name="T17" fmla="*/ 199 h 884"/>
                <a:gd name="T18" fmla="*/ 1077 w 2418"/>
                <a:gd name="T19" fmla="*/ 165 h 884"/>
                <a:gd name="T20" fmla="*/ 898 w 2418"/>
                <a:gd name="T21" fmla="*/ 141 h 884"/>
                <a:gd name="T22" fmla="*/ 722 w 2418"/>
                <a:gd name="T23" fmla="*/ 113 h 884"/>
                <a:gd name="T24" fmla="*/ 561 w 2418"/>
                <a:gd name="T25" fmla="*/ 86 h 884"/>
                <a:gd name="T26" fmla="*/ 385 w 2418"/>
                <a:gd name="T27" fmla="*/ 53 h 884"/>
                <a:gd name="T28" fmla="*/ 239 w 2418"/>
                <a:gd name="T29" fmla="*/ 23 h 884"/>
                <a:gd name="T30" fmla="*/ 128 w 2418"/>
                <a:gd name="T31" fmla="*/ 0 h 884"/>
                <a:gd name="T32" fmla="*/ 0 w 2418"/>
                <a:gd name="T33" fmla="*/ 636 h 884"/>
                <a:gd name="T34" fmla="*/ 301 w 2418"/>
                <a:gd name="T35" fmla="*/ 695 h 884"/>
                <a:gd name="T36" fmla="*/ 594 w 2418"/>
                <a:gd name="T37" fmla="*/ 745 h 884"/>
                <a:gd name="T38" fmla="*/ 725 w 2418"/>
                <a:gd name="T39" fmla="*/ 765 h 884"/>
                <a:gd name="T40" fmla="*/ 878 w 2418"/>
                <a:gd name="T41" fmla="*/ 787 h 884"/>
                <a:gd name="T42" fmla="*/ 1092 w 2418"/>
                <a:gd name="T43" fmla="*/ 813 h 884"/>
                <a:gd name="T44" fmla="*/ 1289 w 2418"/>
                <a:gd name="T45" fmla="*/ 833 h 884"/>
                <a:gd name="T46" fmla="*/ 1457 w 2418"/>
                <a:gd name="T47" fmla="*/ 848 h 884"/>
                <a:gd name="T48" fmla="*/ 1656 w 2418"/>
                <a:gd name="T49" fmla="*/ 863 h 884"/>
                <a:gd name="T50" fmla="*/ 1880 w 2418"/>
                <a:gd name="T51" fmla="*/ 874 h 884"/>
                <a:gd name="T52" fmla="*/ 2120 w 2418"/>
                <a:gd name="T53" fmla="*/ 882 h 884"/>
                <a:gd name="T54" fmla="*/ 2418 w 2418"/>
                <a:gd name="T55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18" h="884">
                  <a:moveTo>
                    <a:pt x="2418" y="250"/>
                  </a:moveTo>
                  <a:lnTo>
                    <a:pt x="2257" y="250"/>
                  </a:lnTo>
                  <a:lnTo>
                    <a:pt x="2112" y="248"/>
                  </a:lnTo>
                  <a:lnTo>
                    <a:pt x="2037" y="246"/>
                  </a:lnTo>
                  <a:lnTo>
                    <a:pt x="1933" y="242"/>
                  </a:lnTo>
                  <a:lnTo>
                    <a:pt x="1822" y="238"/>
                  </a:lnTo>
                  <a:lnTo>
                    <a:pt x="1755" y="234"/>
                  </a:lnTo>
                  <a:lnTo>
                    <a:pt x="1619" y="224"/>
                  </a:lnTo>
                  <a:lnTo>
                    <a:pt x="1360" y="199"/>
                  </a:lnTo>
                  <a:lnTo>
                    <a:pt x="1077" y="165"/>
                  </a:lnTo>
                  <a:lnTo>
                    <a:pt x="898" y="141"/>
                  </a:lnTo>
                  <a:lnTo>
                    <a:pt x="722" y="113"/>
                  </a:lnTo>
                  <a:lnTo>
                    <a:pt x="561" y="86"/>
                  </a:lnTo>
                  <a:lnTo>
                    <a:pt x="385" y="53"/>
                  </a:lnTo>
                  <a:lnTo>
                    <a:pt x="239" y="23"/>
                  </a:lnTo>
                  <a:lnTo>
                    <a:pt x="128" y="0"/>
                  </a:lnTo>
                  <a:lnTo>
                    <a:pt x="0" y="636"/>
                  </a:lnTo>
                  <a:lnTo>
                    <a:pt x="301" y="695"/>
                  </a:lnTo>
                  <a:lnTo>
                    <a:pt x="594" y="745"/>
                  </a:lnTo>
                  <a:lnTo>
                    <a:pt x="725" y="765"/>
                  </a:lnTo>
                  <a:lnTo>
                    <a:pt x="878" y="787"/>
                  </a:lnTo>
                  <a:lnTo>
                    <a:pt x="1092" y="813"/>
                  </a:lnTo>
                  <a:lnTo>
                    <a:pt x="1289" y="833"/>
                  </a:lnTo>
                  <a:lnTo>
                    <a:pt x="1457" y="848"/>
                  </a:lnTo>
                  <a:lnTo>
                    <a:pt x="1656" y="863"/>
                  </a:lnTo>
                  <a:lnTo>
                    <a:pt x="1880" y="874"/>
                  </a:lnTo>
                  <a:lnTo>
                    <a:pt x="2120" y="882"/>
                  </a:lnTo>
                  <a:lnTo>
                    <a:pt x="2418" y="884"/>
                  </a:lnTo>
                </a:path>
              </a:pathLst>
            </a:cu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011935" y="3218586"/>
              <a:ext cx="5654711" cy="642311"/>
            </a:xfrm>
            <a:custGeom>
              <a:avLst/>
              <a:gdLst>
                <a:gd name="T0" fmla="*/ 0 w 2377"/>
                <a:gd name="T1" fmla="*/ 0 h 270"/>
                <a:gd name="T2" fmla="*/ 198 w 2377"/>
                <a:gd name="T3" fmla="*/ 42 h 270"/>
                <a:gd name="T4" fmla="*/ 344 w 2377"/>
                <a:gd name="T5" fmla="*/ 72 h 270"/>
                <a:gd name="T6" fmla="*/ 520 w 2377"/>
                <a:gd name="T7" fmla="*/ 105 h 270"/>
                <a:gd name="T8" fmla="*/ 681 w 2377"/>
                <a:gd name="T9" fmla="*/ 132 h 270"/>
                <a:gd name="T10" fmla="*/ 857 w 2377"/>
                <a:gd name="T11" fmla="*/ 160 h 270"/>
                <a:gd name="T12" fmla="*/ 1036 w 2377"/>
                <a:gd name="T13" fmla="*/ 184 h 270"/>
                <a:gd name="T14" fmla="*/ 1319 w 2377"/>
                <a:gd name="T15" fmla="*/ 218 h 270"/>
                <a:gd name="T16" fmla="*/ 1578 w 2377"/>
                <a:gd name="T17" fmla="*/ 243 h 270"/>
                <a:gd name="T18" fmla="*/ 1892 w 2377"/>
                <a:gd name="T19" fmla="*/ 261 h 270"/>
                <a:gd name="T20" fmla="*/ 2071 w 2377"/>
                <a:gd name="T21" fmla="*/ 267 h 270"/>
                <a:gd name="T22" fmla="*/ 2216 w 2377"/>
                <a:gd name="T23" fmla="*/ 269 h 270"/>
                <a:gd name="T24" fmla="*/ 2377 w 2377"/>
                <a:gd name="T25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7" h="270">
                  <a:moveTo>
                    <a:pt x="0" y="0"/>
                  </a:moveTo>
                  <a:lnTo>
                    <a:pt x="198" y="42"/>
                  </a:lnTo>
                  <a:lnTo>
                    <a:pt x="344" y="72"/>
                  </a:lnTo>
                  <a:lnTo>
                    <a:pt x="520" y="105"/>
                  </a:lnTo>
                  <a:lnTo>
                    <a:pt x="681" y="132"/>
                  </a:lnTo>
                  <a:lnTo>
                    <a:pt x="857" y="160"/>
                  </a:lnTo>
                  <a:lnTo>
                    <a:pt x="1036" y="184"/>
                  </a:lnTo>
                  <a:lnTo>
                    <a:pt x="1319" y="218"/>
                  </a:lnTo>
                  <a:lnTo>
                    <a:pt x="1578" y="243"/>
                  </a:lnTo>
                  <a:lnTo>
                    <a:pt x="1892" y="261"/>
                  </a:lnTo>
                  <a:lnTo>
                    <a:pt x="2071" y="267"/>
                  </a:lnTo>
                  <a:lnTo>
                    <a:pt x="2216" y="269"/>
                  </a:lnTo>
                  <a:lnTo>
                    <a:pt x="2377" y="27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6666645" y="2653206"/>
              <a:ext cx="0" cy="837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6666645" y="3616674"/>
              <a:ext cx="0" cy="418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602413" y="2660344"/>
              <a:ext cx="126085" cy="1786574"/>
            </a:xfrm>
            <a:custGeom>
              <a:avLst/>
              <a:gdLst>
                <a:gd name="T0" fmla="*/ 27 w 53"/>
                <a:gd name="T1" fmla="*/ 0 h 751"/>
                <a:gd name="T2" fmla="*/ 27 w 53"/>
                <a:gd name="T3" fmla="*/ 349 h 751"/>
                <a:gd name="T4" fmla="*/ 0 w 53"/>
                <a:gd name="T5" fmla="*/ 376 h 751"/>
                <a:gd name="T6" fmla="*/ 53 w 53"/>
                <a:gd name="T7" fmla="*/ 376 h 751"/>
                <a:gd name="T8" fmla="*/ 27 w 53"/>
                <a:gd name="T9" fmla="*/ 402 h 751"/>
                <a:gd name="T10" fmla="*/ 27 w 53"/>
                <a:gd name="T11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751">
                  <a:moveTo>
                    <a:pt x="27" y="0"/>
                  </a:moveTo>
                  <a:lnTo>
                    <a:pt x="27" y="349"/>
                  </a:lnTo>
                  <a:lnTo>
                    <a:pt x="0" y="376"/>
                  </a:lnTo>
                  <a:lnTo>
                    <a:pt x="53" y="376"/>
                  </a:lnTo>
                  <a:lnTo>
                    <a:pt x="27" y="402"/>
                  </a:lnTo>
                  <a:lnTo>
                    <a:pt x="27" y="751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04798" y="2274959"/>
              <a:ext cx="5626162" cy="1979267"/>
              <a:chOff x="-517525" y="963613"/>
              <a:chExt cx="3754437" cy="1320800"/>
            </a:xfrm>
          </p:grpSpPr>
          <p:sp>
            <p:nvSpPr>
              <p:cNvPr id="24" name="Line 15"/>
              <p:cNvSpPr>
                <a:spLocks noChangeShapeType="1"/>
              </p:cNvSpPr>
              <p:nvPr/>
            </p:nvSpPr>
            <p:spPr bwMode="auto">
              <a:xfrm flipH="1">
                <a:off x="-517525" y="963613"/>
                <a:ext cx="190500" cy="93821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16"/>
              <p:cNvSpPr>
                <a:spLocks noChangeShapeType="1"/>
              </p:cNvSpPr>
              <p:nvPr/>
            </p:nvSpPr>
            <p:spPr bwMode="auto">
              <a:xfrm flipV="1">
                <a:off x="803275" y="1192213"/>
                <a:ext cx="150813" cy="93503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17"/>
              <p:cNvSpPr>
                <a:spLocks noChangeShapeType="1"/>
              </p:cNvSpPr>
              <p:nvPr/>
            </p:nvSpPr>
            <p:spPr bwMode="auto">
              <a:xfrm flipV="1">
                <a:off x="-374650" y="995363"/>
                <a:ext cx="201613" cy="9334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18"/>
              <p:cNvSpPr>
                <a:spLocks noChangeShapeType="1"/>
              </p:cNvSpPr>
              <p:nvPr/>
            </p:nvSpPr>
            <p:spPr bwMode="auto">
              <a:xfrm flipV="1">
                <a:off x="-227013" y="1025525"/>
                <a:ext cx="200025" cy="93186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19"/>
              <p:cNvSpPr>
                <a:spLocks noChangeShapeType="1"/>
              </p:cNvSpPr>
              <p:nvPr/>
            </p:nvSpPr>
            <p:spPr bwMode="auto">
              <a:xfrm flipV="1">
                <a:off x="-77788" y="1052513"/>
                <a:ext cx="188913" cy="93503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20"/>
              <p:cNvSpPr>
                <a:spLocks noChangeShapeType="1"/>
              </p:cNvSpPr>
              <p:nvPr/>
            </p:nvSpPr>
            <p:spPr bwMode="auto">
              <a:xfrm flipV="1">
                <a:off x="69850" y="1079500"/>
                <a:ext cx="187325" cy="93186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 flipV="1">
                <a:off x="220662" y="1103313"/>
                <a:ext cx="173038" cy="93503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22"/>
              <p:cNvSpPr>
                <a:spLocks noChangeShapeType="1"/>
              </p:cNvSpPr>
              <p:nvPr/>
            </p:nvSpPr>
            <p:spPr bwMode="auto">
              <a:xfrm flipV="1">
                <a:off x="366712" y="1128713"/>
                <a:ext cx="174625" cy="9334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 flipV="1">
                <a:off x="519112" y="1150938"/>
                <a:ext cx="158750" cy="93503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 flipV="1">
                <a:off x="666750" y="1174750"/>
                <a:ext cx="158750" cy="9334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V="1">
                <a:off x="971550" y="1211263"/>
                <a:ext cx="125413" cy="93662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 flipV="1">
                <a:off x="1268412" y="1246188"/>
                <a:ext cx="123825" cy="93503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V="1">
                <a:off x="1119187" y="1228725"/>
                <a:ext cx="125413" cy="93662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8"/>
              <p:cNvSpPr>
                <a:spLocks noChangeShapeType="1"/>
              </p:cNvSpPr>
              <p:nvPr/>
            </p:nvSpPr>
            <p:spPr bwMode="auto">
              <a:xfrm flipV="1">
                <a:off x="1419225" y="1263650"/>
                <a:ext cx="112713" cy="9334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29"/>
              <p:cNvSpPr>
                <a:spLocks noChangeShapeType="1"/>
              </p:cNvSpPr>
              <p:nvPr/>
            </p:nvSpPr>
            <p:spPr bwMode="auto">
              <a:xfrm flipV="1">
                <a:off x="1568450" y="1277938"/>
                <a:ext cx="111125" cy="9334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 flipV="1">
                <a:off x="1716087" y="1292225"/>
                <a:ext cx="112713" cy="93186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 flipV="1">
                <a:off x="1871662" y="1304925"/>
                <a:ext cx="88900" cy="9302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2"/>
              <p:cNvSpPr>
                <a:spLocks noChangeShapeType="1"/>
              </p:cNvSpPr>
              <p:nvPr/>
            </p:nvSpPr>
            <p:spPr bwMode="auto">
              <a:xfrm flipV="1">
                <a:off x="2020887" y="1317625"/>
                <a:ext cx="88900" cy="92868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 flipV="1">
                <a:off x="2327275" y="1333500"/>
                <a:ext cx="55563" cy="92868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 flipV="1">
                <a:off x="2178050" y="1325563"/>
                <a:ext cx="55563" cy="9302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36"/>
              <p:cNvSpPr>
                <a:spLocks noChangeShapeType="1"/>
              </p:cNvSpPr>
              <p:nvPr/>
            </p:nvSpPr>
            <p:spPr bwMode="auto">
              <a:xfrm flipV="1">
                <a:off x="2932112" y="1349375"/>
                <a:ext cx="22225" cy="93186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37"/>
              <p:cNvSpPr>
                <a:spLocks noChangeShapeType="1"/>
              </p:cNvSpPr>
              <p:nvPr/>
            </p:nvSpPr>
            <p:spPr bwMode="auto">
              <a:xfrm flipV="1">
                <a:off x="2782887" y="1346200"/>
                <a:ext cx="22225" cy="9334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38"/>
              <p:cNvSpPr>
                <a:spLocks noChangeShapeType="1"/>
              </p:cNvSpPr>
              <p:nvPr/>
            </p:nvSpPr>
            <p:spPr bwMode="auto">
              <a:xfrm flipV="1">
                <a:off x="2633662" y="1343025"/>
                <a:ext cx="23813" cy="93186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39"/>
              <p:cNvSpPr>
                <a:spLocks noChangeShapeType="1"/>
              </p:cNvSpPr>
              <p:nvPr/>
            </p:nvSpPr>
            <p:spPr bwMode="auto">
              <a:xfrm flipV="1">
                <a:off x="2478087" y="1341438"/>
                <a:ext cx="47625" cy="9302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40"/>
              <p:cNvSpPr>
                <a:spLocks noChangeShapeType="1"/>
              </p:cNvSpPr>
              <p:nvPr/>
            </p:nvSpPr>
            <p:spPr bwMode="auto">
              <a:xfrm flipH="1">
                <a:off x="3086100" y="1349375"/>
                <a:ext cx="4763" cy="9334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41"/>
              <p:cNvSpPr>
                <a:spLocks noChangeShapeType="1"/>
              </p:cNvSpPr>
              <p:nvPr/>
            </p:nvSpPr>
            <p:spPr bwMode="auto">
              <a:xfrm>
                <a:off x="3236912" y="1350963"/>
                <a:ext cx="0" cy="4476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42"/>
              <p:cNvSpPr>
                <a:spLocks noChangeShapeType="1"/>
              </p:cNvSpPr>
              <p:nvPr/>
            </p:nvSpPr>
            <p:spPr bwMode="auto">
              <a:xfrm>
                <a:off x="3236912" y="1817688"/>
                <a:ext cx="0" cy="46672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 128"/>
            <p:cNvSpPr>
              <a:spLocks/>
            </p:cNvSpPr>
            <p:nvPr/>
          </p:nvSpPr>
          <p:spPr bwMode="auto">
            <a:xfrm>
              <a:off x="7223313" y="3021941"/>
              <a:ext cx="1006287" cy="1284621"/>
            </a:xfrm>
            <a:custGeom>
              <a:avLst/>
              <a:gdLst>
                <a:gd name="T0" fmla="*/ 253 w 423"/>
                <a:gd name="T1" fmla="*/ 89 h 540"/>
                <a:gd name="T2" fmla="*/ 276 w 423"/>
                <a:gd name="T3" fmla="*/ 65 h 540"/>
                <a:gd name="T4" fmla="*/ 423 w 423"/>
                <a:gd name="T5" fmla="*/ 41 h 540"/>
                <a:gd name="T6" fmla="*/ 423 w 423"/>
                <a:gd name="T7" fmla="*/ 0 h 540"/>
                <a:gd name="T8" fmla="*/ 0 w 423"/>
                <a:gd name="T9" fmla="*/ 0 h 540"/>
                <a:gd name="T10" fmla="*/ 0 w 423"/>
                <a:gd name="T11" fmla="*/ 41 h 540"/>
                <a:gd name="T12" fmla="*/ 147 w 423"/>
                <a:gd name="T13" fmla="*/ 65 h 540"/>
                <a:gd name="T14" fmla="*/ 170 w 423"/>
                <a:gd name="T15" fmla="*/ 89 h 540"/>
                <a:gd name="T16" fmla="*/ 170 w 423"/>
                <a:gd name="T17" fmla="*/ 347 h 540"/>
                <a:gd name="T18" fmla="*/ 135 w 423"/>
                <a:gd name="T19" fmla="*/ 382 h 540"/>
                <a:gd name="T20" fmla="*/ 24 w 423"/>
                <a:gd name="T21" fmla="*/ 438 h 540"/>
                <a:gd name="T22" fmla="*/ 24 w 423"/>
                <a:gd name="T23" fmla="*/ 540 h 540"/>
                <a:gd name="T24" fmla="*/ 399 w 423"/>
                <a:gd name="T25" fmla="*/ 540 h 540"/>
                <a:gd name="T26" fmla="*/ 399 w 423"/>
                <a:gd name="T27" fmla="*/ 438 h 540"/>
                <a:gd name="T28" fmla="*/ 288 w 423"/>
                <a:gd name="T29" fmla="*/ 382 h 540"/>
                <a:gd name="T30" fmla="*/ 253 w 423"/>
                <a:gd name="T31" fmla="*/ 347 h 540"/>
                <a:gd name="T32" fmla="*/ 253 w 423"/>
                <a:gd name="T33" fmla="*/ 89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3" h="540">
                  <a:moveTo>
                    <a:pt x="253" y="89"/>
                  </a:moveTo>
                  <a:lnTo>
                    <a:pt x="276" y="65"/>
                  </a:lnTo>
                  <a:lnTo>
                    <a:pt x="423" y="41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147" y="65"/>
                  </a:lnTo>
                  <a:lnTo>
                    <a:pt x="170" y="89"/>
                  </a:lnTo>
                  <a:lnTo>
                    <a:pt x="170" y="347"/>
                  </a:lnTo>
                  <a:lnTo>
                    <a:pt x="135" y="382"/>
                  </a:lnTo>
                  <a:lnTo>
                    <a:pt x="24" y="438"/>
                  </a:lnTo>
                  <a:lnTo>
                    <a:pt x="24" y="540"/>
                  </a:lnTo>
                  <a:lnTo>
                    <a:pt x="399" y="540"/>
                  </a:lnTo>
                  <a:lnTo>
                    <a:pt x="399" y="438"/>
                  </a:lnTo>
                  <a:lnTo>
                    <a:pt x="288" y="382"/>
                  </a:lnTo>
                  <a:lnTo>
                    <a:pt x="253" y="347"/>
                  </a:lnTo>
                  <a:lnTo>
                    <a:pt x="253" y="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9"/>
            <p:cNvSpPr>
              <a:spLocks/>
            </p:cNvSpPr>
            <p:nvPr/>
          </p:nvSpPr>
          <p:spPr bwMode="auto">
            <a:xfrm>
              <a:off x="7223313" y="2798322"/>
              <a:ext cx="1006287" cy="223619"/>
            </a:xfrm>
            <a:custGeom>
              <a:avLst/>
              <a:gdLst>
                <a:gd name="T0" fmla="*/ 0 w 423"/>
                <a:gd name="T1" fmla="*/ 94 h 94"/>
                <a:gd name="T2" fmla="*/ 0 w 423"/>
                <a:gd name="T3" fmla="*/ 0 h 94"/>
                <a:gd name="T4" fmla="*/ 423 w 423"/>
                <a:gd name="T5" fmla="*/ 0 h 94"/>
                <a:gd name="T6" fmla="*/ 423 w 423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3" h="94">
                  <a:moveTo>
                    <a:pt x="0" y="94"/>
                  </a:moveTo>
                  <a:lnTo>
                    <a:pt x="0" y="0"/>
                  </a:lnTo>
                  <a:lnTo>
                    <a:pt x="423" y="0"/>
                  </a:lnTo>
                  <a:lnTo>
                    <a:pt x="423" y="9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Down Arrow 16"/>
            <p:cNvSpPr>
              <a:spLocks noChangeAspect="1"/>
            </p:cNvSpPr>
            <p:nvPr/>
          </p:nvSpPr>
          <p:spPr>
            <a:xfrm>
              <a:off x="5317324" y="2321529"/>
              <a:ext cx="219643" cy="329464"/>
            </a:xfrm>
            <a:prstGeom prst="downArrow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>
              <a:spLocks noChangeAspect="1"/>
            </p:cNvSpPr>
            <p:nvPr/>
          </p:nvSpPr>
          <p:spPr>
            <a:xfrm flipV="1">
              <a:off x="1020032" y="3776226"/>
              <a:ext cx="219643" cy="329464"/>
            </a:xfrm>
            <a:prstGeom prst="downArrow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05441" y="2215893"/>
              <a:ext cx="4617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</a:t>
              </a:r>
              <a:r>
                <a:rPr lang="en-US" sz="1400" dirty="0" smtClean="0"/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233308" y="3916540"/>
                  <a:ext cx="51708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𝑉</m:t>
                      </m:r>
                    </m:oMath>
                  </a14:m>
                  <a:r>
                    <a:rPr lang="en-US" sz="1400" dirty="0" smtClean="0"/>
                    <a:t> </a:t>
                  </a: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3308" y="3916540"/>
                  <a:ext cx="517085" cy="30777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 20"/>
            <p:cNvGrpSpPr/>
            <p:nvPr/>
          </p:nvGrpSpPr>
          <p:grpSpPr>
            <a:xfrm>
              <a:off x="6753238" y="2336463"/>
              <a:ext cx="1181090" cy="1515441"/>
              <a:chOff x="4267200" y="4611885"/>
              <a:chExt cx="731520" cy="938604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4267200" y="5550489"/>
                <a:ext cx="73152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4869973" y="4611885"/>
                <a:ext cx="0" cy="274320"/>
              </a:xfrm>
              <a:prstGeom prst="straightConnector1">
                <a:avLst/>
              </a:prstGeom>
              <a:ln w="15875">
                <a:solidFill>
                  <a:srgbClr val="00206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240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Horizontal Shear</a:t>
            </a:r>
            <a:endParaRPr lang="en-US" dirty="0"/>
          </a:p>
        </p:txBody>
      </p:sp>
      <p:sp>
        <p:nvSpPr>
          <p:cNvPr id="55" name="Freeform 45"/>
          <p:cNvSpPr>
            <a:spLocks/>
          </p:cNvSpPr>
          <p:nvPr/>
        </p:nvSpPr>
        <p:spPr bwMode="auto">
          <a:xfrm>
            <a:off x="841248" y="2167128"/>
            <a:ext cx="4254631" cy="1555815"/>
          </a:xfrm>
          <a:custGeom>
            <a:avLst/>
            <a:gdLst>
              <a:gd name="T0" fmla="*/ 1783 w 1783"/>
              <a:gd name="T1" fmla="*/ 249 h 652"/>
              <a:gd name="T2" fmla="*/ 1647 w 1783"/>
              <a:gd name="T3" fmla="*/ 238 h 652"/>
              <a:gd name="T4" fmla="*/ 1388 w 1783"/>
              <a:gd name="T5" fmla="*/ 214 h 652"/>
              <a:gd name="T6" fmla="*/ 1105 w 1783"/>
              <a:gd name="T7" fmla="*/ 180 h 652"/>
              <a:gd name="T8" fmla="*/ 926 w 1783"/>
              <a:gd name="T9" fmla="*/ 156 h 652"/>
              <a:gd name="T10" fmla="*/ 750 w 1783"/>
              <a:gd name="T11" fmla="*/ 128 h 652"/>
              <a:gd name="T12" fmla="*/ 589 w 1783"/>
              <a:gd name="T13" fmla="*/ 100 h 652"/>
              <a:gd name="T14" fmla="*/ 413 w 1783"/>
              <a:gd name="T15" fmla="*/ 67 h 652"/>
              <a:gd name="T16" fmla="*/ 267 w 1783"/>
              <a:gd name="T17" fmla="*/ 38 h 652"/>
              <a:gd name="T18" fmla="*/ 137 w 1783"/>
              <a:gd name="T19" fmla="*/ 10 h 652"/>
              <a:gd name="T20" fmla="*/ 93 w 1783"/>
              <a:gd name="T21" fmla="*/ 0 h 652"/>
              <a:gd name="T22" fmla="*/ 0 w 1783"/>
              <a:gd name="T23" fmla="*/ 421 h 652"/>
              <a:gd name="T24" fmla="*/ 52 w 1783"/>
              <a:gd name="T25" fmla="*/ 433 h 652"/>
              <a:gd name="T26" fmla="*/ 95 w 1783"/>
              <a:gd name="T27" fmla="*/ 443 h 652"/>
              <a:gd name="T28" fmla="*/ 154 w 1783"/>
              <a:gd name="T29" fmla="*/ 456 h 652"/>
              <a:gd name="T30" fmla="*/ 211 w 1783"/>
              <a:gd name="T31" fmla="*/ 468 h 652"/>
              <a:gd name="T32" fmla="*/ 315 w 1783"/>
              <a:gd name="T33" fmla="*/ 489 h 652"/>
              <a:gd name="T34" fmla="*/ 348 w 1783"/>
              <a:gd name="T35" fmla="*/ 496 h 652"/>
              <a:gd name="T36" fmla="*/ 385 w 1783"/>
              <a:gd name="T37" fmla="*/ 504 h 652"/>
              <a:gd name="T38" fmla="*/ 480 w 1783"/>
              <a:gd name="T39" fmla="*/ 522 h 652"/>
              <a:gd name="T40" fmla="*/ 558 w 1783"/>
              <a:gd name="T41" fmla="*/ 536 h 652"/>
              <a:gd name="T42" fmla="*/ 663 w 1783"/>
              <a:gd name="T43" fmla="*/ 555 h 652"/>
              <a:gd name="T44" fmla="*/ 722 w 1783"/>
              <a:gd name="T45" fmla="*/ 565 h 652"/>
              <a:gd name="T46" fmla="*/ 839 w 1783"/>
              <a:gd name="T47" fmla="*/ 583 h 652"/>
              <a:gd name="T48" fmla="*/ 910 w 1783"/>
              <a:gd name="T49" fmla="*/ 594 h 652"/>
              <a:gd name="T50" fmla="*/ 1016 w 1783"/>
              <a:gd name="T51" fmla="*/ 609 h 652"/>
              <a:gd name="T52" fmla="*/ 1087 w 1783"/>
              <a:gd name="T53" fmla="*/ 619 h 652"/>
              <a:gd name="T54" fmla="*/ 1190 w 1783"/>
              <a:gd name="T55" fmla="*/ 632 h 652"/>
              <a:gd name="T56" fmla="*/ 1301 w 1783"/>
              <a:gd name="T57" fmla="*/ 645 h 652"/>
              <a:gd name="T58" fmla="*/ 1365 w 1783"/>
              <a:gd name="T59" fmla="*/ 652 h 652"/>
              <a:gd name="T60" fmla="*/ 1783 w 1783"/>
              <a:gd name="T61" fmla="*/ 249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783" h="652">
                <a:moveTo>
                  <a:pt x="1783" y="249"/>
                </a:moveTo>
                <a:lnTo>
                  <a:pt x="1647" y="238"/>
                </a:lnTo>
                <a:lnTo>
                  <a:pt x="1388" y="214"/>
                </a:lnTo>
                <a:lnTo>
                  <a:pt x="1105" y="180"/>
                </a:lnTo>
                <a:lnTo>
                  <a:pt x="926" y="156"/>
                </a:lnTo>
                <a:lnTo>
                  <a:pt x="750" y="128"/>
                </a:lnTo>
                <a:lnTo>
                  <a:pt x="589" y="100"/>
                </a:lnTo>
                <a:lnTo>
                  <a:pt x="413" y="67"/>
                </a:lnTo>
                <a:lnTo>
                  <a:pt x="267" y="38"/>
                </a:lnTo>
                <a:lnTo>
                  <a:pt x="137" y="10"/>
                </a:lnTo>
                <a:lnTo>
                  <a:pt x="93" y="0"/>
                </a:lnTo>
                <a:lnTo>
                  <a:pt x="0" y="421"/>
                </a:lnTo>
                <a:lnTo>
                  <a:pt x="52" y="433"/>
                </a:lnTo>
                <a:lnTo>
                  <a:pt x="95" y="443"/>
                </a:lnTo>
                <a:lnTo>
                  <a:pt x="154" y="456"/>
                </a:lnTo>
                <a:lnTo>
                  <a:pt x="211" y="468"/>
                </a:lnTo>
                <a:lnTo>
                  <a:pt x="315" y="489"/>
                </a:lnTo>
                <a:lnTo>
                  <a:pt x="348" y="496"/>
                </a:lnTo>
                <a:lnTo>
                  <a:pt x="385" y="504"/>
                </a:lnTo>
                <a:lnTo>
                  <a:pt x="480" y="522"/>
                </a:lnTo>
                <a:lnTo>
                  <a:pt x="558" y="536"/>
                </a:lnTo>
                <a:lnTo>
                  <a:pt x="663" y="555"/>
                </a:lnTo>
                <a:lnTo>
                  <a:pt x="722" y="565"/>
                </a:lnTo>
                <a:lnTo>
                  <a:pt x="839" y="583"/>
                </a:lnTo>
                <a:lnTo>
                  <a:pt x="910" y="594"/>
                </a:lnTo>
                <a:lnTo>
                  <a:pt x="1016" y="609"/>
                </a:lnTo>
                <a:lnTo>
                  <a:pt x="1087" y="619"/>
                </a:lnTo>
                <a:lnTo>
                  <a:pt x="1190" y="632"/>
                </a:lnTo>
                <a:lnTo>
                  <a:pt x="1301" y="645"/>
                </a:lnTo>
                <a:lnTo>
                  <a:pt x="1365" y="652"/>
                </a:lnTo>
                <a:lnTo>
                  <a:pt x="1783" y="2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46"/>
          <p:cNvSpPr>
            <a:spLocks/>
          </p:cNvSpPr>
          <p:nvPr/>
        </p:nvSpPr>
        <p:spPr bwMode="auto">
          <a:xfrm>
            <a:off x="908063" y="2761297"/>
            <a:ext cx="5769881" cy="1551043"/>
          </a:xfrm>
          <a:custGeom>
            <a:avLst/>
            <a:gdLst>
              <a:gd name="T0" fmla="*/ 2418 w 2418"/>
              <a:gd name="T1" fmla="*/ 16 h 650"/>
              <a:gd name="T2" fmla="*/ 2257 w 2418"/>
              <a:gd name="T3" fmla="*/ 16 h 650"/>
              <a:gd name="T4" fmla="*/ 2112 w 2418"/>
              <a:gd name="T5" fmla="*/ 14 h 650"/>
              <a:gd name="T6" fmla="*/ 1933 w 2418"/>
              <a:gd name="T7" fmla="*/ 8 h 650"/>
              <a:gd name="T8" fmla="*/ 1822 w 2418"/>
              <a:gd name="T9" fmla="*/ 3 h 650"/>
              <a:gd name="T10" fmla="*/ 1755 w 2418"/>
              <a:gd name="T11" fmla="*/ 0 h 650"/>
              <a:gd name="T12" fmla="*/ 1344 w 2418"/>
              <a:gd name="T13" fmla="*/ 411 h 650"/>
              <a:gd name="T14" fmla="*/ 1004 w 2418"/>
              <a:gd name="T15" fmla="*/ 375 h 650"/>
              <a:gd name="T16" fmla="*/ 813 w 2418"/>
              <a:gd name="T17" fmla="*/ 351 h 650"/>
              <a:gd name="T18" fmla="*/ 630 w 2418"/>
              <a:gd name="T19" fmla="*/ 323 h 650"/>
              <a:gd name="T20" fmla="*/ 476 w 2418"/>
              <a:gd name="T21" fmla="*/ 299 h 650"/>
              <a:gd name="T22" fmla="*/ 333 w 2418"/>
              <a:gd name="T23" fmla="*/ 273 h 650"/>
              <a:gd name="T24" fmla="*/ 204 w 2418"/>
              <a:gd name="T25" fmla="*/ 249 h 650"/>
              <a:gd name="T26" fmla="*/ 87 w 2418"/>
              <a:gd name="T27" fmla="*/ 226 h 650"/>
              <a:gd name="T28" fmla="*/ 37 w 2418"/>
              <a:gd name="T29" fmla="*/ 216 h 650"/>
              <a:gd name="T30" fmla="*/ 0 w 2418"/>
              <a:gd name="T31" fmla="*/ 402 h 650"/>
              <a:gd name="T32" fmla="*/ 148 w 2418"/>
              <a:gd name="T33" fmla="*/ 432 h 650"/>
              <a:gd name="T34" fmla="*/ 301 w 2418"/>
              <a:gd name="T35" fmla="*/ 461 h 650"/>
              <a:gd name="T36" fmla="*/ 423 w 2418"/>
              <a:gd name="T37" fmla="*/ 483 h 650"/>
              <a:gd name="T38" fmla="*/ 594 w 2418"/>
              <a:gd name="T39" fmla="*/ 511 h 650"/>
              <a:gd name="T40" fmla="*/ 725 w 2418"/>
              <a:gd name="T41" fmla="*/ 531 h 650"/>
              <a:gd name="T42" fmla="*/ 878 w 2418"/>
              <a:gd name="T43" fmla="*/ 553 h 650"/>
              <a:gd name="T44" fmla="*/ 1092 w 2418"/>
              <a:gd name="T45" fmla="*/ 579 h 650"/>
              <a:gd name="T46" fmla="*/ 1289 w 2418"/>
              <a:gd name="T47" fmla="*/ 599 h 650"/>
              <a:gd name="T48" fmla="*/ 1457 w 2418"/>
              <a:gd name="T49" fmla="*/ 613 h 650"/>
              <a:gd name="T50" fmla="*/ 1656 w 2418"/>
              <a:gd name="T51" fmla="*/ 628 h 650"/>
              <a:gd name="T52" fmla="*/ 1880 w 2418"/>
              <a:gd name="T53" fmla="*/ 639 h 650"/>
              <a:gd name="T54" fmla="*/ 2120 w 2418"/>
              <a:gd name="T55" fmla="*/ 648 h 650"/>
              <a:gd name="T56" fmla="*/ 2302 w 2418"/>
              <a:gd name="T57" fmla="*/ 649 h 650"/>
              <a:gd name="T58" fmla="*/ 2418 w 2418"/>
              <a:gd name="T59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18" h="650">
                <a:moveTo>
                  <a:pt x="2418" y="16"/>
                </a:moveTo>
                <a:lnTo>
                  <a:pt x="2257" y="16"/>
                </a:lnTo>
                <a:lnTo>
                  <a:pt x="2112" y="14"/>
                </a:lnTo>
                <a:lnTo>
                  <a:pt x="1933" y="8"/>
                </a:lnTo>
                <a:lnTo>
                  <a:pt x="1822" y="3"/>
                </a:lnTo>
                <a:lnTo>
                  <a:pt x="1755" y="0"/>
                </a:lnTo>
                <a:lnTo>
                  <a:pt x="1344" y="411"/>
                </a:lnTo>
                <a:lnTo>
                  <a:pt x="1004" y="375"/>
                </a:lnTo>
                <a:lnTo>
                  <a:pt x="813" y="351"/>
                </a:lnTo>
                <a:lnTo>
                  <a:pt x="630" y="323"/>
                </a:lnTo>
                <a:lnTo>
                  <a:pt x="476" y="299"/>
                </a:lnTo>
                <a:lnTo>
                  <a:pt x="333" y="273"/>
                </a:lnTo>
                <a:lnTo>
                  <a:pt x="204" y="249"/>
                </a:lnTo>
                <a:lnTo>
                  <a:pt x="87" y="226"/>
                </a:lnTo>
                <a:lnTo>
                  <a:pt x="37" y="216"/>
                </a:lnTo>
                <a:lnTo>
                  <a:pt x="0" y="402"/>
                </a:lnTo>
                <a:lnTo>
                  <a:pt x="148" y="432"/>
                </a:lnTo>
                <a:lnTo>
                  <a:pt x="301" y="461"/>
                </a:lnTo>
                <a:lnTo>
                  <a:pt x="423" y="483"/>
                </a:lnTo>
                <a:lnTo>
                  <a:pt x="594" y="511"/>
                </a:lnTo>
                <a:lnTo>
                  <a:pt x="725" y="531"/>
                </a:lnTo>
                <a:lnTo>
                  <a:pt x="878" y="553"/>
                </a:lnTo>
                <a:lnTo>
                  <a:pt x="1092" y="579"/>
                </a:lnTo>
                <a:lnTo>
                  <a:pt x="1289" y="599"/>
                </a:lnTo>
                <a:lnTo>
                  <a:pt x="1457" y="613"/>
                </a:lnTo>
                <a:lnTo>
                  <a:pt x="1656" y="628"/>
                </a:lnTo>
                <a:lnTo>
                  <a:pt x="1880" y="639"/>
                </a:lnTo>
                <a:lnTo>
                  <a:pt x="2120" y="648"/>
                </a:lnTo>
                <a:lnTo>
                  <a:pt x="2302" y="649"/>
                </a:lnTo>
                <a:lnTo>
                  <a:pt x="2418" y="650"/>
                </a:lnTo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43"/>
          <p:cNvSpPr>
            <a:spLocks/>
          </p:cNvSpPr>
          <p:nvPr/>
        </p:nvSpPr>
        <p:spPr bwMode="auto">
          <a:xfrm>
            <a:off x="5095877" y="2665848"/>
            <a:ext cx="672915" cy="124084"/>
          </a:xfrm>
          <a:custGeom>
            <a:avLst/>
            <a:gdLst>
              <a:gd name="T0" fmla="*/ 0 w 282"/>
              <a:gd name="T1" fmla="*/ 40 h 52"/>
              <a:gd name="T2" fmla="*/ 0 w 282"/>
              <a:gd name="T3" fmla="*/ 0 h 52"/>
              <a:gd name="T4" fmla="*/ 282 w 282"/>
              <a:gd name="T5" fmla="*/ 0 h 52"/>
              <a:gd name="T6" fmla="*/ 282 w 282"/>
              <a:gd name="T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2" h="52">
                <a:moveTo>
                  <a:pt x="0" y="40"/>
                </a:moveTo>
                <a:lnTo>
                  <a:pt x="0" y="0"/>
                </a:lnTo>
                <a:lnTo>
                  <a:pt x="282" y="0"/>
                </a:lnTo>
                <a:lnTo>
                  <a:pt x="282" y="52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44"/>
          <p:cNvSpPr>
            <a:spLocks/>
          </p:cNvSpPr>
          <p:nvPr/>
        </p:nvSpPr>
        <p:spPr bwMode="auto">
          <a:xfrm>
            <a:off x="5095877" y="2761297"/>
            <a:ext cx="672915" cy="28635"/>
          </a:xfrm>
          <a:custGeom>
            <a:avLst/>
            <a:gdLst>
              <a:gd name="T0" fmla="*/ 0 w 282"/>
              <a:gd name="T1" fmla="*/ 0 h 12"/>
              <a:gd name="T2" fmla="*/ 141 w 282"/>
              <a:gd name="T3" fmla="*/ 7 h 12"/>
              <a:gd name="T4" fmla="*/ 282 w 282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2" h="12">
                <a:moveTo>
                  <a:pt x="0" y="0"/>
                </a:moveTo>
                <a:lnTo>
                  <a:pt x="141" y="7"/>
                </a:lnTo>
                <a:lnTo>
                  <a:pt x="282" y="12"/>
                </a:lnTo>
              </a:path>
            </a:pathLst>
          </a:cu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962944" y="2241101"/>
            <a:ext cx="5679205" cy="2018744"/>
            <a:chOff x="-541338" y="2805113"/>
            <a:chExt cx="3778250" cy="1343025"/>
          </a:xfrm>
        </p:grpSpPr>
        <p:sp>
          <p:nvSpPr>
            <p:cNvPr id="76" name="Line 47"/>
            <p:cNvSpPr>
              <a:spLocks noChangeShapeType="1"/>
            </p:cNvSpPr>
            <p:nvPr/>
          </p:nvSpPr>
          <p:spPr bwMode="auto">
            <a:xfrm flipV="1">
              <a:off x="1419225" y="3125788"/>
              <a:ext cx="112713" cy="9350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48"/>
            <p:cNvSpPr>
              <a:spLocks noChangeShapeType="1"/>
            </p:cNvSpPr>
            <p:nvPr/>
          </p:nvSpPr>
          <p:spPr bwMode="auto">
            <a:xfrm flipV="1">
              <a:off x="1568450" y="3141663"/>
              <a:ext cx="111125" cy="9334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49"/>
            <p:cNvSpPr>
              <a:spLocks noChangeShapeType="1"/>
            </p:cNvSpPr>
            <p:nvPr/>
          </p:nvSpPr>
          <p:spPr bwMode="auto">
            <a:xfrm flipV="1">
              <a:off x="1716087" y="3155950"/>
              <a:ext cx="112713" cy="9318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50"/>
            <p:cNvSpPr>
              <a:spLocks noChangeShapeType="1"/>
            </p:cNvSpPr>
            <p:nvPr/>
          </p:nvSpPr>
          <p:spPr bwMode="auto">
            <a:xfrm flipV="1">
              <a:off x="1871662" y="3168650"/>
              <a:ext cx="88900" cy="9302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51"/>
            <p:cNvSpPr>
              <a:spLocks noChangeShapeType="1"/>
            </p:cNvSpPr>
            <p:nvPr/>
          </p:nvSpPr>
          <p:spPr bwMode="auto">
            <a:xfrm flipV="1">
              <a:off x="2020887" y="3181350"/>
              <a:ext cx="88900" cy="92868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52"/>
            <p:cNvSpPr>
              <a:spLocks noChangeShapeType="1"/>
            </p:cNvSpPr>
            <p:nvPr/>
          </p:nvSpPr>
          <p:spPr bwMode="auto">
            <a:xfrm flipV="1">
              <a:off x="2327275" y="3195638"/>
              <a:ext cx="55563" cy="9302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53"/>
            <p:cNvSpPr>
              <a:spLocks noChangeShapeType="1"/>
            </p:cNvSpPr>
            <p:nvPr/>
          </p:nvSpPr>
          <p:spPr bwMode="auto">
            <a:xfrm flipV="1">
              <a:off x="2178050" y="3189288"/>
              <a:ext cx="55563" cy="9302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54"/>
            <p:cNvSpPr>
              <a:spLocks noChangeShapeType="1"/>
            </p:cNvSpPr>
            <p:nvPr/>
          </p:nvSpPr>
          <p:spPr bwMode="auto">
            <a:xfrm flipV="1">
              <a:off x="2932112" y="3211513"/>
              <a:ext cx="22225" cy="9334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55"/>
            <p:cNvSpPr>
              <a:spLocks noChangeShapeType="1"/>
            </p:cNvSpPr>
            <p:nvPr/>
          </p:nvSpPr>
          <p:spPr bwMode="auto">
            <a:xfrm flipV="1">
              <a:off x="2782887" y="3209925"/>
              <a:ext cx="22225" cy="9334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56"/>
            <p:cNvSpPr>
              <a:spLocks noChangeShapeType="1"/>
            </p:cNvSpPr>
            <p:nvPr/>
          </p:nvSpPr>
          <p:spPr bwMode="auto">
            <a:xfrm flipV="1">
              <a:off x="2633662" y="3205163"/>
              <a:ext cx="23813" cy="9334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57"/>
            <p:cNvSpPr>
              <a:spLocks noChangeShapeType="1"/>
            </p:cNvSpPr>
            <p:nvPr/>
          </p:nvSpPr>
          <p:spPr bwMode="auto">
            <a:xfrm flipV="1">
              <a:off x="2478087" y="3205163"/>
              <a:ext cx="47625" cy="9302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58"/>
            <p:cNvSpPr>
              <a:spLocks noChangeShapeType="1"/>
            </p:cNvSpPr>
            <p:nvPr/>
          </p:nvSpPr>
          <p:spPr bwMode="auto">
            <a:xfrm flipH="1">
              <a:off x="3086100" y="3213100"/>
              <a:ext cx="4763" cy="9334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9"/>
            <p:cNvSpPr>
              <a:spLocks/>
            </p:cNvSpPr>
            <p:nvPr/>
          </p:nvSpPr>
          <p:spPr bwMode="auto">
            <a:xfrm>
              <a:off x="-541338" y="2805113"/>
              <a:ext cx="114300" cy="958850"/>
            </a:xfrm>
            <a:custGeom>
              <a:avLst/>
              <a:gdLst>
                <a:gd name="T0" fmla="*/ 72 w 72"/>
                <a:gd name="T1" fmla="*/ 0 h 604"/>
                <a:gd name="T2" fmla="*/ 0 w 72"/>
                <a:gd name="T3" fmla="*/ 356 h 604"/>
                <a:gd name="T4" fmla="*/ 1 w 72"/>
                <a:gd name="T5" fmla="*/ 382 h 604"/>
                <a:gd name="T6" fmla="*/ 10 w 72"/>
                <a:gd name="T7" fmla="*/ 395 h 604"/>
                <a:gd name="T8" fmla="*/ 23 w 72"/>
                <a:gd name="T9" fmla="*/ 415 h 604"/>
                <a:gd name="T10" fmla="*/ 30 w 72"/>
                <a:gd name="T11" fmla="*/ 431 h 604"/>
                <a:gd name="T12" fmla="*/ 36 w 72"/>
                <a:gd name="T13" fmla="*/ 450 h 604"/>
                <a:gd name="T14" fmla="*/ 37 w 72"/>
                <a:gd name="T15" fmla="*/ 475 h 604"/>
                <a:gd name="T16" fmla="*/ 15 w 72"/>
                <a:gd name="T17" fmla="*/ 60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604">
                  <a:moveTo>
                    <a:pt x="72" y="0"/>
                  </a:moveTo>
                  <a:lnTo>
                    <a:pt x="0" y="356"/>
                  </a:lnTo>
                  <a:lnTo>
                    <a:pt x="1" y="382"/>
                  </a:lnTo>
                  <a:lnTo>
                    <a:pt x="10" y="395"/>
                  </a:lnTo>
                  <a:lnTo>
                    <a:pt x="23" y="415"/>
                  </a:lnTo>
                  <a:lnTo>
                    <a:pt x="30" y="431"/>
                  </a:lnTo>
                  <a:lnTo>
                    <a:pt x="36" y="450"/>
                  </a:lnTo>
                  <a:lnTo>
                    <a:pt x="37" y="475"/>
                  </a:lnTo>
                  <a:lnTo>
                    <a:pt x="15" y="604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0"/>
            <p:cNvSpPr>
              <a:spLocks/>
            </p:cNvSpPr>
            <p:nvPr/>
          </p:nvSpPr>
          <p:spPr bwMode="auto">
            <a:xfrm>
              <a:off x="-395288" y="2836863"/>
              <a:ext cx="122238" cy="955675"/>
            </a:xfrm>
            <a:custGeom>
              <a:avLst/>
              <a:gdLst>
                <a:gd name="T0" fmla="*/ 77 w 77"/>
                <a:gd name="T1" fmla="*/ 0 h 602"/>
                <a:gd name="T2" fmla="*/ 0 w 77"/>
                <a:gd name="T3" fmla="*/ 356 h 602"/>
                <a:gd name="T4" fmla="*/ 0 w 77"/>
                <a:gd name="T5" fmla="*/ 383 h 602"/>
                <a:gd name="T6" fmla="*/ 4 w 77"/>
                <a:gd name="T7" fmla="*/ 400 h 602"/>
                <a:gd name="T8" fmla="*/ 11 w 77"/>
                <a:gd name="T9" fmla="*/ 417 h 602"/>
                <a:gd name="T10" fmla="*/ 19 w 77"/>
                <a:gd name="T11" fmla="*/ 431 h 602"/>
                <a:gd name="T12" fmla="*/ 30 w 77"/>
                <a:gd name="T13" fmla="*/ 448 h 602"/>
                <a:gd name="T14" fmla="*/ 35 w 77"/>
                <a:gd name="T15" fmla="*/ 473 h 602"/>
                <a:gd name="T16" fmla="*/ 35 w 77"/>
                <a:gd name="T17" fmla="*/ 501 h 602"/>
                <a:gd name="T18" fmla="*/ 13 w 77"/>
                <a:gd name="T19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602">
                  <a:moveTo>
                    <a:pt x="77" y="0"/>
                  </a:moveTo>
                  <a:lnTo>
                    <a:pt x="0" y="356"/>
                  </a:lnTo>
                  <a:lnTo>
                    <a:pt x="0" y="383"/>
                  </a:lnTo>
                  <a:lnTo>
                    <a:pt x="4" y="400"/>
                  </a:lnTo>
                  <a:lnTo>
                    <a:pt x="11" y="417"/>
                  </a:lnTo>
                  <a:lnTo>
                    <a:pt x="19" y="431"/>
                  </a:lnTo>
                  <a:lnTo>
                    <a:pt x="30" y="448"/>
                  </a:lnTo>
                  <a:lnTo>
                    <a:pt x="35" y="473"/>
                  </a:lnTo>
                  <a:lnTo>
                    <a:pt x="35" y="501"/>
                  </a:lnTo>
                  <a:lnTo>
                    <a:pt x="13" y="602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1"/>
            <p:cNvSpPr>
              <a:spLocks/>
            </p:cNvSpPr>
            <p:nvPr/>
          </p:nvSpPr>
          <p:spPr bwMode="auto">
            <a:xfrm>
              <a:off x="-249238" y="2867025"/>
              <a:ext cx="122238" cy="954088"/>
            </a:xfrm>
            <a:custGeom>
              <a:avLst/>
              <a:gdLst>
                <a:gd name="T0" fmla="*/ 77 w 77"/>
                <a:gd name="T1" fmla="*/ 0 h 601"/>
                <a:gd name="T2" fmla="*/ 0 w 77"/>
                <a:gd name="T3" fmla="*/ 356 h 601"/>
                <a:gd name="T4" fmla="*/ 5 w 77"/>
                <a:gd name="T5" fmla="*/ 384 h 601"/>
                <a:gd name="T6" fmla="*/ 11 w 77"/>
                <a:gd name="T7" fmla="*/ 398 h 601"/>
                <a:gd name="T8" fmla="*/ 21 w 77"/>
                <a:gd name="T9" fmla="*/ 416 h 601"/>
                <a:gd name="T10" fmla="*/ 28 w 77"/>
                <a:gd name="T11" fmla="*/ 433 h 601"/>
                <a:gd name="T12" fmla="*/ 32 w 77"/>
                <a:gd name="T13" fmla="*/ 458 h 601"/>
                <a:gd name="T14" fmla="*/ 35 w 77"/>
                <a:gd name="T15" fmla="*/ 483 h 601"/>
                <a:gd name="T16" fmla="*/ 34 w 77"/>
                <a:gd name="T17" fmla="*/ 503 h 601"/>
                <a:gd name="T18" fmla="*/ 14 w 77"/>
                <a:gd name="T19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601">
                  <a:moveTo>
                    <a:pt x="77" y="0"/>
                  </a:moveTo>
                  <a:lnTo>
                    <a:pt x="0" y="356"/>
                  </a:lnTo>
                  <a:lnTo>
                    <a:pt x="5" y="384"/>
                  </a:lnTo>
                  <a:lnTo>
                    <a:pt x="11" y="398"/>
                  </a:lnTo>
                  <a:lnTo>
                    <a:pt x="21" y="416"/>
                  </a:lnTo>
                  <a:lnTo>
                    <a:pt x="28" y="433"/>
                  </a:lnTo>
                  <a:lnTo>
                    <a:pt x="32" y="458"/>
                  </a:lnTo>
                  <a:lnTo>
                    <a:pt x="35" y="483"/>
                  </a:lnTo>
                  <a:lnTo>
                    <a:pt x="34" y="503"/>
                  </a:lnTo>
                  <a:lnTo>
                    <a:pt x="14" y="601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2"/>
            <p:cNvSpPr>
              <a:spLocks/>
            </p:cNvSpPr>
            <p:nvPr/>
          </p:nvSpPr>
          <p:spPr bwMode="auto">
            <a:xfrm>
              <a:off x="-104775" y="2894013"/>
              <a:ext cx="115888" cy="957263"/>
            </a:xfrm>
            <a:custGeom>
              <a:avLst/>
              <a:gdLst>
                <a:gd name="T0" fmla="*/ 73 w 73"/>
                <a:gd name="T1" fmla="*/ 0 h 603"/>
                <a:gd name="T2" fmla="*/ 0 w 73"/>
                <a:gd name="T3" fmla="*/ 356 h 603"/>
                <a:gd name="T4" fmla="*/ 1 w 73"/>
                <a:gd name="T5" fmla="*/ 382 h 603"/>
                <a:gd name="T6" fmla="*/ 5 w 73"/>
                <a:gd name="T7" fmla="*/ 401 h 603"/>
                <a:gd name="T8" fmla="*/ 15 w 73"/>
                <a:gd name="T9" fmla="*/ 417 h 603"/>
                <a:gd name="T10" fmla="*/ 23 w 73"/>
                <a:gd name="T11" fmla="*/ 430 h 603"/>
                <a:gd name="T12" fmla="*/ 32 w 73"/>
                <a:gd name="T13" fmla="*/ 451 h 603"/>
                <a:gd name="T14" fmla="*/ 38 w 73"/>
                <a:gd name="T15" fmla="*/ 473 h 603"/>
                <a:gd name="T16" fmla="*/ 39 w 73"/>
                <a:gd name="T17" fmla="*/ 494 h 603"/>
                <a:gd name="T18" fmla="*/ 17 w 73"/>
                <a:gd name="T19" fmla="*/ 60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603">
                  <a:moveTo>
                    <a:pt x="73" y="0"/>
                  </a:moveTo>
                  <a:lnTo>
                    <a:pt x="0" y="356"/>
                  </a:lnTo>
                  <a:lnTo>
                    <a:pt x="1" y="382"/>
                  </a:lnTo>
                  <a:lnTo>
                    <a:pt x="5" y="401"/>
                  </a:lnTo>
                  <a:lnTo>
                    <a:pt x="15" y="417"/>
                  </a:lnTo>
                  <a:lnTo>
                    <a:pt x="23" y="430"/>
                  </a:lnTo>
                  <a:lnTo>
                    <a:pt x="32" y="451"/>
                  </a:lnTo>
                  <a:lnTo>
                    <a:pt x="38" y="473"/>
                  </a:lnTo>
                  <a:lnTo>
                    <a:pt x="39" y="494"/>
                  </a:lnTo>
                  <a:lnTo>
                    <a:pt x="17" y="603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3"/>
            <p:cNvSpPr>
              <a:spLocks/>
            </p:cNvSpPr>
            <p:nvPr/>
          </p:nvSpPr>
          <p:spPr bwMode="auto">
            <a:xfrm>
              <a:off x="42862" y="2921000"/>
              <a:ext cx="114300" cy="954088"/>
            </a:xfrm>
            <a:custGeom>
              <a:avLst/>
              <a:gdLst>
                <a:gd name="T0" fmla="*/ 72 w 72"/>
                <a:gd name="T1" fmla="*/ 0 h 601"/>
                <a:gd name="T2" fmla="*/ 0 w 72"/>
                <a:gd name="T3" fmla="*/ 357 h 601"/>
                <a:gd name="T4" fmla="*/ 0 w 72"/>
                <a:gd name="T5" fmla="*/ 381 h 601"/>
                <a:gd name="T6" fmla="*/ 7 w 72"/>
                <a:gd name="T7" fmla="*/ 400 h 601"/>
                <a:gd name="T8" fmla="*/ 18 w 72"/>
                <a:gd name="T9" fmla="*/ 420 h 601"/>
                <a:gd name="T10" fmla="*/ 26 w 72"/>
                <a:gd name="T11" fmla="*/ 438 h 601"/>
                <a:gd name="T12" fmla="*/ 32 w 72"/>
                <a:gd name="T13" fmla="*/ 459 h 601"/>
                <a:gd name="T14" fmla="*/ 35 w 72"/>
                <a:gd name="T15" fmla="*/ 480 h 601"/>
                <a:gd name="T16" fmla="*/ 38 w 72"/>
                <a:gd name="T17" fmla="*/ 497 h 601"/>
                <a:gd name="T18" fmla="*/ 17 w 72"/>
                <a:gd name="T19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601">
                  <a:moveTo>
                    <a:pt x="72" y="0"/>
                  </a:moveTo>
                  <a:lnTo>
                    <a:pt x="0" y="357"/>
                  </a:lnTo>
                  <a:lnTo>
                    <a:pt x="0" y="381"/>
                  </a:lnTo>
                  <a:lnTo>
                    <a:pt x="7" y="400"/>
                  </a:lnTo>
                  <a:lnTo>
                    <a:pt x="18" y="420"/>
                  </a:lnTo>
                  <a:lnTo>
                    <a:pt x="26" y="438"/>
                  </a:lnTo>
                  <a:lnTo>
                    <a:pt x="32" y="459"/>
                  </a:lnTo>
                  <a:lnTo>
                    <a:pt x="35" y="480"/>
                  </a:lnTo>
                  <a:lnTo>
                    <a:pt x="38" y="497"/>
                  </a:lnTo>
                  <a:lnTo>
                    <a:pt x="17" y="601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68"/>
            <p:cNvSpPr>
              <a:spLocks noChangeShapeType="1"/>
            </p:cNvSpPr>
            <p:nvPr/>
          </p:nvSpPr>
          <p:spPr bwMode="auto">
            <a:xfrm>
              <a:off x="3236912" y="3213100"/>
              <a:ext cx="0" cy="4492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69"/>
            <p:cNvSpPr>
              <a:spLocks noChangeShapeType="1"/>
            </p:cNvSpPr>
            <p:nvPr/>
          </p:nvSpPr>
          <p:spPr bwMode="auto">
            <a:xfrm>
              <a:off x="3236912" y="3679825"/>
              <a:ext cx="0" cy="46831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0"/>
            <p:cNvSpPr>
              <a:spLocks/>
            </p:cNvSpPr>
            <p:nvPr/>
          </p:nvSpPr>
          <p:spPr bwMode="auto">
            <a:xfrm>
              <a:off x="204787" y="2951163"/>
              <a:ext cx="106363" cy="949325"/>
            </a:xfrm>
            <a:custGeom>
              <a:avLst/>
              <a:gdLst>
                <a:gd name="T0" fmla="*/ 67 w 67"/>
                <a:gd name="T1" fmla="*/ 0 h 598"/>
                <a:gd name="T2" fmla="*/ 0 w 67"/>
                <a:gd name="T3" fmla="*/ 363 h 598"/>
                <a:gd name="T4" fmla="*/ 5 w 67"/>
                <a:gd name="T5" fmla="*/ 386 h 598"/>
                <a:gd name="T6" fmla="*/ 13 w 67"/>
                <a:gd name="T7" fmla="*/ 406 h 598"/>
                <a:gd name="T8" fmla="*/ 21 w 67"/>
                <a:gd name="T9" fmla="*/ 424 h 598"/>
                <a:gd name="T10" fmla="*/ 28 w 67"/>
                <a:gd name="T11" fmla="*/ 448 h 598"/>
                <a:gd name="T12" fmla="*/ 31 w 67"/>
                <a:gd name="T13" fmla="*/ 474 h 598"/>
                <a:gd name="T14" fmla="*/ 10 w 67"/>
                <a:gd name="T15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598">
                  <a:moveTo>
                    <a:pt x="67" y="0"/>
                  </a:moveTo>
                  <a:lnTo>
                    <a:pt x="0" y="363"/>
                  </a:lnTo>
                  <a:lnTo>
                    <a:pt x="5" y="386"/>
                  </a:lnTo>
                  <a:lnTo>
                    <a:pt x="13" y="406"/>
                  </a:lnTo>
                  <a:lnTo>
                    <a:pt x="21" y="424"/>
                  </a:lnTo>
                  <a:lnTo>
                    <a:pt x="28" y="448"/>
                  </a:lnTo>
                  <a:lnTo>
                    <a:pt x="31" y="474"/>
                  </a:lnTo>
                  <a:lnTo>
                    <a:pt x="10" y="598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1"/>
            <p:cNvSpPr>
              <a:spLocks/>
            </p:cNvSpPr>
            <p:nvPr/>
          </p:nvSpPr>
          <p:spPr bwMode="auto">
            <a:xfrm>
              <a:off x="350837" y="2978150"/>
              <a:ext cx="107950" cy="947738"/>
            </a:xfrm>
            <a:custGeom>
              <a:avLst/>
              <a:gdLst>
                <a:gd name="T0" fmla="*/ 68 w 68"/>
                <a:gd name="T1" fmla="*/ 0 h 597"/>
                <a:gd name="T2" fmla="*/ 0 w 68"/>
                <a:gd name="T3" fmla="*/ 363 h 597"/>
                <a:gd name="T4" fmla="*/ 5 w 68"/>
                <a:gd name="T5" fmla="*/ 388 h 597"/>
                <a:gd name="T6" fmla="*/ 12 w 68"/>
                <a:gd name="T7" fmla="*/ 401 h 597"/>
                <a:gd name="T8" fmla="*/ 20 w 68"/>
                <a:gd name="T9" fmla="*/ 424 h 597"/>
                <a:gd name="T10" fmla="*/ 26 w 68"/>
                <a:gd name="T11" fmla="*/ 439 h 597"/>
                <a:gd name="T12" fmla="*/ 33 w 68"/>
                <a:gd name="T13" fmla="*/ 463 h 597"/>
                <a:gd name="T14" fmla="*/ 33 w 68"/>
                <a:gd name="T15" fmla="*/ 477 h 597"/>
                <a:gd name="T16" fmla="*/ 10 w 68"/>
                <a:gd name="T17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97">
                  <a:moveTo>
                    <a:pt x="68" y="0"/>
                  </a:moveTo>
                  <a:lnTo>
                    <a:pt x="0" y="363"/>
                  </a:lnTo>
                  <a:lnTo>
                    <a:pt x="5" y="388"/>
                  </a:lnTo>
                  <a:lnTo>
                    <a:pt x="12" y="401"/>
                  </a:lnTo>
                  <a:lnTo>
                    <a:pt x="20" y="424"/>
                  </a:lnTo>
                  <a:lnTo>
                    <a:pt x="26" y="439"/>
                  </a:lnTo>
                  <a:lnTo>
                    <a:pt x="33" y="463"/>
                  </a:lnTo>
                  <a:lnTo>
                    <a:pt x="33" y="477"/>
                  </a:lnTo>
                  <a:lnTo>
                    <a:pt x="10" y="597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2"/>
            <p:cNvSpPr>
              <a:spLocks/>
            </p:cNvSpPr>
            <p:nvPr/>
          </p:nvSpPr>
          <p:spPr bwMode="auto">
            <a:xfrm>
              <a:off x="512762" y="3003550"/>
              <a:ext cx="101600" cy="944563"/>
            </a:xfrm>
            <a:custGeom>
              <a:avLst/>
              <a:gdLst>
                <a:gd name="T0" fmla="*/ 64 w 64"/>
                <a:gd name="T1" fmla="*/ 0 h 595"/>
                <a:gd name="T2" fmla="*/ 0 w 64"/>
                <a:gd name="T3" fmla="*/ 370 h 595"/>
                <a:gd name="T4" fmla="*/ 3 w 64"/>
                <a:gd name="T5" fmla="*/ 396 h 595"/>
                <a:gd name="T6" fmla="*/ 10 w 64"/>
                <a:gd name="T7" fmla="*/ 413 h 595"/>
                <a:gd name="T8" fmla="*/ 20 w 64"/>
                <a:gd name="T9" fmla="*/ 429 h 595"/>
                <a:gd name="T10" fmla="*/ 26 w 64"/>
                <a:gd name="T11" fmla="*/ 447 h 595"/>
                <a:gd name="T12" fmla="*/ 27 w 64"/>
                <a:gd name="T13" fmla="*/ 459 h 595"/>
                <a:gd name="T14" fmla="*/ 4 w 64"/>
                <a:gd name="T15" fmla="*/ 59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595">
                  <a:moveTo>
                    <a:pt x="64" y="0"/>
                  </a:moveTo>
                  <a:lnTo>
                    <a:pt x="0" y="370"/>
                  </a:lnTo>
                  <a:lnTo>
                    <a:pt x="3" y="396"/>
                  </a:lnTo>
                  <a:lnTo>
                    <a:pt x="10" y="413"/>
                  </a:lnTo>
                  <a:lnTo>
                    <a:pt x="20" y="429"/>
                  </a:lnTo>
                  <a:lnTo>
                    <a:pt x="26" y="447"/>
                  </a:lnTo>
                  <a:lnTo>
                    <a:pt x="27" y="459"/>
                  </a:lnTo>
                  <a:lnTo>
                    <a:pt x="4" y="595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3"/>
            <p:cNvSpPr>
              <a:spLocks/>
            </p:cNvSpPr>
            <p:nvPr/>
          </p:nvSpPr>
          <p:spPr bwMode="auto">
            <a:xfrm>
              <a:off x="660400" y="3027363"/>
              <a:ext cx="100013" cy="942975"/>
            </a:xfrm>
            <a:custGeom>
              <a:avLst/>
              <a:gdLst>
                <a:gd name="T0" fmla="*/ 63 w 63"/>
                <a:gd name="T1" fmla="*/ 0 h 594"/>
                <a:gd name="T2" fmla="*/ 0 w 63"/>
                <a:gd name="T3" fmla="*/ 370 h 594"/>
                <a:gd name="T4" fmla="*/ 3 w 63"/>
                <a:gd name="T5" fmla="*/ 393 h 594"/>
                <a:gd name="T6" fmla="*/ 9 w 63"/>
                <a:gd name="T7" fmla="*/ 408 h 594"/>
                <a:gd name="T8" fmla="*/ 15 w 63"/>
                <a:gd name="T9" fmla="*/ 422 h 594"/>
                <a:gd name="T10" fmla="*/ 22 w 63"/>
                <a:gd name="T11" fmla="*/ 437 h 594"/>
                <a:gd name="T12" fmla="*/ 27 w 63"/>
                <a:gd name="T13" fmla="*/ 454 h 594"/>
                <a:gd name="T14" fmla="*/ 4 w 63"/>
                <a:gd name="T15" fmla="*/ 594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594">
                  <a:moveTo>
                    <a:pt x="63" y="0"/>
                  </a:moveTo>
                  <a:lnTo>
                    <a:pt x="0" y="370"/>
                  </a:lnTo>
                  <a:lnTo>
                    <a:pt x="3" y="393"/>
                  </a:lnTo>
                  <a:lnTo>
                    <a:pt x="9" y="408"/>
                  </a:lnTo>
                  <a:lnTo>
                    <a:pt x="15" y="422"/>
                  </a:lnTo>
                  <a:lnTo>
                    <a:pt x="22" y="437"/>
                  </a:lnTo>
                  <a:lnTo>
                    <a:pt x="27" y="454"/>
                  </a:lnTo>
                  <a:lnTo>
                    <a:pt x="4" y="594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4"/>
            <p:cNvSpPr>
              <a:spLocks/>
            </p:cNvSpPr>
            <p:nvPr/>
          </p:nvSpPr>
          <p:spPr bwMode="auto">
            <a:xfrm>
              <a:off x="803275" y="3048000"/>
              <a:ext cx="104775" cy="942975"/>
            </a:xfrm>
            <a:custGeom>
              <a:avLst/>
              <a:gdLst>
                <a:gd name="T0" fmla="*/ 66 w 66"/>
                <a:gd name="T1" fmla="*/ 0 h 594"/>
                <a:gd name="T2" fmla="*/ 6 w 66"/>
                <a:gd name="T3" fmla="*/ 371 h 594"/>
                <a:gd name="T4" fmla="*/ 7 w 66"/>
                <a:gd name="T5" fmla="*/ 389 h 594"/>
                <a:gd name="T6" fmla="*/ 9 w 66"/>
                <a:gd name="T7" fmla="*/ 402 h 594"/>
                <a:gd name="T8" fmla="*/ 13 w 66"/>
                <a:gd name="T9" fmla="*/ 413 h 594"/>
                <a:gd name="T10" fmla="*/ 18 w 66"/>
                <a:gd name="T11" fmla="*/ 428 h 594"/>
                <a:gd name="T12" fmla="*/ 21 w 66"/>
                <a:gd name="T13" fmla="*/ 439 h 594"/>
                <a:gd name="T14" fmla="*/ 22 w 66"/>
                <a:gd name="T15" fmla="*/ 453 h 594"/>
                <a:gd name="T16" fmla="*/ 21 w 66"/>
                <a:gd name="T17" fmla="*/ 463 h 594"/>
                <a:gd name="T18" fmla="*/ 0 w 66"/>
                <a:gd name="T19" fmla="*/ 594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94">
                  <a:moveTo>
                    <a:pt x="66" y="0"/>
                  </a:moveTo>
                  <a:lnTo>
                    <a:pt x="6" y="371"/>
                  </a:lnTo>
                  <a:lnTo>
                    <a:pt x="7" y="389"/>
                  </a:lnTo>
                  <a:lnTo>
                    <a:pt x="9" y="402"/>
                  </a:lnTo>
                  <a:lnTo>
                    <a:pt x="13" y="413"/>
                  </a:lnTo>
                  <a:lnTo>
                    <a:pt x="18" y="428"/>
                  </a:lnTo>
                  <a:lnTo>
                    <a:pt x="21" y="439"/>
                  </a:lnTo>
                  <a:lnTo>
                    <a:pt x="22" y="453"/>
                  </a:lnTo>
                  <a:lnTo>
                    <a:pt x="21" y="463"/>
                  </a:lnTo>
                  <a:lnTo>
                    <a:pt x="0" y="594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5"/>
            <p:cNvSpPr>
              <a:spLocks/>
            </p:cNvSpPr>
            <p:nvPr/>
          </p:nvSpPr>
          <p:spPr bwMode="auto">
            <a:xfrm>
              <a:off x="969962" y="3068638"/>
              <a:ext cx="80963" cy="942975"/>
            </a:xfrm>
            <a:custGeom>
              <a:avLst/>
              <a:gdLst>
                <a:gd name="T0" fmla="*/ 51 w 51"/>
                <a:gd name="T1" fmla="*/ 0 h 594"/>
                <a:gd name="T2" fmla="*/ 0 w 51"/>
                <a:gd name="T3" fmla="*/ 378 h 594"/>
                <a:gd name="T4" fmla="*/ 3 w 51"/>
                <a:gd name="T5" fmla="*/ 400 h 594"/>
                <a:gd name="T6" fmla="*/ 6 w 51"/>
                <a:gd name="T7" fmla="*/ 411 h 594"/>
                <a:gd name="T8" fmla="*/ 12 w 51"/>
                <a:gd name="T9" fmla="*/ 424 h 594"/>
                <a:gd name="T10" fmla="*/ 16 w 51"/>
                <a:gd name="T11" fmla="*/ 439 h 594"/>
                <a:gd name="T12" fmla="*/ 18 w 51"/>
                <a:gd name="T13" fmla="*/ 453 h 594"/>
                <a:gd name="T14" fmla="*/ 19 w 51"/>
                <a:gd name="T15" fmla="*/ 463 h 594"/>
                <a:gd name="T16" fmla="*/ 1 w 51"/>
                <a:gd name="T17" fmla="*/ 594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94">
                  <a:moveTo>
                    <a:pt x="51" y="0"/>
                  </a:moveTo>
                  <a:lnTo>
                    <a:pt x="0" y="378"/>
                  </a:lnTo>
                  <a:lnTo>
                    <a:pt x="3" y="400"/>
                  </a:lnTo>
                  <a:lnTo>
                    <a:pt x="6" y="411"/>
                  </a:lnTo>
                  <a:lnTo>
                    <a:pt x="12" y="424"/>
                  </a:lnTo>
                  <a:lnTo>
                    <a:pt x="16" y="439"/>
                  </a:lnTo>
                  <a:lnTo>
                    <a:pt x="18" y="453"/>
                  </a:lnTo>
                  <a:lnTo>
                    <a:pt x="19" y="463"/>
                  </a:lnTo>
                  <a:lnTo>
                    <a:pt x="1" y="594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6"/>
            <p:cNvSpPr>
              <a:spLocks/>
            </p:cNvSpPr>
            <p:nvPr/>
          </p:nvSpPr>
          <p:spPr bwMode="auto">
            <a:xfrm>
              <a:off x="1119187" y="3089275"/>
              <a:ext cx="98425" cy="939800"/>
            </a:xfrm>
            <a:custGeom>
              <a:avLst/>
              <a:gdLst>
                <a:gd name="T0" fmla="*/ 62 w 62"/>
                <a:gd name="T1" fmla="*/ 0 h 592"/>
                <a:gd name="T2" fmla="*/ 10 w 62"/>
                <a:gd name="T3" fmla="*/ 384 h 592"/>
                <a:gd name="T4" fmla="*/ 13 w 62"/>
                <a:gd name="T5" fmla="*/ 395 h 592"/>
                <a:gd name="T6" fmla="*/ 15 w 62"/>
                <a:gd name="T7" fmla="*/ 408 h 592"/>
                <a:gd name="T8" fmla="*/ 19 w 62"/>
                <a:gd name="T9" fmla="*/ 425 h 592"/>
                <a:gd name="T10" fmla="*/ 20 w 62"/>
                <a:gd name="T11" fmla="*/ 445 h 592"/>
                <a:gd name="T12" fmla="*/ 0 w 62"/>
                <a:gd name="T13" fmla="*/ 59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92">
                  <a:moveTo>
                    <a:pt x="62" y="0"/>
                  </a:moveTo>
                  <a:lnTo>
                    <a:pt x="10" y="384"/>
                  </a:lnTo>
                  <a:lnTo>
                    <a:pt x="13" y="395"/>
                  </a:lnTo>
                  <a:lnTo>
                    <a:pt x="15" y="408"/>
                  </a:lnTo>
                  <a:lnTo>
                    <a:pt x="19" y="425"/>
                  </a:lnTo>
                  <a:lnTo>
                    <a:pt x="20" y="445"/>
                  </a:lnTo>
                  <a:lnTo>
                    <a:pt x="0" y="592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7"/>
            <p:cNvSpPr>
              <a:spLocks/>
            </p:cNvSpPr>
            <p:nvPr/>
          </p:nvSpPr>
          <p:spPr bwMode="auto">
            <a:xfrm>
              <a:off x="1268412" y="3108325"/>
              <a:ext cx="114300" cy="936625"/>
            </a:xfrm>
            <a:custGeom>
              <a:avLst/>
              <a:gdLst>
                <a:gd name="T0" fmla="*/ 72 w 72"/>
                <a:gd name="T1" fmla="*/ 0 h 590"/>
                <a:gd name="T2" fmla="*/ 21 w 72"/>
                <a:gd name="T3" fmla="*/ 384 h 590"/>
                <a:gd name="T4" fmla="*/ 21 w 72"/>
                <a:gd name="T5" fmla="*/ 402 h 590"/>
                <a:gd name="T6" fmla="*/ 21 w 72"/>
                <a:gd name="T7" fmla="*/ 414 h 590"/>
                <a:gd name="T8" fmla="*/ 21 w 72"/>
                <a:gd name="T9" fmla="*/ 428 h 590"/>
                <a:gd name="T10" fmla="*/ 0 w 72"/>
                <a:gd name="T11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590">
                  <a:moveTo>
                    <a:pt x="72" y="0"/>
                  </a:moveTo>
                  <a:lnTo>
                    <a:pt x="21" y="384"/>
                  </a:lnTo>
                  <a:lnTo>
                    <a:pt x="21" y="402"/>
                  </a:lnTo>
                  <a:lnTo>
                    <a:pt x="21" y="414"/>
                  </a:lnTo>
                  <a:lnTo>
                    <a:pt x="21" y="428"/>
                  </a:lnTo>
                  <a:lnTo>
                    <a:pt x="0" y="59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Freeform 78"/>
          <p:cNvSpPr>
            <a:spLocks/>
          </p:cNvSpPr>
          <p:nvPr/>
        </p:nvSpPr>
        <p:spPr bwMode="auto">
          <a:xfrm>
            <a:off x="6619650" y="3493867"/>
            <a:ext cx="64429" cy="62041"/>
          </a:xfrm>
          <a:custGeom>
            <a:avLst/>
            <a:gdLst>
              <a:gd name="T0" fmla="*/ 27 w 27"/>
              <a:gd name="T1" fmla="*/ 0 h 26"/>
              <a:gd name="T2" fmla="*/ 0 w 27"/>
              <a:gd name="T3" fmla="*/ 26 h 26"/>
              <a:gd name="T4" fmla="*/ 27 w 27"/>
              <a:gd name="T5" fmla="*/ 26 h 26"/>
              <a:gd name="T6" fmla="*/ 27 w 27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26">
                <a:moveTo>
                  <a:pt x="27" y="0"/>
                </a:moveTo>
                <a:lnTo>
                  <a:pt x="0" y="26"/>
                </a:lnTo>
                <a:lnTo>
                  <a:pt x="27" y="26"/>
                </a:lnTo>
                <a:lnTo>
                  <a:pt x="2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79"/>
          <p:cNvSpPr>
            <a:spLocks/>
          </p:cNvSpPr>
          <p:nvPr/>
        </p:nvSpPr>
        <p:spPr bwMode="auto">
          <a:xfrm>
            <a:off x="6677944" y="3555908"/>
            <a:ext cx="62041" cy="64429"/>
          </a:xfrm>
          <a:custGeom>
            <a:avLst/>
            <a:gdLst>
              <a:gd name="T0" fmla="*/ 0 w 26"/>
              <a:gd name="T1" fmla="*/ 0 h 27"/>
              <a:gd name="T2" fmla="*/ 0 w 26"/>
              <a:gd name="T3" fmla="*/ 27 h 27"/>
              <a:gd name="T4" fmla="*/ 26 w 26"/>
              <a:gd name="T5" fmla="*/ 0 h 27"/>
              <a:gd name="T6" fmla="*/ 0 w 26"/>
              <a:gd name="T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27">
                <a:moveTo>
                  <a:pt x="0" y="0"/>
                </a:moveTo>
                <a:lnTo>
                  <a:pt x="0" y="27"/>
                </a:lnTo>
                <a:lnTo>
                  <a:pt x="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66"/>
          <p:cNvSpPr>
            <a:spLocks/>
          </p:cNvSpPr>
          <p:nvPr/>
        </p:nvSpPr>
        <p:spPr bwMode="auto">
          <a:xfrm>
            <a:off x="6613514" y="2661077"/>
            <a:ext cx="126471" cy="1792051"/>
          </a:xfrm>
          <a:custGeom>
            <a:avLst/>
            <a:gdLst>
              <a:gd name="T0" fmla="*/ 27 w 53"/>
              <a:gd name="T1" fmla="*/ 0 h 751"/>
              <a:gd name="T2" fmla="*/ 27 w 53"/>
              <a:gd name="T3" fmla="*/ 349 h 751"/>
              <a:gd name="T4" fmla="*/ 0 w 53"/>
              <a:gd name="T5" fmla="*/ 375 h 751"/>
              <a:gd name="T6" fmla="*/ 53 w 53"/>
              <a:gd name="T7" fmla="*/ 375 h 751"/>
              <a:gd name="T8" fmla="*/ 27 w 53"/>
              <a:gd name="T9" fmla="*/ 402 h 751"/>
              <a:gd name="T10" fmla="*/ 27 w 53"/>
              <a:gd name="T11" fmla="*/ 751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" h="751">
                <a:moveTo>
                  <a:pt x="27" y="0"/>
                </a:moveTo>
                <a:lnTo>
                  <a:pt x="27" y="349"/>
                </a:lnTo>
                <a:lnTo>
                  <a:pt x="0" y="375"/>
                </a:lnTo>
                <a:lnTo>
                  <a:pt x="53" y="375"/>
                </a:lnTo>
                <a:lnTo>
                  <a:pt x="27" y="402"/>
                </a:lnTo>
                <a:lnTo>
                  <a:pt x="27" y="751"/>
                </a:lnTo>
              </a:path>
            </a:pathLst>
          </a:cu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130"/>
          <p:cNvSpPr>
            <a:spLocks/>
          </p:cNvSpPr>
          <p:nvPr/>
        </p:nvSpPr>
        <p:spPr bwMode="auto">
          <a:xfrm>
            <a:off x="4115785" y="3737508"/>
            <a:ext cx="2560855" cy="107578"/>
          </a:xfrm>
          <a:custGeom>
            <a:avLst/>
            <a:gdLst>
              <a:gd name="T0" fmla="*/ 0 w 976"/>
              <a:gd name="T1" fmla="*/ 0 h 41"/>
              <a:gd name="T2" fmla="*/ 88 w 976"/>
              <a:gd name="T3" fmla="*/ 8 h 41"/>
              <a:gd name="T4" fmla="*/ 177 w 976"/>
              <a:gd name="T5" fmla="*/ 14 h 41"/>
              <a:gd name="T6" fmla="*/ 265 w 976"/>
              <a:gd name="T7" fmla="*/ 20 h 41"/>
              <a:gd name="T8" fmla="*/ 354 w 976"/>
              <a:gd name="T9" fmla="*/ 26 h 41"/>
              <a:gd name="T10" fmla="*/ 443 w 976"/>
              <a:gd name="T11" fmla="*/ 30 h 41"/>
              <a:gd name="T12" fmla="*/ 532 w 976"/>
              <a:gd name="T13" fmla="*/ 34 h 41"/>
              <a:gd name="T14" fmla="*/ 620 w 976"/>
              <a:gd name="T15" fmla="*/ 37 h 41"/>
              <a:gd name="T16" fmla="*/ 709 w 976"/>
              <a:gd name="T17" fmla="*/ 39 h 41"/>
              <a:gd name="T18" fmla="*/ 798 w 976"/>
              <a:gd name="T19" fmla="*/ 41 h 41"/>
              <a:gd name="T20" fmla="*/ 887 w 976"/>
              <a:gd name="T21" fmla="*/ 41 h 41"/>
              <a:gd name="T22" fmla="*/ 976 w 976"/>
              <a:gd name="T2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76" h="41">
                <a:moveTo>
                  <a:pt x="0" y="0"/>
                </a:moveTo>
                <a:lnTo>
                  <a:pt x="88" y="8"/>
                </a:lnTo>
                <a:lnTo>
                  <a:pt x="177" y="14"/>
                </a:lnTo>
                <a:lnTo>
                  <a:pt x="265" y="20"/>
                </a:lnTo>
                <a:lnTo>
                  <a:pt x="354" y="26"/>
                </a:lnTo>
                <a:lnTo>
                  <a:pt x="443" y="30"/>
                </a:lnTo>
                <a:lnTo>
                  <a:pt x="532" y="34"/>
                </a:lnTo>
                <a:lnTo>
                  <a:pt x="620" y="37"/>
                </a:lnTo>
                <a:lnTo>
                  <a:pt x="709" y="39"/>
                </a:lnTo>
                <a:lnTo>
                  <a:pt x="798" y="41"/>
                </a:lnTo>
                <a:lnTo>
                  <a:pt x="887" y="41"/>
                </a:lnTo>
                <a:lnTo>
                  <a:pt x="976" y="41"/>
                </a:lnTo>
              </a:path>
            </a:pathLst>
          </a:custGeom>
          <a:noFill/>
          <a:ln w="9525">
            <a:solidFill>
              <a:srgbClr val="21283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128"/>
          <p:cNvSpPr>
            <a:spLocks/>
          </p:cNvSpPr>
          <p:nvPr/>
        </p:nvSpPr>
        <p:spPr bwMode="auto">
          <a:xfrm>
            <a:off x="7223313" y="3021941"/>
            <a:ext cx="1006287" cy="1284621"/>
          </a:xfrm>
          <a:custGeom>
            <a:avLst/>
            <a:gdLst>
              <a:gd name="T0" fmla="*/ 253 w 423"/>
              <a:gd name="T1" fmla="*/ 89 h 540"/>
              <a:gd name="T2" fmla="*/ 276 w 423"/>
              <a:gd name="T3" fmla="*/ 65 h 540"/>
              <a:gd name="T4" fmla="*/ 423 w 423"/>
              <a:gd name="T5" fmla="*/ 41 h 540"/>
              <a:gd name="T6" fmla="*/ 423 w 423"/>
              <a:gd name="T7" fmla="*/ 0 h 540"/>
              <a:gd name="T8" fmla="*/ 0 w 423"/>
              <a:gd name="T9" fmla="*/ 0 h 540"/>
              <a:gd name="T10" fmla="*/ 0 w 423"/>
              <a:gd name="T11" fmla="*/ 41 h 540"/>
              <a:gd name="T12" fmla="*/ 147 w 423"/>
              <a:gd name="T13" fmla="*/ 65 h 540"/>
              <a:gd name="T14" fmla="*/ 170 w 423"/>
              <a:gd name="T15" fmla="*/ 89 h 540"/>
              <a:gd name="T16" fmla="*/ 170 w 423"/>
              <a:gd name="T17" fmla="*/ 347 h 540"/>
              <a:gd name="T18" fmla="*/ 135 w 423"/>
              <a:gd name="T19" fmla="*/ 382 h 540"/>
              <a:gd name="T20" fmla="*/ 24 w 423"/>
              <a:gd name="T21" fmla="*/ 438 h 540"/>
              <a:gd name="T22" fmla="*/ 24 w 423"/>
              <a:gd name="T23" fmla="*/ 540 h 540"/>
              <a:gd name="T24" fmla="*/ 399 w 423"/>
              <a:gd name="T25" fmla="*/ 540 h 540"/>
              <a:gd name="T26" fmla="*/ 399 w 423"/>
              <a:gd name="T27" fmla="*/ 438 h 540"/>
              <a:gd name="T28" fmla="*/ 288 w 423"/>
              <a:gd name="T29" fmla="*/ 382 h 540"/>
              <a:gd name="T30" fmla="*/ 253 w 423"/>
              <a:gd name="T31" fmla="*/ 347 h 540"/>
              <a:gd name="T32" fmla="*/ 253 w 423"/>
              <a:gd name="T33" fmla="*/ 89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3" h="540">
                <a:moveTo>
                  <a:pt x="253" y="89"/>
                </a:moveTo>
                <a:lnTo>
                  <a:pt x="276" y="65"/>
                </a:lnTo>
                <a:lnTo>
                  <a:pt x="423" y="41"/>
                </a:lnTo>
                <a:lnTo>
                  <a:pt x="423" y="0"/>
                </a:lnTo>
                <a:lnTo>
                  <a:pt x="0" y="0"/>
                </a:lnTo>
                <a:lnTo>
                  <a:pt x="0" y="41"/>
                </a:lnTo>
                <a:lnTo>
                  <a:pt x="147" y="65"/>
                </a:lnTo>
                <a:lnTo>
                  <a:pt x="170" y="89"/>
                </a:lnTo>
                <a:lnTo>
                  <a:pt x="170" y="347"/>
                </a:lnTo>
                <a:lnTo>
                  <a:pt x="135" y="382"/>
                </a:lnTo>
                <a:lnTo>
                  <a:pt x="24" y="438"/>
                </a:lnTo>
                <a:lnTo>
                  <a:pt x="24" y="540"/>
                </a:lnTo>
                <a:lnTo>
                  <a:pt x="399" y="540"/>
                </a:lnTo>
                <a:lnTo>
                  <a:pt x="399" y="438"/>
                </a:lnTo>
                <a:lnTo>
                  <a:pt x="288" y="382"/>
                </a:lnTo>
                <a:lnTo>
                  <a:pt x="253" y="347"/>
                </a:lnTo>
                <a:lnTo>
                  <a:pt x="253" y="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Freeform 129"/>
          <p:cNvSpPr>
            <a:spLocks/>
          </p:cNvSpPr>
          <p:nvPr/>
        </p:nvSpPr>
        <p:spPr bwMode="auto">
          <a:xfrm>
            <a:off x="7223313" y="2798322"/>
            <a:ext cx="1006287" cy="223619"/>
          </a:xfrm>
          <a:custGeom>
            <a:avLst/>
            <a:gdLst>
              <a:gd name="T0" fmla="*/ 0 w 423"/>
              <a:gd name="T1" fmla="*/ 94 h 94"/>
              <a:gd name="T2" fmla="*/ 0 w 423"/>
              <a:gd name="T3" fmla="*/ 0 h 94"/>
              <a:gd name="T4" fmla="*/ 423 w 423"/>
              <a:gd name="T5" fmla="*/ 0 h 94"/>
              <a:gd name="T6" fmla="*/ 423 w 423"/>
              <a:gd name="T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3" h="94">
                <a:moveTo>
                  <a:pt x="0" y="94"/>
                </a:moveTo>
                <a:lnTo>
                  <a:pt x="0" y="0"/>
                </a:lnTo>
                <a:lnTo>
                  <a:pt x="423" y="0"/>
                </a:lnTo>
                <a:lnTo>
                  <a:pt x="423" y="94"/>
                </a:lnTo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Down Arrow 104"/>
          <p:cNvSpPr>
            <a:spLocks noChangeAspect="1"/>
          </p:cNvSpPr>
          <p:nvPr/>
        </p:nvSpPr>
        <p:spPr>
          <a:xfrm>
            <a:off x="5317324" y="2321529"/>
            <a:ext cx="219643" cy="329464"/>
          </a:xfrm>
          <a:prstGeom prst="downArrow">
            <a:avLst/>
          </a:prstGeom>
          <a:solidFill>
            <a:srgbClr val="00206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Down Arrow 105"/>
          <p:cNvSpPr>
            <a:spLocks noChangeAspect="1"/>
          </p:cNvSpPr>
          <p:nvPr/>
        </p:nvSpPr>
        <p:spPr>
          <a:xfrm flipV="1">
            <a:off x="1020032" y="3776226"/>
            <a:ext cx="219643" cy="329464"/>
          </a:xfrm>
          <a:prstGeom prst="downArrow">
            <a:avLst/>
          </a:prstGeom>
          <a:solidFill>
            <a:srgbClr val="00206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5505441" y="2215893"/>
            <a:ext cx="461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233308" y="3916540"/>
                <a:ext cx="5170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sz="1400" dirty="0" smtClean="0"/>
                  <a:t> </a:t>
                </a: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08" y="3916540"/>
                <a:ext cx="517085" cy="3077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/>
          <p:cNvGrpSpPr/>
          <p:nvPr/>
        </p:nvGrpSpPr>
        <p:grpSpPr>
          <a:xfrm>
            <a:off x="6753238" y="2336463"/>
            <a:ext cx="1181090" cy="1515441"/>
            <a:chOff x="4267200" y="4611885"/>
            <a:chExt cx="731520" cy="938604"/>
          </a:xfrm>
        </p:grpSpPr>
        <p:cxnSp>
          <p:nvCxnSpPr>
            <p:cNvPr id="110" name="Straight Connector 109"/>
            <p:cNvCxnSpPr/>
            <p:nvPr/>
          </p:nvCxnSpPr>
          <p:spPr>
            <a:xfrm flipH="1">
              <a:off x="4267200" y="5550489"/>
              <a:ext cx="731520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4869973" y="4611885"/>
              <a:ext cx="0" cy="274320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78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63040" y="2081150"/>
            <a:ext cx="7604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 optimize the end-region of Texas U-Beams?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ease construction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maintain structural performance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we improve the end-region design of Texas U-Beams to increase </a:t>
            </a:r>
            <a:br>
              <a:rPr lang="en-US" dirty="0" smtClean="0"/>
            </a:br>
            <a:r>
              <a:rPr lang="en-US" dirty="0" smtClean="0"/>
              <a:t>horizontal shear capacity and allow web-shear to control behavior?</a:t>
            </a:r>
          </a:p>
        </p:txBody>
      </p:sp>
      <p:sp>
        <p:nvSpPr>
          <p:cNvPr id="7" name="Multiply 6"/>
          <p:cNvSpPr/>
          <p:nvPr/>
        </p:nvSpPr>
        <p:spPr>
          <a:xfrm>
            <a:off x="2971800" y="1754189"/>
            <a:ext cx="1705538" cy="1520821"/>
          </a:xfrm>
          <a:prstGeom prst="mathMultiply">
            <a:avLst>
              <a:gd name="adj1" fmla="val 10426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STEP 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Design Beams for Better Behavior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94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Region B4N</a:t>
            </a:r>
            <a:endParaRPr lang="en-US" sz="3300" dirty="0"/>
          </a:p>
        </p:txBody>
      </p:sp>
      <p:sp>
        <p:nvSpPr>
          <p:cNvPr id="44" name="TextBox 43"/>
          <p:cNvSpPr txBox="1"/>
          <p:nvPr/>
        </p:nvSpPr>
        <p:spPr>
          <a:xfrm>
            <a:off x="5029200" y="3977640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#4 R-bars spaced at	3 in. for 5'-0"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</a:t>
            </a:r>
            <a:r>
              <a:rPr lang="en-US" dirty="0" smtClean="0"/>
              <a:t>4 in. for </a:t>
            </a:r>
            <a:r>
              <a:rPr lang="en-US" dirty="0"/>
              <a:t>5'-</a:t>
            </a:r>
            <a:r>
              <a:rPr lang="en-US" dirty="0" smtClean="0"/>
              <a:t>0"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	6 in. for 3'-4"</a:t>
            </a:r>
          </a:p>
        </p:txBody>
      </p:sp>
      <p:sp>
        <p:nvSpPr>
          <p:cNvPr id="189" name="Freeform 135"/>
          <p:cNvSpPr>
            <a:spLocks/>
          </p:cNvSpPr>
          <p:nvPr/>
        </p:nvSpPr>
        <p:spPr bwMode="auto">
          <a:xfrm>
            <a:off x="5120640" y="1661697"/>
            <a:ext cx="3707823" cy="2087343"/>
          </a:xfrm>
          <a:custGeom>
            <a:avLst/>
            <a:gdLst>
              <a:gd name="T0" fmla="*/ 0 w 2462"/>
              <a:gd name="T1" fmla="*/ 0 h 1386"/>
              <a:gd name="T2" fmla="*/ 10 w 2462"/>
              <a:gd name="T3" fmla="*/ 151 h 1386"/>
              <a:gd name="T4" fmla="*/ 221 w 2462"/>
              <a:gd name="T5" fmla="*/ 173 h 1386"/>
              <a:gd name="T6" fmla="*/ 519 w 2462"/>
              <a:gd name="T7" fmla="*/ 1360 h 1386"/>
              <a:gd name="T8" fmla="*/ 539 w 2462"/>
              <a:gd name="T9" fmla="*/ 1386 h 1386"/>
              <a:gd name="T10" fmla="*/ 1923 w 2462"/>
              <a:gd name="T11" fmla="*/ 1386 h 1386"/>
              <a:gd name="T12" fmla="*/ 1943 w 2462"/>
              <a:gd name="T13" fmla="*/ 1360 h 1386"/>
              <a:gd name="T14" fmla="*/ 2240 w 2462"/>
              <a:gd name="T15" fmla="*/ 173 h 1386"/>
              <a:gd name="T16" fmla="*/ 2452 w 2462"/>
              <a:gd name="T17" fmla="*/ 151 h 1386"/>
              <a:gd name="T18" fmla="*/ 2462 w 2462"/>
              <a:gd name="T19" fmla="*/ 0 h 1386"/>
              <a:gd name="T20" fmla="*/ 1983 w 2462"/>
              <a:gd name="T21" fmla="*/ 0 h 1386"/>
              <a:gd name="T22" fmla="*/ 1940 w 2462"/>
              <a:gd name="T23" fmla="*/ 555 h 1386"/>
              <a:gd name="T24" fmla="*/ 1804 w 2462"/>
              <a:gd name="T25" fmla="*/ 1097 h 1386"/>
              <a:gd name="T26" fmla="*/ 1707 w 2462"/>
              <a:gd name="T27" fmla="*/ 1174 h 1386"/>
              <a:gd name="T28" fmla="*/ 755 w 2462"/>
              <a:gd name="T29" fmla="*/ 1174 h 1386"/>
              <a:gd name="T30" fmla="*/ 659 w 2462"/>
              <a:gd name="T31" fmla="*/ 1097 h 1386"/>
              <a:gd name="T32" fmla="*/ 522 w 2462"/>
              <a:gd name="T33" fmla="*/ 555 h 1386"/>
              <a:gd name="T34" fmla="*/ 479 w 2462"/>
              <a:gd name="T35" fmla="*/ 0 h 1386"/>
              <a:gd name="T36" fmla="*/ 0 w 2462"/>
              <a:gd name="T37" fmla="*/ 0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62" h="1386">
                <a:moveTo>
                  <a:pt x="0" y="0"/>
                </a:moveTo>
                <a:lnTo>
                  <a:pt x="10" y="151"/>
                </a:lnTo>
                <a:lnTo>
                  <a:pt x="221" y="173"/>
                </a:lnTo>
                <a:lnTo>
                  <a:pt x="519" y="1360"/>
                </a:lnTo>
                <a:lnTo>
                  <a:pt x="539" y="1386"/>
                </a:lnTo>
                <a:lnTo>
                  <a:pt x="1923" y="1386"/>
                </a:lnTo>
                <a:lnTo>
                  <a:pt x="1943" y="1360"/>
                </a:lnTo>
                <a:lnTo>
                  <a:pt x="2240" y="173"/>
                </a:lnTo>
                <a:lnTo>
                  <a:pt x="2452" y="151"/>
                </a:lnTo>
                <a:lnTo>
                  <a:pt x="2462" y="0"/>
                </a:lnTo>
                <a:lnTo>
                  <a:pt x="1983" y="0"/>
                </a:lnTo>
                <a:lnTo>
                  <a:pt x="1940" y="555"/>
                </a:lnTo>
                <a:lnTo>
                  <a:pt x="1804" y="1097"/>
                </a:lnTo>
                <a:lnTo>
                  <a:pt x="1707" y="1174"/>
                </a:lnTo>
                <a:lnTo>
                  <a:pt x="755" y="1174"/>
                </a:lnTo>
                <a:lnTo>
                  <a:pt x="659" y="1097"/>
                </a:lnTo>
                <a:lnTo>
                  <a:pt x="522" y="555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0" name="Group 189"/>
          <p:cNvGrpSpPr/>
          <p:nvPr/>
        </p:nvGrpSpPr>
        <p:grpSpPr>
          <a:xfrm>
            <a:off x="5188411" y="1720431"/>
            <a:ext cx="560241" cy="1141563"/>
            <a:chOff x="1265237" y="2116138"/>
            <a:chExt cx="590551" cy="1203325"/>
          </a:xfrm>
        </p:grpSpPr>
        <p:sp>
          <p:nvSpPr>
            <p:cNvPr id="331" name="Freeform 15"/>
            <p:cNvSpPr>
              <a:spLocks/>
            </p:cNvSpPr>
            <p:nvPr/>
          </p:nvSpPr>
          <p:spPr bwMode="auto">
            <a:xfrm>
              <a:off x="1793875" y="2166938"/>
              <a:ext cx="61913" cy="1152525"/>
            </a:xfrm>
            <a:custGeom>
              <a:avLst/>
              <a:gdLst>
                <a:gd name="T0" fmla="*/ 39 w 39"/>
                <a:gd name="T1" fmla="*/ 726 h 726"/>
                <a:gd name="T2" fmla="*/ 0 w 39"/>
                <a:gd name="T3" fmla="*/ 577 h 726"/>
                <a:gd name="T4" fmla="*/ 0 w 39"/>
                <a:gd name="T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726">
                  <a:moveTo>
                    <a:pt x="39" y="726"/>
                  </a:moveTo>
                  <a:lnTo>
                    <a:pt x="0" y="57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6"/>
            <p:cNvSpPr>
              <a:spLocks/>
            </p:cNvSpPr>
            <p:nvPr/>
          </p:nvSpPr>
          <p:spPr bwMode="auto">
            <a:xfrm>
              <a:off x="1743075" y="2116138"/>
              <a:ext cx="50800" cy="50800"/>
            </a:xfrm>
            <a:custGeom>
              <a:avLst/>
              <a:gdLst>
                <a:gd name="T0" fmla="*/ 32 w 32"/>
                <a:gd name="T1" fmla="*/ 32 h 32"/>
                <a:gd name="T2" fmla="*/ 32 w 32"/>
                <a:gd name="T3" fmla="*/ 27 h 32"/>
                <a:gd name="T4" fmla="*/ 31 w 32"/>
                <a:gd name="T5" fmla="*/ 23 h 32"/>
                <a:gd name="T6" fmla="*/ 30 w 32"/>
                <a:gd name="T7" fmla="*/ 18 h 32"/>
                <a:gd name="T8" fmla="*/ 27 w 32"/>
                <a:gd name="T9" fmla="*/ 14 h 32"/>
                <a:gd name="T10" fmla="*/ 25 w 32"/>
                <a:gd name="T11" fmla="*/ 11 h 32"/>
                <a:gd name="T12" fmla="*/ 21 w 32"/>
                <a:gd name="T13" fmla="*/ 7 h 32"/>
                <a:gd name="T14" fmla="*/ 18 w 32"/>
                <a:gd name="T15" fmla="*/ 5 h 32"/>
                <a:gd name="T16" fmla="*/ 14 w 32"/>
                <a:gd name="T17" fmla="*/ 2 h 32"/>
                <a:gd name="T18" fmla="*/ 10 w 32"/>
                <a:gd name="T19" fmla="*/ 1 h 32"/>
                <a:gd name="T20" fmla="*/ 5 w 32"/>
                <a:gd name="T21" fmla="*/ 0 h 32"/>
                <a:gd name="T22" fmla="*/ 0 w 32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32" y="32"/>
                  </a:moveTo>
                  <a:lnTo>
                    <a:pt x="32" y="27"/>
                  </a:lnTo>
                  <a:lnTo>
                    <a:pt x="31" y="23"/>
                  </a:lnTo>
                  <a:lnTo>
                    <a:pt x="30" y="18"/>
                  </a:lnTo>
                  <a:lnTo>
                    <a:pt x="27" y="14"/>
                  </a:lnTo>
                  <a:lnTo>
                    <a:pt x="25" y="11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4" y="2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Line 17"/>
            <p:cNvSpPr>
              <a:spLocks noChangeShapeType="1"/>
            </p:cNvSpPr>
            <p:nvPr/>
          </p:nvSpPr>
          <p:spPr bwMode="auto">
            <a:xfrm flipH="1">
              <a:off x="1327150" y="2116138"/>
              <a:ext cx="415925" cy="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/>
            </p:cNvSpPr>
            <p:nvPr/>
          </p:nvSpPr>
          <p:spPr bwMode="auto">
            <a:xfrm>
              <a:off x="1265237" y="2116138"/>
              <a:ext cx="61913" cy="60325"/>
            </a:xfrm>
            <a:custGeom>
              <a:avLst/>
              <a:gdLst>
                <a:gd name="T0" fmla="*/ 39 w 39"/>
                <a:gd name="T1" fmla="*/ 0 h 38"/>
                <a:gd name="T2" fmla="*/ 34 w 39"/>
                <a:gd name="T3" fmla="*/ 0 h 38"/>
                <a:gd name="T4" fmla="*/ 29 w 39"/>
                <a:gd name="T5" fmla="*/ 1 h 38"/>
                <a:gd name="T6" fmla="*/ 24 w 39"/>
                <a:gd name="T7" fmla="*/ 3 h 38"/>
                <a:gd name="T8" fmla="*/ 19 w 39"/>
                <a:gd name="T9" fmla="*/ 5 h 38"/>
                <a:gd name="T10" fmla="*/ 15 w 39"/>
                <a:gd name="T11" fmla="*/ 8 h 38"/>
                <a:gd name="T12" fmla="*/ 11 w 39"/>
                <a:gd name="T13" fmla="*/ 11 h 38"/>
                <a:gd name="T14" fmla="*/ 8 w 39"/>
                <a:gd name="T15" fmla="*/ 15 h 38"/>
                <a:gd name="T16" fmla="*/ 5 w 39"/>
                <a:gd name="T17" fmla="*/ 19 h 38"/>
                <a:gd name="T18" fmla="*/ 3 w 39"/>
                <a:gd name="T19" fmla="*/ 23 h 38"/>
                <a:gd name="T20" fmla="*/ 2 w 39"/>
                <a:gd name="T21" fmla="*/ 28 h 38"/>
                <a:gd name="T22" fmla="*/ 0 w 39"/>
                <a:gd name="T23" fmla="*/ 33 h 38"/>
                <a:gd name="T24" fmla="*/ 0 w 39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8">
                  <a:moveTo>
                    <a:pt x="39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4" y="3"/>
                  </a:lnTo>
                  <a:lnTo>
                    <a:pt x="19" y="5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2" y="28"/>
                  </a:lnTo>
                  <a:lnTo>
                    <a:pt x="0" y="33"/>
                  </a:lnTo>
                  <a:lnTo>
                    <a:pt x="0" y="38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Line 19"/>
            <p:cNvSpPr>
              <a:spLocks noChangeShapeType="1"/>
            </p:cNvSpPr>
            <p:nvPr/>
          </p:nvSpPr>
          <p:spPr bwMode="auto">
            <a:xfrm>
              <a:off x="1265237" y="2176463"/>
              <a:ext cx="0" cy="4763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0"/>
            <p:cNvSpPr>
              <a:spLocks/>
            </p:cNvSpPr>
            <p:nvPr/>
          </p:nvSpPr>
          <p:spPr bwMode="auto">
            <a:xfrm>
              <a:off x="1265237" y="2181225"/>
              <a:ext cx="55563" cy="61913"/>
            </a:xfrm>
            <a:custGeom>
              <a:avLst/>
              <a:gdLst>
                <a:gd name="T0" fmla="*/ 0 w 35"/>
                <a:gd name="T1" fmla="*/ 0 h 39"/>
                <a:gd name="T2" fmla="*/ 0 w 35"/>
                <a:gd name="T3" fmla="*/ 6 h 39"/>
                <a:gd name="T4" fmla="*/ 2 w 35"/>
                <a:gd name="T5" fmla="*/ 11 h 39"/>
                <a:gd name="T6" fmla="*/ 3 w 35"/>
                <a:gd name="T7" fmla="*/ 16 h 39"/>
                <a:gd name="T8" fmla="*/ 6 w 35"/>
                <a:gd name="T9" fmla="*/ 20 h 39"/>
                <a:gd name="T10" fmla="*/ 8 w 35"/>
                <a:gd name="T11" fmla="*/ 24 h 39"/>
                <a:gd name="T12" fmla="*/ 12 w 35"/>
                <a:gd name="T13" fmla="*/ 28 h 39"/>
                <a:gd name="T14" fmla="*/ 16 w 35"/>
                <a:gd name="T15" fmla="*/ 32 h 39"/>
                <a:gd name="T16" fmla="*/ 20 w 35"/>
                <a:gd name="T17" fmla="*/ 34 h 39"/>
                <a:gd name="T18" fmla="*/ 25 w 35"/>
                <a:gd name="T19" fmla="*/ 36 h 39"/>
                <a:gd name="T20" fmla="*/ 30 w 35"/>
                <a:gd name="T21" fmla="*/ 38 h 39"/>
                <a:gd name="T22" fmla="*/ 35 w 35"/>
                <a:gd name="T2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9">
                  <a:moveTo>
                    <a:pt x="0" y="0"/>
                  </a:moveTo>
                  <a:lnTo>
                    <a:pt x="0" y="6"/>
                  </a:lnTo>
                  <a:lnTo>
                    <a:pt x="2" y="11"/>
                  </a:lnTo>
                  <a:lnTo>
                    <a:pt x="3" y="16"/>
                  </a:lnTo>
                  <a:lnTo>
                    <a:pt x="6" y="20"/>
                  </a:lnTo>
                  <a:lnTo>
                    <a:pt x="8" y="24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5" y="36"/>
                  </a:lnTo>
                  <a:lnTo>
                    <a:pt x="30" y="38"/>
                  </a:lnTo>
                  <a:lnTo>
                    <a:pt x="35" y="39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Line 21"/>
            <p:cNvSpPr>
              <a:spLocks noChangeShapeType="1"/>
            </p:cNvSpPr>
            <p:nvPr/>
          </p:nvSpPr>
          <p:spPr bwMode="auto">
            <a:xfrm>
              <a:off x="1320800" y="2243138"/>
              <a:ext cx="393700" cy="34925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00452" y="1720431"/>
            <a:ext cx="560241" cy="1141563"/>
            <a:chOff x="4440237" y="2116138"/>
            <a:chExt cx="590551" cy="1203325"/>
          </a:xfrm>
        </p:grpSpPr>
        <p:sp>
          <p:nvSpPr>
            <p:cNvPr id="324" name="Freeform 22"/>
            <p:cNvSpPr>
              <a:spLocks/>
            </p:cNvSpPr>
            <p:nvPr/>
          </p:nvSpPr>
          <p:spPr bwMode="auto">
            <a:xfrm>
              <a:off x="4440237" y="2166938"/>
              <a:ext cx="60325" cy="1152525"/>
            </a:xfrm>
            <a:custGeom>
              <a:avLst/>
              <a:gdLst>
                <a:gd name="T0" fmla="*/ 0 w 38"/>
                <a:gd name="T1" fmla="*/ 726 h 726"/>
                <a:gd name="T2" fmla="*/ 38 w 38"/>
                <a:gd name="T3" fmla="*/ 577 h 726"/>
                <a:gd name="T4" fmla="*/ 38 w 38"/>
                <a:gd name="T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726">
                  <a:moveTo>
                    <a:pt x="0" y="726"/>
                  </a:moveTo>
                  <a:lnTo>
                    <a:pt x="38" y="577"/>
                  </a:lnTo>
                  <a:lnTo>
                    <a:pt x="38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23"/>
            <p:cNvSpPr>
              <a:spLocks/>
            </p:cNvSpPr>
            <p:nvPr/>
          </p:nvSpPr>
          <p:spPr bwMode="auto">
            <a:xfrm>
              <a:off x="4500562" y="2116138"/>
              <a:ext cx="50800" cy="50800"/>
            </a:xfrm>
            <a:custGeom>
              <a:avLst/>
              <a:gdLst>
                <a:gd name="T0" fmla="*/ 32 w 32"/>
                <a:gd name="T1" fmla="*/ 0 h 32"/>
                <a:gd name="T2" fmla="*/ 28 w 32"/>
                <a:gd name="T3" fmla="*/ 0 h 32"/>
                <a:gd name="T4" fmla="*/ 23 w 32"/>
                <a:gd name="T5" fmla="*/ 1 h 32"/>
                <a:gd name="T6" fmla="*/ 19 w 32"/>
                <a:gd name="T7" fmla="*/ 2 h 32"/>
                <a:gd name="T8" fmla="*/ 15 w 32"/>
                <a:gd name="T9" fmla="*/ 5 h 32"/>
                <a:gd name="T10" fmla="*/ 12 w 32"/>
                <a:gd name="T11" fmla="*/ 7 h 32"/>
                <a:gd name="T12" fmla="*/ 8 w 32"/>
                <a:gd name="T13" fmla="*/ 11 h 32"/>
                <a:gd name="T14" fmla="*/ 6 w 32"/>
                <a:gd name="T15" fmla="*/ 14 h 32"/>
                <a:gd name="T16" fmla="*/ 3 w 32"/>
                <a:gd name="T17" fmla="*/ 18 h 32"/>
                <a:gd name="T18" fmla="*/ 2 w 32"/>
                <a:gd name="T19" fmla="*/ 23 h 32"/>
                <a:gd name="T20" fmla="*/ 1 w 32"/>
                <a:gd name="T21" fmla="*/ 27 h 32"/>
                <a:gd name="T22" fmla="*/ 0 w 32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32" y="0"/>
                  </a:moveTo>
                  <a:lnTo>
                    <a:pt x="28" y="0"/>
                  </a:lnTo>
                  <a:lnTo>
                    <a:pt x="23" y="1"/>
                  </a:lnTo>
                  <a:lnTo>
                    <a:pt x="19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3" y="18"/>
                  </a:lnTo>
                  <a:lnTo>
                    <a:pt x="2" y="23"/>
                  </a:lnTo>
                  <a:lnTo>
                    <a:pt x="1" y="27"/>
                  </a:lnTo>
                  <a:lnTo>
                    <a:pt x="0" y="32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Line 24"/>
            <p:cNvSpPr>
              <a:spLocks noChangeShapeType="1"/>
            </p:cNvSpPr>
            <p:nvPr/>
          </p:nvSpPr>
          <p:spPr bwMode="auto">
            <a:xfrm>
              <a:off x="4551362" y="2116138"/>
              <a:ext cx="417513" cy="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25"/>
            <p:cNvSpPr>
              <a:spLocks/>
            </p:cNvSpPr>
            <p:nvPr/>
          </p:nvSpPr>
          <p:spPr bwMode="auto">
            <a:xfrm>
              <a:off x="4968875" y="2116138"/>
              <a:ext cx="61913" cy="60325"/>
            </a:xfrm>
            <a:custGeom>
              <a:avLst/>
              <a:gdLst>
                <a:gd name="T0" fmla="*/ 39 w 39"/>
                <a:gd name="T1" fmla="*/ 38 h 38"/>
                <a:gd name="T2" fmla="*/ 39 w 39"/>
                <a:gd name="T3" fmla="*/ 33 h 38"/>
                <a:gd name="T4" fmla="*/ 37 w 39"/>
                <a:gd name="T5" fmla="*/ 28 h 38"/>
                <a:gd name="T6" fmla="*/ 36 w 39"/>
                <a:gd name="T7" fmla="*/ 23 h 38"/>
                <a:gd name="T8" fmla="*/ 34 w 39"/>
                <a:gd name="T9" fmla="*/ 19 h 38"/>
                <a:gd name="T10" fmla="*/ 31 w 39"/>
                <a:gd name="T11" fmla="*/ 15 h 38"/>
                <a:gd name="T12" fmla="*/ 28 w 39"/>
                <a:gd name="T13" fmla="*/ 11 h 38"/>
                <a:gd name="T14" fmla="*/ 24 w 39"/>
                <a:gd name="T15" fmla="*/ 8 h 38"/>
                <a:gd name="T16" fmla="*/ 20 w 39"/>
                <a:gd name="T17" fmla="*/ 5 h 38"/>
                <a:gd name="T18" fmla="*/ 15 w 39"/>
                <a:gd name="T19" fmla="*/ 3 h 38"/>
                <a:gd name="T20" fmla="*/ 10 w 39"/>
                <a:gd name="T21" fmla="*/ 1 h 38"/>
                <a:gd name="T22" fmla="*/ 5 w 39"/>
                <a:gd name="T23" fmla="*/ 0 h 38"/>
                <a:gd name="T24" fmla="*/ 0 w 39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8">
                  <a:moveTo>
                    <a:pt x="39" y="38"/>
                  </a:moveTo>
                  <a:lnTo>
                    <a:pt x="39" y="33"/>
                  </a:lnTo>
                  <a:lnTo>
                    <a:pt x="37" y="28"/>
                  </a:lnTo>
                  <a:lnTo>
                    <a:pt x="36" y="23"/>
                  </a:lnTo>
                  <a:lnTo>
                    <a:pt x="34" y="19"/>
                  </a:lnTo>
                  <a:lnTo>
                    <a:pt x="31" y="15"/>
                  </a:lnTo>
                  <a:lnTo>
                    <a:pt x="28" y="11"/>
                  </a:lnTo>
                  <a:lnTo>
                    <a:pt x="24" y="8"/>
                  </a:lnTo>
                  <a:lnTo>
                    <a:pt x="20" y="5"/>
                  </a:lnTo>
                  <a:lnTo>
                    <a:pt x="15" y="3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Line 26"/>
            <p:cNvSpPr>
              <a:spLocks noChangeShapeType="1"/>
            </p:cNvSpPr>
            <p:nvPr/>
          </p:nvSpPr>
          <p:spPr bwMode="auto">
            <a:xfrm>
              <a:off x="5030787" y="2176463"/>
              <a:ext cx="0" cy="4763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27"/>
            <p:cNvSpPr>
              <a:spLocks/>
            </p:cNvSpPr>
            <p:nvPr/>
          </p:nvSpPr>
          <p:spPr bwMode="auto">
            <a:xfrm>
              <a:off x="4975225" y="2181225"/>
              <a:ext cx="55563" cy="61913"/>
            </a:xfrm>
            <a:custGeom>
              <a:avLst/>
              <a:gdLst>
                <a:gd name="T0" fmla="*/ 0 w 35"/>
                <a:gd name="T1" fmla="*/ 39 h 39"/>
                <a:gd name="T2" fmla="*/ 5 w 35"/>
                <a:gd name="T3" fmla="*/ 38 h 39"/>
                <a:gd name="T4" fmla="*/ 10 w 35"/>
                <a:gd name="T5" fmla="*/ 36 h 39"/>
                <a:gd name="T6" fmla="*/ 15 w 35"/>
                <a:gd name="T7" fmla="*/ 34 h 39"/>
                <a:gd name="T8" fmla="*/ 19 w 35"/>
                <a:gd name="T9" fmla="*/ 32 h 39"/>
                <a:gd name="T10" fmla="*/ 23 w 35"/>
                <a:gd name="T11" fmla="*/ 28 h 39"/>
                <a:gd name="T12" fmla="*/ 27 w 35"/>
                <a:gd name="T13" fmla="*/ 24 h 39"/>
                <a:gd name="T14" fmla="*/ 29 w 35"/>
                <a:gd name="T15" fmla="*/ 20 h 39"/>
                <a:gd name="T16" fmla="*/ 32 w 35"/>
                <a:gd name="T17" fmla="*/ 16 h 39"/>
                <a:gd name="T18" fmla="*/ 33 w 35"/>
                <a:gd name="T19" fmla="*/ 11 h 39"/>
                <a:gd name="T20" fmla="*/ 35 w 35"/>
                <a:gd name="T21" fmla="*/ 6 h 39"/>
                <a:gd name="T22" fmla="*/ 35 w 35"/>
                <a:gd name="T2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9">
                  <a:moveTo>
                    <a:pt x="0" y="39"/>
                  </a:moveTo>
                  <a:lnTo>
                    <a:pt x="5" y="38"/>
                  </a:lnTo>
                  <a:lnTo>
                    <a:pt x="10" y="36"/>
                  </a:lnTo>
                  <a:lnTo>
                    <a:pt x="15" y="34"/>
                  </a:lnTo>
                  <a:lnTo>
                    <a:pt x="19" y="32"/>
                  </a:lnTo>
                  <a:lnTo>
                    <a:pt x="23" y="28"/>
                  </a:lnTo>
                  <a:lnTo>
                    <a:pt x="27" y="24"/>
                  </a:lnTo>
                  <a:lnTo>
                    <a:pt x="29" y="20"/>
                  </a:lnTo>
                  <a:lnTo>
                    <a:pt x="32" y="16"/>
                  </a:lnTo>
                  <a:lnTo>
                    <a:pt x="33" y="11"/>
                  </a:lnTo>
                  <a:lnTo>
                    <a:pt x="35" y="6"/>
                  </a:lnTo>
                  <a:lnTo>
                    <a:pt x="35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Line 28"/>
            <p:cNvSpPr>
              <a:spLocks noChangeShapeType="1"/>
            </p:cNvSpPr>
            <p:nvPr/>
          </p:nvSpPr>
          <p:spPr bwMode="auto">
            <a:xfrm flipH="1">
              <a:off x="4581525" y="2243138"/>
              <a:ext cx="393700" cy="34925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5233591" y="1732480"/>
            <a:ext cx="3480415" cy="1948789"/>
            <a:chOff x="1312862" y="2128838"/>
            <a:chExt cx="3668713" cy="20542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0" name="Freeform 29"/>
            <p:cNvSpPr>
              <a:spLocks/>
            </p:cNvSpPr>
            <p:nvPr/>
          </p:nvSpPr>
          <p:spPr bwMode="auto">
            <a:xfrm>
              <a:off x="317817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30"/>
            <p:cNvSpPr>
              <a:spLocks/>
            </p:cNvSpPr>
            <p:nvPr/>
          </p:nvSpPr>
          <p:spPr bwMode="auto">
            <a:xfrm>
              <a:off x="325913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31"/>
            <p:cNvSpPr>
              <a:spLocks/>
            </p:cNvSpPr>
            <p:nvPr/>
          </p:nvSpPr>
          <p:spPr bwMode="auto">
            <a:xfrm>
              <a:off x="33416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32"/>
            <p:cNvSpPr>
              <a:spLocks/>
            </p:cNvSpPr>
            <p:nvPr/>
          </p:nvSpPr>
          <p:spPr bwMode="auto">
            <a:xfrm>
              <a:off x="342265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7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43"/>
            <p:cNvSpPr>
              <a:spLocks/>
            </p:cNvSpPr>
            <p:nvPr/>
          </p:nvSpPr>
          <p:spPr bwMode="auto">
            <a:xfrm>
              <a:off x="1520825" y="2128838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1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1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44"/>
            <p:cNvSpPr>
              <a:spLocks/>
            </p:cNvSpPr>
            <p:nvPr/>
          </p:nvSpPr>
          <p:spPr bwMode="auto">
            <a:xfrm>
              <a:off x="1312862" y="2128838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1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1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45"/>
            <p:cNvSpPr>
              <a:spLocks/>
            </p:cNvSpPr>
            <p:nvPr/>
          </p:nvSpPr>
          <p:spPr bwMode="auto">
            <a:xfrm>
              <a:off x="1733550" y="2128838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1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1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46"/>
            <p:cNvSpPr>
              <a:spLocks/>
            </p:cNvSpPr>
            <p:nvPr/>
          </p:nvSpPr>
          <p:spPr bwMode="auto">
            <a:xfrm>
              <a:off x="4756150" y="2128838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1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1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47"/>
            <p:cNvSpPr>
              <a:spLocks/>
            </p:cNvSpPr>
            <p:nvPr/>
          </p:nvSpPr>
          <p:spPr bwMode="auto">
            <a:xfrm>
              <a:off x="4962525" y="2128838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1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1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48"/>
            <p:cNvSpPr>
              <a:spLocks/>
            </p:cNvSpPr>
            <p:nvPr/>
          </p:nvSpPr>
          <p:spPr bwMode="auto">
            <a:xfrm>
              <a:off x="4541837" y="2128838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1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1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49"/>
            <p:cNvSpPr>
              <a:spLocks/>
            </p:cNvSpPr>
            <p:nvPr/>
          </p:nvSpPr>
          <p:spPr bwMode="auto">
            <a:xfrm>
              <a:off x="350361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50"/>
            <p:cNvSpPr>
              <a:spLocks/>
            </p:cNvSpPr>
            <p:nvPr/>
          </p:nvSpPr>
          <p:spPr bwMode="auto">
            <a:xfrm>
              <a:off x="3586162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51"/>
            <p:cNvSpPr>
              <a:spLocks/>
            </p:cNvSpPr>
            <p:nvPr/>
          </p:nvSpPr>
          <p:spPr bwMode="auto">
            <a:xfrm>
              <a:off x="366712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52"/>
            <p:cNvSpPr>
              <a:spLocks/>
            </p:cNvSpPr>
            <p:nvPr/>
          </p:nvSpPr>
          <p:spPr bwMode="auto">
            <a:xfrm>
              <a:off x="37480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6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53"/>
            <p:cNvSpPr>
              <a:spLocks/>
            </p:cNvSpPr>
            <p:nvPr/>
          </p:nvSpPr>
          <p:spPr bwMode="auto">
            <a:xfrm>
              <a:off x="3830637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54"/>
            <p:cNvSpPr>
              <a:spLocks/>
            </p:cNvSpPr>
            <p:nvPr/>
          </p:nvSpPr>
          <p:spPr bwMode="auto">
            <a:xfrm>
              <a:off x="391160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55"/>
            <p:cNvSpPr>
              <a:spLocks/>
            </p:cNvSpPr>
            <p:nvPr/>
          </p:nvSpPr>
          <p:spPr bwMode="auto">
            <a:xfrm>
              <a:off x="399256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56"/>
            <p:cNvSpPr>
              <a:spLocks/>
            </p:cNvSpPr>
            <p:nvPr/>
          </p:nvSpPr>
          <p:spPr bwMode="auto">
            <a:xfrm>
              <a:off x="407352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57"/>
            <p:cNvSpPr>
              <a:spLocks/>
            </p:cNvSpPr>
            <p:nvPr/>
          </p:nvSpPr>
          <p:spPr bwMode="auto">
            <a:xfrm>
              <a:off x="41544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58"/>
            <p:cNvSpPr>
              <a:spLocks/>
            </p:cNvSpPr>
            <p:nvPr/>
          </p:nvSpPr>
          <p:spPr bwMode="auto">
            <a:xfrm>
              <a:off x="317817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59"/>
            <p:cNvSpPr>
              <a:spLocks/>
            </p:cNvSpPr>
            <p:nvPr/>
          </p:nvSpPr>
          <p:spPr bwMode="auto">
            <a:xfrm>
              <a:off x="325913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60"/>
            <p:cNvSpPr>
              <a:spLocks/>
            </p:cNvSpPr>
            <p:nvPr/>
          </p:nvSpPr>
          <p:spPr bwMode="auto">
            <a:xfrm>
              <a:off x="33416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61"/>
            <p:cNvSpPr>
              <a:spLocks/>
            </p:cNvSpPr>
            <p:nvPr/>
          </p:nvSpPr>
          <p:spPr bwMode="auto">
            <a:xfrm>
              <a:off x="342265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62"/>
            <p:cNvSpPr>
              <a:spLocks/>
            </p:cNvSpPr>
            <p:nvPr/>
          </p:nvSpPr>
          <p:spPr bwMode="auto">
            <a:xfrm>
              <a:off x="350361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63"/>
            <p:cNvSpPr>
              <a:spLocks/>
            </p:cNvSpPr>
            <p:nvPr/>
          </p:nvSpPr>
          <p:spPr bwMode="auto">
            <a:xfrm>
              <a:off x="3586162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64"/>
            <p:cNvSpPr>
              <a:spLocks/>
            </p:cNvSpPr>
            <p:nvPr/>
          </p:nvSpPr>
          <p:spPr bwMode="auto">
            <a:xfrm>
              <a:off x="366712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65"/>
            <p:cNvSpPr>
              <a:spLocks/>
            </p:cNvSpPr>
            <p:nvPr/>
          </p:nvSpPr>
          <p:spPr bwMode="auto">
            <a:xfrm>
              <a:off x="37480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66"/>
            <p:cNvSpPr>
              <a:spLocks/>
            </p:cNvSpPr>
            <p:nvPr/>
          </p:nvSpPr>
          <p:spPr bwMode="auto">
            <a:xfrm>
              <a:off x="3830637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7"/>
            <p:cNvSpPr>
              <a:spLocks/>
            </p:cNvSpPr>
            <p:nvPr/>
          </p:nvSpPr>
          <p:spPr bwMode="auto">
            <a:xfrm>
              <a:off x="391160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68"/>
            <p:cNvSpPr>
              <a:spLocks/>
            </p:cNvSpPr>
            <p:nvPr/>
          </p:nvSpPr>
          <p:spPr bwMode="auto">
            <a:xfrm>
              <a:off x="399256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9"/>
            <p:cNvSpPr>
              <a:spLocks/>
            </p:cNvSpPr>
            <p:nvPr/>
          </p:nvSpPr>
          <p:spPr bwMode="auto">
            <a:xfrm>
              <a:off x="407352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70"/>
            <p:cNvSpPr>
              <a:spLocks/>
            </p:cNvSpPr>
            <p:nvPr/>
          </p:nvSpPr>
          <p:spPr bwMode="auto">
            <a:xfrm>
              <a:off x="41544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71"/>
            <p:cNvSpPr>
              <a:spLocks/>
            </p:cNvSpPr>
            <p:nvPr/>
          </p:nvSpPr>
          <p:spPr bwMode="auto">
            <a:xfrm>
              <a:off x="317817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72"/>
            <p:cNvSpPr>
              <a:spLocks/>
            </p:cNvSpPr>
            <p:nvPr/>
          </p:nvSpPr>
          <p:spPr bwMode="auto">
            <a:xfrm>
              <a:off x="325913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73"/>
            <p:cNvSpPr>
              <a:spLocks/>
            </p:cNvSpPr>
            <p:nvPr/>
          </p:nvSpPr>
          <p:spPr bwMode="auto">
            <a:xfrm>
              <a:off x="33416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74"/>
            <p:cNvSpPr>
              <a:spLocks/>
            </p:cNvSpPr>
            <p:nvPr/>
          </p:nvSpPr>
          <p:spPr bwMode="auto">
            <a:xfrm>
              <a:off x="342265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7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75"/>
            <p:cNvSpPr>
              <a:spLocks/>
            </p:cNvSpPr>
            <p:nvPr/>
          </p:nvSpPr>
          <p:spPr bwMode="auto">
            <a:xfrm>
              <a:off x="350361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76"/>
            <p:cNvSpPr>
              <a:spLocks/>
            </p:cNvSpPr>
            <p:nvPr/>
          </p:nvSpPr>
          <p:spPr bwMode="auto">
            <a:xfrm>
              <a:off x="3586162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77"/>
            <p:cNvSpPr>
              <a:spLocks/>
            </p:cNvSpPr>
            <p:nvPr/>
          </p:nvSpPr>
          <p:spPr bwMode="auto">
            <a:xfrm>
              <a:off x="366712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8"/>
            <p:cNvSpPr>
              <a:spLocks/>
            </p:cNvSpPr>
            <p:nvPr/>
          </p:nvSpPr>
          <p:spPr bwMode="auto">
            <a:xfrm>
              <a:off x="37480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6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79"/>
            <p:cNvSpPr>
              <a:spLocks/>
            </p:cNvSpPr>
            <p:nvPr/>
          </p:nvSpPr>
          <p:spPr bwMode="auto">
            <a:xfrm>
              <a:off x="3830637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80"/>
            <p:cNvSpPr>
              <a:spLocks/>
            </p:cNvSpPr>
            <p:nvPr/>
          </p:nvSpPr>
          <p:spPr bwMode="auto">
            <a:xfrm>
              <a:off x="391160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81"/>
            <p:cNvSpPr>
              <a:spLocks/>
            </p:cNvSpPr>
            <p:nvPr/>
          </p:nvSpPr>
          <p:spPr bwMode="auto">
            <a:xfrm>
              <a:off x="399256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82"/>
            <p:cNvSpPr>
              <a:spLocks/>
            </p:cNvSpPr>
            <p:nvPr/>
          </p:nvSpPr>
          <p:spPr bwMode="auto">
            <a:xfrm>
              <a:off x="407352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83"/>
            <p:cNvSpPr>
              <a:spLocks/>
            </p:cNvSpPr>
            <p:nvPr/>
          </p:nvSpPr>
          <p:spPr bwMode="auto">
            <a:xfrm>
              <a:off x="41544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4"/>
            <p:cNvSpPr>
              <a:spLocks/>
            </p:cNvSpPr>
            <p:nvPr/>
          </p:nvSpPr>
          <p:spPr bwMode="auto">
            <a:xfrm>
              <a:off x="309721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85"/>
            <p:cNvSpPr>
              <a:spLocks/>
            </p:cNvSpPr>
            <p:nvPr/>
          </p:nvSpPr>
          <p:spPr bwMode="auto">
            <a:xfrm>
              <a:off x="301625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86"/>
            <p:cNvSpPr>
              <a:spLocks/>
            </p:cNvSpPr>
            <p:nvPr/>
          </p:nvSpPr>
          <p:spPr bwMode="auto">
            <a:xfrm>
              <a:off x="293370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87"/>
            <p:cNvSpPr>
              <a:spLocks/>
            </p:cNvSpPr>
            <p:nvPr/>
          </p:nvSpPr>
          <p:spPr bwMode="auto">
            <a:xfrm>
              <a:off x="285273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6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88"/>
            <p:cNvSpPr>
              <a:spLocks/>
            </p:cNvSpPr>
            <p:nvPr/>
          </p:nvSpPr>
          <p:spPr bwMode="auto">
            <a:xfrm>
              <a:off x="277177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89"/>
            <p:cNvSpPr>
              <a:spLocks/>
            </p:cNvSpPr>
            <p:nvPr/>
          </p:nvSpPr>
          <p:spPr bwMode="auto">
            <a:xfrm>
              <a:off x="2690812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90"/>
            <p:cNvSpPr>
              <a:spLocks/>
            </p:cNvSpPr>
            <p:nvPr/>
          </p:nvSpPr>
          <p:spPr bwMode="auto">
            <a:xfrm>
              <a:off x="260826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91"/>
            <p:cNvSpPr>
              <a:spLocks/>
            </p:cNvSpPr>
            <p:nvPr/>
          </p:nvSpPr>
          <p:spPr bwMode="auto">
            <a:xfrm>
              <a:off x="252730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7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92"/>
            <p:cNvSpPr>
              <a:spLocks/>
            </p:cNvSpPr>
            <p:nvPr/>
          </p:nvSpPr>
          <p:spPr bwMode="auto">
            <a:xfrm>
              <a:off x="2446337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3"/>
            <p:cNvSpPr>
              <a:spLocks/>
            </p:cNvSpPr>
            <p:nvPr/>
          </p:nvSpPr>
          <p:spPr bwMode="auto">
            <a:xfrm>
              <a:off x="23637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94"/>
            <p:cNvSpPr>
              <a:spLocks/>
            </p:cNvSpPr>
            <p:nvPr/>
          </p:nvSpPr>
          <p:spPr bwMode="auto">
            <a:xfrm>
              <a:off x="228282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95"/>
            <p:cNvSpPr>
              <a:spLocks/>
            </p:cNvSpPr>
            <p:nvPr/>
          </p:nvSpPr>
          <p:spPr bwMode="auto">
            <a:xfrm>
              <a:off x="220186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96"/>
            <p:cNvSpPr>
              <a:spLocks/>
            </p:cNvSpPr>
            <p:nvPr/>
          </p:nvSpPr>
          <p:spPr bwMode="auto">
            <a:xfrm>
              <a:off x="2120900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97"/>
            <p:cNvSpPr>
              <a:spLocks/>
            </p:cNvSpPr>
            <p:nvPr/>
          </p:nvSpPr>
          <p:spPr bwMode="auto">
            <a:xfrm>
              <a:off x="309721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98"/>
            <p:cNvSpPr>
              <a:spLocks/>
            </p:cNvSpPr>
            <p:nvPr/>
          </p:nvSpPr>
          <p:spPr bwMode="auto">
            <a:xfrm>
              <a:off x="301625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99"/>
            <p:cNvSpPr>
              <a:spLocks/>
            </p:cNvSpPr>
            <p:nvPr/>
          </p:nvSpPr>
          <p:spPr bwMode="auto">
            <a:xfrm>
              <a:off x="293370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00"/>
            <p:cNvSpPr>
              <a:spLocks/>
            </p:cNvSpPr>
            <p:nvPr/>
          </p:nvSpPr>
          <p:spPr bwMode="auto">
            <a:xfrm>
              <a:off x="285273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01"/>
            <p:cNvSpPr>
              <a:spLocks/>
            </p:cNvSpPr>
            <p:nvPr/>
          </p:nvSpPr>
          <p:spPr bwMode="auto">
            <a:xfrm>
              <a:off x="277177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02"/>
            <p:cNvSpPr>
              <a:spLocks/>
            </p:cNvSpPr>
            <p:nvPr/>
          </p:nvSpPr>
          <p:spPr bwMode="auto">
            <a:xfrm>
              <a:off x="2690812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03"/>
            <p:cNvSpPr>
              <a:spLocks/>
            </p:cNvSpPr>
            <p:nvPr/>
          </p:nvSpPr>
          <p:spPr bwMode="auto">
            <a:xfrm>
              <a:off x="260826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4"/>
            <p:cNvSpPr>
              <a:spLocks/>
            </p:cNvSpPr>
            <p:nvPr/>
          </p:nvSpPr>
          <p:spPr bwMode="auto">
            <a:xfrm>
              <a:off x="252730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05"/>
            <p:cNvSpPr>
              <a:spLocks/>
            </p:cNvSpPr>
            <p:nvPr/>
          </p:nvSpPr>
          <p:spPr bwMode="auto">
            <a:xfrm>
              <a:off x="2446337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06"/>
            <p:cNvSpPr>
              <a:spLocks/>
            </p:cNvSpPr>
            <p:nvPr/>
          </p:nvSpPr>
          <p:spPr bwMode="auto">
            <a:xfrm>
              <a:off x="23637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07"/>
            <p:cNvSpPr>
              <a:spLocks/>
            </p:cNvSpPr>
            <p:nvPr/>
          </p:nvSpPr>
          <p:spPr bwMode="auto">
            <a:xfrm>
              <a:off x="228282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08"/>
            <p:cNvSpPr>
              <a:spLocks/>
            </p:cNvSpPr>
            <p:nvPr/>
          </p:nvSpPr>
          <p:spPr bwMode="auto">
            <a:xfrm>
              <a:off x="220186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09"/>
            <p:cNvSpPr>
              <a:spLocks/>
            </p:cNvSpPr>
            <p:nvPr/>
          </p:nvSpPr>
          <p:spPr bwMode="auto">
            <a:xfrm>
              <a:off x="2120900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10"/>
            <p:cNvSpPr>
              <a:spLocks/>
            </p:cNvSpPr>
            <p:nvPr/>
          </p:nvSpPr>
          <p:spPr bwMode="auto">
            <a:xfrm>
              <a:off x="309721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11"/>
            <p:cNvSpPr>
              <a:spLocks/>
            </p:cNvSpPr>
            <p:nvPr/>
          </p:nvSpPr>
          <p:spPr bwMode="auto">
            <a:xfrm>
              <a:off x="301625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12"/>
            <p:cNvSpPr>
              <a:spLocks/>
            </p:cNvSpPr>
            <p:nvPr/>
          </p:nvSpPr>
          <p:spPr bwMode="auto">
            <a:xfrm>
              <a:off x="293370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13"/>
            <p:cNvSpPr>
              <a:spLocks/>
            </p:cNvSpPr>
            <p:nvPr/>
          </p:nvSpPr>
          <p:spPr bwMode="auto">
            <a:xfrm>
              <a:off x="285273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6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14"/>
            <p:cNvSpPr>
              <a:spLocks/>
            </p:cNvSpPr>
            <p:nvPr/>
          </p:nvSpPr>
          <p:spPr bwMode="auto">
            <a:xfrm>
              <a:off x="277177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15"/>
            <p:cNvSpPr>
              <a:spLocks/>
            </p:cNvSpPr>
            <p:nvPr/>
          </p:nvSpPr>
          <p:spPr bwMode="auto">
            <a:xfrm>
              <a:off x="2690812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16"/>
            <p:cNvSpPr>
              <a:spLocks/>
            </p:cNvSpPr>
            <p:nvPr/>
          </p:nvSpPr>
          <p:spPr bwMode="auto">
            <a:xfrm>
              <a:off x="260826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17"/>
            <p:cNvSpPr>
              <a:spLocks/>
            </p:cNvSpPr>
            <p:nvPr/>
          </p:nvSpPr>
          <p:spPr bwMode="auto">
            <a:xfrm>
              <a:off x="252730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7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18"/>
            <p:cNvSpPr>
              <a:spLocks/>
            </p:cNvSpPr>
            <p:nvPr/>
          </p:nvSpPr>
          <p:spPr bwMode="auto">
            <a:xfrm>
              <a:off x="2446337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19"/>
            <p:cNvSpPr>
              <a:spLocks/>
            </p:cNvSpPr>
            <p:nvPr/>
          </p:nvSpPr>
          <p:spPr bwMode="auto">
            <a:xfrm>
              <a:off x="23637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20"/>
            <p:cNvSpPr>
              <a:spLocks/>
            </p:cNvSpPr>
            <p:nvPr/>
          </p:nvSpPr>
          <p:spPr bwMode="auto">
            <a:xfrm>
              <a:off x="228282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21"/>
            <p:cNvSpPr>
              <a:spLocks/>
            </p:cNvSpPr>
            <p:nvPr/>
          </p:nvSpPr>
          <p:spPr bwMode="auto">
            <a:xfrm>
              <a:off x="220186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22"/>
            <p:cNvSpPr>
              <a:spLocks/>
            </p:cNvSpPr>
            <p:nvPr/>
          </p:nvSpPr>
          <p:spPr bwMode="auto">
            <a:xfrm>
              <a:off x="2120900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5729072" y="1661697"/>
            <a:ext cx="528614" cy="1768068"/>
            <a:chOff x="1835150" y="2054225"/>
            <a:chExt cx="557213" cy="1863726"/>
          </a:xfrm>
        </p:grpSpPr>
        <p:sp>
          <p:nvSpPr>
            <p:cNvPr id="236" name="Line 136"/>
            <p:cNvSpPr>
              <a:spLocks noChangeShapeType="1"/>
            </p:cNvSpPr>
            <p:nvPr/>
          </p:nvSpPr>
          <p:spPr bwMode="auto">
            <a:xfrm>
              <a:off x="1835150" y="2054225"/>
              <a:ext cx="71438" cy="88106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137"/>
            <p:cNvSpPr>
              <a:spLocks noChangeShapeType="1"/>
            </p:cNvSpPr>
            <p:nvPr/>
          </p:nvSpPr>
          <p:spPr bwMode="auto">
            <a:xfrm>
              <a:off x="1906587" y="2935288"/>
              <a:ext cx="214313" cy="860425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Line 138"/>
            <p:cNvSpPr>
              <a:spLocks noChangeShapeType="1"/>
            </p:cNvSpPr>
            <p:nvPr/>
          </p:nvSpPr>
          <p:spPr bwMode="auto">
            <a:xfrm>
              <a:off x="2120900" y="3795713"/>
              <a:ext cx="152400" cy="1222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139"/>
            <p:cNvSpPr>
              <a:spLocks noChangeShapeType="1"/>
            </p:cNvSpPr>
            <p:nvPr/>
          </p:nvSpPr>
          <p:spPr bwMode="auto">
            <a:xfrm>
              <a:off x="2273300" y="3917950"/>
              <a:ext cx="119063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7691417" y="1661697"/>
            <a:ext cx="528614" cy="1768068"/>
            <a:chOff x="3903662" y="2054225"/>
            <a:chExt cx="557213" cy="1863726"/>
          </a:xfrm>
        </p:grpSpPr>
        <p:sp>
          <p:nvSpPr>
            <p:cNvPr id="232" name="Line 140"/>
            <p:cNvSpPr>
              <a:spLocks noChangeShapeType="1"/>
            </p:cNvSpPr>
            <p:nvPr/>
          </p:nvSpPr>
          <p:spPr bwMode="auto">
            <a:xfrm>
              <a:off x="3903662" y="3917950"/>
              <a:ext cx="119063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141"/>
            <p:cNvSpPr>
              <a:spLocks noChangeShapeType="1"/>
            </p:cNvSpPr>
            <p:nvPr/>
          </p:nvSpPr>
          <p:spPr bwMode="auto">
            <a:xfrm flipV="1">
              <a:off x="4022725" y="3795713"/>
              <a:ext cx="152400" cy="1222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142"/>
            <p:cNvSpPr>
              <a:spLocks noChangeShapeType="1"/>
            </p:cNvSpPr>
            <p:nvPr/>
          </p:nvSpPr>
          <p:spPr bwMode="auto">
            <a:xfrm flipV="1">
              <a:off x="4175125" y="2935288"/>
              <a:ext cx="214313" cy="860425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Line 143"/>
            <p:cNvSpPr>
              <a:spLocks noChangeShapeType="1"/>
            </p:cNvSpPr>
            <p:nvPr/>
          </p:nvSpPr>
          <p:spPr bwMode="auto">
            <a:xfrm flipV="1">
              <a:off x="4389437" y="2054225"/>
              <a:ext cx="71438" cy="88106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5411302" y="1463040"/>
            <a:ext cx="3126500" cy="2230416"/>
            <a:chOff x="1500187" y="1831975"/>
            <a:chExt cx="3295651" cy="2351088"/>
          </a:xfrm>
        </p:grpSpPr>
        <p:sp>
          <p:nvSpPr>
            <p:cNvPr id="223" name="Freeform 6"/>
            <p:cNvSpPr>
              <a:spLocks/>
            </p:cNvSpPr>
            <p:nvPr/>
          </p:nvSpPr>
          <p:spPr bwMode="auto">
            <a:xfrm>
              <a:off x="4594225" y="1903413"/>
              <a:ext cx="60325" cy="725488"/>
            </a:xfrm>
            <a:custGeom>
              <a:avLst/>
              <a:gdLst>
                <a:gd name="T0" fmla="*/ 0 w 38"/>
                <a:gd name="T1" fmla="*/ 457 h 457"/>
                <a:gd name="T2" fmla="*/ 38 w 38"/>
                <a:gd name="T3" fmla="*/ 308 h 457"/>
                <a:gd name="T4" fmla="*/ 38 w 38"/>
                <a:gd name="T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57">
                  <a:moveTo>
                    <a:pt x="0" y="457"/>
                  </a:moveTo>
                  <a:lnTo>
                    <a:pt x="38" y="308"/>
                  </a:lnTo>
                  <a:lnTo>
                    <a:pt x="3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7"/>
            <p:cNvSpPr>
              <a:spLocks/>
            </p:cNvSpPr>
            <p:nvPr/>
          </p:nvSpPr>
          <p:spPr bwMode="auto">
            <a:xfrm>
              <a:off x="4654550" y="1831975"/>
              <a:ext cx="141288" cy="88900"/>
            </a:xfrm>
            <a:custGeom>
              <a:avLst/>
              <a:gdLst>
                <a:gd name="T0" fmla="*/ 88 w 89"/>
                <a:gd name="T1" fmla="*/ 56 h 56"/>
                <a:gd name="T2" fmla="*/ 89 w 89"/>
                <a:gd name="T3" fmla="*/ 50 h 56"/>
                <a:gd name="T4" fmla="*/ 89 w 89"/>
                <a:gd name="T5" fmla="*/ 45 h 56"/>
                <a:gd name="T6" fmla="*/ 89 w 89"/>
                <a:gd name="T7" fmla="*/ 39 h 56"/>
                <a:gd name="T8" fmla="*/ 88 w 89"/>
                <a:gd name="T9" fmla="*/ 34 h 56"/>
                <a:gd name="T10" fmla="*/ 86 w 89"/>
                <a:gd name="T11" fmla="*/ 29 h 56"/>
                <a:gd name="T12" fmla="*/ 84 w 89"/>
                <a:gd name="T13" fmla="*/ 24 h 56"/>
                <a:gd name="T14" fmla="*/ 81 w 89"/>
                <a:gd name="T15" fmla="*/ 19 h 56"/>
                <a:gd name="T16" fmla="*/ 78 w 89"/>
                <a:gd name="T17" fmla="*/ 15 h 56"/>
                <a:gd name="T18" fmla="*/ 74 w 89"/>
                <a:gd name="T19" fmla="*/ 11 h 56"/>
                <a:gd name="T20" fmla="*/ 70 w 89"/>
                <a:gd name="T21" fmla="*/ 8 h 56"/>
                <a:gd name="T22" fmla="*/ 65 w 89"/>
                <a:gd name="T23" fmla="*/ 5 h 56"/>
                <a:gd name="T24" fmla="*/ 60 w 89"/>
                <a:gd name="T25" fmla="*/ 3 h 56"/>
                <a:gd name="T26" fmla="*/ 55 w 89"/>
                <a:gd name="T27" fmla="*/ 1 h 56"/>
                <a:gd name="T28" fmla="*/ 50 w 89"/>
                <a:gd name="T29" fmla="*/ 0 h 56"/>
                <a:gd name="T30" fmla="*/ 45 w 89"/>
                <a:gd name="T31" fmla="*/ 0 h 56"/>
                <a:gd name="T32" fmla="*/ 39 w 89"/>
                <a:gd name="T33" fmla="*/ 0 h 56"/>
                <a:gd name="T34" fmla="*/ 34 w 89"/>
                <a:gd name="T35" fmla="*/ 1 h 56"/>
                <a:gd name="T36" fmla="*/ 29 w 89"/>
                <a:gd name="T37" fmla="*/ 3 h 56"/>
                <a:gd name="T38" fmla="*/ 24 w 89"/>
                <a:gd name="T39" fmla="*/ 5 h 56"/>
                <a:gd name="T40" fmla="*/ 19 w 89"/>
                <a:gd name="T41" fmla="*/ 8 h 56"/>
                <a:gd name="T42" fmla="*/ 15 w 89"/>
                <a:gd name="T43" fmla="*/ 11 h 56"/>
                <a:gd name="T44" fmla="*/ 11 w 89"/>
                <a:gd name="T45" fmla="*/ 15 h 56"/>
                <a:gd name="T46" fmla="*/ 7 w 89"/>
                <a:gd name="T47" fmla="*/ 19 h 56"/>
                <a:gd name="T48" fmla="*/ 5 w 89"/>
                <a:gd name="T49" fmla="*/ 24 h 56"/>
                <a:gd name="T50" fmla="*/ 2 w 89"/>
                <a:gd name="T51" fmla="*/ 29 h 56"/>
                <a:gd name="T52" fmla="*/ 1 w 89"/>
                <a:gd name="T53" fmla="*/ 34 h 56"/>
                <a:gd name="T54" fmla="*/ 0 w 89"/>
                <a:gd name="T55" fmla="*/ 39 h 56"/>
                <a:gd name="T56" fmla="*/ 0 w 89"/>
                <a:gd name="T57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56">
                  <a:moveTo>
                    <a:pt x="88" y="56"/>
                  </a:moveTo>
                  <a:lnTo>
                    <a:pt x="89" y="50"/>
                  </a:lnTo>
                  <a:lnTo>
                    <a:pt x="89" y="45"/>
                  </a:lnTo>
                  <a:lnTo>
                    <a:pt x="89" y="39"/>
                  </a:lnTo>
                  <a:lnTo>
                    <a:pt x="88" y="34"/>
                  </a:lnTo>
                  <a:lnTo>
                    <a:pt x="86" y="29"/>
                  </a:lnTo>
                  <a:lnTo>
                    <a:pt x="84" y="24"/>
                  </a:lnTo>
                  <a:lnTo>
                    <a:pt x="81" y="19"/>
                  </a:lnTo>
                  <a:lnTo>
                    <a:pt x="78" y="15"/>
                  </a:lnTo>
                  <a:lnTo>
                    <a:pt x="74" y="11"/>
                  </a:lnTo>
                  <a:lnTo>
                    <a:pt x="70" y="8"/>
                  </a:lnTo>
                  <a:lnTo>
                    <a:pt x="65" y="5"/>
                  </a:lnTo>
                  <a:lnTo>
                    <a:pt x="60" y="3"/>
                  </a:lnTo>
                  <a:lnTo>
                    <a:pt x="55" y="1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8"/>
                  </a:lnTo>
                  <a:lnTo>
                    <a:pt x="15" y="11"/>
                  </a:lnTo>
                  <a:lnTo>
                    <a:pt x="11" y="15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2" y="29"/>
                  </a:lnTo>
                  <a:lnTo>
                    <a:pt x="1" y="34"/>
                  </a:lnTo>
                  <a:lnTo>
                    <a:pt x="0" y="39"/>
                  </a:lnTo>
                  <a:lnTo>
                    <a:pt x="0" y="4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Line 8"/>
            <p:cNvSpPr>
              <a:spLocks noChangeShapeType="1"/>
            </p:cNvSpPr>
            <p:nvPr/>
          </p:nvSpPr>
          <p:spPr bwMode="auto">
            <a:xfrm flipH="1">
              <a:off x="4237037" y="1920875"/>
              <a:ext cx="557213" cy="22240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"/>
            <p:cNvSpPr>
              <a:spLocks/>
            </p:cNvSpPr>
            <p:nvPr/>
          </p:nvSpPr>
          <p:spPr bwMode="auto">
            <a:xfrm>
              <a:off x="4186237" y="4144963"/>
              <a:ext cx="50800" cy="38100"/>
            </a:xfrm>
            <a:custGeom>
              <a:avLst/>
              <a:gdLst>
                <a:gd name="T0" fmla="*/ 0 w 32"/>
                <a:gd name="T1" fmla="*/ 24 h 24"/>
                <a:gd name="T2" fmla="*/ 5 w 32"/>
                <a:gd name="T3" fmla="*/ 24 h 24"/>
                <a:gd name="T4" fmla="*/ 10 w 32"/>
                <a:gd name="T5" fmla="*/ 23 h 24"/>
                <a:gd name="T6" fmla="*/ 14 w 32"/>
                <a:gd name="T7" fmla="*/ 21 h 24"/>
                <a:gd name="T8" fmla="*/ 18 w 32"/>
                <a:gd name="T9" fmla="*/ 19 h 24"/>
                <a:gd name="T10" fmla="*/ 22 w 32"/>
                <a:gd name="T11" fmla="*/ 16 h 24"/>
                <a:gd name="T12" fmla="*/ 25 w 32"/>
                <a:gd name="T13" fmla="*/ 12 h 24"/>
                <a:gd name="T14" fmla="*/ 28 w 32"/>
                <a:gd name="T15" fmla="*/ 9 h 24"/>
                <a:gd name="T16" fmla="*/ 30 w 32"/>
                <a:gd name="T17" fmla="*/ 4 h 24"/>
                <a:gd name="T18" fmla="*/ 32 w 32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4">
                  <a:moveTo>
                    <a:pt x="0" y="24"/>
                  </a:moveTo>
                  <a:lnTo>
                    <a:pt x="5" y="24"/>
                  </a:lnTo>
                  <a:lnTo>
                    <a:pt x="10" y="23"/>
                  </a:lnTo>
                  <a:lnTo>
                    <a:pt x="14" y="21"/>
                  </a:lnTo>
                  <a:lnTo>
                    <a:pt x="18" y="19"/>
                  </a:lnTo>
                  <a:lnTo>
                    <a:pt x="22" y="16"/>
                  </a:lnTo>
                  <a:lnTo>
                    <a:pt x="25" y="12"/>
                  </a:lnTo>
                  <a:lnTo>
                    <a:pt x="28" y="9"/>
                  </a:lnTo>
                  <a:lnTo>
                    <a:pt x="30" y="4"/>
                  </a:lnTo>
                  <a:lnTo>
                    <a:pt x="3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Line 10"/>
            <p:cNvSpPr>
              <a:spLocks noChangeShapeType="1"/>
            </p:cNvSpPr>
            <p:nvPr/>
          </p:nvSpPr>
          <p:spPr bwMode="auto">
            <a:xfrm flipH="1">
              <a:off x="2108200" y="4183063"/>
              <a:ext cx="20780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1"/>
            <p:cNvSpPr>
              <a:spLocks/>
            </p:cNvSpPr>
            <p:nvPr/>
          </p:nvSpPr>
          <p:spPr bwMode="auto">
            <a:xfrm>
              <a:off x="2058987" y="4144963"/>
              <a:ext cx="49213" cy="38100"/>
            </a:xfrm>
            <a:custGeom>
              <a:avLst/>
              <a:gdLst>
                <a:gd name="T0" fmla="*/ 0 w 31"/>
                <a:gd name="T1" fmla="*/ 0 h 24"/>
                <a:gd name="T2" fmla="*/ 2 w 31"/>
                <a:gd name="T3" fmla="*/ 4 h 24"/>
                <a:gd name="T4" fmla="*/ 4 w 31"/>
                <a:gd name="T5" fmla="*/ 9 h 24"/>
                <a:gd name="T6" fmla="*/ 7 w 31"/>
                <a:gd name="T7" fmla="*/ 12 h 24"/>
                <a:gd name="T8" fmla="*/ 10 w 31"/>
                <a:gd name="T9" fmla="*/ 16 h 24"/>
                <a:gd name="T10" fmla="*/ 14 w 31"/>
                <a:gd name="T11" fmla="*/ 19 h 24"/>
                <a:gd name="T12" fmla="*/ 18 w 31"/>
                <a:gd name="T13" fmla="*/ 21 h 24"/>
                <a:gd name="T14" fmla="*/ 22 w 31"/>
                <a:gd name="T15" fmla="*/ 23 h 24"/>
                <a:gd name="T16" fmla="*/ 27 w 31"/>
                <a:gd name="T17" fmla="*/ 24 h 24"/>
                <a:gd name="T18" fmla="*/ 31 w 31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24">
                  <a:moveTo>
                    <a:pt x="0" y="0"/>
                  </a:moveTo>
                  <a:lnTo>
                    <a:pt x="2" y="4"/>
                  </a:lnTo>
                  <a:lnTo>
                    <a:pt x="4" y="9"/>
                  </a:lnTo>
                  <a:lnTo>
                    <a:pt x="7" y="12"/>
                  </a:lnTo>
                  <a:lnTo>
                    <a:pt x="10" y="16"/>
                  </a:lnTo>
                  <a:lnTo>
                    <a:pt x="14" y="19"/>
                  </a:lnTo>
                  <a:lnTo>
                    <a:pt x="18" y="21"/>
                  </a:lnTo>
                  <a:lnTo>
                    <a:pt x="22" y="23"/>
                  </a:lnTo>
                  <a:lnTo>
                    <a:pt x="27" y="24"/>
                  </a:lnTo>
                  <a:lnTo>
                    <a:pt x="31" y="2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12"/>
            <p:cNvSpPr>
              <a:spLocks noChangeShapeType="1"/>
            </p:cNvSpPr>
            <p:nvPr/>
          </p:nvSpPr>
          <p:spPr bwMode="auto">
            <a:xfrm flipH="1" flipV="1">
              <a:off x="1501775" y="1920875"/>
              <a:ext cx="557213" cy="22240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3"/>
            <p:cNvSpPr>
              <a:spLocks/>
            </p:cNvSpPr>
            <p:nvPr/>
          </p:nvSpPr>
          <p:spPr bwMode="auto">
            <a:xfrm>
              <a:off x="1500187" y="1831975"/>
              <a:ext cx="141288" cy="88900"/>
            </a:xfrm>
            <a:custGeom>
              <a:avLst/>
              <a:gdLst>
                <a:gd name="T0" fmla="*/ 89 w 89"/>
                <a:gd name="T1" fmla="*/ 45 h 56"/>
                <a:gd name="T2" fmla="*/ 89 w 89"/>
                <a:gd name="T3" fmla="*/ 39 h 56"/>
                <a:gd name="T4" fmla="*/ 88 w 89"/>
                <a:gd name="T5" fmla="*/ 34 h 56"/>
                <a:gd name="T6" fmla="*/ 87 w 89"/>
                <a:gd name="T7" fmla="*/ 29 h 56"/>
                <a:gd name="T8" fmla="*/ 84 w 89"/>
                <a:gd name="T9" fmla="*/ 24 h 56"/>
                <a:gd name="T10" fmla="*/ 82 w 89"/>
                <a:gd name="T11" fmla="*/ 19 h 56"/>
                <a:gd name="T12" fmla="*/ 78 w 89"/>
                <a:gd name="T13" fmla="*/ 15 h 56"/>
                <a:gd name="T14" fmla="*/ 74 w 89"/>
                <a:gd name="T15" fmla="*/ 11 h 56"/>
                <a:gd name="T16" fmla="*/ 70 w 89"/>
                <a:gd name="T17" fmla="*/ 8 h 56"/>
                <a:gd name="T18" fmla="*/ 65 w 89"/>
                <a:gd name="T19" fmla="*/ 5 h 56"/>
                <a:gd name="T20" fmla="*/ 60 w 89"/>
                <a:gd name="T21" fmla="*/ 3 h 56"/>
                <a:gd name="T22" fmla="*/ 55 w 89"/>
                <a:gd name="T23" fmla="*/ 1 h 56"/>
                <a:gd name="T24" fmla="*/ 50 w 89"/>
                <a:gd name="T25" fmla="*/ 0 h 56"/>
                <a:gd name="T26" fmla="*/ 44 w 89"/>
                <a:gd name="T27" fmla="*/ 0 h 56"/>
                <a:gd name="T28" fmla="*/ 39 w 89"/>
                <a:gd name="T29" fmla="*/ 0 h 56"/>
                <a:gd name="T30" fmla="*/ 34 w 89"/>
                <a:gd name="T31" fmla="*/ 1 h 56"/>
                <a:gd name="T32" fmla="*/ 29 w 89"/>
                <a:gd name="T33" fmla="*/ 3 h 56"/>
                <a:gd name="T34" fmla="*/ 24 w 89"/>
                <a:gd name="T35" fmla="*/ 5 h 56"/>
                <a:gd name="T36" fmla="*/ 19 w 89"/>
                <a:gd name="T37" fmla="*/ 8 h 56"/>
                <a:gd name="T38" fmla="*/ 15 w 89"/>
                <a:gd name="T39" fmla="*/ 11 h 56"/>
                <a:gd name="T40" fmla="*/ 11 w 89"/>
                <a:gd name="T41" fmla="*/ 15 h 56"/>
                <a:gd name="T42" fmla="*/ 7 w 89"/>
                <a:gd name="T43" fmla="*/ 19 h 56"/>
                <a:gd name="T44" fmla="*/ 5 w 89"/>
                <a:gd name="T45" fmla="*/ 24 h 56"/>
                <a:gd name="T46" fmla="*/ 3 w 89"/>
                <a:gd name="T47" fmla="*/ 29 h 56"/>
                <a:gd name="T48" fmla="*/ 1 w 89"/>
                <a:gd name="T49" fmla="*/ 34 h 56"/>
                <a:gd name="T50" fmla="*/ 0 w 89"/>
                <a:gd name="T51" fmla="*/ 39 h 56"/>
                <a:gd name="T52" fmla="*/ 0 w 89"/>
                <a:gd name="T53" fmla="*/ 45 h 56"/>
                <a:gd name="T54" fmla="*/ 0 w 89"/>
                <a:gd name="T55" fmla="*/ 50 h 56"/>
                <a:gd name="T56" fmla="*/ 1 w 89"/>
                <a:gd name="T5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56">
                  <a:moveTo>
                    <a:pt x="89" y="45"/>
                  </a:moveTo>
                  <a:lnTo>
                    <a:pt x="89" y="39"/>
                  </a:lnTo>
                  <a:lnTo>
                    <a:pt x="88" y="34"/>
                  </a:lnTo>
                  <a:lnTo>
                    <a:pt x="87" y="29"/>
                  </a:lnTo>
                  <a:lnTo>
                    <a:pt x="84" y="24"/>
                  </a:lnTo>
                  <a:lnTo>
                    <a:pt x="82" y="19"/>
                  </a:lnTo>
                  <a:lnTo>
                    <a:pt x="78" y="15"/>
                  </a:lnTo>
                  <a:lnTo>
                    <a:pt x="74" y="11"/>
                  </a:lnTo>
                  <a:lnTo>
                    <a:pt x="70" y="8"/>
                  </a:lnTo>
                  <a:lnTo>
                    <a:pt x="65" y="5"/>
                  </a:lnTo>
                  <a:lnTo>
                    <a:pt x="60" y="3"/>
                  </a:lnTo>
                  <a:lnTo>
                    <a:pt x="55" y="1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8"/>
                  </a:lnTo>
                  <a:lnTo>
                    <a:pt x="15" y="11"/>
                  </a:lnTo>
                  <a:lnTo>
                    <a:pt x="11" y="15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3" y="29"/>
                  </a:lnTo>
                  <a:lnTo>
                    <a:pt x="1" y="34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1" y="56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4"/>
            <p:cNvSpPr>
              <a:spLocks/>
            </p:cNvSpPr>
            <p:nvPr/>
          </p:nvSpPr>
          <p:spPr bwMode="auto">
            <a:xfrm>
              <a:off x="1641475" y="1903413"/>
              <a:ext cx="60325" cy="725488"/>
            </a:xfrm>
            <a:custGeom>
              <a:avLst/>
              <a:gdLst>
                <a:gd name="T0" fmla="*/ 0 w 38"/>
                <a:gd name="T1" fmla="*/ 0 h 457"/>
                <a:gd name="T2" fmla="*/ 0 w 38"/>
                <a:gd name="T3" fmla="*/ 308 h 457"/>
                <a:gd name="T4" fmla="*/ 38 w 38"/>
                <a:gd name="T5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57">
                  <a:moveTo>
                    <a:pt x="0" y="0"/>
                  </a:moveTo>
                  <a:lnTo>
                    <a:pt x="0" y="308"/>
                  </a:lnTo>
                  <a:lnTo>
                    <a:pt x="38" y="45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5970036" y="3491512"/>
            <a:ext cx="2009032" cy="203312"/>
            <a:chOff x="2089150" y="3983038"/>
            <a:chExt cx="2117725" cy="214312"/>
          </a:xfrm>
        </p:grpSpPr>
        <p:sp>
          <p:nvSpPr>
            <p:cNvPr id="213" name="Line 33"/>
            <p:cNvSpPr>
              <a:spLocks noChangeShapeType="1"/>
            </p:cNvSpPr>
            <p:nvPr/>
          </p:nvSpPr>
          <p:spPr bwMode="auto">
            <a:xfrm flipH="1">
              <a:off x="2139950" y="3983038"/>
              <a:ext cx="9159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4"/>
            <p:cNvSpPr>
              <a:spLocks/>
            </p:cNvSpPr>
            <p:nvPr/>
          </p:nvSpPr>
          <p:spPr bwMode="auto">
            <a:xfrm>
              <a:off x="2089150" y="3983038"/>
              <a:ext cx="50800" cy="52388"/>
            </a:xfrm>
            <a:custGeom>
              <a:avLst/>
              <a:gdLst>
                <a:gd name="T0" fmla="*/ 32 w 32"/>
                <a:gd name="T1" fmla="*/ 0 h 33"/>
                <a:gd name="T2" fmla="*/ 28 w 32"/>
                <a:gd name="T3" fmla="*/ 1 h 33"/>
                <a:gd name="T4" fmla="*/ 23 w 32"/>
                <a:gd name="T5" fmla="*/ 2 h 33"/>
                <a:gd name="T6" fmla="*/ 19 w 32"/>
                <a:gd name="T7" fmla="*/ 3 h 33"/>
                <a:gd name="T8" fmla="*/ 15 w 32"/>
                <a:gd name="T9" fmla="*/ 6 h 33"/>
                <a:gd name="T10" fmla="*/ 11 w 32"/>
                <a:gd name="T11" fmla="*/ 8 h 33"/>
                <a:gd name="T12" fmla="*/ 8 w 32"/>
                <a:gd name="T13" fmla="*/ 12 h 33"/>
                <a:gd name="T14" fmla="*/ 6 w 32"/>
                <a:gd name="T15" fmla="*/ 15 h 33"/>
                <a:gd name="T16" fmla="*/ 3 w 32"/>
                <a:gd name="T17" fmla="*/ 19 h 33"/>
                <a:gd name="T18" fmla="*/ 2 w 32"/>
                <a:gd name="T19" fmla="*/ 24 h 33"/>
                <a:gd name="T20" fmla="*/ 1 w 32"/>
                <a:gd name="T21" fmla="*/ 28 h 33"/>
                <a:gd name="T22" fmla="*/ 0 w 32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3">
                  <a:moveTo>
                    <a:pt x="32" y="0"/>
                  </a:moveTo>
                  <a:lnTo>
                    <a:pt x="28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1" y="8"/>
                  </a:lnTo>
                  <a:lnTo>
                    <a:pt x="8" y="12"/>
                  </a:lnTo>
                  <a:lnTo>
                    <a:pt x="6" y="15"/>
                  </a:lnTo>
                  <a:lnTo>
                    <a:pt x="3" y="19"/>
                  </a:lnTo>
                  <a:lnTo>
                    <a:pt x="2" y="24"/>
                  </a:lnTo>
                  <a:lnTo>
                    <a:pt x="1" y="28"/>
                  </a:lnTo>
                  <a:lnTo>
                    <a:pt x="0" y="33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35"/>
            <p:cNvSpPr>
              <a:spLocks noChangeShapeType="1"/>
            </p:cNvSpPr>
            <p:nvPr/>
          </p:nvSpPr>
          <p:spPr bwMode="auto">
            <a:xfrm>
              <a:off x="2089150" y="4035425"/>
              <a:ext cx="0" cy="1111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6"/>
            <p:cNvSpPr>
              <a:spLocks/>
            </p:cNvSpPr>
            <p:nvPr/>
          </p:nvSpPr>
          <p:spPr bwMode="auto">
            <a:xfrm>
              <a:off x="2089150" y="4146550"/>
              <a:ext cx="50800" cy="50800"/>
            </a:xfrm>
            <a:custGeom>
              <a:avLst/>
              <a:gdLst>
                <a:gd name="T0" fmla="*/ 0 w 32"/>
                <a:gd name="T1" fmla="*/ 0 h 32"/>
                <a:gd name="T2" fmla="*/ 1 w 32"/>
                <a:gd name="T3" fmla="*/ 5 h 32"/>
                <a:gd name="T4" fmla="*/ 2 w 32"/>
                <a:gd name="T5" fmla="*/ 9 h 32"/>
                <a:gd name="T6" fmla="*/ 3 w 32"/>
                <a:gd name="T7" fmla="*/ 14 h 32"/>
                <a:gd name="T8" fmla="*/ 6 w 32"/>
                <a:gd name="T9" fmla="*/ 17 h 32"/>
                <a:gd name="T10" fmla="*/ 8 w 32"/>
                <a:gd name="T11" fmla="*/ 21 h 32"/>
                <a:gd name="T12" fmla="*/ 11 w 32"/>
                <a:gd name="T13" fmla="*/ 24 h 32"/>
                <a:gd name="T14" fmla="*/ 15 w 32"/>
                <a:gd name="T15" fmla="*/ 27 h 32"/>
                <a:gd name="T16" fmla="*/ 19 w 32"/>
                <a:gd name="T17" fmla="*/ 29 h 32"/>
                <a:gd name="T18" fmla="*/ 23 w 32"/>
                <a:gd name="T19" fmla="*/ 31 h 32"/>
                <a:gd name="T20" fmla="*/ 28 w 32"/>
                <a:gd name="T21" fmla="*/ 32 h 32"/>
                <a:gd name="T22" fmla="*/ 32 w 32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0" y="0"/>
                  </a:moveTo>
                  <a:lnTo>
                    <a:pt x="1" y="5"/>
                  </a:lnTo>
                  <a:lnTo>
                    <a:pt x="2" y="9"/>
                  </a:lnTo>
                  <a:lnTo>
                    <a:pt x="3" y="14"/>
                  </a:lnTo>
                  <a:lnTo>
                    <a:pt x="6" y="17"/>
                  </a:lnTo>
                  <a:lnTo>
                    <a:pt x="8" y="21"/>
                  </a:lnTo>
                  <a:lnTo>
                    <a:pt x="11" y="24"/>
                  </a:lnTo>
                  <a:lnTo>
                    <a:pt x="15" y="27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28" y="32"/>
                  </a:lnTo>
                  <a:lnTo>
                    <a:pt x="32" y="3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Line 37"/>
            <p:cNvSpPr>
              <a:spLocks noChangeShapeType="1"/>
            </p:cNvSpPr>
            <p:nvPr/>
          </p:nvSpPr>
          <p:spPr bwMode="auto">
            <a:xfrm>
              <a:off x="2139950" y="4197350"/>
              <a:ext cx="9159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38"/>
            <p:cNvSpPr>
              <a:spLocks noChangeShapeType="1"/>
            </p:cNvSpPr>
            <p:nvPr/>
          </p:nvSpPr>
          <p:spPr bwMode="auto">
            <a:xfrm>
              <a:off x="3240087" y="3983038"/>
              <a:ext cx="914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9"/>
            <p:cNvSpPr>
              <a:spLocks/>
            </p:cNvSpPr>
            <p:nvPr/>
          </p:nvSpPr>
          <p:spPr bwMode="auto">
            <a:xfrm>
              <a:off x="4154487" y="3983038"/>
              <a:ext cx="52388" cy="52388"/>
            </a:xfrm>
            <a:custGeom>
              <a:avLst/>
              <a:gdLst>
                <a:gd name="T0" fmla="*/ 33 w 33"/>
                <a:gd name="T1" fmla="*/ 33 h 33"/>
                <a:gd name="T2" fmla="*/ 32 w 33"/>
                <a:gd name="T3" fmla="*/ 28 h 33"/>
                <a:gd name="T4" fmla="*/ 31 w 33"/>
                <a:gd name="T5" fmla="*/ 24 h 33"/>
                <a:gd name="T6" fmla="*/ 30 w 33"/>
                <a:gd name="T7" fmla="*/ 19 h 33"/>
                <a:gd name="T8" fmla="*/ 27 w 33"/>
                <a:gd name="T9" fmla="*/ 15 h 33"/>
                <a:gd name="T10" fmla="*/ 25 w 33"/>
                <a:gd name="T11" fmla="*/ 12 h 33"/>
                <a:gd name="T12" fmla="*/ 22 w 33"/>
                <a:gd name="T13" fmla="*/ 8 h 33"/>
                <a:gd name="T14" fmla="*/ 18 w 33"/>
                <a:gd name="T15" fmla="*/ 6 h 33"/>
                <a:gd name="T16" fmla="*/ 14 w 33"/>
                <a:gd name="T17" fmla="*/ 3 h 33"/>
                <a:gd name="T18" fmla="*/ 10 w 33"/>
                <a:gd name="T19" fmla="*/ 2 h 33"/>
                <a:gd name="T20" fmla="*/ 5 w 33"/>
                <a:gd name="T21" fmla="*/ 1 h 33"/>
                <a:gd name="T22" fmla="*/ 0 w 3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lnTo>
                    <a:pt x="32" y="28"/>
                  </a:lnTo>
                  <a:lnTo>
                    <a:pt x="31" y="24"/>
                  </a:lnTo>
                  <a:lnTo>
                    <a:pt x="30" y="19"/>
                  </a:lnTo>
                  <a:lnTo>
                    <a:pt x="27" y="15"/>
                  </a:lnTo>
                  <a:lnTo>
                    <a:pt x="25" y="12"/>
                  </a:lnTo>
                  <a:lnTo>
                    <a:pt x="22" y="8"/>
                  </a:lnTo>
                  <a:lnTo>
                    <a:pt x="18" y="6"/>
                  </a:lnTo>
                  <a:lnTo>
                    <a:pt x="14" y="3"/>
                  </a:lnTo>
                  <a:lnTo>
                    <a:pt x="10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40"/>
            <p:cNvSpPr>
              <a:spLocks noChangeShapeType="1"/>
            </p:cNvSpPr>
            <p:nvPr/>
          </p:nvSpPr>
          <p:spPr bwMode="auto">
            <a:xfrm>
              <a:off x="4206875" y="4035425"/>
              <a:ext cx="0" cy="1111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41"/>
            <p:cNvSpPr>
              <a:spLocks/>
            </p:cNvSpPr>
            <p:nvPr/>
          </p:nvSpPr>
          <p:spPr bwMode="auto">
            <a:xfrm>
              <a:off x="4154487" y="4146550"/>
              <a:ext cx="52388" cy="50800"/>
            </a:xfrm>
            <a:custGeom>
              <a:avLst/>
              <a:gdLst>
                <a:gd name="T0" fmla="*/ 0 w 33"/>
                <a:gd name="T1" fmla="*/ 32 h 32"/>
                <a:gd name="T2" fmla="*/ 5 w 33"/>
                <a:gd name="T3" fmla="*/ 32 h 32"/>
                <a:gd name="T4" fmla="*/ 10 w 33"/>
                <a:gd name="T5" fmla="*/ 31 h 32"/>
                <a:gd name="T6" fmla="*/ 14 w 33"/>
                <a:gd name="T7" fmla="*/ 29 h 32"/>
                <a:gd name="T8" fmla="*/ 18 w 33"/>
                <a:gd name="T9" fmla="*/ 27 h 32"/>
                <a:gd name="T10" fmla="*/ 22 w 33"/>
                <a:gd name="T11" fmla="*/ 24 h 32"/>
                <a:gd name="T12" fmla="*/ 25 w 33"/>
                <a:gd name="T13" fmla="*/ 21 h 32"/>
                <a:gd name="T14" fmla="*/ 27 w 33"/>
                <a:gd name="T15" fmla="*/ 17 h 32"/>
                <a:gd name="T16" fmla="*/ 30 w 33"/>
                <a:gd name="T17" fmla="*/ 14 h 32"/>
                <a:gd name="T18" fmla="*/ 31 w 33"/>
                <a:gd name="T19" fmla="*/ 9 h 32"/>
                <a:gd name="T20" fmla="*/ 32 w 33"/>
                <a:gd name="T21" fmla="*/ 5 h 32"/>
                <a:gd name="T22" fmla="*/ 33 w 3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5" y="32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8" y="27"/>
                  </a:lnTo>
                  <a:lnTo>
                    <a:pt x="22" y="24"/>
                  </a:lnTo>
                  <a:lnTo>
                    <a:pt x="25" y="21"/>
                  </a:lnTo>
                  <a:lnTo>
                    <a:pt x="27" y="17"/>
                  </a:lnTo>
                  <a:lnTo>
                    <a:pt x="30" y="14"/>
                  </a:lnTo>
                  <a:lnTo>
                    <a:pt x="31" y="9"/>
                  </a:lnTo>
                  <a:lnTo>
                    <a:pt x="32" y="5"/>
                  </a:lnTo>
                  <a:lnTo>
                    <a:pt x="33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Line 42"/>
            <p:cNvSpPr>
              <a:spLocks noChangeShapeType="1"/>
            </p:cNvSpPr>
            <p:nvPr/>
          </p:nvSpPr>
          <p:spPr bwMode="auto">
            <a:xfrm flipH="1">
              <a:off x="3240087" y="4197350"/>
              <a:ext cx="914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14600" y="2387198"/>
            <a:ext cx="239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modified cross-section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986177" y="308252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confinement steel</a:t>
            </a:r>
          </a:p>
        </p:txBody>
      </p:sp>
      <p:sp>
        <p:nvSpPr>
          <p:cNvPr id="3" name="Freeform 2"/>
          <p:cNvSpPr/>
          <p:nvPr/>
        </p:nvSpPr>
        <p:spPr>
          <a:xfrm>
            <a:off x="4813540" y="2389517"/>
            <a:ext cx="1084958" cy="207034"/>
          </a:xfrm>
          <a:custGeom>
            <a:avLst/>
            <a:gdLst>
              <a:gd name="connsiteX0" fmla="*/ 0 w 966158"/>
              <a:gd name="connsiteY0" fmla="*/ 207034 h 207034"/>
              <a:gd name="connsiteX1" fmla="*/ 500332 w 966158"/>
              <a:gd name="connsiteY1" fmla="*/ 155275 h 207034"/>
              <a:gd name="connsiteX2" fmla="*/ 629728 w 966158"/>
              <a:gd name="connsiteY2" fmla="*/ 69011 h 207034"/>
              <a:gd name="connsiteX3" fmla="*/ 966158 w 966158"/>
              <a:gd name="connsiteY3" fmla="*/ 0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158" h="207034">
                <a:moveTo>
                  <a:pt x="0" y="207034"/>
                </a:moveTo>
                <a:cubicBezTo>
                  <a:pt x="197688" y="192656"/>
                  <a:pt x="395377" y="178279"/>
                  <a:pt x="500332" y="155275"/>
                </a:cubicBezTo>
                <a:cubicBezTo>
                  <a:pt x="605287" y="132271"/>
                  <a:pt x="552090" y="94890"/>
                  <a:pt x="629728" y="69011"/>
                </a:cubicBezTo>
                <a:cubicBezTo>
                  <a:pt x="707366" y="43132"/>
                  <a:pt x="836762" y="21566"/>
                  <a:pt x="966158" y="0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848045" y="3286664"/>
            <a:ext cx="1130061" cy="189781"/>
          </a:xfrm>
          <a:custGeom>
            <a:avLst/>
            <a:gdLst>
              <a:gd name="connsiteX0" fmla="*/ 0 w 1130061"/>
              <a:gd name="connsiteY0" fmla="*/ 0 h 189781"/>
              <a:gd name="connsiteX1" fmla="*/ 759125 w 1130061"/>
              <a:gd name="connsiteY1" fmla="*/ 43132 h 189781"/>
              <a:gd name="connsiteX2" fmla="*/ 1130061 w 1130061"/>
              <a:gd name="connsiteY2" fmla="*/ 189781 h 1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061" h="189781">
                <a:moveTo>
                  <a:pt x="0" y="0"/>
                </a:moveTo>
                <a:cubicBezTo>
                  <a:pt x="285390" y="5751"/>
                  <a:pt x="570781" y="11502"/>
                  <a:pt x="759125" y="43132"/>
                </a:cubicBezTo>
                <a:cubicBezTo>
                  <a:pt x="947469" y="74762"/>
                  <a:pt x="1038765" y="132271"/>
                  <a:pt x="1130061" y="189781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27321" y="1276350"/>
            <a:ext cx="82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R-bar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839075" y="1485900"/>
            <a:ext cx="561975" cy="104775"/>
          </a:xfrm>
          <a:custGeom>
            <a:avLst/>
            <a:gdLst>
              <a:gd name="connsiteX0" fmla="*/ 0 w 561975"/>
              <a:gd name="connsiteY0" fmla="*/ 0 h 104775"/>
              <a:gd name="connsiteX1" fmla="*/ 390525 w 561975"/>
              <a:gd name="connsiteY1" fmla="*/ 38100 h 104775"/>
              <a:gd name="connsiteX2" fmla="*/ 561975 w 561975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" h="104775">
                <a:moveTo>
                  <a:pt x="0" y="0"/>
                </a:moveTo>
                <a:cubicBezTo>
                  <a:pt x="148431" y="10319"/>
                  <a:pt x="296863" y="20638"/>
                  <a:pt x="390525" y="38100"/>
                </a:cubicBezTo>
                <a:cubicBezTo>
                  <a:pt x="484187" y="55562"/>
                  <a:pt x="523081" y="80168"/>
                  <a:pt x="561975" y="104775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8" grpId="0"/>
      <p:bldP spid="4" grpId="0" animBg="1"/>
      <p:bldP spid="5" grpId="0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103897" y="3976733"/>
            <a:ext cx="4843257" cy="2271727"/>
            <a:chOff x="103897" y="3976733"/>
            <a:chExt cx="4843257" cy="2271727"/>
          </a:xfrm>
        </p:grpSpPr>
        <p:sp>
          <p:nvSpPr>
            <p:cNvPr id="108" name="Rectangle 107"/>
            <p:cNvSpPr/>
            <p:nvPr/>
          </p:nvSpPr>
          <p:spPr>
            <a:xfrm>
              <a:off x="374904" y="3977640"/>
              <a:ext cx="4572000" cy="2002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4904" y="3977640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77465" y="4358026"/>
              <a:ext cx="4569689" cy="375430"/>
              <a:chOff x="1327150" y="1616075"/>
              <a:chExt cx="1236663" cy="101600"/>
            </a:xfrm>
          </p:grpSpPr>
          <p:sp>
            <p:nvSpPr>
              <p:cNvPr id="52" name="Line 254"/>
              <p:cNvSpPr>
                <a:spLocks noChangeShapeType="1"/>
              </p:cNvSpPr>
              <p:nvPr/>
            </p:nvSpPr>
            <p:spPr bwMode="auto">
              <a:xfrm>
                <a:off x="1327150" y="1616075"/>
                <a:ext cx="46355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" name="Line 255"/>
              <p:cNvSpPr>
                <a:spLocks noChangeShapeType="1"/>
              </p:cNvSpPr>
              <p:nvPr/>
            </p:nvSpPr>
            <p:spPr bwMode="auto">
              <a:xfrm>
                <a:off x="1790700" y="1616075"/>
                <a:ext cx="0" cy="34925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" name="Line 256"/>
              <p:cNvSpPr>
                <a:spLocks noChangeShapeType="1"/>
              </p:cNvSpPr>
              <p:nvPr/>
            </p:nvSpPr>
            <p:spPr bwMode="auto">
              <a:xfrm>
                <a:off x="1790700" y="1651000"/>
                <a:ext cx="46355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" name="Line 257"/>
              <p:cNvSpPr>
                <a:spLocks noChangeShapeType="1"/>
              </p:cNvSpPr>
              <p:nvPr/>
            </p:nvSpPr>
            <p:spPr bwMode="auto">
              <a:xfrm>
                <a:off x="2254250" y="1651000"/>
                <a:ext cx="0" cy="66675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" name="Line 258"/>
              <p:cNvSpPr>
                <a:spLocks noChangeShapeType="1"/>
              </p:cNvSpPr>
              <p:nvPr/>
            </p:nvSpPr>
            <p:spPr bwMode="auto">
              <a:xfrm>
                <a:off x="2254250" y="1717675"/>
                <a:ext cx="309563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74904" y="4050546"/>
                  <a:ext cx="170630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04" y="4050546"/>
                  <a:ext cx="1706308" cy="24622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TextBox 112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</p:grpSp>
      <p:sp>
        <p:nvSpPr>
          <p:cNvPr id="28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Region B4N</a:t>
            </a:r>
            <a:endParaRPr lang="en-US" sz="3300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1993632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horizontal shear with some web crushing</a:t>
            </a:r>
            <a:endParaRPr lang="en-US" sz="1400" dirty="0"/>
          </a:p>
        </p:txBody>
      </p:sp>
      <p:cxnSp>
        <p:nvCxnSpPr>
          <p:cNvPr id="31" name="Straight Arrow Connector 30"/>
          <p:cNvCxnSpPr>
            <a:stCxn id="9" idx="1"/>
          </p:cNvCxnSpPr>
          <p:nvPr/>
        </p:nvCxnSpPr>
        <p:spPr>
          <a:xfrm flipH="1">
            <a:off x="5105400" y="2255242"/>
            <a:ext cx="533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77885" y="5532624"/>
            <a:ext cx="4569264" cy="333168"/>
            <a:chOff x="377885" y="5726549"/>
            <a:chExt cx="4569264" cy="3331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77885" y="5726549"/>
                  <a:ext cx="1712477" cy="3331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1400" dirty="0" smtClean="0"/>
                    <a:t> = [0.86]</a:t>
                  </a:r>
                  <a:endParaRPr lang="en-US" sz="1400" baseline="-250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885" y="5726549"/>
                  <a:ext cx="1712477" cy="33316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3704"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3803264" y="5785412"/>
              <a:ext cx="1143885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[1.12]</a:t>
              </a:r>
              <a:endParaRPr lang="en-US" sz="1400" baseline="-25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90362" y="5785412"/>
              <a:ext cx="1712903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[0.93]</a:t>
              </a:r>
              <a:endParaRPr lang="en-US" sz="1400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0.86</a:t>
                </a:r>
                <a:endParaRPr lang="en-US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blipFill rotWithShape="1">
                <a:blip r:embed="rId6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029200" y="3977640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#4 R-bars spaced at	3 in. for 5'-0"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</a:t>
            </a:r>
            <a:r>
              <a:rPr lang="en-US" dirty="0" smtClean="0"/>
              <a:t>4 in. for </a:t>
            </a:r>
            <a:r>
              <a:rPr lang="en-US" dirty="0"/>
              <a:t>5'-</a:t>
            </a:r>
            <a:r>
              <a:rPr lang="en-US" dirty="0" smtClean="0"/>
              <a:t>0"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	6 in. for 3'-4"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7465" y="4485740"/>
            <a:ext cx="4569689" cy="408250"/>
            <a:chOff x="377465" y="4485740"/>
            <a:chExt cx="4569689" cy="408250"/>
          </a:xfrm>
        </p:grpSpPr>
        <p:grpSp>
          <p:nvGrpSpPr>
            <p:cNvPr id="8" name="Group 7"/>
            <p:cNvGrpSpPr/>
            <p:nvPr/>
          </p:nvGrpSpPr>
          <p:grpSpPr>
            <a:xfrm>
              <a:off x="377465" y="4534009"/>
              <a:ext cx="4569689" cy="359981"/>
              <a:chOff x="377465" y="4534009"/>
              <a:chExt cx="4569689" cy="359981"/>
            </a:xfrm>
          </p:grpSpPr>
          <p:sp>
            <p:nvSpPr>
              <p:cNvPr id="36" name="Line 259"/>
              <p:cNvSpPr>
                <a:spLocks noChangeShapeType="1"/>
              </p:cNvSpPr>
              <p:nvPr/>
            </p:nvSpPr>
            <p:spPr bwMode="auto">
              <a:xfrm flipH="1" flipV="1">
                <a:off x="377465" y="4534009"/>
                <a:ext cx="4569689" cy="111458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 rot="60000">
                    <a:off x="383693" y="4647769"/>
                    <a:ext cx="3807134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60000">
                    <a:off x="383693" y="4647769"/>
                    <a:ext cx="3807134" cy="24622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8" name="5-Point Star 187"/>
            <p:cNvSpPr/>
            <p:nvPr/>
          </p:nvSpPr>
          <p:spPr>
            <a:xfrm flipH="1">
              <a:off x="2569463" y="4485740"/>
              <a:ext cx="182880" cy="182880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27471" y="228600"/>
            <a:ext cx="1483129" cy="914400"/>
            <a:chOff x="7127471" y="228600"/>
            <a:chExt cx="1483129" cy="914400"/>
          </a:xfrm>
        </p:grpSpPr>
        <p:sp>
          <p:nvSpPr>
            <p:cNvPr id="340" name="Freeform 135"/>
            <p:cNvSpPr>
              <a:spLocks/>
            </p:cNvSpPr>
            <p:nvPr/>
          </p:nvSpPr>
          <p:spPr bwMode="auto">
            <a:xfrm>
              <a:off x="7127471" y="308063"/>
              <a:ext cx="1483129" cy="834937"/>
            </a:xfrm>
            <a:custGeom>
              <a:avLst/>
              <a:gdLst>
                <a:gd name="T0" fmla="*/ 0 w 2462"/>
                <a:gd name="T1" fmla="*/ 0 h 1386"/>
                <a:gd name="T2" fmla="*/ 10 w 2462"/>
                <a:gd name="T3" fmla="*/ 151 h 1386"/>
                <a:gd name="T4" fmla="*/ 221 w 2462"/>
                <a:gd name="T5" fmla="*/ 173 h 1386"/>
                <a:gd name="T6" fmla="*/ 519 w 2462"/>
                <a:gd name="T7" fmla="*/ 1360 h 1386"/>
                <a:gd name="T8" fmla="*/ 539 w 2462"/>
                <a:gd name="T9" fmla="*/ 1386 h 1386"/>
                <a:gd name="T10" fmla="*/ 1923 w 2462"/>
                <a:gd name="T11" fmla="*/ 1386 h 1386"/>
                <a:gd name="T12" fmla="*/ 1943 w 2462"/>
                <a:gd name="T13" fmla="*/ 1360 h 1386"/>
                <a:gd name="T14" fmla="*/ 2240 w 2462"/>
                <a:gd name="T15" fmla="*/ 173 h 1386"/>
                <a:gd name="T16" fmla="*/ 2452 w 2462"/>
                <a:gd name="T17" fmla="*/ 151 h 1386"/>
                <a:gd name="T18" fmla="*/ 2462 w 2462"/>
                <a:gd name="T19" fmla="*/ 0 h 1386"/>
                <a:gd name="T20" fmla="*/ 1983 w 2462"/>
                <a:gd name="T21" fmla="*/ 0 h 1386"/>
                <a:gd name="T22" fmla="*/ 1940 w 2462"/>
                <a:gd name="T23" fmla="*/ 555 h 1386"/>
                <a:gd name="T24" fmla="*/ 1804 w 2462"/>
                <a:gd name="T25" fmla="*/ 1097 h 1386"/>
                <a:gd name="T26" fmla="*/ 1707 w 2462"/>
                <a:gd name="T27" fmla="*/ 1174 h 1386"/>
                <a:gd name="T28" fmla="*/ 755 w 2462"/>
                <a:gd name="T29" fmla="*/ 1174 h 1386"/>
                <a:gd name="T30" fmla="*/ 659 w 2462"/>
                <a:gd name="T31" fmla="*/ 1097 h 1386"/>
                <a:gd name="T32" fmla="*/ 522 w 2462"/>
                <a:gd name="T33" fmla="*/ 555 h 1386"/>
                <a:gd name="T34" fmla="*/ 479 w 2462"/>
                <a:gd name="T35" fmla="*/ 0 h 1386"/>
                <a:gd name="T36" fmla="*/ 0 w 2462"/>
                <a:gd name="T37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62" h="1386">
                  <a:moveTo>
                    <a:pt x="0" y="0"/>
                  </a:moveTo>
                  <a:lnTo>
                    <a:pt x="10" y="151"/>
                  </a:lnTo>
                  <a:lnTo>
                    <a:pt x="221" y="173"/>
                  </a:lnTo>
                  <a:lnTo>
                    <a:pt x="519" y="1360"/>
                  </a:lnTo>
                  <a:lnTo>
                    <a:pt x="539" y="1386"/>
                  </a:lnTo>
                  <a:lnTo>
                    <a:pt x="1923" y="1386"/>
                  </a:lnTo>
                  <a:lnTo>
                    <a:pt x="1943" y="1360"/>
                  </a:lnTo>
                  <a:lnTo>
                    <a:pt x="2240" y="173"/>
                  </a:lnTo>
                  <a:lnTo>
                    <a:pt x="2452" y="151"/>
                  </a:lnTo>
                  <a:lnTo>
                    <a:pt x="2462" y="0"/>
                  </a:lnTo>
                  <a:lnTo>
                    <a:pt x="1983" y="0"/>
                  </a:lnTo>
                  <a:lnTo>
                    <a:pt x="1940" y="555"/>
                  </a:lnTo>
                  <a:lnTo>
                    <a:pt x="1804" y="1097"/>
                  </a:lnTo>
                  <a:lnTo>
                    <a:pt x="1707" y="1174"/>
                  </a:lnTo>
                  <a:lnTo>
                    <a:pt x="755" y="1174"/>
                  </a:lnTo>
                  <a:lnTo>
                    <a:pt x="659" y="1097"/>
                  </a:lnTo>
                  <a:lnTo>
                    <a:pt x="522" y="555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1" name="Group 340"/>
            <p:cNvGrpSpPr/>
            <p:nvPr/>
          </p:nvGrpSpPr>
          <p:grpSpPr>
            <a:xfrm>
              <a:off x="7154579" y="331556"/>
              <a:ext cx="224096" cy="456625"/>
              <a:chOff x="1265237" y="2116138"/>
              <a:chExt cx="590551" cy="1203325"/>
            </a:xfrm>
          </p:grpSpPr>
          <p:sp>
            <p:nvSpPr>
              <p:cNvPr id="482" name="Freeform 15"/>
              <p:cNvSpPr>
                <a:spLocks/>
              </p:cNvSpPr>
              <p:nvPr/>
            </p:nvSpPr>
            <p:spPr bwMode="auto">
              <a:xfrm>
                <a:off x="1793875" y="2166938"/>
                <a:ext cx="61913" cy="1152525"/>
              </a:xfrm>
              <a:custGeom>
                <a:avLst/>
                <a:gdLst>
                  <a:gd name="T0" fmla="*/ 39 w 39"/>
                  <a:gd name="T1" fmla="*/ 726 h 726"/>
                  <a:gd name="T2" fmla="*/ 0 w 39"/>
                  <a:gd name="T3" fmla="*/ 577 h 726"/>
                  <a:gd name="T4" fmla="*/ 0 w 39"/>
                  <a:gd name="T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26">
                    <a:moveTo>
                      <a:pt x="39" y="726"/>
                    </a:moveTo>
                    <a:lnTo>
                      <a:pt x="0" y="577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16"/>
              <p:cNvSpPr>
                <a:spLocks/>
              </p:cNvSpPr>
              <p:nvPr/>
            </p:nvSpPr>
            <p:spPr bwMode="auto">
              <a:xfrm>
                <a:off x="1743075" y="2116138"/>
                <a:ext cx="50800" cy="50800"/>
              </a:xfrm>
              <a:custGeom>
                <a:avLst/>
                <a:gdLst>
                  <a:gd name="T0" fmla="*/ 32 w 32"/>
                  <a:gd name="T1" fmla="*/ 32 h 32"/>
                  <a:gd name="T2" fmla="*/ 32 w 32"/>
                  <a:gd name="T3" fmla="*/ 27 h 32"/>
                  <a:gd name="T4" fmla="*/ 31 w 32"/>
                  <a:gd name="T5" fmla="*/ 23 h 32"/>
                  <a:gd name="T6" fmla="*/ 30 w 32"/>
                  <a:gd name="T7" fmla="*/ 18 h 32"/>
                  <a:gd name="T8" fmla="*/ 27 w 32"/>
                  <a:gd name="T9" fmla="*/ 14 h 32"/>
                  <a:gd name="T10" fmla="*/ 25 w 32"/>
                  <a:gd name="T11" fmla="*/ 11 h 32"/>
                  <a:gd name="T12" fmla="*/ 21 w 32"/>
                  <a:gd name="T13" fmla="*/ 7 h 32"/>
                  <a:gd name="T14" fmla="*/ 18 w 32"/>
                  <a:gd name="T15" fmla="*/ 5 h 32"/>
                  <a:gd name="T16" fmla="*/ 14 w 32"/>
                  <a:gd name="T17" fmla="*/ 2 h 32"/>
                  <a:gd name="T18" fmla="*/ 10 w 32"/>
                  <a:gd name="T19" fmla="*/ 1 h 32"/>
                  <a:gd name="T20" fmla="*/ 5 w 32"/>
                  <a:gd name="T21" fmla="*/ 0 h 32"/>
                  <a:gd name="T22" fmla="*/ 0 w 32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2">
                    <a:moveTo>
                      <a:pt x="32" y="32"/>
                    </a:moveTo>
                    <a:lnTo>
                      <a:pt x="32" y="27"/>
                    </a:lnTo>
                    <a:lnTo>
                      <a:pt x="31" y="23"/>
                    </a:lnTo>
                    <a:lnTo>
                      <a:pt x="30" y="18"/>
                    </a:lnTo>
                    <a:lnTo>
                      <a:pt x="27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5"/>
                    </a:lnTo>
                    <a:lnTo>
                      <a:pt x="14" y="2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Line 17"/>
              <p:cNvSpPr>
                <a:spLocks noChangeShapeType="1"/>
              </p:cNvSpPr>
              <p:nvPr/>
            </p:nvSpPr>
            <p:spPr bwMode="auto">
              <a:xfrm flipH="1">
                <a:off x="1327150" y="2116138"/>
                <a:ext cx="415925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8"/>
              <p:cNvSpPr>
                <a:spLocks/>
              </p:cNvSpPr>
              <p:nvPr/>
            </p:nvSpPr>
            <p:spPr bwMode="auto">
              <a:xfrm>
                <a:off x="1265237" y="2116138"/>
                <a:ext cx="61913" cy="60325"/>
              </a:xfrm>
              <a:custGeom>
                <a:avLst/>
                <a:gdLst>
                  <a:gd name="T0" fmla="*/ 39 w 39"/>
                  <a:gd name="T1" fmla="*/ 0 h 38"/>
                  <a:gd name="T2" fmla="*/ 34 w 39"/>
                  <a:gd name="T3" fmla="*/ 0 h 38"/>
                  <a:gd name="T4" fmla="*/ 29 w 39"/>
                  <a:gd name="T5" fmla="*/ 1 h 38"/>
                  <a:gd name="T6" fmla="*/ 24 w 39"/>
                  <a:gd name="T7" fmla="*/ 3 h 38"/>
                  <a:gd name="T8" fmla="*/ 19 w 39"/>
                  <a:gd name="T9" fmla="*/ 5 h 38"/>
                  <a:gd name="T10" fmla="*/ 15 w 39"/>
                  <a:gd name="T11" fmla="*/ 8 h 38"/>
                  <a:gd name="T12" fmla="*/ 11 w 39"/>
                  <a:gd name="T13" fmla="*/ 11 h 38"/>
                  <a:gd name="T14" fmla="*/ 8 w 39"/>
                  <a:gd name="T15" fmla="*/ 15 h 38"/>
                  <a:gd name="T16" fmla="*/ 5 w 39"/>
                  <a:gd name="T17" fmla="*/ 19 h 38"/>
                  <a:gd name="T18" fmla="*/ 3 w 39"/>
                  <a:gd name="T19" fmla="*/ 23 h 38"/>
                  <a:gd name="T20" fmla="*/ 2 w 39"/>
                  <a:gd name="T21" fmla="*/ 28 h 38"/>
                  <a:gd name="T22" fmla="*/ 0 w 39"/>
                  <a:gd name="T23" fmla="*/ 33 h 38"/>
                  <a:gd name="T24" fmla="*/ 0 w 39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8">
                    <a:moveTo>
                      <a:pt x="39" y="0"/>
                    </a:moveTo>
                    <a:lnTo>
                      <a:pt x="34" y="0"/>
                    </a:lnTo>
                    <a:lnTo>
                      <a:pt x="29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15" y="8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5" y="19"/>
                    </a:lnTo>
                    <a:lnTo>
                      <a:pt x="3" y="23"/>
                    </a:lnTo>
                    <a:lnTo>
                      <a:pt x="2" y="28"/>
                    </a:lnTo>
                    <a:lnTo>
                      <a:pt x="0" y="33"/>
                    </a:lnTo>
                    <a:lnTo>
                      <a:pt x="0" y="38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Line 19"/>
              <p:cNvSpPr>
                <a:spLocks noChangeShapeType="1"/>
              </p:cNvSpPr>
              <p:nvPr/>
            </p:nvSpPr>
            <p:spPr bwMode="auto">
              <a:xfrm>
                <a:off x="1265237" y="2176463"/>
                <a:ext cx="0" cy="4763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20"/>
              <p:cNvSpPr>
                <a:spLocks/>
              </p:cNvSpPr>
              <p:nvPr/>
            </p:nvSpPr>
            <p:spPr bwMode="auto">
              <a:xfrm>
                <a:off x="1265237" y="2181225"/>
                <a:ext cx="55563" cy="61913"/>
              </a:xfrm>
              <a:custGeom>
                <a:avLst/>
                <a:gdLst>
                  <a:gd name="T0" fmla="*/ 0 w 35"/>
                  <a:gd name="T1" fmla="*/ 0 h 39"/>
                  <a:gd name="T2" fmla="*/ 0 w 35"/>
                  <a:gd name="T3" fmla="*/ 6 h 39"/>
                  <a:gd name="T4" fmla="*/ 2 w 35"/>
                  <a:gd name="T5" fmla="*/ 11 h 39"/>
                  <a:gd name="T6" fmla="*/ 3 w 35"/>
                  <a:gd name="T7" fmla="*/ 16 h 39"/>
                  <a:gd name="T8" fmla="*/ 6 w 35"/>
                  <a:gd name="T9" fmla="*/ 20 h 39"/>
                  <a:gd name="T10" fmla="*/ 8 w 35"/>
                  <a:gd name="T11" fmla="*/ 24 h 39"/>
                  <a:gd name="T12" fmla="*/ 12 w 35"/>
                  <a:gd name="T13" fmla="*/ 28 h 39"/>
                  <a:gd name="T14" fmla="*/ 16 w 35"/>
                  <a:gd name="T15" fmla="*/ 32 h 39"/>
                  <a:gd name="T16" fmla="*/ 20 w 35"/>
                  <a:gd name="T17" fmla="*/ 34 h 39"/>
                  <a:gd name="T18" fmla="*/ 25 w 35"/>
                  <a:gd name="T19" fmla="*/ 36 h 39"/>
                  <a:gd name="T20" fmla="*/ 30 w 35"/>
                  <a:gd name="T21" fmla="*/ 38 h 39"/>
                  <a:gd name="T22" fmla="*/ 35 w 35"/>
                  <a:gd name="T2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39">
                    <a:moveTo>
                      <a:pt x="0" y="0"/>
                    </a:moveTo>
                    <a:lnTo>
                      <a:pt x="0" y="6"/>
                    </a:lnTo>
                    <a:lnTo>
                      <a:pt x="2" y="11"/>
                    </a:lnTo>
                    <a:lnTo>
                      <a:pt x="3" y="16"/>
                    </a:lnTo>
                    <a:lnTo>
                      <a:pt x="6" y="20"/>
                    </a:lnTo>
                    <a:lnTo>
                      <a:pt x="8" y="24"/>
                    </a:lnTo>
                    <a:lnTo>
                      <a:pt x="12" y="28"/>
                    </a:lnTo>
                    <a:lnTo>
                      <a:pt x="16" y="32"/>
                    </a:lnTo>
                    <a:lnTo>
                      <a:pt x="20" y="34"/>
                    </a:lnTo>
                    <a:lnTo>
                      <a:pt x="25" y="36"/>
                    </a:lnTo>
                    <a:lnTo>
                      <a:pt x="30" y="38"/>
                    </a:lnTo>
                    <a:lnTo>
                      <a:pt x="35" y="39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21"/>
              <p:cNvSpPr>
                <a:spLocks noChangeShapeType="1"/>
              </p:cNvSpPr>
              <p:nvPr/>
            </p:nvSpPr>
            <p:spPr bwMode="auto">
              <a:xfrm>
                <a:off x="1320800" y="2243138"/>
                <a:ext cx="393700" cy="34925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2" name="Group 341"/>
            <p:cNvGrpSpPr/>
            <p:nvPr/>
          </p:nvGrpSpPr>
          <p:grpSpPr>
            <a:xfrm>
              <a:off x="8359396" y="331556"/>
              <a:ext cx="224096" cy="456625"/>
              <a:chOff x="4440237" y="2116138"/>
              <a:chExt cx="590551" cy="1203325"/>
            </a:xfrm>
          </p:grpSpPr>
          <p:sp>
            <p:nvSpPr>
              <p:cNvPr id="475" name="Freeform 22"/>
              <p:cNvSpPr>
                <a:spLocks/>
              </p:cNvSpPr>
              <p:nvPr/>
            </p:nvSpPr>
            <p:spPr bwMode="auto">
              <a:xfrm>
                <a:off x="4440237" y="2166938"/>
                <a:ext cx="60325" cy="1152525"/>
              </a:xfrm>
              <a:custGeom>
                <a:avLst/>
                <a:gdLst>
                  <a:gd name="T0" fmla="*/ 0 w 38"/>
                  <a:gd name="T1" fmla="*/ 726 h 726"/>
                  <a:gd name="T2" fmla="*/ 38 w 38"/>
                  <a:gd name="T3" fmla="*/ 577 h 726"/>
                  <a:gd name="T4" fmla="*/ 38 w 38"/>
                  <a:gd name="T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726">
                    <a:moveTo>
                      <a:pt x="0" y="726"/>
                    </a:moveTo>
                    <a:lnTo>
                      <a:pt x="38" y="577"/>
                    </a:lnTo>
                    <a:lnTo>
                      <a:pt x="38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23"/>
              <p:cNvSpPr>
                <a:spLocks/>
              </p:cNvSpPr>
              <p:nvPr/>
            </p:nvSpPr>
            <p:spPr bwMode="auto">
              <a:xfrm>
                <a:off x="4500562" y="2116138"/>
                <a:ext cx="50800" cy="50800"/>
              </a:xfrm>
              <a:custGeom>
                <a:avLst/>
                <a:gdLst>
                  <a:gd name="T0" fmla="*/ 32 w 32"/>
                  <a:gd name="T1" fmla="*/ 0 h 32"/>
                  <a:gd name="T2" fmla="*/ 28 w 32"/>
                  <a:gd name="T3" fmla="*/ 0 h 32"/>
                  <a:gd name="T4" fmla="*/ 23 w 32"/>
                  <a:gd name="T5" fmla="*/ 1 h 32"/>
                  <a:gd name="T6" fmla="*/ 19 w 32"/>
                  <a:gd name="T7" fmla="*/ 2 h 32"/>
                  <a:gd name="T8" fmla="*/ 15 w 32"/>
                  <a:gd name="T9" fmla="*/ 5 h 32"/>
                  <a:gd name="T10" fmla="*/ 12 w 32"/>
                  <a:gd name="T11" fmla="*/ 7 h 32"/>
                  <a:gd name="T12" fmla="*/ 8 w 32"/>
                  <a:gd name="T13" fmla="*/ 11 h 32"/>
                  <a:gd name="T14" fmla="*/ 6 w 32"/>
                  <a:gd name="T15" fmla="*/ 14 h 32"/>
                  <a:gd name="T16" fmla="*/ 3 w 32"/>
                  <a:gd name="T17" fmla="*/ 18 h 32"/>
                  <a:gd name="T18" fmla="*/ 2 w 32"/>
                  <a:gd name="T19" fmla="*/ 23 h 32"/>
                  <a:gd name="T20" fmla="*/ 1 w 32"/>
                  <a:gd name="T21" fmla="*/ 27 h 32"/>
                  <a:gd name="T22" fmla="*/ 0 w 32"/>
                  <a:gd name="T2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2">
                    <a:moveTo>
                      <a:pt x="32" y="0"/>
                    </a:moveTo>
                    <a:lnTo>
                      <a:pt x="28" y="0"/>
                    </a:lnTo>
                    <a:lnTo>
                      <a:pt x="23" y="1"/>
                    </a:lnTo>
                    <a:lnTo>
                      <a:pt x="19" y="2"/>
                    </a:lnTo>
                    <a:lnTo>
                      <a:pt x="15" y="5"/>
                    </a:lnTo>
                    <a:lnTo>
                      <a:pt x="12" y="7"/>
                    </a:lnTo>
                    <a:lnTo>
                      <a:pt x="8" y="11"/>
                    </a:lnTo>
                    <a:lnTo>
                      <a:pt x="6" y="14"/>
                    </a:lnTo>
                    <a:lnTo>
                      <a:pt x="3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32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Line 24"/>
              <p:cNvSpPr>
                <a:spLocks noChangeShapeType="1"/>
              </p:cNvSpPr>
              <p:nvPr/>
            </p:nvSpPr>
            <p:spPr bwMode="auto">
              <a:xfrm>
                <a:off x="4551362" y="2116138"/>
                <a:ext cx="41751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25"/>
              <p:cNvSpPr>
                <a:spLocks/>
              </p:cNvSpPr>
              <p:nvPr/>
            </p:nvSpPr>
            <p:spPr bwMode="auto">
              <a:xfrm>
                <a:off x="4968875" y="2116138"/>
                <a:ext cx="61913" cy="60325"/>
              </a:xfrm>
              <a:custGeom>
                <a:avLst/>
                <a:gdLst>
                  <a:gd name="T0" fmla="*/ 39 w 39"/>
                  <a:gd name="T1" fmla="*/ 38 h 38"/>
                  <a:gd name="T2" fmla="*/ 39 w 39"/>
                  <a:gd name="T3" fmla="*/ 33 h 38"/>
                  <a:gd name="T4" fmla="*/ 37 w 39"/>
                  <a:gd name="T5" fmla="*/ 28 h 38"/>
                  <a:gd name="T6" fmla="*/ 36 w 39"/>
                  <a:gd name="T7" fmla="*/ 23 h 38"/>
                  <a:gd name="T8" fmla="*/ 34 w 39"/>
                  <a:gd name="T9" fmla="*/ 19 h 38"/>
                  <a:gd name="T10" fmla="*/ 31 w 39"/>
                  <a:gd name="T11" fmla="*/ 15 h 38"/>
                  <a:gd name="T12" fmla="*/ 28 w 39"/>
                  <a:gd name="T13" fmla="*/ 11 h 38"/>
                  <a:gd name="T14" fmla="*/ 24 w 39"/>
                  <a:gd name="T15" fmla="*/ 8 h 38"/>
                  <a:gd name="T16" fmla="*/ 20 w 39"/>
                  <a:gd name="T17" fmla="*/ 5 h 38"/>
                  <a:gd name="T18" fmla="*/ 15 w 39"/>
                  <a:gd name="T19" fmla="*/ 3 h 38"/>
                  <a:gd name="T20" fmla="*/ 10 w 39"/>
                  <a:gd name="T21" fmla="*/ 1 h 38"/>
                  <a:gd name="T22" fmla="*/ 5 w 39"/>
                  <a:gd name="T23" fmla="*/ 0 h 38"/>
                  <a:gd name="T24" fmla="*/ 0 w 39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8">
                    <a:moveTo>
                      <a:pt x="39" y="38"/>
                    </a:moveTo>
                    <a:lnTo>
                      <a:pt x="39" y="33"/>
                    </a:lnTo>
                    <a:lnTo>
                      <a:pt x="37" y="28"/>
                    </a:lnTo>
                    <a:lnTo>
                      <a:pt x="36" y="23"/>
                    </a:lnTo>
                    <a:lnTo>
                      <a:pt x="34" y="19"/>
                    </a:lnTo>
                    <a:lnTo>
                      <a:pt x="31" y="15"/>
                    </a:lnTo>
                    <a:lnTo>
                      <a:pt x="28" y="11"/>
                    </a:lnTo>
                    <a:lnTo>
                      <a:pt x="24" y="8"/>
                    </a:lnTo>
                    <a:lnTo>
                      <a:pt x="20" y="5"/>
                    </a:lnTo>
                    <a:lnTo>
                      <a:pt x="15" y="3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Line 26"/>
              <p:cNvSpPr>
                <a:spLocks noChangeShapeType="1"/>
              </p:cNvSpPr>
              <p:nvPr/>
            </p:nvSpPr>
            <p:spPr bwMode="auto">
              <a:xfrm>
                <a:off x="5030787" y="2176463"/>
                <a:ext cx="0" cy="476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27"/>
              <p:cNvSpPr>
                <a:spLocks/>
              </p:cNvSpPr>
              <p:nvPr/>
            </p:nvSpPr>
            <p:spPr bwMode="auto">
              <a:xfrm>
                <a:off x="4975225" y="2181225"/>
                <a:ext cx="55563" cy="61913"/>
              </a:xfrm>
              <a:custGeom>
                <a:avLst/>
                <a:gdLst>
                  <a:gd name="T0" fmla="*/ 0 w 35"/>
                  <a:gd name="T1" fmla="*/ 39 h 39"/>
                  <a:gd name="T2" fmla="*/ 5 w 35"/>
                  <a:gd name="T3" fmla="*/ 38 h 39"/>
                  <a:gd name="T4" fmla="*/ 10 w 35"/>
                  <a:gd name="T5" fmla="*/ 36 h 39"/>
                  <a:gd name="T6" fmla="*/ 15 w 35"/>
                  <a:gd name="T7" fmla="*/ 34 h 39"/>
                  <a:gd name="T8" fmla="*/ 19 w 35"/>
                  <a:gd name="T9" fmla="*/ 32 h 39"/>
                  <a:gd name="T10" fmla="*/ 23 w 35"/>
                  <a:gd name="T11" fmla="*/ 28 h 39"/>
                  <a:gd name="T12" fmla="*/ 27 w 35"/>
                  <a:gd name="T13" fmla="*/ 24 h 39"/>
                  <a:gd name="T14" fmla="*/ 29 w 35"/>
                  <a:gd name="T15" fmla="*/ 20 h 39"/>
                  <a:gd name="T16" fmla="*/ 32 w 35"/>
                  <a:gd name="T17" fmla="*/ 16 h 39"/>
                  <a:gd name="T18" fmla="*/ 33 w 35"/>
                  <a:gd name="T19" fmla="*/ 11 h 39"/>
                  <a:gd name="T20" fmla="*/ 35 w 35"/>
                  <a:gd name="T21" fmla="*/ 6 h 39"/>
                  <a:gd name="T22" fmla="*/ 35 w 3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39">
                    <a:moveTo>
                      <a:pt x="0" y="39"/>
                    </a:moveTo>
                    <a:lnTo>
                      <a:pt x="5" y="38"/>
                    </a:lnTo>
                    <a:lnTo>
                      <a:pt x="10" y="36"/>
                    </a:lnTo>
                    <a:lnTo>
                      <a:pt x="15" y="34"/>
                    </a:lnTo>
                    <a:lnTo>
                      <a:pt x="19" y="32"/>
                    </a:lnTo>
                    <a:lnTo>
                      <a:pt x="23" y="28"/>
                    </a:lnTo>
                    <a:lnTo>
                      <a:pt x="27" y="24"/>
                    </a:lnTo>
                    <a:lnTo>
                      <a:pt x="29" y="20"/>
                    </a:lnTo>
                    <a:lnTo>
                      <a:pt x="32" y="16"/>
                    </a:lnTo>
                    <a:lnTo>
                      <a:pt x="33" y="11"/>
                    </a:lnTo>
                    <a:lnTo>
                      <a:pt x="35" y="6"/>
                    </a:lnTo>
                    <a:lnTo>
                      <a:pt x="35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Line 28"/>
              <p:cNvSpPr>
                <a:spLocks noChangeShapeType="1"/>
              </p:cNvSpPr>
              <p:nvPr/>
            </p:nvSpPr>
            <p:spPr bwMode="auto">
              <a:xfrm flipH="1">
                <a:off x="4581525" y="2243138"/>
                <a:ext cx="393700" cy="3492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3" name="Group 342"/>
            <p:cNvGrpSpPr/>
            <p:nvPr/>
          </p:nvGrpSpPr>
          <p:grpSpPr>
            <a:xfrm>
              <a:off x="7172651" y="336376"/>
              <a:ext cx="1392166" cy="779516"/>
              <a:chOff x="1312862" y="2128838"/>
              <a:chExt cx="3668713" cy="205422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91" name="Freeform 29"/>
              <p:cNvSpPr>
                <a:spLocks/>
              </p:cNvSpPr>
              <p:nvPr/>
            </p:nvSpPr>
            <p:spPr bwMode="auto">
              <a:xfrm>
                <a:off x="317817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30"/>
              <p:cNvSpPr>
                <a:spLocks/>
              </p:cNvSpPr>
              <p:nvPr/>
            </p:nvSpPr>
            <p:spPr bwMode="auto">
              <a:xfrm>
                <a:off x="325913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31"/>
              <p:cNvSpPr>
                <a:spLocks/>
              </p:cNvSpPr>
              <p:nvPr/>
            </p:nvSpPr>
            <p:spPr bwMode="auto">
              <a:xfrm>
                <a:off x="33416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32"/>
              <p:cNvSpPr>
                <a:spLocks/>
              </p:cNvSpPr>
              <p:nvPr/>
            </p:nvSpPr>
            <p:spPr bwMode="auto">
              <a:xfrm>
                <a:off x="342265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7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43"/>
              <p:cNvSpPr>
                <a:spLocks/>
              </p:cNvSpPr>
              <p:nvPr/>
            </p:nvSpPr>
            <p:spPr bwMode="auto">
              <a:xfrm>
                <a:off x="1520825" y="2128838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1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1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44"/>
              <p:cNvSpPr>
                <a:spLocks/>
              </p:cNvSpPr>
              <p:nvPr/>
            </p:nvSpPr>
            <p:spPr bwMode="auto">
              <a:xfrm>
                <a:off x="1312862" y="2128838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1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1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45"/>
              <p:cNvSpPr>
                <a:spLocks/>
              </p:cNvSpPr>
              <p:nvPr/>
            </p:nvSpPr>
            <p:spPr bwMode="auto">
              <a:xfrm>
                <a:off x="1733550" y="2128838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1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1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46"/>
              <p:cNvSpPr>
                <a:spLocks/>
              </p:cNvSpPr>
              <p:nvPr/>
            </p:nvSpPr>
            <p:spPr bwMode="auto">
              <a:xfrm>
                <a:off x="4756150" y="2128838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1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1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47"/>
              <p:cNvSpPr>
                <a:spLocks/>
              </p:cNvSpPr>
              <p:nvPr/>
            </p:nvSpPr>
            <p:spPr bwMode="auto">
              <a:xfrm>
                <a:off x="4962525" y="2128838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1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1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48"/>
              <p:cNvSpPr>
                <a:spLocks/>
              </p:cNvSpPr>
              <p:nvPr/>
            </p:nvSpPr>
            <p:spPr bwMode="auto">
              <a:xfrm>
                <a:off x="4541837" y="2128838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1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1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49"/>
              <p:cNvSpPr>
                <a:spLocks/>
              </p:cNvSpPr>
              <p:nvPr/>
            </p:nvSpPr>
            <p:spPr bwMode="auto">
              <a:xfrm>
                <a:off x="350361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50"/>
              <p:cNvSpPr>
                <a:spLocks/>
              </p:cNvSpPr>
              <p:nvPr/>
            </p:nvSpPr>
            <p:spPr bwMode="auto">
              <a:xfrm>
                <a:off x="3586162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51"/>
              <p:cNvSpPr>
                <a:spLocks/>
              </p:cNvSpPr>
              <p:nvPr/>
            </p:nvSpPr>
            <p:spPr bwMode="auto">
              <a:xfrm>
                <a:off x="366712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52"/>
              <p:cNvSpPr>
                <a:spLocks/>
              </p:cNvSpPr>
              <p:nvPr/>
            </p:nvSpPr>
            <p:spPr bwMode="auto">
              <a:xfrm>
                <a:off x="37480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6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53"/>
              <p:cNvSpPr>
                <a:spLocks/>
              </p:cNvSpPr>
              <p:nvPr/>
            </p:nvSpPr>
            <p:spPr bwMode="auto">
              <a:xfrm>
                <a:off x="3830637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54"/>
              <p:cNvSpPr>
                <a:spLocks/>
              </p:cNvSpPr>
              <p:nvPr/>
            </p:nvSpPr>
            <p:spPr bwMode="auto">
              <a:xfrm>
                <a:off x="391160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55"/>
              <p:cNvSpPr>
                <a:spLocks/>
              </p:cNvSpPr>
              <p:nvPr/>
            </p:nvSpPr>
            <p:spPr bwMode="auto">
              <a:xfrm>
                <a:off x="399256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56"/>
              <p:cNvSpPr>
                <a:spLocks/>
              </p:cNvSpPr>
              <p:nvPr/>
            </p:nvSpPr>
            <p:spPr bwMode="auto">
              <a:xfrm>
                <a:off x="407352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57"/>
              <p:cNvSpPr>
                <a:spLocks/>
              </p:cNvSpPr>
              <p:nvPr/>
            </p:nvSpPr>
            <p:spPr bwMode="auto">
              <a:xfrm>
                <a:off x="41544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58"/>
              <p:cNvSpPr>
                <a:spLocks/>
              </p:cNvSpPr>
              <p:nvPr/>
            </p:nvSpPr>
            <p:spPr bwMode="auto">
              <a:xfrm>
                <a:off x="317817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59"/>
              <p:cNvSpPr>
                <a:spLocks/>
              </p:cNvSpPr>
              <p:nvPr/>
            </p:nvSpPr>
            <p:spPr bwMode="auto">
              <a:xfrm>
                <a:off x="325913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60"/>
              <p:cNvSpPr>
                <a:spLocks/>
              </p:cNvSpPr>
              <p:nvPr/>
            </p:nvSpPr>
            <p:spPr bwMode="auto">
              <a:xfrm>
                <a:off x="33416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61"/>
              <p:cNvSpPr>
                <a:spLocks/>
              </p:cNvSpPr>
              <p:nvPr/>
            </p:nvSpPr>
            <p:spPr bwMode="auto">
              <a:xfrm>
                <a:off x="342265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62"/>
              <p:cNvSpPr>
                <a:spLocks/>
              </p:cNvSpPr>
              <p:nvPr/>
            </p:nvSpPr>
            <p:spPr bwMode="auto">
              <a:xfrm>
                <a:off x="350361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63"/>
              <p:cNvSpPr>
                <a:spLocks/>
              </p:cNvSpPr>
              <p:nvPr/>
            </p:nvSpPr>
            <p:spPr bwMode="auto">
              <a:xfrm>
                <a:off x="3586162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64"/>
              <p:cNvSpPr>
                <a:spLocks/>
              </p:cNvSpPr>
              <p:nvPr/>
            </p:nvSpPr>
            <p:spPr bwMode="auto">
              <a:xfrm>
                <a:off x="366712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65"/>
              <p:cNvSpPr>
                <a:spLocks/>
              </p:cNvSpPr>
              <p:nvPr/>
            </p:nvSpPr>
            <p:spPr bwMode="auto">
              <a:xfrm>
                <a:off x="37480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66"/>
              <p:cNvSpPr>
                <a:spLocks/>
              </p:cNvSpPr>
              <p:nvPr/>
            </p:nvSpPr>
            <p:spPr bwMode="auto">
              <a:xfrm>
                <a:off x="3830637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67"/>
              <p:cNvSpPr>
                <a:spLocks/>
              </p:cNvSpPr>
              <p:nvPr/>
            </p:nvSpPr>
            <p:spPr bwMode="auto">
              <a:xfrm>
                <a:off x="391160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68"/>
              <p:cNvSpPr>
                <a:spLocks/>
              </p:cNvSpPr>
              <p:nvPr/>
            </p:nvSpPr>
            <p:spPr bwMode="auto">
              <a:xfrm>
                <a:off x="399256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69"/>
              <p:cNvSpPr>
                <a:spLocks/>
              </p:cNvSpPr>
              <p:nvPr/>
            </p:nvSpPr>
            <p:spPr bwMode="auto">
              <a:xfrm>
                <a:off x="407352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70"/>
              <p:cNvSpPr>
                <a:spLocks/>
              </p:cNvSpPr>
              <p:nvPr/>
            </p:nvSpPr>
            <p:spPr bwMode="auto">
              <a:xfrm>
                <a:off x="41544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71"/>
              <p:cNvSpPr>
                <a:spLocks/>
              </p:cNvSpPr>
              <p:nvPr/>
            </p:nvSpPr>
            <p:spPr bwMode="auto">
              <a:xfrm>
                <a:off x="317817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72"/>
              <p:cNvSpPr>
                <a:spLocks/>
              </p:cNvSpPr>
              <p:nvPr/>
            </p:nvSpPr>
            <p:spPr bwMode="auto">
              <a:xfrm>
                <a:off x="325913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73"/>
              <p:cNvSpPr>
                <a:spLocks/>
              </p:cNvSpPr>
              <p:nvPr/>
            </p:nvSpPr>
            <p:spPr bwMode="auto">
              <a:xfrm>
                <a:off x="33416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74"/>
              <p:cNvSpPr>
                <a:spLocks/>
              </p:cNvSpPr>
              <p:nvPr/>
            </p:nvSpPr>
            <p:spPr bwMode="auto">
              <a:xfrm>
                <a:off x="342265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7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75"/>
              <p:cNvSpPr>
                <a:spLocks/>
              </p:cNvSpPr>
              <p:nvPr/>
            </p:nvSpPr>
            <p:spPr bwMode="auto">
              <a:xfrm>
                <a:off x="350361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76"/>
              <p:cNvSpPr>
                <a:spLocks/>
              </p:cNvSpPr>
              <p:nvPr/>
            </p:nvSpPr>
            <p:spPr bwMode="auto">
              <a:xfrm>
                <a:off x="3586162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77"/>
              <p:cNvSpPr>
                <a:spLocks/>
              </p:cNvSpPr>
              <p:nvPr/>
            </p:nvSpPr>
            <p:spPr bwMode="auto">
              <a:xfrm>
                <a:off x="366712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78"/>
              <p:cNvSpPr>
                <a:spLocks/>
              </p:cNvSpPr>
              <p:nvPr/>
            </p:nvSpPr>
            <p:spPr bwMode="auto">
              <a:xfrm>
                <a:off x="37480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6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79"/>
              <p:cNvSpPr>
                <a:spLocks/>
              </p:cNvSpPr>
              <p:nvPr/>
            </p:nvSpPr>
            <p:spPr bwMode="auto">
              <a:xfrm>
                <a:off x="3830637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80"/>
              <p:cNvSpPr>
                <a:spLocks/>
              </p:cNvSpPr>
              <p:nvPr/>
            </p:nvSpPr>
            <p:spPr bwMode="auto">
              <a:xfrm>
                <a:off x="391160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81"/>
              <p:cNvSpPr>
                <a:spLocks/>
              </p:cNvSpPr>
              <p:nvPr/>
            </p:nvSpPr>
            <p:spPr bwMode="auto">
              <a:xfrm>
                <a:off x="399256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82"/>
              <p:cNvSpPr>
                <a:spLocks/>
              </p:cNvSpPr>
              <p:nvPr/>
            </p:nvSpPr>
            <p:spPr bwMode="auto">
              <a:xfrm>
                <a:off x="407352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83"/>
              <p:cNvSpPr>
                <a:spLocks/>
              </p:cNvSpPr>
              <p:nvPr/>
            </p:nvSpPr>
            <p:spPr bwMode="auto">
              <a:xfrm>
                <a:off x="41544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84"/>
              <p:cNvSpPr>
                <a:spLocks/>
              </p:cNvSpPr>
              <p:nvPr/>
            </p:nvSpPr>
            <p:spPr bwMode="auto">
              <a:xfrm>
                <a:off x="309721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85"/>
              <p:cNvSpPr>
                <a:spLocks/>
              </p:cNvSpPr>
              <p:nvPr/>
            </p:nvSpPr>
            <p:spPr bwMode="auto">
              <a:xfrm>
                <a:off x="301625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86"/>
              <p:cNvSpPr>
                <a:spLocks/>
              </p:cNvSpPr>
              <p:nvPr/>
            </p:nvSpPr>
            <p:spPr bwMode="auto">
              <a:xfrm>
                <a:off x="293370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87"/>
              <p:cNvSpPr>
                <a:spLocks/>
              </p:cNvSpPr>
              <p:nvPr/>
            </p:nvSpPr>
            <p:spPr bwMode="auto">
              <a:xfrm>
                <a:off x="285273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6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88"/>
              <p:cNvSpPr>
                <a:spLocks/>
              </p:cNvSpPr>
              <p:nvPr/>
            </p:nvSpPr>
            <p:spPr bwMode="auto">
              <a:xfrm>
                <a:off x="277177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89"/>
              <p:cNvSpPr>
                <a:spLocks/>
              </p:cNvSpPr>
              <p:nvPr/>
            </p:nvSpPr>
            <p:spPr bwMode="auto">
              <a:xfrm>
                <a:off x="2690812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90"/>
              <p:cNvSpPr>
                <a:spLocks/>
              </p:cNvSpPr>
              <p:nvPr/>
            </p:nvSpPr>
            <p:spPr bwMode="auto">
              <a:xfrm>
                <a:off x="260826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91"/>
              <p:cNvSpPr>
                <a:spLocks/>
              </p:cNvSpPr>
              <p:nvPr/>
            </p:nvSpPr>
            <p:spPr bwMode="auto">
              <a:xfrm>
                <a:off x="252730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7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92"/>
              <p:cNvSpPr>
                <a:spLocks/>
              </p:cNvSpPr>
              <p:nvPr/>
            </p:nvSpPr>
            <p:spPr bwMode="auto">
              <a:xfrm>
                <a:off x="2446337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93"/>
              <p:cNvSpPr>
                <a:spLocks/>
              </p:cNvSpPr>
              <p:nvPr/>
            </p:nvSpPr>
            <p:spPr bwMode="auto">
              <a:xfrm>
                <a:off x="23637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94"/>
              <p:cNvSpPr>
                <a:spLocks/>
              </p:cNvSpPr>
              <p:nvPr/>
            </p:nvSpPr>
            <p:spPr bwMode="auto">
              <a:xfrm>
                <a:off x="228282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95"/>
              <p:cNvSpPr>
                <a:spLocks/>
              </p:cNvSpPr>
              <p:nvPr/>
            </p:nvSpPr>
            <p:spPr bwMode="auto">
              <a:xfrm>
                <a:off x="220186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96"/>
              <p:cNvSpPr>
                <a:spLocks/>
              </p:cNvSpPr>
              <p:nvPr/>
            </p:nvSpPr>
            <p:spPr bwMode="auto">
              <a:xfrm>
                <a:off x="2120900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97"/>
              <p:cNvSpPr>
                <a:spLocks/>
              </p:cNvSpPr>
              <p:nvPr/>
            </p:nvSpPr>
            <p:spPr bwMode="auto">
              <a:xfrm>
                <a:off x="309721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98"/>
              <p:cNvSpPr>
                <a:spLocks/>
              </p:cNvSpPr>
              <p:nvPr/>
            </p:nvSpPr>
            <p:spPr bwMode="auto">
              <a:xfrm>
                <a:off x="301625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99"/>
              <p:cNvSpPr>
                <a:spLocks/>
              </p:cNvSpPr>
              <p:nvPr/>
            </p:nvSpPr>
            <p:spPr bwMode="auto">
              <a:xfrm>
                <a:off x="293370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00"/>
              <p:cNvSpPr>
                <a:spLocks/>
              </p:cNvSpPr>
              <p:nvPr/>
            </p:nvSpPr>
            <p:spPr bwMode="auto">
              <a:xfrm>
                <a:off x="285273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01"/>
              <p:cNvSpPr>
                <a:spLocks/>
              </p:cNvSpPr>
              <p:nvPr/>
            </p:nvSpPr>
            <p:spPr bwMode="auto">
              <a:xfrm>
                <a:off x="277177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02"/>
              <p:cNvSpPr>
                <a:spLocks/>
              </p:cNvSpPr>
              <p:nvPr/>
            </p:nvSpPr>
            <p:spPr bwMode="auto">
              <a:xfrm>
                <a:off x="2690812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03"/>
              <p:cNvSpPr>
                <a:spLocks/>
              </p:cNvSpPr>
              <p:nvPr/>
            </p:nvSpPr>
            <p:spPr bwMode="auto">
              <a:xfrm>
                <a:off x="260826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104"/>
              <p:cNvSpPr>
                <a:spLocks/>
              </p:cNvSpPr>
              <p:nvPr/>
            </p:nvSpPr>
            <p:spPr bwMode="auto">
              <a:xfrm>
                <a:off x="252730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105"/>
              <p:cNvSpPr>
                <a:spLocks/>
              </p:cNvSpPr>
              <p:nvPr/>
            </p:nvSpPr>
            <p:spPr bwMode="auto">
              <a:xfrm>
                <a:off x="2446337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106"/>
              <p:cNvSpPr>
                <a:spLocks/>
              </p:cNvSpPr>
              <p:nvPr/>
            </p:nvSpPr>
            <p:spPr bwMode="auto">
              <a:xfrm>
                <a:off x="23637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07"/>
              <p:cNvSpPr>
                <a:spLocks/>
              </p:cNvSpPr>
              <p:nvPr/>
            </p:nvSpPr>
            <p:spPr bwMode="auto">
              <a:xfrm>
                <a:off x="228282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08"/>
              <p:cNvSpPr>
                <a:spLocks/>
              </p:cNvSpPr>
              <p:nvPr/>
            </p:nvSpPr>
            <p:spPr bwMode="auto">
              <a:xfrm>
                <a:off x="220186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09"/>
              <p:cNvSpPr>
                <a:spLocks/>
              </p:cNvSpPr>
              <p:nvPr/>
            </p:nvSpPr>
            <p:spPr bwMode="auto">
              <a:xfrm>
                <a:off x="2120900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10"/>
              <p:cNvSpPr>
                <a:spLocks/>
              </p:cNvSpPr>
              <p:nvPr/>
            </p:nvSpPr>
            <p:spPr bwMode="auto">
              <a:xfrm>
                <a:off x="309721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11"/>
              <p:cNvSpPr>
                <a:spLocks/>
              </p:cNvSpPr>
              <p:nvPr/>
            </p:nvSpPr>
            <p:spPr bwMode="auto">
              <a:xfrm>
                <a:off x="301625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12"/>
              <p:cNvSpPr>
                <a:spLocks/>
              </p:cNvSpPr>
              <p:nvPr/>
            </p:nvSpPr>
            <p:spPr bwMode="auto">
              <a:xfrm>
                <a:off x="293370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13"/>
              <p:cNvSpPr>
                <a:spLocks/>
              </p:cNvSpPr>
              <p:nvPr/>
            </p:nvSpPr>
            <p:spPr bwMode="auto">
              <a:xfrm>
                <a:off x="285273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6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14"/>
              <p:cNvSpPr>
                <a:spLocks/>
              </p:cNvSpPr>
              <p:nvPr/>
            </p:nvSpPr>
            <p:spPr bwMode="auto">
              <a:xfrm>
                <a:off x="277177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15"/>
              <p:cNvSpPr>
                <a:spLocks/>
              </p:cNvSpPr>
              <p:nvPr/>
            </p:nvSpPr>
            <p:spPr bwMode="auto">
              <a:xfrm>
                <a:off x="2690812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16"/>
              <p:cNvSpPr>
                <a:spLocks/>
              </p:cNvSpPr>
              <p:nvPr/>
            </p:nvSpPr>
            <p:spPr bwMode="auto">
              <a:xfrm>
                <a:off x="260826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117"/>
              <p:cNvSpPr>
                <a:spLocks/>
              </p:cNvSpPr>
              <p:nvPr/>
            </p:nvSpPr>
            <p:spPr bwMode="auto">
              <a:xfrm>
                <a:off x="252730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7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118"/>
              <p:cNvSpPr>
                <a:spLocks/>
              </p:cNvSpPr>
              <p:nvPr/>
            </p:nvSpPr>
            <p:spPr bwMode="auto">
              <a:xfrm>
                <a:off x="2446337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119"/>
              <p:cNvSpPr>
                <a:spLocks/>
              </p:cNvSpPr>
              <p:nvPr/>
            </p:nvSpPr>
            <p:spPr bwMode="auto">
              <a:xfrm>
                <a:off x="23637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120"/>
              <p:cNvSpPr>
                <a:spLocks/>
              </p:cNvSpPr>
              <p:nvPr/>
            </p:nvSpPr>
            <p:spPr bwMode="auto">
              <a:xfrm>
                <a:off x="228282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121"/>
              <p:cNvSpPr>
                <a:spLocks/>
              </p:cNvSpPr>
              <p:nvPr/>
            </p:nvSpPr>
            <p:spPr bwMode="auto">
              <a:xfrm>
                <a:off x="220186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22"/>
              <p:cNvSpPr>
                <a:spLocks/>
              </p:cNvSpPr>
              <p:nvPr/>
            </p:nvSpPr>
            <p:spPr bwMode="auto">
              <a:xfrm>
                <a:off x="2120900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4" name="Group 343"/>
            <p:cNvGrpSpPr/>
            <p:nvPr/>
          </p:nvGrpSpPr>
          <p:grpSpPr>
            <a:xfrm>
              <a:off x="7370844" y="308063"/>
              <a:ext cx="211446" cy="707227"/>
              <a:chOff x="1835150" y="2054225"/>
              <a:chExt cx="557213" cy="1863726"/>
            </a:xfrm>
          </p:grpSpPr>
          <p:sp>
            <p:nvSpPr>
              <p:cNvPr id="387" name="Line 136"/>
              <p:cNvSpPr>
                <a:spLocks noChangeShapeType="1"/>
              </p:cNvSpPr>
              <p:nvPr/>
            </p:nvSpPr>
            <p:spPr bwMode="auto">
              <a:xfrm>
                <a:off x="1835150" y="2054225"/>
                <a:ext cx="71438" cy="88106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Line 137"/>
              <p:cNvSpPr>
                <a:spLocks noChangeShapeType="1"/>
              </p:cNvSpPr>
              <p:nvPr/>
            </p:nvSpPr>
            <p:spPr bwMode="auto">
              <a:xfrm>
                <a:off x="1906587" y="2935288"/>
                <a:ext cx="214313" cy="86042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Line 138"/>
              <p:cNvSpPr>
                <a:spLocks noChangeShapeType="1"/>
              </p:cNvSpPr>
              <p:nvPr/>
            </p:nvSpPr>
            <p:spPr bwMode="auto">
              <a:xfrm>
                <a:off x="2120900" y="3795713"/>
                <a:ext cx="152400" cy="12223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Line 139"/>
              <p:cNvSpPr>
                <a:spLocks noChangeShapeType="1"/>
              </p:cNvSpPr>
              <p:nvPr/>
            </p:nvSpPr>
            <p:spPr bwMode="auto">
              <a:xfrm>
                <a:off x="2273300" y="3917950"/>
                <a:ext cx="11906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5" name="Group 344"/>
            <p:cNvGrpSpPr/>
            <p:nvPr/>
          </p:nvGrpSpPr>
          <p:grpSpPr>
            <a:xfrm>
              <a:off x="8155782" y="308063"/>
              <a:ext cx="211446" cy="707227"/>
              <a:chOff x="3903662" y="2054225"/>
              <a:chExt cx="557213" cy="1863726"/>
            </a:xfrm>
          </p:grpSpPr>
          <p:sp>
            <p:nvSpPr>
              <p:cNvPr id="383" name="Line 140"/>
              <p:cNvSpPr>
                <a:spLocks noChangeShapeType="1"/>
              </p:cNvSpPr>
              <p:nvPr/>
            </p:nvSpPr>
            <p:spPr bwMode="auto">
              <a:xfrm>
                <a:off x="3903662" y="3917950"/>
                <a:ext cx="11906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141"/>
              <p:cNvSpPr>
                <a:spLocks noChangeShapeType="1"/>
              </p:cNvSpPr>
              <p:nvPr/>
            </p:nvSpPr>
            <p:spPr bwMode="auto">
              <a:xfrm flipV="1">
                <a:off x="4022725" y="3795713"/>
                <a:ext cx="152400" cy="12223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142"/>
              <p:cNvSpPr>
                <a:spLocks noChangeShapeType="1"/>
              </p:cNvSpPr>
              <p:nvPr/>
            </p:nvSpPr>
            <p:spPr bwMode="auto">
              <a:xfrm flipV="1">
                <a:off x="4175125" y="2935288"/>
                <a:ext cx="214313" cy="86042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143"/>
              <p:cNvSpPr>
                <a:spLocks noChangeShapeType="1"/>
              </p:cNvSpPr>
              <p:nvPr/>
            </p:nvSpPr>
            <p:spPr bwMode="auto">
              <a:xfrm flipV="1">
                <a:off x="4389437" y="2054225"/>
                <a:ext cx="71438" cy="88106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6" name="Group 345"/>
            <p:cNvGrpSpPr/>
            <p:nvPr/>
          </p:nvGrpSpPr>
          <p:grpSpPr>
            <a:xfrm>
              <a:off x="7243736" y="228600"/>
              <a:ext cx="1250600" cy="892166"/>
              <a:chOff x="1500187" y="1831975"/>
              <a:chExt cx="3295651" cy="2351088"/>
            </a:xfrm>
          </p:grpSpPr>
          <p:sp>
            <p:nvSpPr>
              <p:cNvPr id="374" name="Freeform 6"/>
              <p:cNvSpPr>
                <a:spLocks/>
              </p:cNvSpPr>
              <p:nvPr/>
            </p:nvSpPr>
            <p:spPr bwMode="auto">
              <a:xfrm>
                <a:off x="4594225" y="1903413"/>
                <a:ext cx="60325" cy="725488"/>
              </a:xfrm>
              <a:custGeom>
                <a:avLst/>
                <a:gdLst>
                  <a:gd name="T0" fmla="*/ 0 w 38"/>
                  <a:gd name="T1" fmla="*/ 457 h 457"/>
                  <a:gd name="T2" fmla="*/ 38 w 38"/>
                  <a:gd name="T3" fmla="*/ 308 h 457"/>
                  <a:gd name="T4" fmla="*/ 38 w 38"/>
                  <a:gd name="T5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457">
                    <a:moveTo>
                      <a:pt x="0" y="457"/>
                    </a:moveTo>
                    <a:lnTo>
                      <a:pt x="38" y="308"/>
                    </a:lnTo>
                    <a:lnTo>
                      <a:pt x="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7"/>
              <p:cNvSpPr>
                <a:spLocks/>
              </p:cNvSpPr>
              <p:nvPr/>
            </p:nvSpPr>
            <p:spPr bwMode="auto">
              <a:xfrm>
                <a:off x="4654550" y="1831975"/>
                <a:ext cx="141288" cy="88900"/>
              </a:xfrm>
              <a:custGeom>
                <a:avLst/>
                <a:gdLst>
                  <a:gd name="T0" fmla="*/ 88 w 89"/>
                  <a:gd name="T1" fmla="*/ 56 h 56"/>
                  <a:gd name="T2" fmla="*/ 89 w 89"/>
                  <a:gd name="T3" fmla="*/ 50 h 56"/>
                  <a:gd name="T4" fmla="*/ 89 w 89"/>
                  <a:gd name="T5" fmla="*/ 45 h 56"/>
                  <a:gd name="T6" fmla="*/ 89 w 89"/>
                  <a:gd name="T7" fmla="*/ 39 h 56"/>
                  <a:gd name="T8" fmla="*/ 88 w 89"/>
                  <a:gd name="T9" fmla="*/ 34 h 56"/>
                  <a:gd name="T10" fmla="*/ 86 w 89"/>
                  <a:gd name="T11" fmla="*/ 29 h 56"/>
                  <a:gd name="T12" fmla="*/ 84 w 89"/>
                  <a:gd name="T13" fmla="*/ 24 h 56"/>
                  <a:gd name="T14" fmla="*/ 81 w 89"/>
                  <a:gd name="T15" fmla="*/ 19 h 56"/>
                  <a:gd name="T16" fmla="*/ 78 w 89"/>
                  <a:gd name="T17" fmla="*/ 15 h 56"/>
                  <a:gd name="T18" fmla="*/ 74 w 89"/>
                  <a:gd name="T19" fmla="*/ 11 h 56"/>
                  <a:gd name="T20" fmla="*/ 70 w 89"/>
                  <a:gd name="T21" fmla="*/ 8 h 56"/>
                  <a:gd name="T22" fmla="*/ 65 w 89"/>
                  <a:gd name="T23" fmla="*/ 5 h 56"/>
                  <a:gd name="T24" fmla="*/ 60 w 89"/>
                  <a:gd name="T25" fmla="*/ 3 h 56"/>
                  <a:gd name="T26" fmla="*/ 55 w 89"/>
                  <a:gd name="T27" fmla="*/ 1 h 56"/>
                  <a:gd name="T28" fmla="*/ 50 w 89"/>
                  <a:gd name="T29" fmla="*/ 0 h 56"/>
                  <a:gd name="T30" fmla="*/ 45 w 89"/>
                  <a:gd name="T31" fmla="*/ 0 h 56"/>
                  <a:gd name="T32" fmla="*/ 39 w 89"/>
                  <a:gd name="T33" fmla="*/ 0 h 56"/>
                  <a:gd name="T34" fmla="*/ 34 w 89"/>
                  <a:gd name="T35" fmla="*/ 1 h 56"/>
                  <a:gd name="T36" fmla="*/ 29 w 89"/>
                  <a:gd name="T37" fmla="*/ 3 h 56"/>
                  <a:gd name="T38" fmla="*/ 24 w 89"/>
                  <a:gd name="T39" fmla="*/ 5 h 56"/>
                  <a:gd name="T40" fmla="*/ 19 w 89"/>
                  <a:gd name="T41" fmla="*/ 8 h 56"/>
                  <a:gd name="T42" fmla="*/ 15 w 89"/>
                  <a:gd name="T43" fmla="*/ 11 h 56"/>
                  <a:gd name="T44" fmla="*/ 11 w 89"/>
                  <a:gd name="T45" fmla="*/ 15 h 56"/>
                  <a:gd name="T46" fmla="*/ 7 w 89"/>
                  <a:gd name="T47" fmla="*/ 19 h 56"/>
                  <a:gd name="T48" fmla="*/ 5 w 89"/>
                  <a:gd name="T49" fmla="*/ 24 h 56"/>
                  <a:gd name="T50" fmla="*/ 2 w 89"/>
                  <a:gd name="T51" fmla="*/ 29 h 56"/>
                  <a:gd name="T52" fmla="*/ 1 w 89"/>
                  <a:gd name="T53" fmla="*/ 34 h 56"/>
                  <a:gd name="T54" fmla="*/ 0 w 89"/>
                  <a:gd name="T55" fmla="*/ 39 h 56"/>
                  <a:gd name="T56" fmla="*/ 0 w 89"/>
                  <a:gd name="T57" fmla="*/ 4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9" h="56">
                    <a:moveTo>
                      <a:pt x="88" y="56"/>
                    </a:moveTo>
                    <a:lnTo>
                      <a:pt x="89" y="50"/>
                    </a:lnTo>
                    <a:lnTo>
                      <a:pt x="89" y="45"/>
                    </a:lnTo>
                    <a:lnTo>
                      <a:pt x="89" y="39"/>
                    </a:lnTo>
                    <a:lnTo>
                      <a:pt x="88" y="34"/>
                    </a:lnTo>
                    <a:lnTo>
                      <a:pt x="86" y="29"/>
                    </a:lnTo>
                    <a:lnTo>
                      <a:pt x="84" y="24"/>
                    </a:lnTo>
                    <a:lnTo>
                      <a:pt x="81" y="19"/>
                    </a:lnTo>
                    <a:lnTo>
                      <a:pt x="78" y="15"/>
                    </a:lnTo>
                    <a:lnTo>
                      <a:pt x="74" y="11"/>
                    </a:lnTo>
                    <a:lnTo>
                      <a:pt x="70" y="8"/>
                    </a:lnTo>
                    <a:lnTo>
                      <a:pt x="65" y="5"/>
                    </a:lnTo>
                    <a:lnTo>
                      <a:pt x="60" y="3"/>
                    </a:lnTo>
                    <a:lnTo>
                      <a:pt x="55" y="1"/>
                    </a:lnTo>
                    <a:lnTo>
                      <a:pt x="50" y="0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34" y="1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8"/>
                    </a:lnTo>
                    <a:lnTo>
                      <a:pt x="15" y="11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5" y="24"/>
                    </a:lnTo>
                    <a:lnTo>
                      <a:pt x="2" y="29"/>
                    </a:lnTo>
                    <a:lnTo>
                      <a:pt x="1" y="34"/>
                    </a:lnTo>
                    <a:lnTo>
                      <a:pt x="0" y="39"/>
                    </a:lnTo>
                    <a:lnTo>
                      <a:pt x="0" y="4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Line 8"/>
              <p:cNvSpPr>
                <a:spLocks noChangeShapeType="1"/>
              </p:cNvSpPr>
              <p:nvPr/>
            </p:nvSpPr>
            <p:spPr bwMode="auto">
              <a:xfrm flipH="1">
                <a:off x="4237037" y="1920875"/>
                <a:ext cx="557213" cy="2224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9"/>
              <p:cNvSpPr>
                <a:spLocks/>
              </p:cNvSpPr>
              <p:nvPr/>
            </p:nvSpPr>
            <p:spPr bwMode="auto">
              <a:xfrm>
                <a:off x="4186237" y="4144963"/>
                <a:ext cx="50800" cy="38100"/>
              </a:xfrm>
              <a:custGeom>
                <a:avLst/>
                <a:gdLst>
                  <a:gd name="T0" fmla="*/ 0 w 32"/>
                  <a:gd name="T1" fmla="*/ 24 h 24"/>
                  <a:gd name="T2" fmla="*/ 5 w 32"/>
                  <a:gd name="T3" fmla="*/ 24 h 24"/>
                  <a:gd name="T4" fmla="*/ 10 w 32"/>
                  <a:gd name="T5" fmla="*/ 23 h 24"/>
                  <a:gd name="T6" fmla="*/ 14 w 32"/>
                  <a:gd name="T7" fmla="*/ 21 h 24"/>
                  <a:gd name="T8" fmla="*/ 18 w 32"/>
                  <a:gd name="T9" fmla="*/ 19 h 24"/>
                  <a:gd name="T10" fmla="*/ 22 w 32"/>
                  <a:gd name="T11" fmla="*/ 16 h 24"/>
                  <a:gd name="T12" fmla="*/ 25 w 32"/>
                  <a:gd name="T13" fmla="*/ 12 h 24"/>
                  <a:gd name="T14" fmla="*/ 28 w 32"/>
                  <a:gd name="T15" fmla="*/ 9 h 24"/>
                  <a:gd name="T16" fmla="*/ 30 w 32"/>
                  <a:gd name="T17" fmla="*/ 4 h 24"/>
                  <a:gd name="T18" fmla="*/ 32 w 32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5" y="24"/>
                    </a:lnTo>
                    <a:lnTo>
                      <a:pt x="10" y="23"/>
                    </a:lnTo>
                    <a:lnTo>
                      <a:pt x="14" y="21"/>
                    </a:lnTo>
                    <a:lnTo>
                      <a:pt x="18" y="19"/>
                    </a:lnTo>
                    <a:lnTo>
                      <a:pt x="22" y="16"/>
                    </a:lnTo>
                    <a:lnTo>
                      <a:pt x="25" y="12"/>
                    </a:lnTo>
                    <a:lnTo>
                      <a:pt x="28" y="9"/>
                    </a:lnTo>
                    <a:lnTo>
                      <a:pt x="30" y="4"/>
                    </a:lnTo>
                    <a:lnTo>
                      <a:pt x="3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Line 10"/>
              <p:cNvSpPr>
                <a:spLocks noChangeShapeType="1"/>
              </p:cNvSpPr>
              <p:nvPr/>
            </p:nvSpPr>
            <p:spPr bwMode="auto">
              <a:xfrm flipH="1">
                <a:off x="2108200" y="4183063"/>
                <a:ext cx="2078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11"/>
              <p:cNvSpPr>
                <a:spLocks/>
              </p:cNvSpPr>
              <p:nvPr/>
            </p:nvSpPr>
            <p:spPr bwMode="auto">
              <a:xfrm>
                <a:off x="2058987" y="4144963"/>
                <a:ext cx="49213" cy="38100"/>
              </a:xfrm>
              <a:custGeom>
                <a:avLst/>
                <a:gdLst>
                  <a:gd name="T0" fmla="*/ 0 w 31"/>
                  <a:gd name="T1" fmla="*/ 0 h 24"/>
                  <a:gd name="T2" fmla="*/ 2 w 31"/>
                  <a:gd name="T3" fmla="*/ 4 h 24"/>
                  <a:gd name="T4" fmla="*/ 4 w 31"/>
                  <a:gd name="T5" fmla="*/ 9 h 24"/>
                  <a:gd name="T6" fmla="*/ 7 w 31"/>
                  <a:gd name="T7" fmla="*/ 12 h 24"/>
                  <a:gd name="T8" fmla="*/ 10 w 31"/>
                  <a:gd name="T9" fmla="*/ 16 h 24"/>
                  <a:gd name="T10" fmla="*/ 14 w 31"/>
                  <a:gd name="T11" fmla="*/ 19 h 24"/>
                  <a:gd name="T12" fmla="*/ 18 w 31"/>
                  <a:gd name="T13" fmla="*/ 21 h 24"/>
                  <a:gd name="T14" fmla="*/ 22 w 31"/>
                  <a:gd name="T15" fmla="*/ 23 h 24"/>
                  <a:gd name="T16" fmla="*/ 27 w 31"/>
                  <a:gd name="T17" fmla="*/ 24 h 24"/>
                  <a:gd name="T18" fmla="*/ 31 w 3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4">
                    <a:moveTo>
                      <a:pt x="0" y="0"/>
                    </a:moveTo>
                    <a:lnTo>
                      <a:pt x="2" y="4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0" y="16"/>
                    </a:lnTo>
                    <a:lnTo>
                      <a:pt x="14" y="19"/>
                    </a:lnTo>
                    <a:lnTo>
                      <a:pt x="18" y="21"/>
                    </a:lnTo>
                    <a:lnTo>
                      <a:pt x="22" y="23"/>
                    </a:lnTo>
                    <a:lnTo>
                      <a:pt x="27" y="24"/>
                    </a:lnTo>
                    <a:lnTo>
                      <a:pt x="31" y="2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Line 12"/>
              <p:cNvSpPr>
                <a:spLocks noChangeShapeType="1"/>
              </p:cNvSpPr>
              <p:nvPr/>
            </p:nvSpPr>
            <p:spPr bwMode="auto">
              <a:xfrm flipH="1" flipV="1">
                <a:off x="1501775" y="1920875"/>
                <a:ext cx="557213" cy="2224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3"/>
              <p:cNvSpPr>
                <a:spLocks/>
              </p:cNvSpPr>
              <p:nvPr/>
            </p:nvSpPr>
            <p:spPr bwMode="auto">
              <a:xfrm>
                <a:off x="1500187" y="1831975"/>
                <a:ext cx="141288" cy="88900"/>
              </a:xfrm>
              <a:custGeom>
                <a:avLst/>
                <a:gdLst>
                  <a:gd name="T0" fmla="*/ 89 w 89"/>
                  <a:gd name="T1" fmla="*/ 45 h 56"/>
                  <a:gd name="T2" fmla="*/ 89 w 89"/>
                  <a:gd name="T3" fmla="*/ 39 h 56"/>
                  <a:gd name="T4" fmla="*/ 88 w 89"/>
                  <a:gd name="T5" fmla="*/ 34 h 56"/>
                  <a:gd name="T6" fmla="*/ 87 w 89"/>
                  <a:gd name="T7" fmla="*/ 29 h 56"/>
                  <a:gd name="T8" fmla="*/ 84 w 89"/>
                  <a:gd name="T9" fmla="*/ 24 h 56"/>
                  <a:gd name="T10" fmla="*/ 82 w 89"/>
                  <a:gd name="T11" fmla="*/ 19 h 56"/>
                  <a:gd name="T12" fmla="*/ 78 w 89"/>
                  <a:gd name="T13" fmla="*/ 15 h 56"/>
                  <a:gd name="T14" fmla="*/ 74 w 89"/>
                  <a:gd name="T15" fmla="*/ 11 h 56"/>
                  <a:gd name="T16" fmla="*/ 70 w 89"/>
                  <a:gd name="T17" fmla="*/ 8 h 56"/>
                  <a:gd name="T18" fmla="*/ 65 w 89"/>
                  <a:gd name="T19" fmla="*/ 5 h 56"/>
                  <a:gd name="T20" fmla="*/ 60 w 89"/>
                  <a:gd name="T21" fmla="*/ 3 h 56"/>
                  <a:gd name="T22" fmla="*/ 55 w 89"/>
                  <a:gd name="T23" fmla="*/ 1 h 56"/>
                  <a:gd name="T24" fmla="*/ 50 w 89"/>
                  <a:gd name="T25" fmla="*/ 0 h 56"/>
                  <a:gd name="T26" fmla="*/ 44 w 89"/>
                  <a:gd name="T27" fmla="*/ 0 h 56"/>
                  <a:gd name="T28" fmla="*/ 39 w 89"/>
                  <a:gd name="T29" fmla="*/ 0 h 56"/>
                  <a:gd name="T30" fmla="*/ 34 w 89"/>
                  <a:gd name="T31" fmla="*/ 1 h 56"/>
                  <a:gd name="T32" fmla="*/ 29 w 89"/>
                  <a:gd name="T33" fmla="*/ 3 h 56"/>
                  <a:gd name="T34" fmla="*/ 24 w 89"/>
                  <a:gd name="T35" fmla="*/ 5 h 56"/>
                  <a:gd name="T36" fmla="*/ 19 w 89"/>
                  <a:gd name="T37" fmla="*/ 8 h 56"/>
                  <a:gd name="T38" fmla="*/ 15 w 89"/>
                  <a:gd name="T39" fmla="*/ 11 h 56"/>
                  <a:gd name="T40" fmla="*/ 11 w 89"/>
                  <a:gd name="T41" fmla="*/ 15 h 56"/>
                  <a:gd name="T42" fmla="*/ 7 w 89"/>
                  <a:gd name="T43" fmla="*/ 19 h 56"/>
                  <a:gd name="T44" fmla="*/ 5 w 89"/>
                  <a:gd name="T45" fmla="*/ 24 h 56"/>
                  <a:gd name="T46" fmla="*/ 3 w 89"/>
                  <a:gd name="T47" fmla="*/ 29 h 56"/>
                  <a:gd name="T48" fmla="*/ 1 w 89"/>
                  <a:gd name="T49" fmla="*/ 34 h 56"/>
                  <a:gd name="T50" fmla="*/ 0 w 89"/>
                  <a:gd name="T51" fmla="*/ 39 h 56"/>
                  <a:gd name="T52" fmla="*/ 0 w 89"/>
                  <a:gd name="T53" fmla="*/ 45 h 56"/>
                  <a:gd name="T54" fmla="*/ 0 w 89"/>
                  <a:gd name="T55" fmla="*/ 50 h 56"/>
                  <a:gd name="T56" fmla="*/ 1 w 89"/>
                  <a:gd name="T5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9" h="56">
                    <a:moveTo>
                      <a:pt x="89" y="45"/>
                    </a:moveTo>
                    <a:lnTo>
                      <a:pt x="89" y="39"/>
                    </a:lnTo>
                    <a:lnTo>
                      <a:pt x="88" y="34"/>
                    </a:lnTo>
                    <a:lnTo>
                      <a:pt x="87" y="29"/>
                    </a:lnTo>
                    <a:lnTo>
                      <a:pt x="84" y="24"/>
                    </a:lnTo>
                    <a:lnTo>
                      <a:pt x="82" y="19"/>
                    </a:lnTo>
                    <a:lnTo>
                      <a:pt x="78" y="15"/>
                    </a:lnTo>
                    <a:lnTo>
                      <a:pt x="74" y="11"/>
                    </a:lnTo>
                    <a:lnTo>
                      <a:pt x="70" y="8"/>
                    </a:lnTo>
                    <a:lnTo>
                      <a:pt x="65" y="5"/>
                    </a:lnTo>
                    <a:lnTo>
                      <a:pt x="60" y="3"/>
                    </a:lnTo>
                    <a:lnTo>
                      <a:pt x="55" y="1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9" y="0"/>
                    </a:lnTo>
                    <a:lnTo>
                      <a:pt x="34" y="1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8"/>
                    </a:lnTo>
                    <a:lnTo>
                      <a:pt x="15" y="11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5" y="24"/>
                    </a:lnTo>
                    <a:lnTo>
                      <a:pt x="3" y="29"/>
                    </a:lnTo>
                    <a:lnTo>
                      <a:pt x="1" y="34"/>
                    </a:lnTo>
                    <a:lnTo>
                      <a:pt x="0" y="39"/>
                    </a:lnTo>
                    <a:lnTo>
                      <a:pt x="0" y="45"/>
                    </a:lnTo>
                    <a:lnTo>
                      <a:pt x="0" y="50"/>
                    </a:lnTo>
                    <a:lnTo>
                      <a:pt x="1" y="5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14"/>
              <p:cNvSpPr>
                <a:spLocks/>
              </p:cNvSpPr>
              <p:nvPr/>
            </p:nvSpPr>
            <p:spPr bwMode="auto">
              <a:xfrm>
                <a:off x="1641475" y="1903413"/>
                <a:ext cx="60325" cy="725488"/>
              </a:xfrm>
              <a:custGeom>
                <a:avLst/>
                <a:gdLst>
                  <a:gd name="T0" fmla="*/ 0 w 38"/>
                  <a:gd name="T1" fmla="*/ 0 h 457"/>
                  <a:gd name="T2" fmla="*/ 0 w 38"/>
                  <a:gd name="T3" fmla="*/ 308 h 457"/>
                  <a:gd name="T4" fmla="*/ 38 w 38"/>
                  <a:gd name="T5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457">
                    <a:moveTo>
                      <a:pt x="0" y="0"/>
                    </a:moveTo>
                    <a:lnTo>
                      <a:pt x="0" y="308"/>
                    </a:lnTo>
                    <a:lnTo>
                      <a:pt x="38" y="45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7" name="Group 346"/>
            <p:cNvGrpSpPr/>
            <p:nvPr/>
          </p:nvGrpSpPr>
          <p:grpSpPr>
            <a:xfrm>
              <a:off x="7467229" y="1039989"/>
              <a:ext cx="803613" cy="81325"/>
              <a:chOff x="2089150" y="3983038"/>
              <a:chExt cx="2117725" cy="214312"/>
            </a:xfrm>
          </p:grpSpPr>
          <p:sp>
            <p:nvSpPr>
              <p:cNvPr id="364" name="Line 33"/>
              <p:cNvSpPr>
                <a:spLocks noChangeShapeType="1"/>
              </p:cNvSpPr>
              <p:nvPr/>
            </p:nvSpPr>
            <p:spPr bwMode="auto">
              <a:xfrm flipH="1">
                <a:off x="2139950" y="3983038"/>
                <a:ext cx="91598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34"/>
              <p:cNvSpPr>
                <a:spLocks/>
              </p:cNvSpPr>
              <p:nvPr/>
            </p:nvSpPr>
            <p:spPr bwMode="auto">
              <a:xfrm>
                <a:off x="2089150" y="3983038"/>
                <a:ext cx="50800" cy="52388"/>
              </a:xfrm>
              <a:custGeom>
                <a:avLst/>
                <a:gdLst>
                  <a:gd name="T0" fmla="*/ 32 w 32"/>
                  <a:gd name="T1" fmla="*/ 0 h 33"/>
                  <a:gd name="T2" fmla="*/ 28 w 32"/>
                  <a:gd name="T3" fmla="*/ 1 h 33"/>
                  <a:gd name="T4" fmla="*/ 23 w 32"/>
                  <a:gd name="T5" fmla="*/ 2 h 33"/>
                  <a:gd name="T6" fmla="*/ 19 w 32"/>
                  <a:gd name="T7" fmla="*/ 3 h 33"/>
                  <a:gd name="T8" fmla="*/ 15 w 32"/>
                  <a:gd name="T9" fmla="*/ 6 h 33"/>
                  <a:gd name="T10" fmla="*/ 11 w 32"/>
                  <a:gd name="T11" fmla="*/ 8 h 33"/>
                  <a:gd name="T12" fmla="*/ 8 w 32"/>
                  <a:gd name="T13" fmla="*/ 12 h 33"/>
                  <a:gd name="T14" fmla="*/ 6 w 32"/>
                  <a:gd name="T15" fmla="*/ 15 h 33"/>
                  <a:gd name="T16" fmla="*/ 3 w 32"/>
                  <a:gd name="T17" fmla="*/ 19 h 33"/>
                  <a:gd name="T18" fmla="*/ 2 w 32"/>
                  <a:gd name="T19" fmla="*/ 24 h 33"/>
                  <a:gd name="T20" fmla="*/ 1 w 32"/>
                  <a:gd name="T21" fmla="*/ 28 h 33"/>
                  <a:gd name="T22" fmla="*/ 0 w 32"/>
                  <a:gd name="T2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3">
                    <a:moveTo>
                      <a:pt x="32" y="0"/>
                    </a:moveTo>
                    <a:lnTo>
                      <a:pt x="28" y="1"/>
                    </a:lnTo>
                    <a:lnTo>
                      <a:pt x="23" y="2"/>
                    </a:lnTo>
                    <a:lnTo>
                      <a:pt x="19" y="3"/>
                    </a:lnTo>
                    <a:lnTo>
                      <a:pt x="15" y="6"/>
                    </a:lnTo>
                    <a:lnTo>
                      <a:pt x="11" y="8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3" y="19"/>
                    </a:lnTo>
                    <a:lnTo>
                      <a:pt x="2" y="24"/>
                    </a:lnTo>
                    <a:lnTo>
                      <a:pt x="1" y="28"/>
                    </a:lnTo>
                    <a:lnTo>
                      <a:pt x="0" y="33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35"/>
              <p:cNvSpPr>
                <a:spLocks noChangeShapeType="1"/>
              </p:cNvSpPr>
              <p:nvPr/>
            </p:nvSpPr>
            <p:spPr bwMode="auto">
              <a:xfrm>
                <a:off x="2089150" y="4035425"/>
                <a:ext cx="0" cy="11112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36"/>
              <p:cNvSpPr>
                <a:spLocks/>
              </p:cNvSpPr>
              <p:nvPr/>
            </p:nvSpPr>
            <p:spPr bwMode="auto">
              <a:xfrm>
                <a:off x="2089150" y="4146550"/>
                <a:ext cx="50800" cy="50800"/>
              </a:xfrm>
              <a:custGeom>
                <a:avLst/>
                <a:gdLst>
                  <a:gd name="T0" fmla="*/ 0 w 32"/>
                  <a:gd name="T1" fmla="*/ 0 h 32"/>
                  <a:gd name="T2" fmla="*/ 1 w 32"/>
                  <a:gd name="T3" fmla="*/ 5 h 32"/>
                  <a:gd name="T4" fmla="*/ 2 w 32"/>
                  <a:gd name="T5" fmla="*/ 9 h 32"/>
                  <a:gd name="T6" fmla="*/ 3 w 32"/>
                  <a:gd name="T7" fmla="*/ 14 h 32"/>
                  <a:gd name="T8" fmla="*/ 6 w 32"/>
                  <a:gd name="T9" fmla="*/ 17 h 32"/>
                  <a:gd name="T10" fmla="*/ 8 w 32"/>
                  <a:gd name="T11" fmla="*/ 21 h 32"/>
                  <a:gd name="T12" fmla="*/ 11 w 32"/>
                  <a:gd name="T13" fmla="*/ 24 h 32"/>
                  <a:gd name="T14" fmla="*/ 15 w 32"/>
                  <a:gd name="T15" fmla="*/ 27 h 32"/>
                  <a:gd name="T16" fmla="*/ 19 w 32"/>
                  <a:gd name="T17" fmla="*/ 29 h 32"/>
                  <a:gd name="T18" fmla="*/ 23 w 32"/>
                  <a:gd name="T19" fmla="*/ 31 h 32"/>
                  <a:gd name="T20" fmla="*/ 28 w 32"/>
                  <a:gd name="T21" fmla="*/ 32 h 32"/>
                  <a:gd name="T22" fmla="*/ 32 w 32"/>
                  <a:gd name="T2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2">
                    <a:moveTo>
                      <a:pt x="0" y="0"/>
                    </a:moveTo>
                    <a:lnTo>
                      <a:pt x="1" y="5"/>
                    </a:lnTo>
                    <a:lnTo>
                      <a:pt x="2" y="9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8" y="21"/>
                    </a:lnTo>
                    <a:lnTo>
                      <a:pt x="11" y="24"/>
                    </a:lnTo>
                    <a:lnTo>
                      <a:pt x="15" y="27"/>
                    </a:lnTo>
                    <a:lnTo>
                      <a:pt x="19" y="29"/>
                    </a:lnTo>
                    <a:lnTo>
                      <a:pt x="23" y="31"/>
                    </a:lnTo>
                    <a:lnTo>
                      <a:pt x="28" y="32"/>
                    </a:lnTo>
                    <a:lnTo>
                      <a:pt x="32" y="32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37"/>
              <p:cNvSpPr>
                <a:spLocks noChangeShapeType="1"/>
              </p:cNvSpPr>
              <p:nvPr/>
            </p:nvSpPr>
            <p:spPr bwMode="auto">
              <a:xfrm>
                <a:off x="2139950" y="4197350"/>
                <a:ext cx="91598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Line 38"/>
              <p:cNvSpPr>
                <a:spLocks noChangeShapeType="1"/>
              </p:cNvSpPr>
              <p:nvPr/>
            </p:nvSpPr>
            <p:spPr bwMode="auto">
              <a:xfrm>
                <a:off x="3240087" y="3983038"/>
                <a:ext cx="914400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39"/>
              <p:cNvSpPr>
                <a:spLocks/>
              </p:cNvSpPr>
              <p:nvPr/>
            </p:nvSpPr>
            <p:spPr bwMode="auto">
              <a:xfrm>
                <a:off x="4154487" y="3983038"/>
                <a:ext cx="52388" cy="52388"/>
              </a:xfrm>
              <a:custGeom>
                <a:avLst/>
                <a:gdLst>
                  <a:gd name="T0" fmla="*/ 33 w 33"/>
                  <a:gd name="T1" fmla="*/ 33 h 33"/>
                  <a:gd name="T2" fmla="*/ 32 w 33"/>
                  <a:gd name="T3" fmla="*/ 28 h 33"/>
                  <a:gd name="T4" fmla="*/ 31 w 33"/>
                  <a:gd name="T5" fmla="*/ 24 h 33"/>
                  <a:gd name="T6" fmla="*/ 30 w 33"/>
                  <a:gd name="T7" fmla="*/ 19 h 33"/>
                  <a:gd name="T8" fmla="*/ 27 w 33"/>
                  <a:gd name="T9" fmla="*/ 15 h 33"/>
                  <a:gd name="T10" fmla="*/ 25 w 33"/>
                  <a:gd name="T11" fmla="*/ 12 h 33"/>
                  <a:gd name="T12" fmla="*/ 22 w 33"/>
                  <a:gd name="T13" fmla="*/ 8 h 33"/>
                  <a:gd name="T14" fmla="*/ 18 w 33"/>
                  <a:gd name="T15" fmla="*/ 6 h 33"/>
                  <a:gd name="T16" fmla="*/ 14 w 33"/>
                  <a:gd name="T17" fmla="*/ 3 h 33"/>
                  <a:gd name="T18" fmla="*/ 10 w 33"/>
                  <a:gd name="T19" fmla="*/ 2 h 33"/>
                  <a:gd name="T20" fmla="*/ 5 w 33"/>
                  <a:gd name="T21" fmla="*/ 1 h 33"/>
                  <a:gd name="T22" fmla="*/ 0 w 33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3">
                    <a:moveTo>
                      <a:pt x="33" y="33"/>
                    </a:moveTo>
                    <a:lnTo>
                      <a:pt x="32" y="28"/>
                    </a:lnTo>
                    <a:lnTo>
                      <a:pt x="31" y="24"/>
                    </a:lnTo>
                    <a:lnTo>
                      <a:pt x="30" y="19"/>
                    </a:lnTo>
                    <a:lnTo>
                      <a:pt x="27" y="15"/>
                    </a:lnTo>
                    <a:lnTo>
                      <a:pt x="25" y="12"/>
                    </a:lnTo>
                    <a:lnTo>
                      <a:pt x="22" y="8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Line 40"/>
              <p:cNvSpPr>
                <a:spLocks noChangeShapeType="1"/>
              </p:cNvSpPr>
              <p:nvPr/>
            </p:nvSpPr>
            <p:spPr bwMode="auto">
              <a:xfrm>
                <a:off x="4206875" y="4035425"/>
                <a:ext cx="0" cy="11112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41"/>
              <p:cNvSpPr>
                <a:spLocks/>
              </p:cNvSpPr>
              <p:nvPr/>
            </p:nvSpPr>
            <p:spPr bwMode="auto">
              <a:xfrm>
                <a:off x="4154487" y="4146550"/>
                <a:ext cx="52388" cy="50800"/>
              </a:xfrm>
              <a:custGeom>
                <a:avLst/>
                <a:gdLst>
                  <a:gd name="T0" fmla="*/ 0 w 33"/>
                  <a:gd name="T1" fmla="*/ 32 h 32"/>
                  <a:gd name="T2" fmla="*/ 5 w 33"/>
                  <a:gd name="T3" fmla="*/ 32 h 32"/>
                  <a:gd name="T4" fmla="*/ 10 w 33"/>
                  <a:gd name="T5" fmla="*/ 31 h 32"/>
                  <a:gd name="T6" fmla="*/ 14 w 33"/>
                  <a:gd name="T7" fmla="*/ 29 h 32"/>
                  <a:gd name="T8" fmla="*/ 18 w 33"/>
                  <a:gd name="T9" fmla="*/ 27 h 32"/>
                  <a:gd name="T10" fmla="*/ 22 w 33"/>
                  <a:gd name="T11" fmla="*/ 24 h 32"/>
                  <a:gd name="T12" fmla="*/ 25 w 33"/>
                  <a:gd name="T13" fmla="*/ 21 h 32"/>
                  <a:gd name="T14" fmla="*/ 27 w 33"/>
                  <a:gd name="T15" fmla="*/ 17 h 32"/>
                  <a:gd name="T16" fmla="*/ 30 w 33"/>
                  <a:gd name="T17" fmla="*/ 14 h 32"/>
                  <a:gd name="T18" fmla="*/ 31 w 33"/>
                  <a:gd name="T19" fmla="*/ 9 h 32"/>
                  <a:gd name="T20" fmla="*/ 32 w 33"/>
                  <a:gd name="T21" fmla="*/ 5 h 32"/>
                  <a:gd name="T22" fmla="*/ 33 w 33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5" y="32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8" y="27"/>
                    </a:lnTo>
                    <a:lnTo>
                      <a:pt x="22" y="24"/>
                    </a:lnTo>
                    <a:lnTo>
                      <a:pt x="25" y="21"/>
                    </a:lnTo>
                    <a:lnTo>
                      <a:pt x="27" y="17"/>
                    </a:lnTo>
                    <a:lnTo>
                      <a:pt x="30" y="14"/>
                    </a:lnTo>
                    <a:lnTo>
                      <a:pt x="31" y="9"/>
                    </a:lnTo>
                    <a:lnTo>
                      <a:pt x="32" y="5"/>
                    </a:lnTo>
                    <a:lnTo>
                      <a:pt x="33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Line 42"/>
              <p:cNvSpPr>
                <a:spLocks noChangeShapeType="1"/>
              </p:cNvSpPr>
              <p:nvPr/>
            </p:nvSpPr>
            <p:spPr bwMode="auto">
              <a:xfrm flipH="1">
                <a:off x="3240087" y="4197350"/>
                <a:ext cx="914400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74904" y="1600200"/>
            <a:ext cx="4572000" cy="2316020"/>
            <a:chOff x="374904" y="1600200"/>
            <a:chExt cx="4572000" cy="2316020"/>
          </a:xfrm>
        </p:grpSpPr>
        <p:pic>
          <p:nvPicPr>
            <p:cNvPr id="16" name="Picture 15" descr="\\disk.austin.utexas.edu\root\engr\research\fsel\projects\BurstingShearBeams-5831\Photos\2010-01-07 Shear Test Beam4N\P1020373.JPG"/>
            <p:cNvPicPr>
              <a:picLocks noChangeAspect="1" noChangeArrowheads="1"/>
            </p:cNvPicPr>
            <p:nvPr/>
          </p:nvPicPr>
          <p:blipFill>
            <a:blip r:embed="rId7" cstate="print"/>
            <a:srcRect l="1667" t="18890" r="1667" b="29996"/>
            <a:stretch>
              <a:fillRect/>
            </a:stretch>
          </p:blipFill>
          <p:spPr bwMode="auto">
            <a:xfrm>
              <a:off x="374904" y="1849585"/>
              <a:ext cx="4572000" cy="181303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17" name="Down Arrow 16"/>
            <p:cNvSpPr/>
            <p:nvPr/>
          </p:nvSpPr>
          <p:spPr>
            <a:xfrm>
              <a:off x="4526648" y="1600200"/>
              <a:ext cx="228600" cy="3048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 flipV="1">
              <a:off x="737432" y="3611420"/>
              <a:ext cx="228600" cy="3048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TextBox 20"/>
            <p:cNvSpPr txBox="1"/>
            <p:nvPr/>
          </p:nvSpPr>
          <p:spPr>
            <a:xfrm>
              <a:off x="560685" y="1981200"/>
              <a:ext cx="685757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B4N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850900" y="2390775"/>
              <a:ext cx="3765550" cy="1127125"/>
              <a:chOff x="850900" y="2390775"/>
              <a:chExt cx="3765550" cy="1127125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850900" y="2568575"/>
                <a:ext cx="1285875" cy="777875"/>
              </a:xfrm>
              <a:custGeom>
                <a:avLst/>
                <a:gdLst>
                  <a:gd name="connsiteX0" fmla="*/ 0 w 1285875"/>
                  <a:gd name="connsiteY0" fmla="*/ 777875 h 777875"/>
                  <a:gd name="connsiteX1" fmla="*/ 107950 w 1285875"/>
                  <a:gd name="connsiteY1" fmla="*/ 685800 h 777875"/>
                  <a:gd name="connsiteX2" fmla="*/ 301625 w 1285875"/>
                  <a:gd name="connsiteY2" fmla="*/ 552450 h 777875"/>
                  <a:gd name="connsiteX3" fmla="*/ 492125 w 1285875"/>
                  <a:gd name="connsiteY3" fmla="*/ 444500 h 777875"/>
                  <a:gd name="connsiteX4" fmla="*/ 685800 w 1285875"/>
                  <a:gd name="connsiteY4" fmla="*/ 368300 h 777875"/>
                  <a:gd name="connsiteX5" fmla="*/ 904875 w 1285875"/>
                  <a:gd name="connsiteY5" fmla="*/ 231775 h 777875"/>
                  <a:gd name="connsiteX6" fmla="*/ 1054100 w 1285875"/>
                  <a:gd name="connsiteY6" fmla="*/ 136525 h 777875"/>
                  <a:gd name="connsiteX7" fmla="*/ 1177925 w 1285875"/>
                  <a:gd name="connsiteY7" fmla="*/ 66675 h 777875"/>
                  <a:gd name="connsiteX8" fmla="*/ 1285875 w 1285875"/>
                  <a:gd name="connsiteY8" fmla="*/ 0 h 77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5875" h="777875">
                    <a:moveTo>
                      <a:pt x="0" y="777875"/>
                    </a:moveTo>
                    <a:lnTo>
                      <a:pt x="107950" y="685800"/>
                    </a:lnTo>
                    <a:lnTo>
                      <a:pt x="301625" y="552450"/>
                    </a:lnTo>
                    <a:lnTo>
                      <a:pt x="492125" y="444500"/>
                    </a:lnTo>
                    <a:lnTo>
                      <a:pt x="685800" y="368300"/>
                    </a:lnTo>
                    <a:lnTo>
                      <a:pt x="904875" y="231775"/>
                    </a:lnTo>
                    <a:lnTo>
                      <a:pt x="1054100" y="136525"/>
                    </a:lnTo>
                    <a:lnTo>
                      <a:pt x="1177925" y="66675"/>
                    </a:lnTo>
                    <a:lnTo>
                      <a:pt x="128587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1498600" y="2813050"/>
                <a:ext cx="495300" cy="311150"/>
              </a:xfrm>
              <a:custGeom>
                <a:avLst/>
                <a:gdLst>
                  <a:gd name="connsiteX0" fmla="*/ 0 w 495300"/>
                  <a:gd name="connsiteY0" fmla="*/ 311150 h 311150"/>
                  <a:gd name="connsiteX1" fmla="*/ 203200 w 495300"/>
                  <a:gd name="connsiteY1" fmla="*/ 203200 h 311150"/>
                  <a:gd name="connsiteX2" fmla="*/ 396875 w 495300"/>
                  <a:gd name="connsiteY2" fmla="*/ 95250 h 311150"/>
                  <a:gd name="connsiteX3" fmla="*/ 495300 w 495300"/>
                  <a:gd name="connsiteY3" fmla="*/ 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311150">
                    <a:moveTo>
                      <a:pt x="0" y="311150"/>
                    </a:moveTo>
                    <a:lnTo>
                      <a:pt x="203200" y="203200"/>
                    </a:lnTo>
                    <a:lnTo>
                      <a:pt x="396875" y="95250"/>
                    </a:lnTo>
                    <a:lnTo>
                      <a:pt x="4953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641475" y="2390775"/>
                <a:ext cx="1095375" cy="609600"/>
              </a:xfrm>
              <a:custGeom>
                <a:avLst/>
                <a:gdLst>
                  <a:gd name="connsiteX0" fmla="*/ 0 w 1095375"/>
                  <a:gd name="connsiteY0" fmla="*/ 609600 h 609600"/>
                  <a:gd name="connsiteX1" fmla="*/ 155575 w 1095375"/>
                  <a:gd name="connsiteY1" fmla="*/ 479425 h 609600"/>
                  <a:gd name="connsiteX2" fmla="*/ 361950 w 1095375"/>
                  <a:gd name="connsiteY2" fmla="*/ 415925 h 609600"/>
                  <a:gd name="connsiteX3" fmla="*/ 625475 w 1095375"/>
                  <a:gd name="connsiteY3" fmla="*/ 314325 h 609600"/>
                  <a:gd name="connsiteX4" fmla="*/ 742950 w 1095375"/>
                  <a:gd name="connsiteY4" fmla="*/ 200025 h 609600"/>
                  <a:gd name="connsiteX5" fmla="*/ 904875 w 1095375"/>
                  <a:gd name="connsiteY5" fmla="*/ 104775 h 609600"/>
                  <a:gd name="connsiteX6" fmla="*/ 1006475 w 1095375"/>
                  <a:gd name="connsiteY6" fmla="*/ 47625 h 609600"/>
                  <a:gd name="connsiteX7" fmla="*/ 1095375 w 1095375"/>
                  <a:gd name="connsiteY7" fmla="*/ 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5375" h="609600">
                    <a:moveTo>
                      <a:pt x="0" y="609600"/>
                    </a:moveTo>
                    <a:lnTo>
                      <a:pt x="155575" y="479425"/>
                    </a:lnTo>
                    <a:lnTo>
                      <a:pt x="361950" y="415925"/>
                    </a:lnTo>
                    <a:lnTo>
                      <a:pt x="625475" y="314325"/>
                    </a:lnTo>
                    <a:lnTo>
                      <a:pt x="742950" y="200025"/>
                    </a:lnTo>
                    <a:lnTo>
                      <a:pt x="904875" y="104775"/>
                    </a:lnTo>
                    <a:lnTo>
                      <a:pt x="1006475" y="47625"/>
                    </a:lnTo>
                    <a:lnTo>
                      <a:pt x="109537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565275" y="2438400"/>
                <a:ext cx="1374775" cy="777875"/>
              </a:xfrm>
              <a:custGeom>
                <a:avLst/>
                <a:gdLst>
                  <a:gd name="connsiteX0" fmla="*/ 0 w 1374775"/>
                  <a:gd name="connsiteY0" fmla="*/ 777875 h 777875"/>
                  <a:gd name="connsiteX1" fmla="*/ 155575 w 1374775"/>
                  <a:gd name="connsiteY1" fmla="*/ 663575 h 777875"/>
                  <a:gd name="connsiteX2" fmla="*/ 434975 w 1374775"/>
                  <a:gd name="connsiteY2" fmla="*/ 520700 h 777875"/>
                  <a:gd name="connsiteX3" fmla="*/ 460375 w 1374775"/>
                  <a:gd name="connsiteY3" fmla="*/ 508000 h 777875"/>
                  <a:gd name="connsiteX4" fmla="*/ 644525 w 1374775"/>
                  <a:gd name="connsiteY4" fmla="*/ 425450 h 777875"/>
                  <a:gd name="connsiteX5" fmla="*/ 768350 w 1374775"/>
                  <a:gd name="connsiteY5" fmla="*/ 365125 h 777875"/>
                  <a:gd name="connsiteX6" fmla="*/ 793750 w 1374775"/>
                  <a:gd name="connsiteY6" fmla="*/ 355600 h 777875"/>
                  <a:gd name="connsiteX7" fmla="*/ 879475 w 1374775"/>
                  <a:gd name="connsiteY7" fmla="*/ 317500 h 777875"/>
                  <a:gd name="connsiteX8" fmla="*/ 965200 w 1374775"/>
                  <a:gd name="connsiteY8" fmla="*/ 231775 h 777875"/>
                  <a:gd name="connsiteX9" fmla="*/ 1076325 w 1374775"/>
                  <a:gd name="connsiteY9" fmla="*/ 165100 h 777875"/>
                  <a:gd name="connsiteX10" fmla="*/ 1174750 w 1374775"/>
                  <a:gd name="connsiteY10" fmla="*/ 85725 h 777875"/>
                  <a:gd name="connsiteX11" fmla="*/ 1270000 w 1374775"/>
                  <a:gd name="connsiteY11" fmla="*/ 34925 h 777875"/>
                  <a:gd name="connsiteX12" fmla="*/ 1374775 w 1374775"/>
                  <a:gd name="connsiteY12" fmla="*/ 0 h 77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4775" h="777875">
                    <a:moveTo>
                      <a:pt x="0" y="777875"/>
                    </a:moveTo>
                    <a:lnTo>
                      <a:pt x="155575" y="663575"/>
                    </a:lnTo>
                    <a:lnTo>
                      <a:pt x="434975" y="520700"/>
                    </a:lnTo>
                    <a:lnTo>
                      <a:pt x="460375" y="508000"/>
                    </a:lnTo>
                    <a:lnTo>
                      <a:pt x="644525" y="425450"/>
                    </a:lnTo>
                    <a:lnTo>
                      <a:pt x="768350" y="365125"/>
                    </a:lnTo>
                    <a:lnTo>
                      <a:pt x="793750" y="355600"/>
                    </a:lnTo>
                    <a:lnTo>
                      <a:pt x="879475" y="317500"/>
                    </a:lnTo>
                    <a:lnTo>
                      <a:pt x="965200" y="231775"/>
                    </a:lnTo>
                    <a:lnTo>
                      <a:pt x="1076325" y="165100"/>
                    </a:lnTo>
                    <a:lnTo>
                      <a:pt x="1174750" y="85725"/>
                    </a:lnTo>
                    <a:lnTo>
                      <a:pt x="1270000" y="34925"/>
                    </a:lnTo>
                    <a:lnTo>
                      <a:pt x="137477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320925" y="2460625"/>
                <a:ext cx="1657350" cy="1041400"/>
              </a:xfrm>
              <a:custGeom>
                <a:avLst/>
                <a:gdLst>
                  <a:gd name="connsiteX0" fmla="*/ 0 w 1657350"/>
                  <a:gd name="connsiteY0" fmla="*/ 1041400 h 1041400"/>
                  <a:gd name="connsiteX1" fmla="*/ 161925 w 1657350"/>
                  <a:gd name="connsiteY1" fmla="*/ 885825 h 1041400"/>
                  <a:gd name="connsiteX2" fmla="*/ 320675 w 1657350"/>
                  <a:gd name="connsiteY2" fmla="*/ 746125 h 1041400"/>
                  <a:gd name="connsiteX3" fmla="*/ 568325 w 1657350"/>
                  <a:gd name="connsiteY3" fmla="*/ 625475 h 1041400"/>
                  <a:gd name="connsiteX4" fmla="*/ 774700 w 1657350"/>
                  <a:gd name="connsiteY4" fmla="*/ 558800 h 1041400"/>
                  <a:gd name="connsiteX5" fmla="*/ 812800 w 1657350"/>
                  <a:gd name="connsiteY5" fmla="*/ 542925 h 1041400"/>
                  <a:gd name="connsiteX6" fmla="*/ 1066800 w 1657350"/>
                  <a:gd name="connsiteY6" fmla="*/ 393700 h 1041400"/>
                  <a:gd name="connsiteX7" fmla="*/ 1330325 w 1657350"/>
                  <a:gd name="connsiteY7" fmla="*/ 247650 h 1041400"/>
                  <a:gd name="connsiteX8" fmla="*/ 1450975 w 1657350"/>
                  <a:gd name="connsiteY8" fmla="*/ 180975 h 1041400"/>
                  <a:gd name="connsiteX9" fmla="*/ 1473200 w 1657350"/>
                  <a:gd name="connsiteY9" fmla="*/ 149225 h 1041400"/>
                  <a:gd name="connsiteX10" fmla="*/ 1485900 w 1657350"/>
                  <a:gd name="connsiteY10" fmla="*/ 136525 h 1041400"/>
                  <a:gd name="connsiteX11" fmla="*/ 1657350 w 1657350"/>
                  <a:gd name="connsiteY11" fmla="*/ 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1041400">
                    <a:moveTo>
                      <a:pt x="0" y="1041400"/>
                    </a:moveTo>
                    <a:lnTo>
                      <a:pt x="161925" y="885825"/>
                    </a:lnTo>
                    <a:lnTo>
                      <a:pt x="320675" y="746125"/>
                    </a:lnTo>
                    <a:lnTo>
                      <a:pt x="568325" y="625475"/>
                    </a:lnTo>
                    <a:lnTo>
                      <a:pt x="774700" y="558800"/>
                    </a:lnTo>
                    <a:cubicBezTo>
                      <a:pt x="808647" y="545221"/>
                      <a:pt x="796255" y="551198"/>
                      <a:pt x="812800" y="542925"/>
                    </a:cubicBezTo>
                    <a:lnTo>
                      <a:pt x="1066800" y="393700"/>
                    </a:lnTo>
                    <a:lnTo>
                      <a:pt x="1330325" y="247650"/>
                    </a:lnTo>
                    <a:lnTo>
                      <a:pt x="1450975" y="180975"/>
                    </a:lnTo>
                    <a:cubicBezTo>
                      <a:pt x="1458383" y="170392"/>
                      <a:pt x="1464065" y="158360"/>
                      <a:pt x="1473200" y="149225"/>
                    </a:cubicBezTo>
                    <a:lnTo>
                      <a:pt x="1485900" y="136525"/>
                    </a:lnTo>
                    <a:lnTo>
                      <a:pt x="16573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2447925" y="2451100"/>
                <a:ext cx="1600200" cy="1063625"/>
              </a:xfrm>
              <a:custGeom>
                <a:avLst/>
                <a:gdLst>
                  <a:gd name="connsiteX0" fmla="*/ 0 w 1600200"/>
                  <a:gd name="connsiteY0" fmla="*/ 1063625 h 1063625"/>
                  <a:gd name="connsiteX1" fmla="*/ 0 w 1600200"/>
                  <a:gd name="connsiteY1" fmla="*/ 1063625 h 1063625"/>
                  <a:gd name="connsiteX2" fmla="*/ 171450 w 1600200"/>
                  <a:gd name="connsiteY2" fmla="*/ 933450 h 1063625"/>
                  <a:gd name="connsiteX3" fmla="*/ 419100 w 1600200"/>
                  <a:gd name="connsiteY3" fmla="*/ 793750 h 1063625"/>
                  <a:gd name="connsiteX4" fmla="*/ 723900 w 1600200"/>
                  <a:gd name="connsiteY4" fmla="*/ 654050 h 1063625"/>
                  <a:gd name="connsiteX5" fmla="*/ 946150 w 1600200"/>
                  <a:gd name="connsiteY5" fmla="*/ 495300 h 1063625"/>
                  <a:gd name="connsiteX6" fmla="*/ 1203325 w 1600200"/>
                  <a:gd name="connsiteY6" fmla="*/ 368300 h 1063625"/>
                  <a:gd name="connsiteX7" fmla="*/ 1228725 w 1600200"/>
                  <a:gd name="connsiteY7" fmla="*/ 352425 h 1063625"/>
                  <a:gd name="connsiteX8" fmla="*/ 1346200 w 1600200"/>
                  <a:gd name="connsiteY8" fmla="*/ 263525 h 1063625"/>
                  <a:gd name="connsiteX9" fmla="*/ 1470025 w 1600200"/>
                  <a:gd name="connsiteY9" fmla="*/ 146050 h 1063625"/>
                  <a:gd name="connsiteX10" fmla="*/ 1600200 w 1600200"/>
                  <a:gd name="connsiteY10" fmla="*/ 0 h 106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00200" h="1063625">
                    <a:moveTo>
                      <a:pt x="0" y="1063625"/>
                    </a:moveTo>
                    <a:lnTo>
                      <a:pt x="0" y="1063625"/>
                    </a:lnTo>
                    <a:lnTo>
                      <a:pt x="171450" y="933450"/>
                    </a:lnTo>
                    <a:lnTo>
                      <a:pt x="419100" y="793750"/>
                    </a:lnTo>
                    <a:lnTo>
                      <a:pt x="723900" y="654050"/>
                    </a:lnTo>
                    <a:lnTo>
                      <a:pt x="946150" y="495300"/>
                    </a:lnTo>
                    <a:lnTo>
                      <a:pt x="1203325" y="368300"/>
                    </a:lnTo>
                    <a:lnTo>
                      <a:pt x="1228725" y="352425"/>
                    </a:lnTo>
                    <a:lnTo>
                      <a:pt x="1346200" y="263525"/>
                    </a:lnTo>
                    <a:lnTo>
                      <a:pt x="1470025" y="146050"/>
                    </a:lnTo>
                    <a:lnTo>
                      <a:pt x="16002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835275" y="2422525"/>
                <a:ext cx="1450975" cy="1085850"/>
              </a:xfrm>
              <a:custGeom>
                <a:avLst/>
                <a:gdLst>
                  <a:gd name="connsiteX0" fmla="*/ 0 w 1450975"/>
                  <a:gd name="connsiteY0" fmla="*/ 1085850 h 1085850"/>
                  <a:gd name="connsiteX1" fmla="*/ 161925 w 1450975"/>
                  <a:gd name="connsiteY1" fmla="*/ 930275 h 1085850"/>
                  <a:gd name="connsiteX2" fmla="*/ 187325 w 1450975"/>
                  <a:gd name="connsiteY2" fmla="*/ 920750 h 1085850"/>
                  <a:gd name="connsiteX3" fmla="*/ 396875 w 1450975"/>
                  <a:gd name="connsiteY3" fmla="*/ 825500 h 1085850"/>
                  <a:gd name="connsiteX4" fmla="*/ 422275 w 1450975"/>
                  <a:gd name="connsiteY4" fmla="*/ 815975 h 1085850"/>
                  <a:gd name="connsiteX5" fmla="*/ 603250 w 1450975"/>
                  <a:gd name="connsiteY5" fmla="*/ 727075 h 1085850"/>
                  <a:gd name="connsiteX6" fmla="*/ 781050 w 1450975"/>
                  <a:gd name="connsiteY6" fmla="*/ 517525 h 1085850"/>
                  <a:gd name="connsiteX7" fmla="*/ 968375 w 1450975"/>
                  <a:gd name="connsiteY7" fmla="*/ 352425 h 1085850"/>
                  <a:gd name="connsiteX8" fmla="*/ 996950 w 1450975"/>
                  <a:gd name="connsiteY8" fmla="*/ 333375 h 1085850"/>
                  <a:gd name="connsiteX9" fmla="*/ 1152525 w 1450975"/>
                  <a:gd name="connsiteY9" fmla="*/ 219075 h 1085850"/>
                  <a:gd name="connsiteX10" fmla="*/ 1184275 w 1450975"/>
                  <a:gd name="connsiteY10" fmla="*/ 200025 h 1085850"/>
                  <a:gd name="connsiteX11" fmla="*/ 1355725 w 1450975"/>
                  <a:gd name="connsiteY11" fmla="*/ 44450 h 1085850"/>
                  <a:gd name="connsiteX12" fmla="*/ 1450975 w 1450975"/>
                  <a:gd name="connsiteY12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0975" h="1085850">
                    <a:moveTo>
                      <a:pt x="0" y="1085850"/>
                    </a:moveTo>
                    <a:lnTo>
                      <a:pt x="161925" y="930275"/>
                    </a:lnTo>
                    <a:lnTo>
                      <a:pt x="187325" y="920750"/>
                    </a:lnTo>
                    <a:lnTo>
                      <a:pt x="396875" y="825500"/>
                    </a:lnTo>
                    <a:lnTo>
                      <a:pt x="422275" y="815975"/>
                    </a:lnTo>
                    <a:lnTo>
                      <a:pt x="603250" y="727075"/>
                    </a:lnTo>
                    <a:lnTo>
                      <a:pt x="781050" y="517525"/>
                    </a:lnTo>
                    <a:lnTo>
                      <a:pt x="968375" y="352425"/>
                    </a:lnTo>
                    <a:cubicBezTo>
                      <a:pt x="992526" y="335174"/>
                      <a:pt x="982457" y="340621"/>
                      <a:pt x="996950" y="333375"/>
                    </a:cubicBezTo>
                    <a:lnTo>
                      <a:pt x="1152525" y="219075"/>
                    </a:lnTo>
                    <a:cubicBezTo>
                      <a:pt x="1179932" y="201946"/>
                      <a:pt x="1168995" y="207665"/>
                      <a:pt x="1184275" y="200025"/>
                    </a:cubicBezTo>
                    <a:lnTo>
                      <a:pt x="1355725" y="44450"/>
                    </a:lnTo>
                    <a:lnTo>
                      <a:pt x="145097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3444875" y="2489200"/>
                <a:ext cx="1057275" cy="660400"/>
              </a:xfrm>
              <a:custGeom>
                <a:avLst/>
                <a:gdLst>
                  <a:gd name="connsiteX0" fmla="*/ 0 w 1057275"/>
                  <a:gd name="connsiteY0" fmla="*/ 660400 h 660400"/>
                  <a:gd name="connsiteX1" fmla="*/ 231775 w 1057275"/>
                  <a:gd name="connsiteY1" fmla="*/ 536575 h 660400"/>
                  <a:gd name="connsiteX2" fmla="*/ 511175 w 1057275"/>
                  <a:gd name="connsiteY2" fmla="*/ 381000 h 660400"/>
                  <a:gd name="connsiteX3" fmla="*/ 669925 w 1057275"/>
                  <a:gd name="connsiteY3" fmla="*/ 263525 h 660400"/>
                  <a:gd name="connsiteX4" fmla="*/ 695325 w 1057275"/>
                  <a:gd name="connsiteY4" fmla="*/ 247650 h 660400"/>
                  <a:gd name="connsiteX5" fmla="*/ 708025 w 1057275"/>
                  <a:gd name="connsiteY5" fmla="*/ 241300 h 660400"/>
                  <a:gd name="connsiteX6" fmla="*/ 841375 w 1057275"/>
                  <a:gd name="connsiteY6" fmla="*/ 165100 h 660400"/>
                  <a:gd name="connsiteX7" fmla="*/ 885825 w 1057275"/>
                  <a:gd name="connsiteY7" fmla="*/ 136525 h 660400"/>
                  <a:gd name="connsiteX8" fmla="*/ 974725 w 1057275"/>
                  <a:gd name="connsiteY8" fmla="*/ 60325 h 660400"/>
                  <a:gd name="connsiteX9" fmla="*/ 1057275 w 1057275"/>
                  <a:gd name="connsiteY9" fmla="*/ 0 h 66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7275" h="660400">
                    <a:moveTo>
                      <a:pt x="0" y="660400"/>
                    </a:moveTo>
                    <a:lnTo>
                      <a:pt x="231775" y="536575"/>
                    </a:lnTo>
                    <a:lnTo>
                      <a:pt x="511175" y="381000"/>
                    </a:lnTo>
                    <a:lnTo>
                      <a:pt x="669925" y="263525"/>
                    </a:lnTo>
                    <a:cubicBezTo>
                      <a:pt x="678392" y="258233"/>
                      <a:pt x="686701" y="252681"/>
                      <a:pt x="695325" y="247650"/>
                    </a:cubicBezTo>
                    <a:cubicBezTo>
                      <a:pt x="699413" y="245265"/>
                      <a:pt x="708025" y="241300"/>
                      <a:pt x="708025" y="241300"/>
                    </a:cubicBezTo>
                    <a:lnTo>
                      <a:pt x="841375" y="165100"/>
                    </a:lnTo>
                    <a:lnTo>
                      <a:pt x="885825" y="136525"/>
                    </a:lnTo>
                    <a:lnTo>
                      <a:pt x="974725" y="60325"/>
                    </a:lnTo>
                    <a:lnTo>
                      <a:pt x="105727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3705225" y="2403475"/>
                <a:ext cx="739775" cy="482600"/>
              </a:xfrm>
              <a:custGeom>
                <a:avLst/>
                <a:gdLst>
                  <a:gd name="connsiteX0" fmla="*/ 0 w 739775"/>
                  <a:gd name="connsiteY0" fmla="*/ 482600 h 482600"/>
                  <a:gd name="connsiteX1" fmla="*/ 0 w 739775"/>
                  <a:gd name="connsiteY1" fmla="*/ 482600 h 482600"/>
                  <a:gd name="connsiteX2" fmla="*/ 273050 w 739775"/>
                  <a:gd name="connsiteY2" fmla="*/ 314325 h 482600"/>
                  <a:gd name="connsiteX3" fmla="*/ 498475 w 739775"/>
                  <a:gd name="connsiteY3" fmla="*/ 187325 h 482600"/>
                  <a:gd name="connsiteX4" fmla="*/ 523875 w 739775"/>
                  <a:gd name="connsiteY4" fmla="*/ 177800 h 482600"/>
                  <a:gd name="connsiteX5" fmla="*/ 536575 w 739775"/>
                  <a:gd name="connsiteY5" fmla="*/ 174625 h 482600"/>
                  <a:gd name="connsiteX6" fmla="*/ 631825 w 739775"/>
                  <a:gd name="connsiteY6" fmla="*/ 98425 h 482600"/>
                  <a:gd name="connsiteX7" fmla="*/ 657225 w 739775"/>
                  <a:gd name="connsiteY7" fmla="*/ 82550 h 482600"/>
                  <a:gd name="connsiteX8" fmla="*/ 666750 w 739775"/>
                  <a:gd name="connsiteY8" fmla="*/ 73025 h 482600"/>
                  <a:gd name="connsiteX9" fmla="*/ 739775 w 739775"/>
                  <a:gd name="connsiteY9" fmla="*/ 0 h 48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9775" h="482600">
                    <a:moveTo>
                      <a:pt x="0" y="482600"/>
                    </a:moveTo>
                    <a:lnTo>
                      <a:pt x="0" y="482600"/>
                    </a:lnTo>
                    <a:lnTo>
                      <a:pt x="273050" y="314325"/>
                    </a:lnTo>
                    <a:lnTo>
                      <a:pt x="498475" y="187325"/>
                    </a:lnTo>
                    <a:cubicBezTo>
                      <a:pt x="506942" y="184150"/>
                      <a:pt x="515297" y="180659"/>
                      <a:pt x="523875" y="177800"/>
                    </a:cubicBezTo>
                    <a:cubicBezTo>
                      <a:pt x="528015" y="176420"/>
                      <a:pt x="536575" y="174625"/>
                      <a:pt x="536575" y="174625"/>
                    </a:cubicBezTo>
                    <a:lnTo>
                      <a:pt x="631825" y="98425"/>
                    </a:lnTo>
                    <a:cubicBezTo>
                      <a:pt x="640292" y="93133"/>
                      <a:pt x="649150" y="88422"/>
                      <a:pt x="657225" y="82550"/>
                    </a:cubicBezTo>
                    <a:cubicBezTo>
                      <a:pt x="660856" y="79909"/>
                      <a:pt x="666750" y="73025"/>
                      <a:pt x="666750" y="73025"/>
                    </a:cubicBezTo>
                    <a:lnTo>
                      <a:pt x="73977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244850" y="2562225"/>
                <a:ext cx="1308100" cy="955675"/>
              </a:xfrm>
              <a:custGeom>
                <a:avLst/>
                <a:gdLst>
                  <a:gd name="connsiteX0" fmla="*/ 0 w 1308100"/>
                  <a:gd name="connsiteY0" fmla="*/ 955675 h 955675"/>
                  <a:gd name="connsiteX1" fmla="*/ 0 w 1308100"/>
                  <a:gd name="connsiteY1" fmla="*/ 955675 h 955675"/>
                  <a:gd name="connsiteX2" fmla="*/ 174625 w 1308100"/>
                  <a:gd name="connsiteY2" fmla="*/ 752475 h 955675"/>
                  <a:gd name="connsiteX3" fmla="*/ 454025 w 1308100"/>
                  <a:gd name="connsiteY3" fmla="*/ 622300 h 955675"/>
                  <a:gd name="connsiteX4" fmla="*/ 596900 w 1308100"/>
                  <a:gd name="connsiteY4" fmla="*/ 504825 h 955675"/>
                  <a:gd name="connsiteX5" fmla="*/ 625475 w 1308100"/>
                  <a:gd name="connsiteY5" fmla="*/ 485775 h 955675"/>
                  <a:gd name="connsiteX6" fmla="*/ 752475 w 1308100"/>
                  <a:gd name="connsiteY6" fmla="*/ 400050 h 955675"/>
                  <a:gd name="connsiteX7" fmla="*/ 892175 w 1308100"/>
                  <a:gd name="connsiteY7" fmla="*/ 304800 h 955675"/>
                  <a:gd name="connsiteX8" fmla="*/ 917575 w 1308100"/>
                  <a:gd name="connsiteY8" fmla="*/ 285750 h 955675"/>
                  <a:gd name="connsiteX9" fmla="*/ 930275 w 1308100"/>
                  <a:gd name="connsiteY9" fmla="*/ 279400 h 955675"/>
                  <a:gd name="connsiteX10" fmla="*/ 1035050 w 1308100"/>
                  <a:gd name="connsiteY10" fmla="*/ 212725 h 955675"/>
                  <a:gd name="connsiteX11" fmla="*/ 1063625 w 1308100"/>
                  <a:gd name="connsiteY11" fmla="*/ 187325 h 955675"/>
                  <a:gd name="connsiteX12" fmla="*/ 1168400 w 1308100"/>
                  <a:gd name="connsiteY12" fmla="*/ 92075 h 955675"/>
                  <a:gd name="connsiteX13" fmla="*/ 1190625 w 1308100"/>
                  <a:gd name="connsiteY13" fmla="*/ 76200 h 955675"/>
                  <a:gd name="connsiteX14" fmla="*/ 1308100 w 1308100"/>
                  <a:gd name="connsiteY14" fmla="*/ 0 h 95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8100" h="955675">
                    <a:moveTo>
                      <a:pt x="0" y="955675"/>
                    </a:moveTo>
                    <a:lnTo>
                      <a:pt x="0" y="955675"/>
                    </a:lnTo>
                    <a:lnTo>
                      <a:pt x="174625" y="752475"/>
                    </a:lnTo>
                    <a:lnTo>
                      <a:pt x="454025" y="622300"/>
                    </a:lnTo>
                    <a:lnTo>
                      <a:pt x="596900" y="504825"/>
                    </a:lnTo>
                    <a:cubicBezTo>
                      <a:pt x="621051" y="487574"/>
                      <a:pt x="610982" y="493021"/>
                      <a:pt x="625475" y="485775"/>
                    </a:cubicBezTo>
                    <a:lnTo>
                      <a:pt x="752475" y="400050"/>
                    </a:lnTo>
                    <a:lnTo>
                      <a:pt x="892175" y="304800"/>
                    </a:lnTo>
                    <a:cubicBezTo>
                      <a:pt x="900642" y="298450"/>
                      <a:pt x="908769" y="291621"/>
                      <a:pt x="917575" y="285750"/>
                    </a:cubicBezTo>
                    <a:cubicBezTo>
                      <a:pt x="921513" y="283125"/>
                      <a:pt x="930275" y="279400"/>
                      <a:pt x="930275" y="279400"/>
                    </a:cubicBezTo>
                    <a:lnTo>
                      <a:pt x="1035050" y="212725"/>
                    </a:lnTo>
                    <a:cubicBezTo>
                      <a:pt x="1059548" y="191727"/>
                      <a:pt x="1050376" y="200574"/>
                      <a:pt x="1063625" y="187325"/>
                    </a:cubicBezTo>
                    <a:lnTo>
                      <a:pt x="1168400" y="92075"/>
                    </a:lnTo>
                    <a:lnTo>
                      <a:pt x="1190625" y="76200"/>
                    </a:lnTo>
                    <a:lnTo>
                      <a:pt x="13081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502025" y="2616200"/>
                <a:ext cx="1031875" cy="879475"/>
              </a:xfrm>
              <a:custGeom>
                <a:avLst/>
                <a:gdLst>
                  <a:gd name="connsiteX0" fmla="*/ 0 w 1031875"/>
                  <a:gd name="connsiteY0" fmla="*/ 879475 h 879475"/>
                  <a:gd name="connsiteX1" fmla="*/ 114300 w 1031875"/>
                  <a:gd name="connsiteY1" fmla="*/ 723900 h 879475"/>
                  <a:gd name="connsiteX2" fmla="*/ 295275 w 1031875"/>
                  <a:gd name="connsiteY2" fmla="*/ 593725 h 879475"/>
                  <a:gd name="connsiteX3" fmla="*/ 431800 w 1031875"/>
                  <a:gd name="connsiteY3" fmla="*/ 482600 h 879475"/>
                  <a:gd name="connsiteX4" fmla="*/ 546100 w 1031875"/>
                  <a:gd name="connsiteY4" fmla="*/ 374650 h 879475"/>
                  <a:gd name="connsiteX5" fmla="*/ 574675 w 1031875"/>
                  <a:gd name="connsiteY5" fmla="*/ 361950 h 879475"/>
                  <a:gd name="connsiteX6" fmla="*/ 606425 w 1031875"/>
                  <a:gd name="connsiteY6" fmla="*/ 355600 h 879475"/>
                  <a:gd name="connsiteX7" fmla="*/ 619125 w 1031875"/>
                  <a:gd name="connsiteY7" fmla="*/ 352425 h 879475"/>
                  <a:gd name="connsiteX8" fmla="*/ 641350 w 1031875"/>
                  <a:gd name="connsiteY8" fmla="*/ 346075 h 879475"/>
                  <a:gd name="connsiteX9" fmla="*/ 765175 w 1031875"/>
                  <a:gd name="connsiteY9" fmla="*/ 254000 h 879475"/>
                  <a:gd name="connsiteX10" fmla="*/ 790575 w 1031875"/>
                  <a:gd name="connsiteY10" fmla="*/ 234950 h 879475"/>
                  <a:gd name="connsiteX11" fmla="*/ 803275 w 1031875"/>
                  <a:gd name="connsiteY11" fmla="*/ 222250 h 879475"/>
                  <a:gd name="connsiteX12" fmla="*/ 809625 w 1031875"/>
                  <a:gd name="connsiteY12" fmla="*/ 215900 h 879475"/>
                  <a:gd name="connsiteX13" fmla="*/ 917575 w 1031875"/>
                  <a:gd name="connsiteY13" fmla="*/ 133350 h 879475"/>
                  <a:gd name="connsiteX14" fmla="*/ 949325 w 1031875"/>
                  <a:gd name="connsiteY14" fmla="*/ 104775 h 879475"/>
                  <a:gd name="connsiteX15" fmla="*/ 1031875 w 1031875"/>
                  <a:gd name="connsiteY15" fmla="*/ 0 h 87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1875" h="879475">
                    <a:moveTo>
                      <a:pt x="0" y="879475"/>
                    </a:moveTo>
                    <a:lnTo>
                      <a:pt x="114300" y="723900"/>
                    </a:lnTo>
                    <a:lnTo>
                      <a:pt x="295275" y="593725"/>
                    </a:lnTo>
                    <a:lnTo>
                      <a:pt x="431800" y="482600"/>
                    </a:lnTo>
                    <a:lnTo>
                      <a:pt x="546100" y="374650"/>
                    </a:lnTo>
                    <a:cubicBezTo>
                      <a:pt x="555625" y="370417"/>
                      <a:pt x="564735" y="365089"/>
                      <a:pt x="574675" y="361950"/>
                    </a:cubicBezTo>
                    <a:cubicBezTo>
                      <a:pt x="584967" y="358700"/>
                      <a:pt x="595954" y="358218"/>
                      <a:pt x="606425" y="355600"/>
                    </a:cubicBezTo>
                    <a:cubicBezTo>
                      <a:pt x="610658" y="354542"/>
                      <a:pt x="614865" y="353372"/>
                      <a:pt x="619125" y="352425"/>
                    </a:cubicBezTo>
                    <a:cubicBezTo>
                      <a:pt x="638776" y="348058"/>
                      <a:pt x="629535" y="351983"/>
                      <a:pt x="641350" y="346075"/>
                    </a:cubicBezTo>
                    <a:lnTo>
                      <a:pt x="765175" y="254000"/>
                    </a:lnTo>
                    <a:cubicBezTo>
                      <a:pt x="773642" y="247650"/>
                      <a:pt x="782445" y="241725"/>
                      <a:pt x="790575" y="234950"/>
                    </a:cubicBezTo>
                    <a:cubicBezTo>
                      <a:pt x="795174" y="231117"/>
                      <a:pt x="799042" y="226483"/>
                      <a:pt x="803275" y="222250"/>
                    </a:cubicBezTo>
                    <a:lnTo>
                      <a:pt x="809625" y="215900"/>
                    </a:lnTo>
                    <a:lnTo>
                      <a:pt x="917575" y="133350"/>
                    </a:lnTo>
                    <a:cubicBezTo>
                      <a:pt x="944648" y="106277"/>
                      <a:pt x="932265" y="113305"/>
                      <a:pt x="949325" y="104775"/>
                    </a:cubicBezTo>
                    <a:lnTo>
                      <a:pt x="103187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759200" y="3168650"/>
                <a:ext cx="374650" cy="314325"/>
              </a:xfrm>
              <a:custGeom>
                <a:avLst/>
                <a:gdLst>
                  <a:gd name="connsiteX0" fmla="*/ 0 w 374650"/>
                  <a:gd name="connsiteY0" fmla="*/ 314325 h 314325"/>
                  <a:gd name="connsiteX1" fmla="*/ 114300 w 374650"/>
                  <a:gd name="connsiteY1" fmla="*/ 177800 h 314325"/>
                  <a:gd name="connsiteX2" fmla="*/ 142875 w 374650"/>
                  <a:gd name="connsiteY2" fmla="*/ 158750 h 314325"/>
                  <a:gd name="connsiteX3" fmla="*/ 285750 w 374650"/>
                  <a:gd name="connsiteY3" fmla="*/ 76200 h 314325"/>
                  <a:gd name="connsiteX4" fmla="*/ 311150 w 374650"/>
                  <a:gd name="connsiteY4" fmla="*/ 57150 h 314325"/>
                  <a:gd name="connsiteX5" fmla="*/ 323850 w 374650"/>
                  <a:gd name="connsiteY5" fmla="*/ 50800 h 314325"/>
                  <a:gd name="connsiteX6" fmla="*/ 374650 w 374650"/>
                  <a:gd name="connsiteY6" fmla="*/ 0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4650" h="314325">
                    <a:moveTo>
                      <a:pt x="0" y="314325"/>
                    </a:moveTo>
                    <a:lnTo>
                      <a:pt x="114300" y="177800"/>
                    </a:lnTo>
                    <a:lnTo>
                      <a:pt x="142875" y="158750"/>
                    </a:lnTo>
                    <a:lnTo>
                      <a:pt x="285750" y="76200"/>
                    </a:lnTo>
                    <a:cubicBezTo>
                      <a:pt x="294217" y="69850"/>
                      <a:pt x="302344" y="63021"/>
                      <a:pt x="311150" y="57150"/>
                    </a:cubicBezTo>
                    <a:cubicBezTo>
                      <a:pt x="315088" y="54525"/>
                      <a:pt x="323850" y="50800"/>
                      <a:pt x="323850" y="50800"/>
                    </a:cubicBezTo>
                    <a:lnTo>
                      <a:pt x="3746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3898900" y="3292475"/>
                <a:ext cx="69850" cy="200025"/>
              </a:xfrm>
              <a:custGeom>
                <a:avLst/>
                <a:gdLst>
                  <a:gd name="connsiteX0" fmla="*/ 0 w 69850"/>
                  <a:gd name="connsiteY0" fmla="*/ 200025 h 200025"/>
                  <a:gd name="connsiteX1" fmla="*/ 50800 w 69850"/>
                  <a:gd name="connsiteY1" fmla="*/ 66675 h 200025"/>
                  <a:gd name="connsiteX2" fmla="*/ 69850 w 69850"/>
                  <a:gd name="connsiteY2" fmla="*/ 0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850" h="200025">
                    <a:moveTo>
                      <a:pt x="0" y="200025"/>
                    </a:moveTo>
                    <a:lnTo>
                      <a:pt x="50800" y="66675"/>
                    </a:lnTo>
                    <a:lnTo>
                      <a:pt x="698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4019550" y="2825750"/>
                <a:ext cx="596900" cy="654050"/>
              </a:xfrm>
              <a:custGeom>
                <a:avLst/>
                <a:gdLst>
                  <a:gd name="connsiteX0" fmla="*/ 0 w 596900"/>
                  <a:gd name="connsiteY0" fmla="*/ 654050 h 654050"/>
                  <a:gd name="connsiteX1" fmla="*/ 69850 w 596900"/>
                  <a:gd name="connsiteY1" fmla="*/ 479425 h 654050"/>
                  <a:gd name="connsiteX2" fmla="*/ 212725 w 596900"/>
                  <a:gd name="connsiteY2" fmla="*/ 320675 h 654050"/>
                  <a:gd name="connsiteX3" fmla="*/ 323850 w 596900"/>
                  <a:gd name="connsiteY3" fmla="*/ 219075 h 654050"/>
                  <a:gd name="connsiteX4" fmla="*/ 546100 w 596900"/>
                  <a:gd name="connsiteY4" fmla="*/ 57150 h 654050"/>
                  <a:gd name="connsiteX5" fmla="*/ 596900 w 596900"/>
                  <a:gd name="connsiteY5" fmla="*/ 0 h 65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6900" h="654050">
                    <a:moveTo>
                      <a:pt x="0" y="654050"/>
                    </a:moveTo>
                    <a:lnTo>
                      <a:pt x="69850" y="479425"/>
                    </a:lnTo>
                    <a:lnTo>
                      <a:pt x="212725" y="320675"/>
                    </a:lnTo>
                    <a:lnTo>
                      <a:pt x="323850" y="219075"/>
                    </a:lnTo>
                    <a:lnTo>
                      <a:pt x="546100" y="57150"/>
                    </a:lnTo>
                    <a:lnTo>
                      <a:pt x="5969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2444750" y="2486025"/>
                <a:ext cx="1377950" cy="708025"/>
              </a:xfrm>
              <a:custGeom>
                <a:avLst/>
                <a:gdLst>
                  <a:gd name="connsiteX0" fmla="*/ 0 w 1377950"/>
                  <a:gd name="connsiteY0" fmla="*/ 708025 h 708025"/>
                  <a:gd name="connsiteX1" fmla="*/ 0 w 1377950"/>
                  <a:gd name="connsiteY1" fmla="*/ 708025 h 708025"/>
                  <a:gd name="connsiteX2" fmla="*/ 177800 w 1377950"/>
                  <a:gd name="connsiteY2" fmla="*/ 628650 h 708025"/>
                  <a:gd name="connsiteX3" fmla="*/ 384175 w 1377950"/>
                  <a:gd name="connsiteY3" fmla="*/ 523875 h 708025"/>
                  <a:gd name="connsiteX4" fmla="*/ 412750 w 1377950"/>
                  <a:gd name="connsiteY4" fmla="*/ 520700 h 708025"/>
                  <a:gd name="connsiteX5" fmla="*/ 428625 w 1377950"/>
                  <a:gd name="connsiteY5" fmla="*/ 517525 h 708025"/>
                  <a:gd name="connsiteX6" fmla="*/ 438150 w 1377950"/>
                  <a:gd name="connsiteY6" fmla="*/ 514350 h 708025"/>
                  <a:gd name="connsiteX7" fmla="*/ 574675 w 1377950"/>
                  <a:gd name="connsiteY7" fmla="*/ 460375 h 708025"/>
                  <a:gd name="connsiteX8" fmla="*/ 603250 w 1377950"/>
                  <a:gd name="connsiteY8" fmla="*/ 450850 h 708025"/>
                  <a:gd name="connsiteX9" fmla="*/ 717550 w 1377950"/>
                  <a:gd name="connsiteY9" fmla="*/ 377825 h 708025"/>
                  <a:gd name="connsiteX10" fmla="*/ 742950 w 1377950"/>
                  <a:gd name="connsiteY10" fmla="*/ 368300 h 708025"/>
                  <a:gd name="connsiteX11" fmla="*/ 755650 w 1377950"/>
                  <a:gd name="connsiteY11" fmla="*/ 365125 h 708025"/>
                  <a:gd name="connsiteX12" fmla="*/ 771525 w 1377950"/>
                  <a:gd name="connsiteY12" fmla="*/ 358775 h 708025"/>
                  <a:gd name="connsiteX13" fmla="*/ 987425 w 1377950"/>
                  <a:gd name="connsiteY13" fmla="*/ 260350 h 708025"/>
                  <a:gd name="connsiteX14" fmla="*/ 1016000 w 1377950"/>
                  <a:gd name="connsiteY14" fmla="*/ 241300 h 708025"/>
                  <a:gd name="connsiteX15" fmla="*/ 1196975 w 1377950"/>
                  <a:gd name="connsiteY15" fmla="*/ 133350 h 708025"/>
                  <a:gd name="connsiteX16" fmla="*/ 1235075 w 1377950"/>
                  <a:gd name="connsiteY16" fmla="*/ 107950 h 708025"/>
                  <a:gd name="connsiteX17" fmla="*/ 1314450 w 1377950"/>
                  <a:gd name="connsiteY17" fmla="*/ 41275 h 708025"/>
                  <a:gd name="connsiteX18" fmla="*/ 1377950 w 1377950"/>
                  <a:gd name="connsiteY18" fmla="*/ 0 h 70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77950" h="708025">
                    <a:moveTo>
                      <a:pt x="0" y="708025"/>
                    </a:moveTo>
                    <a:lnTo>
                      <a:pt x="0" y="708025"/>
                    </a:lnTo>
                    <a:lnTo>
                      <a:pt x="177800" y="628650"/>
                    </a:lnTo>
                    <a:lnTo>
                      <a:pt x="384175" y="523875"/>
                    </a:lnTo>
                    <a:cubicBezTo>
                      <a:pt x="393700" y="522817"/>
                      <a:pt x="403263" y="522055"/>
                      <a:pt x="412750" y="520700"/>
                    </a:cubicBezTo>
                    <a:cubicBezTo>
                      <a:pt x="418092" y="519937"/>
                      <a:pt x="423390" y="518834"/>
                      <a:pt x="428625" y="517525"/>
                    </a:cubicBezTo>
                    <a:cubicBezTo>
                      <a:pt x="431872" y="516713"/>
                      <a:pt x="438150" y="514350"/>
                      <a:pt x="438150" y="514350"/>
                    </a:cubicBezTo>
                    <a:lnTo>
                      <a:pt x="574675" y="460375"/>
                    </a:lnTo>
                    <a:lnTo>
                      <a:pt x="603250" y="450850"/>
                    </a:lnTo>
                    <a:lnTo>
                      <a:pt x="717550" y="377825"/>
                    </a:lnTo>
                    <a:cubicBezTo>
                      <a:pt x="726017" y="374650"/>
                      <a:pt x="734372" y="371159"/>
                      <a:pt x="742950" y="368300"/>
                    </a:cubicBezTo>
                    <a:cubicBezTo>
                      <a:pt x="747090" y="366920"/>
                      <a:pt x="751454" y="366324"/>
                      <a:pt x="755650" y="365125"/>
                    </a:cubicBezTo>
                    <a:cubicBezTo>
                      <a:pt x="764804" y="362509"/>
                      <a:pt x="764031" y="362522"/>
                      <a:pt x="771525" y="358775"/>
                    </a:cubicBezTo>
                    <a:lnTo>
                      <a:pt x="987425" y="260350"/>
                    </a:lnTo>
                    <a:lnTo>
                      <a:pt x="1016000" y="241300"/>
                    </a:lnTo>
                    <a:lnTo>
                      <a:pt x="1196975" y="133350"/>
                    </a:lnTo>
                    <a:cubicBezTo>
                      <a:pt x="1232756" y="107328"/>
                      <a:pt x="1217505" y="107950"/>
                      <a:pt x="1235075" y="107950"/>
                    </a:cubicBezTo>
                    <a:lnTo>
                      <a:pt x="1314450" y="41275"/>
                    </a:lnTo>
                    <a:lnTo>
                      <a:pt x="13779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2654300" y="2482850"/>
                <a:ext cx="949325" cy="593725"/>
              </a:xfrm>
              <a:custGeom>
                <a:avLst/>
                <a:gdLst>
                  <a:gd name="connsiteX0" fmla="*/ 0 w 949325"/>
                  <a:gd name="connsiteY0" fmla="*/ 593725 h 593725"/>
                  <a:gd name="connsiteX1" fmla="*/ 161925 w 949325"/>
                  <a:gd name="connsiteY1" fmla="*/ 447675 h 593725"/>
                  <a:gd name="connsiteX2" fmla="*/ 190500 w 949325"/>
                  <a:gd name="connsiteY2" fmla="*/ 431800 h 593725"/>
                  <a:gd name="connsiteX3" fmla="*/ 317500 w 949325"/>
                  <a:gd name="connsiteY3" fmla="*/ 349250 h 593725"/>
                  <a:gd name="connsiteX4" fmla="*/ 346075 w 949325"/>
                  <a:gd name="connsiteY4" fmla="*/ 339725 h 593725"/>
                  <a:gd name="connsiteX5" fmla="*/ 358775 w 949325"/>
                  <a:gd name="connsiteY5" fmla="*/ 336550 h 593725"/>
                  <a:gd name="connsiteX6" fmla="*/ 368300 w 949325"/>
                  <a:gd name="connsiteY6" fmla="*/ 333375 h 593725"/>
                  <a:gd name="connsiteX7" fmla="*/ 504825 w 949325"/>
                  <a:gd name="connsiteY7" fmla="*/ 260350 h 593725"/>
                  <a:gd name="connsiteX8" fmla="*/ 546100 w 949325"/>
                  <a:gd name="connsiteY8" fmla="*/ 231775 h 593725"/>
                  <a:gd name="connsiteX9" fmla="*/ 628650 w 949325"/>
                  <a:gd name="connsiteY9" fmla="*/ 180975 h 593725"/>
                  <a:gd name="connsiteX10" fmla="*/ 663575 w 949325"/>
                  <a:gd name="connsiteY10" fmla="*/ 165100 h 593725"/>
                  <a:gd name="connsiteX11" fmla="*/ 784225 w 949325"/>
                  <a:gd name="connsiteY11" fmla="*/ 114300 h 593725"/>
                  <a:gd name="connsiteX12" fmla="*/ 879475 w 949325"/>
                  <a:gd name="connsiteY12" fmla="*/ 41275 h 593725"/>
                  <a:gd name="connsiteX13" fmla="*/ 904875 w 949325"/>
                  <a:gd name="connsiteY13" fmla="*/ 25400 h 593725"/>
                  <a:gd name="connsiteX14" fmla="*/ 914400 w 949325"/>
                  <a:gd name="connsiteY14" fmla="*/ 22225 h 593725"/>
                  <a:gd name="connsiteX15" fmla="*/ 949325 w 949325"/>
                  <a:gd name="connsiteY15" fmla="*/ 0 h 59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9325" h="593725">
                    <a:moveTo>
                      <a:pt x="0" y="593725"/>
                    </a:moveTo>
                    <a:lnTo>
                      <a:pt x="161925" y="447675"/>
                    </a:lnTo>
                    <a:cubicBezTo>
                      <a:pt x="185872" y="430570"/>
                      <a:pt x="175046" y="431800"/>
                      <a:pt x="190500" y="431800"/>
                    </a:cubicBezTo>
                    <a:lnTo>
                      <a:pt x="317500" y="349250"/>
                    </a:lnTo>
                    <a:cubicBezTo>
                      <a:pt x="327025" y="346075"/>
                      <a:pt x="336479" y="342678"/>
                      <a:pt x="346075" y="339725"/>
                    </a:cubicBezTo>
                    <a:cubicBezTo>
                      <a:pt x="350246" y="338442"/>
                      <a:pt x="354579" y="337749"/>
                      <a:pt x="358775" y="336550"/>
                    </a:cubicBezTo>
                    <a:cubicBezTo>
                      <a:pt x="361993" y="335631"/>
                      <a:pt x="368300" y="333375"/>
                      <a:pt x="368300" y="333375"/>
                    </a:cubicBezTo>
                    <a:lnTo>
                      <a:pt x="504825" y="260350"/>
                    </a:lnTo>
                    <a:cubicBezTo>
                      <a:pt x="541664" y="233558"/>
                      <a:pt x="526875" y="241388"/>
                      <a:pt x="546100" y="231775"/>
                    </a:cubicBezTo>
                    <a:lnTo>
                      <a:pt x="628650" y="180975"/>
                    </a:lnTo>
                    <a:cubicBezTo>
                      <a:pt x="656742" y="163417"/>
                      <a:pt x="644066" y="165100"/>
                      <a:pt x="663575" y="165100"/>
                    </a:cubicBezTo>
                    <a:lnTo>
                      <a:pt x="784225" y="114300"/>
                    </a:lnTo>
                    <a:lnTo>
                      <a:pt x="879475" y="41275"/>
                    </a:lnTo>
                    <a:cubicBezTo>
                      <a:pt x="887942" y="35983"/>
                      <a:pt x="896110" y="30181"/>
                      <a:pt x="904875" y="25400"/>
                    </a:cubicBezTo>
                    <a:cubicBezTo>
                      <a:pt x="907813" y="23797"/>
                      <a:pt x="914400" y="22225"/>
                      <a:pt x="914400" y="22225"/>
                    </a:cubicBezTo>
                    <a:lnTo>
                      <a:pt x="94932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2701925" y="2473325"/>
                <a:ext cx="288925" cy="225425"/>
              </a:xfrm>
              <a:custGeom>
                <a:avLst/>
                <a:gdLst>
                  <a:gd name="connsiteX0" fmla="*/ 0 w 288925"/>
                  <a:gd name="connsiteY0" fmla="*/ 225425 h 225425"/>
                  <a:gd name="connsiteX1" fmla="*/ 0 w 288925"/>
                  <a:gd name="connsiteY1" fmla="*/ 225425 h 225425"/>
                  <a:gd name="connsiteX2" fmla="*/ 101600 w 288925"/>
                  <a:gd name="connsiteY2" fmla="*/ 146050 h 225425"/>
                  <a:gd name="connsiteX3" fmla="*/ 127000 w 288925"/>
                  <a:gd name="connsiteY3" fmla="*/ 130175 h 225425"/>
                  <a:gd name="connsiteX4" fmla="*/ 206375 w 288925"/>
                  <a:gd name="connsiteY4" fmla="*/ 69850 h 225425"/>
                  <a:gd name="connsiteX5" fmla="*/ 231775 w 288925"/>
                  <a:gd name="connsiteY5" fmla="*/ 53975 h 225425"/>
                  <a:gd name="connsiteX6" fmla="*/ 241300 w 288925"/>
                  <a:gd name="connsiteY6" fmla="*/ 44450 h 225425"/>
                  <a:gd name="connsiteX7" fmla="*/ 288925 w 288925"/>
                  <a:gd name="connsiteY7" fmla="*/ 0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8925" h="225425">
                    <a:moveTo>
                      <a:pt x="0" y="225425"/>
                    </a:moveTo>
                    <a:lnTo>
                      <a:pt x="0" y="225425"/>
                    </a:lnTo>
                    <a:lnTo>
                      <a:pt x="101600" y="146050"/>
                    </a:lnTo>
                    <a:lnTo>
                      <a:pt x="127000" y="130175"/>
                    </a:lnTo>
                    <a:lnTo>
                      <a:pt x="206375" y="69850"/>
                    </a:lnTo>
                    <a:cubicBezTo>
                      <a:pt x="214842" y="64558"/>
                      <a:pt x="223700" y="59847"/>
                      <a:pt x="231775" y="53975"/>
                    </a:cubicBezTo>
                    <a:cubicBezTo>
                      <a:pt x="235406" y="51334"/>
                      <a:pt x="241300" y="44450"/>
                      <a:pt x="241300" y="44450"/>
                    </a:cubicBezTo>
                    <a:lnTo>
                      <a:pt x="28892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949575" y="2444750"/>
                <a:ext cx="263525" cy="190500"/>
              </a:xfrm>
              <a:custGeom>
                <a:avLst/>
                <a:gdLst>
                  <a:gd name="connsiteX0" fmla="*/ 0 w 263525"/>
                  <a:gd name="connsiteY0" fmla="*/ 190500 h 190500"/>
                  <a:gd name="connsiteX1" fmla="*/ 120650 w 263525"/>
                  <a:gd name="connsiteY1" fmla="*/ 104775 h 190500"/>
                  <a:gd name="connsiteX2" fmla="*/ 263525 w 263525"/>
                  <a:gd name="connsiteY2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3525" h="190500">
                    <a:moveTo>
                      <a:pt x="0" y="190500"/>
                    </a:moveTo>
                    <a:lnTo>
                      <a:pt x="120650" y="104775"/>
                    </a:lnTo>
                    <a:lnTo>
                      <a:pt x="26352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930525" y="2435225"/>
                <a:ext cx="495300" cy="358775"/>
              </a:xfrm>
              <a:custGeom>
                <a:avLst/>
                <a:gdLst>
                  <a:gd name="connsiteX0" fmla="*/ 0 w 495300"/>
                  <a:gd name="connsiteY0" fmla="*/ 358775 h 358775"/>
                  <a:gd name="connsiteX1" fmla="*/ 139700 w 495300"/>
                  <a:gd name="connsiteY1" fmla="*/ 238125 h 358775"/>
                  <a:gd name="connsiteX2" fmla="*/ 276225 w 495300"/>
                  <a:gd name="connsiteY2" fmla="*/ 149225 h 358775"/>
                  <a:gd name="connsiteX3" fmla="*/ 317500 w 495300"/>
                  <a:gd name="connsiteY3" fmla="*/ 123825 h 358775"/>
                  <a:gd name="connsiteX4" fmla="*/ 393700 w 495300"/>
                  <a:gd name="connsiteY4" fmla="*/ 63500 h 358775"/>
                  <a:gd name="connsiteX5" fmla="*/ 419100 w 495300"/>
                  <a:gd name="connsiteY5" fmla="*/ 41275 h 358775"/>
                  <a:gd name="connsiteX6" fmla="*/ 428625 w 495300"/>
                  <a:gd name="connsiteY6" fmla="*/ 34925 h 358775"/>
                  <a:gd name="connsiteX7" fmla="*/ 495300 w 495300"/>
                  <a:gd name="connsiteY7" fmla="*/ 0 h 35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5300" h="358775">
                    <a:moveTo>
                      <a:pt x="0" y="358775"/>
                    </a:moveTo>
                    <a:lnTo>
                      <a:pt x="139700" y="238125"/>
                    </a:lnTo>
                    <a:lnTo>
                      <a:pt x="276225" y="149225"/>
                    </a:lnTo>
                    <a:cubicBezTo>
                      <a:pt x="313147" y="125729"/>
                      <a:pt x="298808" y="133171"/>
                      <a:pt x="317500" y="123825"/>
                    </a:cubicBezTo>
                    <a:lnTo>
                      <a:pt x="393700" y="63500"/>
                    </a:lnTo>
                    <a:cubicBezTo>
                      <a:pt x="402167" y="56092"/>
                      <a:pt x="410393" y="48399"/>
                      <a:pt x="419100" y="41275"/>
                    </a:cubicBezTo>
                    <a:cubicBezTo>
                      <a:pt x="422053" y="38859"/>
                      <a:pt x="428625" y="34925"/>
                      <a:pt x="428625" y="34925"/>
                    </a:cubicBezTo>
                    <a:lnTo>
                      <a:pt x="4953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977900" y="2571750"/>
                <a:ext cx="895350" cy="552450"/>
              </a:xfrm>
              <a:custGeom>
                <a:avLst/>
                <a:gdLst>
                  <a:gd name="connsiteX0" fmla="*/ 0 w 895350"/>
                  <a:gd name="connsiteY0" fmla="*/ 552450 h 552450"/>
                  <a:gd name="connsiteX1" fmla="*/ 193675 w 895350"/>
                  <a:gd name="connsiteY1" fmla="*/ 431800 h 552450"/>
                  <a:gd name="connsiteX2" fmla="*/ 323850 w 895350"/>
                  <a:gd name="connsiteY2" fmla="*/ 301625 h 552450"/>
                  <a:gd name="connsiteX3" fmla="*/ 504825 w 895350"/>
                  <a:gd name="connsiteY3" fmla="*/ 219075 h 552450"/>
                  <a:gd name="connsiteX4" fmla="*/ 536575 w 895350"/>
                  <a:gd name="connsiteY4" fmla="*/ 196850 h 552450"/>
                  <a:gd name="connsiteX5" fmla="*/ 615950 w 895350"/>
                  <a:gd name="connsiteY5" fmla="*/ 130175 h 552450"/>
                  <a:gd name="connsiteX6" fmla="*/ 641350 w 895350"/>
                  <a:gd name="connsiteY6" fmla="*/ 120650 h 552450"/>
                  <a:gd name="connsiteX7" fmla="*/ 650875 w 895350"/>
                  <a:gd name="connsiteY7" fmla="*/ 114300 h 552450"/>
                  <a:gd name="connsiteX8" fmla="*/ 657225 w 895350"/>
                  <a:gd name="connsiteY8" fmla="*/ 111125 h 552450"/>
                  <a:gd name="connsiteX9" fmla="*/ 752475 w 895350"/>
                  <a:gd name="connsiteY9" fmla="*/ 76200 h 552450"/>
                  <a:gd name="connsiteX10" fmla="*/ 831850 w 895350"/>
                  <a:gd name="connsiteY10" fmla="*/ 31750 h 552450"/>
                  <a:gd name="connsiteX11" fmla="*/ 895350 w 895350"/>
                  <a:gd name="connsiteY11" fmla="*/ 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552450">
                    <a:moveTo>
                      <a:pt x="0" y="552450"/>
                    </a:moveTo>
                    <a:lnTo>
                      <a:pt x="193675" y="431800"/>
                    </a:lnTo>
                    <a:lnTo>
                      <a:pt x="323850" y="301625"/>
                    </a:lnTo>
                    <a:lnTo>
                      <a:pt x="504825" y="219075"/>
                    </a:lnTo>
                    <a:cubicBezTo>
                      <a:pt x="532118" y="198605"/>
                      <a:pt x="520759" y="204758"/>
                      <a:pt x="536575" y="196850"/>
                    </a:cubicBezTo>
                    <a:lnTo>
                      <a:pt x="615950" y="130175"/>
                    </a:lnTo>
                    <a:cubicBezTo>
                      <a:pt x="624417" y="127000"/>
                      <a:pt x="633118" y="124392"/>
                      <a:pt x="641350" y="120650"/>
                    </a:cubicBezTo>
                    <a:cubicBezTo>
                      <a:pt x="644824" y="119071"/>
                      <a:pt x="647603" y="116263"/>
                      <a:pt x="650875" y="114300"/>
                    </a:cubicBezTo>
                    <a:cubicBezTo>
                      <a:pt x="652904" y="113082"/>
                      <a:pt x="655108" y="112183"/>
                      <a:pt x="657225" y="111125"/>
                    </a:cubicBezTo>
                    <a:lnTo>
                      <a:pt x="752475" y="76200"/>
                    </a:lnTo>
                    <a:lnTo>
                      <a:pt x="831850" y="31750"/>
                    </a:lnTo>
                    <a:lnTo>
                      <a:pt x="8953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092200" y="2409825"/>
                <a:ext cx="603250" cy="523875"/>
              </a:xfrm>
              <a:custGeom>
                <a:avLst/>
                <a:gdLst>
                  <a:gd name="connsiteX0" fmla="*/ 0 w 603250"/>
                  <a:gd name="connsiteY0" fmla="*/ 523875 h 523875"/>
                  <a:gd name="connsiteX1" fmla="*/ 152400 w 603250"/>
                  <a:gd name="connsiteY1" fmla="*/ 419100 h 523875"/>
                  <a:gd name="connsiteX2" fmla="*/ 180975 w 603250"/>
                  <a:gd name="connsiteY2" fmla="*/ 400050 h 523875"/>
                  <a:gd name="connsiteX3" fmla="*/ 400050 w 603250"/>
                  <a:gd name="connsiteY3" fmla="*/ 219075 h 523875"/>
                  <a:gd name="connsiteX4" fmla="*/ 447675 w 603250"/>
                  <a:gd name="connsiteY4" fmla="*/ 139700 h 523875"/>
                  <a:gd name="connsiteX5" fmla="*/ 473075 w 603250"/>
                  <a:gd name="connsiteY5" fmla="*/ 127000 h 523875"/>
                  <a:gd name="connsiteX6" fmla="*/ 485775 w 603250"/>
                  <a:gd name="connsiteY6" fmla="*/ 117475 h 523875"/>
                  <a:gd name="connsiteX7" fmla="*/ 561975 w 603250"/>
                  <a:gd name="connsiteY7" fmla="*/ 34925 h 523875"/>
                  <a:gd name="connsiteX8" fmla="*/ 603250 w 603250"/>
                  <a:gd name="connsiteY8" fmla="*/ 0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3250" h="523875">
                    <a:moveTo>
                      <a:pt x="0" y="523875"/>
                    </a:moveTo>
                    <a:lnTo>
                      <a:pt x="152400" y="419100"/>
                    </a:lnTo>
                    <a:lnTo>
                      <a:pt x="180975" y="400050"/>
                    </a:lnTo>
                    <a:lnTo>
                      <a:pt x="400050" y="219075"/>
                    </a:lnTo>
                    <a:lnTo>
                      <a:pt x="447675" y="139700"/>
                    </a:lnTo>
                    <a:cubicBezTo>
                      <a:pt x="456142" y="135467"/>
                      <a:pt x="464898" y="131770"/>
                      <a:pt x="473075" y="127000"/>
                    </a:cubicBezTo>
                    <a:cubicBezTo>
                      <a:pt x="477646" y="124334"/>
                      <a:pt x="485775" y="117475"/>
                      <a:pt x="485775" y="117475"/>
                    </a:cubicBezTo>
                    <a:lnTo>
                      <a:pt x="561975" y="34925"/>
                    </a:lnTo>
                    <a:lnTo>
                      <a:pt x="6032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1384300" y="2476500"/>
                <a:ext cx="488950" cy="269875"/>
              </a:xfrm>
              <a:custGeom>
                <a:avLst/>
                <a:gdLst>
                  <a:gd name="connsiteX0" fmla="*/ 0 w 488950"/>
                  <a:gd name="connsiteY0" fmla="*/ 269875 h 269875"/>
                  <a:gd name="connsiteX1" fmla="*/ 190500 w 488950"/>
                  <a:gd name="connsiteY1" fmla="*/ 174625 h 269875"/>
                  <a:gd name="connsiteX2" fmla="*/ 317500 w 488950"/>
                  <a:gd name="connsiteY2" fmla="*/ 107950 h 269875"/>
                  <a:gd name="connsiteX3" fmla="*/ 349250 w 488950"/>
                  <a:gd name="connsiteY3" fmla="*/ 92075 h 269875"/>
                  <a:gd name="connsiteX4" fmla="*/ 361950 w 488950"/>
                  <a:gd name="connsiteY4" fmla="*/ 88900 h 269875"/>
                  <a:gd name="connsiteX5" fmla="*/ 431800 w 488950"/>
                  <a:gd name="connsiteY5" fmla="*/ 50800 h 269875"/>
                  <a:gd name="connsiteX6" fmla="*/ 488950 w 488950"/>
                  <a:gd name="connsiteY6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8950" h="269875">
                    <a:moveTo>
                      <a:pt x="0" y="269875"/>
                    </a:moveTo>
                    <a:lnTo>
                      <a:pt x="190500" y="174625"/>
                    </a:lnTo>
                    <a:lnTo>
                      <a:pt x="317500" y="107950"/>
                    </a:lnTo>
                    <a:cubicBezTo>
                      <a:pt x="328083" y="102658"/>
                      <a:pt x="338374" y="96736"/>
                      <a:pt x="349250" y="92075"/>
                    </a:cubicBezTo>
                    <a:cubicBezTo>
                      <a:pt x="353261" y="90356"/>
                      <a:pt x="361950" y="88900"/>
                      <a:pt x="361950" y="88900"/>
                    </a:cubicBezTo>
                    <a:lnTo>
                      <a:pt x="431800" y="50800"/>
                    </a:lnTo>
                    <a:lnTo>
                      <a:pt x="4889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2009775" y="2562225"/>
                <a:ext cx="330200" cy="225425"/>
              </a:xfrm>
              <a:custGeom>
                <a:avLst/>
                <a:gdLst>
                  <a:gd name="connsiteX0" fmla="*/ 0 w 330200"/>
                  <a:gd name="connsiteY0" fmla="*/ 225425 h 225425"/>
                  <a:gd name="connsiteX1" fmla="*/ 0 w 330200"/>
                  <a:gd name="connsiteY1" fmla="*/ 225425 h 225425"/>
                  <a:gd name="connsiteX2" fmla="*/ 92075 w 330200"/>
                  <a:gd name="connsiteY2" fmla="*/ 104775 h 225425"/>
                  <a:gd name="connsiteX3" fmla="*/ 228600 w 330200"/>
                  <a:gd name="connsiteY3" fmla="*/ 22225 h 225425"/>
                  <a:gd name="connsiteX4" fmla="*/ 330200 w 330200"/>
                  <a:gd name="connsiteY4" fmla="*/ 0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200" h="225425">
                    <a:moveTo>
                      <a:pt x="0" y="225425"/>
                    </a:moveTo>
                    <a:lnTo>
                      <a:pt x="0" y="225425"/>
                    </a:lnTo>
                    <a:lnTo>
                      <a:pt x="92075" y="104775"/>
                    </a:lnTo>
                    <a:lnTo>
                      <a:pt x="228600" y="22225"/>
                    </a:lnTo>
                    <a:lnTo>
                      <a:pt x="3302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reeform 18"/>
            <p:cNvSpPr/>
            <p:nvPr/>
          </p:nvSpPr>
          <p:spPr>
            <a:xfrm>
              <a:off x="1336929" y="3348347"/>
              <a:ext cx="2109788" cy="44090"/>
            </a:xfrm>
            <a:custGeom>
              <a:avLst/>
              <a:gdLst>
                <a:gd name="connsiteX0" fmla="*/ 0 w 2109788"/>
                <a:gd name="connsiteY0" fmla="*/ 25040 h 44090"/>
                <a:gd name="connsiteX1" fmla="*/ 95250 w 2109788"/>
                <a:gd name="connsiteY1" fmla="*/ 34565 h 44090"/>
                <a:gd name="connsiteX2" fmla="*/ 109538 w 2109788"/>
                <a:gd name="connsiteY2" fmla="*/ 44090 h 44090"/>
                <a:gd name="connsiteX3" fmla="*/ 204788 w 2109788"/>
                <a:gd name="connsiteY3" fmla="*/ 34565 h 44090"/>
                <a:gd name="connsiteX4" fmla="*/ 247650 w 2109788"/>
                <a:gd name="connsiteY4" fmla="*/ 25040 h 44090"/>
                <a:gd name="connsiteX5" fmla="*/ 295275 w 2109788"/>
                <a:gd name="connsiteY5" fmla="*/ 25040 h 44090"/>
                <a:gd name="connsiteX6" fmla="*/ 323850 w 2109788"/>
                <a:gd name="connsiteY6" fmla="*/ 15515 h 44090"/>
                <a:gd name="connsiteX7" fmla="*/ 419100 w 2109788"/>
                <a:gd name="connsiteY7" fmla="*/ 20277 h 44090"/>
                <a:gd name="connsiteX8" fmla="*/ 447675 w 2109788"/>
                <a:gd name="connsiteY8" fmla="*/ 15515 h 44090"/>
                <a:gd name="connsiteX9" fmla="*/ 609600 w 2109788"/>
                <a:gd name="connsiteY9" fmla="*/ 20277 h 44090"/>
                <a:gd name="connsiteX10" fmla="*/ 638175 w 2109788"/>
                <a:gd name="connsiteY10" fmla="*/ 34565 h 44090"/>
                <a:gd name="connsiteX11" fmla="*/ 642938 w 2109788"/>
                <a:gd name="connsiteY11" fmla="*/ 20277 h 44090"/>
                <a:gd name="connsiteX12" fmla="*/ 657225 w 2109788"/>
                <a:gd name="connsiteY12" fmla="*/ 15515 h 44090"/>
                <a:gd name="connsiteX13" fmla="*/ 719138 w 2109788"/>
                <a:gd name="connsiteY13" fmla="*/ 10752 h 44090"/>
                <a:gd name="connsiteX14" fmla="*/ 752475 w 2109788"/>
                <a:gd name="connsiteY14" fmla="*/ 15515 h 44090"/>
                <a:gd name="connsiteX15" fmla="*/ 871538 w 2109788"/>
                <a:gd name="connsiteY15" fmla="*/ 5990 h 44090"/>
                <a:gd name="connsiteX16" fmla="*/ 885825 w 2109788"/>
                <a:gd name="connsiteY16" fmla="*/ 10752 h 44090"/>
                <a:gd name="connsiteX17" fmla="*/ 1057275 w 2109788"/>
                <a:gd name="connsiteY17" fmla="*/ 10752 h 44090"/>
                <a:gd name="connsiteX18" fmla="*/ 1262063 w 2109788"/>
                <a:gd name="connsiteY18" fmla="*/ 10752 h 44090"/>
                <a:gd name="connsiteX19" fmla="*/ 1276350 w 2109788"/>
                <a:gd name="connsiteY19" fmla="*/ 5990 h 44090"/>
                <a:gd name="connsiteX20" fmla="*/ 1414463 w 2109788"/>
                <a:gd name="connsiteY20" fmla="*/ 10752 h 44090"/>
                <a:gd name="connsiteX21" fmla="*/ 1466850 w 2109788"/>
                <a:gd name="connsiteY21" fmla="*/ 5990 h 44090"/>
                <a:gd name="connsiteX22" fmla="*/ 1619250 w 2109788"/>
                <a:gd name="connsiteY22" fmla="*/ 10752 h 44090"/>
                <a:gd name="connsiteX23" fmla="*/ 1643063 w 2109788"/>
                <a:gd name="connsiteY23" fmla="*/ 15515 h 44090"/>
                <a:gd name="connsiteX24" fmla="*/ 1662113 w 2109788"/>
                <a:gd name="connsiteY24" fmla="*/ 20277 h 44090"/>
                <a:gd name="connsiteX25" fmla="*/ 1924050 w 2109788"/>
                <a:gd name="connsiteY25" fmla="*/ 15515 h 44090"/>
                <a:gd name="connsiteX26" fmla="*/ 2043113 w 2109788"/>
                <a:gd name="connsiteY26" fmla="*/ 5990 h 44090"/>
                <a:gd name="connsiteX27" fmla="*/ 2109788 w 2109788"/>
                <a:gd name="connsiteY27" fmla="*/ 5990 h 4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09788" h="44090">
                  <a:moveTo>
                    <a:pt x="0" y="25040"/>
                  </a:moveTo>
                  <a:cubicBezTo>
                    <a:pt x="4750" y="25319"/>
                    <a:pt x="70399" y="22139"/>
                    <a:pt x="95250" y="34565"/>
                  </a:cubicBezTo>
                  <a:cubicBezTo>
                    <a:pt x="100370" y="37125"/>
                    <a:pt x="104775" y="40915"/>
                    <a:pt x="109538" y="44090"/>
                  </a:cubicBezTo>
                  <a:cubicBezTo>
                    <a:pt x="151295" y="30169"/>
                    <a:pt x="108996" y="42895"/>
                    <a:pt x="204788" y="34565"/>
                  </a:cubicBezTo>
                  <a:cubicBezTo>
                    <a:pt x="227464" y="32593"/>
                    <a:pt x="229843" y="30975"/>
                    <a:pt x="247650" y="25040"/>
                  </a:cubicBezTo>
                  <a:cubicBezTo>
                    <a:pt x="269917" y="32461"/>
                    <a:pt x="262939" y="32502"/>
                    <a:pt x="295275" y="25040"/>
                  </a:cubicBezTo>
                  <a:cubicBezTo>
                    <a:pt x="305058" y="22782"/>
                    <a:pt x="323850" y="15515"/>
                    <a:pt x="323850" y="15515"/>
                  </a:cubicBezTo>
                  <a:cubicBezTo>
                    <a:pt x="355600" y="17102"/>
                    <a:pt x="387310" y="20277"/>
                    <a:pt x="419100" y="20277"/>
                  </a:cubicBezTo>
                  <a:cubicBezTo>
                    <a:pt x="428756" y="20277"/>
                    <a:pt x="438019" y="15515"/>
                    <a:pt x="447675" y="15515"/>
                  </a:cubicBezTo>
                  <a:cubicBezTo>
                    <a:pt x="501673" y="15515"/>
                    <a:pt x="555625" y="18690"/>
                    <a:pt x="609600" y="20277"/>
                  </a:cubicBezTo>
                  <a:cubicBezTo>
                    <a:pt x="612005" y="21880"/>
                    <a:pt x="632543" y="37381"/>
                    <a:pt x="638175" y="34565"/>
                  </a:cubicBezTo>
                  <a:cubicBezTo>
                    <a:pt x="642665" y="32320"/>
                    <a:pt x="639388" y="23827"/>
                    <a:pt x="642938" y="20277"/>
                  </a:cubicBezTo>
                  <a:cubicBezTo>
                    <a:pt x="646488" y="16727"/>
                    <a:pt x="652244" y="16138"/>
                    <a:pt x="657225" y="15515"/>
                  </a:cubicBezTo>
                  <a:cubicBezTo>
                    <a:pt x="677764" y="12948"/>
                    <a:pt x="698500" y="12340"/>
                    <a:pt x="719138" y="10752"/>
                  </a:cubicBezTo>
                  <a:cubicBezTo>
                    <a:pt x="730250" y="12340"/>
                    <a:pt x="741250" y="15515"/>
                    <a:pt x="752475" y="15515"/>
                  </a:cubicBezTo>
                  <a:cubicBezTo>
                    <a:pt x="847290" y="15515"/>
                    <a:pt x="826233" y="21090"/>
                    <a:pt x="871538" y="5990"/>
                  </a:cubicBezTo>
                  <a:cubicBezTo>
                    <a:pt x="876300" y="7577"/>
                    <a:pt x="880998" y="9373"/>
                    <a:pt x="885825" y="10752"/>
                  </a:cubicBezTo>
                  <a:cubicBezTo>
                    <a:pt x="946485" y="28084"/>
                    <a:pt x="958101" y="13852"/>
                    <a:pt x="1057275" y="10752"/>
                  </a:cubicBezTo>
                  <a:cubicBezTo>
                    <a:pt x="1127403" y="12756"/>
                    <a:pt x="1193986" y="23130"/>
                    <a:pt x="1262063" y="10752"/>
                  </a:cubicBezTo>
                  <a:cubicBezTo>
                    <a:pt x="1267002" y="9854"/>
                    <a:pt x="1271588" y="7577"/>
                    <a:pt x="1276350" y="5990"/>
                  </a:cubicBezTo>
                  <a:cubicBezTo>
                    <a:pt x="1322388" y="7577"/>
                    <a:pt x="1368398" y="10752"/>
                    <a:pt x="1414463" y="10752"/>
                  </a:cubicBezTo>
                  <a:cubicBezTo>
                    <a:pt x="1431997" y="10752"/>
                    <a:pt x="1449316" y="5990"/>
                    <a:pt x="1466850" y="5990"/>
                  </a:cubicBezTo>
                  <a:cubicBezTo>
                    <a:pt x="1517675" y="5990"/>
                    <a:pt x="1568450" y="9165"/>
                    <a:pt x="1619250" y="10752"/>
                  </a:cubicBezTo>
                  <a:cubicBezTo>
                    <a:pt x="1627188" y="12340"/>
                    <a:pt x="1635161" y="13759"/>
                    <a:pt x="1643063" y="15515"/>
                  </a:cubicBezTo>
                  <a:cubicBezTo>
                    <a:pt x="1649453" y="16935"/>
                    <a:pt x="1655568" y="20277"/>
                    <a:pt x="1662113" y="20277"/>
                  </a:cubicBezTo>
                  <a:cubicBezTo>
                    <a:pt x="1749440" y="20277"/>
                    <a:pt x="1836738" y="17102"/>
                    <a:pt x="1924050" y="15515"/>
                  </a:cubicBezTo>
                  <a:cubicBezTo>
                    <a:pt x="1970593" y="0"/>
                    <a:pt x="1939673" y="8863"/>
                    <a:pt x="2043113" y="5990"/>
                  </a:cubicBezTo>
                  <a:cubicBezTo>
                    <a:pt x="2065329" y="5373"/>
                    <a:pt x="2087563" y="5990"/>
                    <a:pt x="2109788" y="5990"/>
                  </a:cubicBezTo>
                </a:path>
              </a:pathLst>
            </a:cu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246442" y="2639963"/>
              <a:ext cx="1724025" cy="900113"/>
            </a:xfrm>
            <a:custGeom>
              <a:avLst/>
              <a:gdLst>
                <a:gd name="connsiteX0" fmla="*/ 0 w 1724025"/>
                <a:gd name="connsiteY0" fmla="*/ 790575 h 900113"/>
                <a:gd name="connsiteX1" fmla="*/ 14287 w 1724025"/>
                <a:gd name="connsiteY1" fmla="*/ 866775 h 900113"/>
                <a:gd name="connsiteX2" fmla="*/ 42862 w 1724025"/>
                <a:gd name="connsiteY2" fmla="*/ 900113 h 900113"/>
                <a:gd name="connsiteX3" fmla="*/ 200025 w 1724025"/>
                <a:gd name="connsiteY3" fmla="*/ 862013 h 900113"/>
                <a:gd name="connsiteX4" fmla="*/ 290512 w 1724025"/>
                <a:gd name="connsiteY4" fmla="*/ 814388 h 900113"/>
                <a:gd name="connsiteX5" fmla="*/ 361950 w 1724025"/>
                <a:gd name="connsiteY5" fmla="*/ 819150 h 900113"/>
                <a:gd name="connsiteX6" fmla="*/ 452437 w 1724025"/>
                <a:gd name="connsiteY6" fmla="*/ 838200 h 900113"/>
                <a:gd name="connsiteX7" fmla="*/ 500062 w 1724025"/>
                <a:gd name="connsiteY7" fmla="*/ 852488 h 900113"/>
                <a:gd name="connsiteX8" fmla="*/ 547687 w 1724025"/>
                <a:gd name="connsiteY8" fmla="*/ 852488 h 900113"/>
                <a:gd name="connsiteX9" fmla="*/ 600075 w 1724025"/>
                <a:gd name="connsiteY9" fmla="*/ 862013 h 900113"/>
                <a:gd name="connsiteX10" fmla="*/ 657225 w 1724025"/>
                <a:gd name="connsiteY10" fmla="*/ 838200 h 900113"/>
                <a:gd name="connsiteX11" fmla="*/ 709612 w 1724025"/>
                <a:gd name="connsiteY11" fmla="*/ 828675 h 900113"/>
                <a:gd name="connsiteX12" fmla="*/ 781050 w 1724025"/>
                <a:gd name="connsiteY12" fmla="*/ 819150 h 900113"/>
                <a:gd name="connsiteX13" fmla="*/ 833437 w 1724025"/>
                <a:gd name="connsiteY13" fmla="*/ 781050 h 900113"/>
                <a:gd name="connsiteX14" fmla="*/ 904875 w 1724025"/>
                <a:gd name="connsiteY14" fmla="*/ 757238 h 900113"/>
                <a:gd name="connsiteX15" fmla="*/ 923925 w 1724025"/>
                <a:gd name="connsiteY15" fmla="*/ 719138 h 900113"/>
                <a:gd name="connsiteX16" fmla="*/ 947737 w 1724025"/>
                <a:gd name="connsiteY16" fmla="*/ 704850 h 900113"/>
                <a:gd name="connsiteX17" fmla="*/ 1004887 w 1724025"/>
                <a:gd name="connsiteY17" fmla="*/ 685800 h 900113"/>
                <a:gd name="connsiteX18" fmla="*/ 1062037 w 1724025"/>
                <a:gd name="connsiteY18" fmla="*/ 652463 h 900113"/>
                <a:gd name="connsiteX19" fmla="*/ 1090612 w 1724025"/>
                <a:gd name="connsiteY19" fmla="*/ 623888 h 900113"/>
                <a:gd name="connsiteX20" fmla="*/ 1123950 w 1724025"/>
                <a:gd name="connsiteY20" fmla="*/ 571500 h 900113"/>
                <a:gd name="connsiteX21" fmla="*/ 1200150 w 1724025"/>
                <a:gd name="connsiteY21" fmla="*/ 542925 h 900113"/>
                <a:gd name="connsiteX22" fmla="*/ 1219200 w 1724025"/>
                <a:gd name="connsiteY22" fmla="*/ 495300 h 900113"/>
                <a:gd name="connsiteX23" fmla="*/ 1262062 w 1724025"/>
                <a:gd name="connsiteY23" fmla="*/ 476250 h 900113"/>
                <a:gd name="connsiteX24" fmla="*/ 1343025 w 1724025"/>
                <a:gd name="connsiteY24" fmla="*/ 438150 h 900113"/>
                <a:gd name="connsiteX25" fmla="*/ 1390650 w 1724025"/>
                <a:gd name="connsiteY25" fmla="*/ 404813 h 900113"/>
                <a:gd name="connsiteX26" fmla="*/ 1400175 w 1724025"/>
                <a:gd name="connsiteY26" fmla="*/ 371475 h 900113"/>
                <a:gd name="connsiteX27" fmla="*/ 1452562 w 1724025"/>
                <a:gd name="connsiteY27" fmla="*/ 319088 h 900113"/>
                <a:gd name="connsiteX28" fmla="*/ 1490662 w 1724025"/>
                <a:gd name="connsiteY28" fmla="*/ 304800 h 900113"/>
                <a:gd name="connsiteX29" fmla="*/ 1552575 w 1724025"/>
                <a:gd name="connsiteY29" fmla="*/ 261938 h 900113"/>
                <a:gd name="connsiteX30" fmla="*/ 1628775 w 1724025"/>
                <a:gd name="connsiteY30" fmla="*/ 247650 h 900113"/>
                <a:gd name="connsiteX31" fmla="*/ 1657350 w 1724025"/>
                <a:gd name="connsiteY31" fmla="*/ 185738 h 900113"/>
                <a:gd name="connsiteX32" fmla="*/ 1695450 w 1724025"/>
                <a:gd name="connsiteY32" fmla="*/ 138113 h 900113"/>
                <a:gd name="connsiteX33" fmla="*/ 1704975 w 1724025"/>
                <a:gd name="connsiteY33" fmla="*/ 95250 h 900113"/>
                <a:gd name="connsiteX34" fmla="*/ 1724025 w 1724025"/>
                <a:gd name="connsiteY34" fmla="*/ 42863 h 900113"/>
                <a:gd name="connsiteX35" fmla="*/ 1709737 w 1724025"/>
                <a:gd name="connsiteY35" fmla="*/ 0 h 900113"/>
                <a:gd name="connsiteX36" fmla="*/ 1628775 w 1724025"/>
                <a:gd name="connsiteY36" fmla="*/ 0 h 900113"/>
                <a:gd name="connsiteX37" fmla="*/ 1552575 w 1724025"/>
                <a:gd name="connsiteY37" fmla="*/ 23813 h 900113"/>
                <a:gd name="connsiteX38" fmla="*/ 1538287 w 1724025"/>
                <a:gd name="connsiteY38" fmla="*/ 47625 h 900113"/>
                <a:gd name="connsiteX39" fmla="*/ 1466850 w 1724025"/>
                <a:gd name="connsiteY39" fmla="*/ 66675 h 900113"/>
                <a:gd name="connsiteX40" fmla="*/ 1371600 w 1724025"/>
                <a:gd name="connsiteY40" fmla="*/ 100013 h 900113"/>
                <a:gd name="connsiteX41" fmla="*/ 1323975 w 1724025"/>
                <a:gd name="connsiteY41" fmla="*/ 128588 h 900113"/>
                <a:gd name="connsiteX42" fmla="*/ 1247775 w 1724025"/>
                <a:gd name="connsiteY42" fmla="*/ 157163 h 900113"/>
                <a:gd name="connsiteX43" fmla="*/ 1190625 w 1724025"/>
                <a:gd name="connsiteY43" fmla="*/ 161925 h 900113"/>
                <a:gd name="connsiteX44" fmla="*/ 1171575 w 1724025"/>
                <a:gd name="connsiteY44" fmla="*/ 209550 h 900113"/>
                <a:gd name="connsiteX45" fmla="*/ 1104900 w 1724025"/>
                <a:gd name="connsiteY45" fmla="*/ 228600 h 900113"/>
                <a:gd name="connsiteX46" fmla="*/ 1052512 w 1724025"/>
                <a:gd name="connsiteY46" fmla="*/ 266700 h 900113"/>
                <a:gd name="connsiteX47" fmla="*/ 1042987 w 1724025"/>
                <a:gd name="connsiteY47" fmla="*/ 300038 h 900113"/>
                <a:gd name="connsiteX48" fmla="*/ 966787 w 1724025"/>
                <a:gd name="connsiteY48" fmla="*/ 323850 h 900113"/>
                <a:gd name="connsiteX49" fmla="*/ 933450 w 1724025"/>
                <a:gd name="connsiteY49" fmla="*/ 342900 h 900113"/>
                <a:gd name="connsiteX50" fmla="*/ 909637 w 1724025"/>
                <a:gd name="connsiteY50" fmla="*/ 366713 h 900113"/>
                <a:gd name="connsiteX51" fmla="*/ 862012 w 1724025"/>
                <a:gd name="connsiteY51" fmla="*/ 366713 h 900113"/>
                <a:gd name="connsiteX52" fmla="*/ 809625 w 1724025"/>
                <a:gd name="connsiteY52" fmla="*/ 381000 h 900113"/>
                <a:gd name="connsiteX53" fmla="*/ 752475 w 1724025"/>
                <a:gd name="connsiteY53" fmla="*/ 414338 h 900113"/>
                <a:gd name="connsiteX54" fmla="*/ 695325 w 1724025"/>
                <a:gd name="connsiteY54" fmla="*/ 442913 h 900113"/>
                <a:gd name="connsiteX55" fmla="*/ 661987 w 1724025"/>
                <a:gd name="connsiteY55" fmla="*/ 481013 h 900113"/>
                <a:gd name="connsiteX56" fmla="*/ 609600 w 1724025"/>
                <a:gd name="connsiteY56" fmla="*/ 509588 h 900113"/>
                <a:gd name="connsiteX57" fmla="*/ 547687 w 1724025"/>
                <a:gd name="connsiteY57" fmla="*/ 519113 h 900113"/>
                <a:gd name="connsiteX58" fmla="*/ 504825 w 1724025"/>
                <a:gd name="connsiteY58" fmla="*/ 552450 h 900113"/>
                <a:gd name="connsiteX59" fmla="*/ 490537 w 1724025"/>
                <a:gd name="connsiteY59" fmla="*/ 581025 h 900113"/>
                <a:gd name="connsiteX60" fmla="*/ 404812 w 1724025"/>
                <a:gd name="connsiteY60" fmla="*/ 585788 h 900113"/>
                <a:gd name="connsiteX61" fmla="*/ 328612 w 1724025"/>
                <a:gd name="connsiteY61" fmla="*/ 604838 h 900113"/>
                <a:gd name="connsiteX62" fmla="*/ 295275 w 1724025"/>
                <a:gd name="connsiteY62" fmla="*/ 628650 h 900113"/>
                <a:gd name="connsiteX63" fmla="*/ 242887 w 1724025"/>
                <a:gd name="connsiteY63" fmla="*/ 661988 h 900113"/>
                <a:gd name="connsiteX64" fmla="*/ 190500 w 1724025"/>
                <a:gd name="connsiteY64" fmla="*/ 671513 h 900113"/>
                <a:gd name="connsiteX65" fmla="*/ 157162 w 1724025"/>
                <a:gd name="connsiteY65" fmla="*/ 714375 h 900113"/>
                <a:gd name="connsiteX66" fmla="*/ 109537 w 1724025"/>
                <a:gd name="connsiteY66" fmla="*/ 719138 h 900113"/>
                <a:gd name="connsiteX67" fmla="*/ 61912 w 1724025"/>
                <a:gd name="connsiteY67" fmla="*/ 752475 h 900113"/>
                <a:gd name="connsiteX68" fmla="*/ 0 w 1724025"/>
                <a:gd name="connsiteY68" fmla="*/ 790575 h 9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724025" h="900113">
                  <a:moveTo>
                    <a:pt x="0" y="790575"/>
                  </a:moveTo>
                  <a:lnTo>
                    <a:pt x="14287" y="866775"/>
                  </a:lnTo>
                  <a:lnTo>
                    <a:pt x="42862" y="900113"/>
                  </a:lnTo>
                  <a:lnTo>
                    <a:pt x="200025" y="862013"/>
                  </a:lnTo>
                  <a:lnTo>
                    <a:pt x="290512" y="814388"/>
                  </a:lnTo>
                  <a:lnTo>
                    <a:pt x="361950" y="819150"/>
                  </a:lnTo>
                  <a:lnTo>
                    <a:pt x="452437" y="838200"/>
                  </a:lnTo>
                  <a:lnTo>
                    <a:pt x="500062" y="852488"/>
                  </a:lnTo>
                  <a:lnTo>
                    <a:pt x="547687" y="852488"/>
                  </a:lnTo>
                  <a:lnTo>
                    <a:pt x="600075" y="862013"/>
                  </a:lnTo>
                  <a:lnTo>
                    <a:pt x="657225" y="838200"/>
                  </a:lnTo>
                  <a:lnTo>
                    <a:pt x="709612" y="828675"/>
                  </a:lnTo>
                  <a:lnTo>
                    <a:pt x="781050" y="819150"/>
                  </a:lnTo>
                  <a:lnTo>
                    <a:pt x="833437" y="781050"/>
                  </a:lnTo>
                  <a:lnTo>
                    <a:pt x="904875" y="757238"/>
                  </a:lnTo>
                  <a:lnTo>
                    <a:pt x="923925" y="719138"/>
                  </a:lnTo>
                  <a:lnTo>
                    <a:pt x="947737" y="704850"/>
                  </a:lnTo>
                  <a:lnTo>
                    <a:pt x="1004887" y="685800"/>
                  </a:lnTo>
                  <a:lnTo>
                    <a:pt x="1062037" y="652463"/>
                  </a:lnTo>
                  <a:lnTo>
                    <a:pt x="1090612" y="623888"/>
                  </a:lnTo>
                  <a:lnTo>
                    <a:pt x="1123950" y="571500"/>
                  </a:lnTo>
                  <a:lnTo>
                    <a:pt x="1200150" y="542925"/>
                  </a:lnTo>
                  <a:lnTo>
                    <a:pt x="1219200" y="495300"/>
                  </a:lnTo>
                  <a:lnTo>
                    <a:pt x="1262062" y="476250"/>
                  </a:lnTo>
                  <a:lnTo>
                    <a:pt x="1343025" y="438150"/>
                  </a:lnTo>
                  <a:lnTo>
                    <a:pt x="1390650" y="404813"/>
                  </a:lnTo>
                  <a:lnTo>
                    <a:pt x="1400175" y="371475"/>
                  </a:lnTo>
                  <a:lnTo>
                    <a:pt x="1452562" y="319088"/>
                  </a:lnTo>
                  <a:lnTo>
                    <a:pt x="1490662" y="304800"/>
                  </a:lnTo>
                  <a:lnTo>
                    <a:pt x="1552575" y="261938"/>
                  </a:lnTo>
                  <a:lnTo>
                    <a:pt x="1628775" y="247650"/>
                  </a:lnTo>
                  <a:lnTo>
                    <a:pt x="1657350" y="185738"/>
                  </a:lnTo>
                  <a:lnTo>
                    <a:pt x="1695450" y="138113"/>
                  </a:lnTo>
                  <a:lnTo>
                    <a:pt x="1704975" y="95250"/>
                  </a:lnTo>
                  <a:lnTo>
                    <a:pt x="1724025" y="42863"/>
                  </a:lnTo>
                  <a:lnTo>
                    <a:pt x="1709737" y="0"/>
                  </a:lnTo>
                  <a:lnTo>
                    <a:pt x="1628775" y="0"/>
                  </a:lnTo>
                  <a:lnTo>
                    <a:pt x="1552575" y="23813"/>
                  </a:lnTo>
                  <a:lnTo>
                    <a:pt x="1538287" y="47625"/>
                  </a:lnTo>
                  <a:lnTo>
                    <a:pt x="1466850" y="66675"/>
                  </a:lnTo>
                  <a:lnTo>
                    <a:pt x="1371600" y="100013"/>
                  </a:lnTo>
                  <a:lnTo>
                    <a:pt x="1323975" y="128588"/>
                  </a:lnTo>
                  <a:lnTo>
                    <a:pt x="1247775" y="157163"/>
                  </a:lnTo>
                  <a:lnTo>
                    <a:pt x="1190625" y="161925"/>
                  </a:lnTo>
                  <a:lnTo>
                    <a:pt x="1171575" y="209550"/>
                  </a:lnTo>
                  <a:lnTo>
                    <a:pt x="1104900" y="228600"/>
                  </a:lnTo>
                  <a:lnTo>
                    <a:pt x="1052512" y="266700"/>
                  </a:lnTo>
                  <a:lnTo>
                    <a:pt x="1042987" y="300038"/>
                  </a:lnTo>
                  <a:lnTo>
                    <a:pt x="966787" y="323850"/>
                  </a:lnTo>
                  <a:lnTo>
                    <a:pt x="933450" y="342900"/>
                  </a:lnTo>
                  <a:lnTo>
                    <a:pt x="909637" y="366713"/>
                  </a:lnTo>
                  <a:lnTo>
                    <a:pt x="862012" y="366713"/>
                  </a:lnTo>
                  <a:lnTo>
                    <a:pt x="809625" y="381000"/>
                  </a:lnTo>
                  <a:lnTo>
                    <a:pt x="752475" y="414338"/>
                  </a:lnTo>
                  <a:lnTo>
                    <a:pt x="695325" y="442913"/>
                  </a:lnTo>
                  <a:lnTo>
                    <a:pt x="661987" y="481013"/>
                  </a:lnTo>
                  <a:lnTo>
                    <a:pt x="609600" y="509588"/>
                  </a:lnTo>
                  <a:lnTo>
                    <a:pt x="547687" y="519113"/>
                  </a:lnTo>
                  <a:lnTo>
                    <a:pt x="504825" y="552450"/>
                  </a:lnTo>
                  <a:lnTo>
                    <a:pt x="490537" y="581025"/>
                  </a:lnTo>
                  <a:lnTo>
                    <a:pt x="404812" y="585788"/>
                  </a:lnTo>
                  <a:lnTo>
                    <a:pt x="328612" y="604838"/>
                  </a:lnTo>
                  <a:lnTo>
                    <a:pt x="295275" y="628650"/>
                  </a:lnTo>
                  <a:lnTo>
                    <a:pt x="242887" y="661988"/>
                  </a:lnTo>
                  <a:lnTo>
                    <a:pt x="190500" y="671513"/>
                  </a:lnTo>
                  <a:lnTo>
                    <a:pt x="157162" y="714375"/>
                  </a:lnTo>
                  <a:lnTo>
                    <a:pt x="109537" y="719138"/>
                  </a:lnTo>
                  <a:lnTo>
                    <a:pt x="61912" y="752475"/>
                  </a:lnTo>
                  <a:lnTo>
                    <a:pt x="0" y="790575"/>
                  </a:lnTo>
                  <a:close/>
                </a:path>
              </a:pathLst>
            </a:custGeom>
            <a:solidFill>
              <a:srgbClr val="FFFF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65417" y="2711401"/>
              <a:ext cx="2009775" cy="857250"/>
              <a:chOff x="2576513" y="2940001"/>
              <a:chExt cx="2009775" cy="857250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2576513" y="3378151"/>
                <a:ext cx="819150" cy="338137"/>
              </a:xfrm>
              <a:custGeom>
                <a:avLst/>
                <a:gdLst>
                  <a:gd name="connsiteX0" fmla="*/ 0 w 819150"/>
                  <a:gd name="connsiteY0" fmla="*/ 338137 h 338137"/>
                  <a:gd name="connsiteX1" fmla="*/ 47625 w 819150"/>
                  <a:gd name="connsiteY1" fmla="*/ 333375 h 338137"/>
                  <a:gd name="connsiteX2" fmla="*/ 71437 w 819150"/>
                  <a:gd name="connsiteY2" fmla="*/ 309562 h 338137"/>
                  <a:gd name="connsiteX3" fmla="*/ 85725 w 819150"/>
                  <a:gd name="connsiteY3" fmla="*/ 304800 h 338137"/>
                  <a:gd name="connsiteX4" fmla="*/ 114300 w 819150"/>
                  <a:gd name="connsiteY4" fmla="*/ 290512 h 338137"/>
                  <a:gd name="connsiteX5" fmla="*/ 152400 w 819150"/>
                  <a:gd name="connsiteY5" fmla="*/ 280987 h 338137"/>
                  <a:gd name="connsiteX6" fmla="*/ 180975 w 819150"/>
                  <a:gd name="connsiteY6" fmla="*/ 266700 h 338137"/>
                  <a:gd name="connsiteX7" fmla="*/ 195262 w 819150"/>
                  <a:gd name="connsiteY7" fmla="*/ 257175 h 338137"/>
                  <a:gd name="connsiteX8" fmla="*/ 219075 w 819150"/>
                  <a:gd name="connsiteY8" fmla="*/ 252412 h 338137"/>
                  <a:gd name="connsiteX9" fmla="*/ 247650 w 819150"/>
                  <a:gd name="connsiteY9" fmla="*/ 242887 h 338137"/>
                  <a:gd name="connsiteX10" fmla="*/ 261937 w 819150"/>
                  <a:gd name="connsiteY10" fmla="*/ 233362 h 338137"/>
                  <a:gd name="connsiteX11" fmla="*/ 276225 w 819150"/>
                  <a:gd name="connsiteY11" fmla="*/ 228600 h 338137"/>
                  <a:gd name="connsiteX12" fmla="*/ 333375 w 819150"/>
                  <a:gd name="connsiteY12" fmla="*/ 219075 h 338137"/>
                  <a:gd name="connsiteX13" fmla="*/ 347662 w 819150"/>
                  <a:gd name="connsiteY13" fmla="*/ 214312 h 338137"/>
                  <a:gd name="connsiteX14" fmla="*/ 357187 w 819150"/>
                  <a:gd name="connsiteY14" fmla="*/ 200025 h 338137"/>
                  <a:gd name="connsiteX15" fmla="*/ 385762 w 819150"/>
                  <a:gd name="connsiteY15" fmla="*/ 185737 h 338137"/>
                  <a:gd name="connsiteX16" fmla="*/ 514350 w 819150"/>
                  <a:gd name="connsiteY16" fmla="*/ 180975 h 338137"/>
                  <a:gd name="connsiteX17" fmla="*/ 523875 w 819150"/>
                  <a:gd name="connsiteY17" fmla="*/ 166687 h 338137"/>
                  <a:gd name="connsiteX18" fmla="*/ 557212 w 819150"/>
                  <a:gd name="connsiteY18" fmla="*/ 147637 h 338137"/>
                  <a:gd name="connsiteX19" fmla="*/ 571500 w 819150"/>
                  <a:gd name="connsiteY19" fmla="*/ 133350 h 338137"/>
                  <a:gd name="connsiteX20" fmla="*/ 595312 w 819150"/>
                  <a:gd name="connsiteY20" fmla="*/ 104775 h 338137"/>
                  <a:gd name="connsiteX21" fmla="*/ 623887 w 819150"/>
                  <a:gd name="connsiteY21" fmla="*/ 85725 h 338137"/>
                  <a:gd name="connsiteX22" fmla="*/ 638175 w 819150"/>
                  <a:gd name="connsiteY22" fmla="*/ 76200 h 338137"/>
                  <a:gd name="connsiteX23" fmla="*/ 709612 w 819150"/>
                  <a:gd name="connsiteY23" fmla="*/ 66675 h 338137"/>
                  <a:gd name="connsiteX24" fmla="*/ 738187 w 819150"/>
                  <a:gd name="connsiteY24" fmla="*/ 57150 h 338137"/>
                  <a:gd name="connsiteX25" fmla="*/ 752475 w 819150"/>
                  <a:gd name="connsiteY25" fmla="*/ 42862 h 338137"/>
                  <a:gd name="connsiteX26" fmla="*/ 766762 w 819150"/>
                  <a:gd name="connsiteY26" fmla="*/ 33337 h 338137"/>
                  <a:gd name="connsiteX27" fmla="*/ 781050 w 819150"/>
                  <a:gd name="connsiteY27" fmla="*/ 19050 h 338137"/>
                  <a:gd name="connsiteX28" fmla="*/ 795337 w 819150"/>
                  <a:gd name="connsiteY28" fmla="*/ 9525 h 338137"/>
                  <a:gd name="connsiteX29" fmla="*/ 809625 w 819150"/>
                  <a:gd name="connsiteY29" fmla="*/ 4762 h 338137"/>
                  <a:gd name="connsiteX30" fmla="*/ 819150 w 819150"/>
                  <a:gd name="connsiteY30" fmla="*/ 0 h 3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19150" h="338137">
                    <a:moveTo>
                      <a:pt x="0" y="338137"/>
                    </a:moveTo>
                    <a:cubicBezTo>
                      <a:pt x="15875" y="336550"/>
                      <a:pt x="32079" y="336962"/>
                      <a:pt x="47625" y="333375"/>
                    </a:cubicBezTo>
                    <a:cubicBezTo>
                      <a:pt x="67704" y="328741"/>
                      <a:pt x="57707" y="320545"/>
                      <a:pt x="71437" y="309562"/>
                    </a:cubicBezTo>
                    <a:cubicBezTo>
                      <a:pt x="75357" y="306426"/>
                      <a:pt x="80962" y="306387"/>
                      <a:pt x="85725" y="304800"/>
                    </a:cubicBezTo>
                    <a:cubicBezTo>
                      <a:pt x="100730" y="294796"/>
                      <a:pt x="97616" y="295062"/>
                      <a:pt x="114300" y="290512"/>
                    </a:cubicBezTo>
                    <a:cubicBezTo>
                      <a:pt x="126930" y="287067"/>
                      <a:pt x="152400" y="280987"/>
                      <a:pt x="152400" y="280987"/>
                    </a:cubicBezTo>
                    <a:cubicBezTo>
                      <a:pt x="193343" y="253690"/>
                      <a:pt x="141540" y="286417"/>
                      <a:pt x="180975" y="266700"/>
                    </a:cubicBezTo>
                    <a:cubicBezTo>
                      <a:pt x="186094" y="264140"/>
                      <a:pt x="189903" y="259185"/>
                      <a:pt x="195262" y="257175"/>
                    </a:cubicBezTo>
                    <a:cubicBezTo>
                      <a:pt x="202841" y="254333"/>
                      <a:pt x="211265" y="254542"/>
                      <a:pt x="219075" y="252412"/>
                    </a:cubicBezTo>
                    <a:cubicBezTo>
                      <a:pt x="228761" y="249770"/>
                      <a:pt x="238125" y="246062"/>
                      <a:pt x="247650" y="242887"/>
                    </a:cubicBezTo>
                    <a:cubicBezTo>
                      <a:pt x="253080" y="241077"/>
                      <a:pt x="256818" y="235922"/>
                      <a:pt x="261937" y="233362"/>
                    </a:cubicBezTo>
                    <a:cubicBezTo>
                      <a:pt x="266427" y="231117"/>
                      <a:pt x="271398" y="229979"/>
                      <a:pt x="276225" y="228600"/>
                    </a:cubicBezTo>
                    <a:cubicBezTo>
                      <a:pt x="300705" y="221606"/>
                      <a:pt x="302441" y="222941"/>
                      <a:pt x="333375" y="219075"/>
                    </a:cubicBezTo>
                    <a:cubicBezTo>
                      <a:pt x="338137" y="217487"/>
                      <a:pt x="343742" y="217448"/>
                      <a:pt x="347662" y="214312"/>
                    </a:cubicBezTo>
                    <a:cubicBezTo>
                      <a:pt x="352131" y="210736"/>
                      <a:pt x="353140" y="204072"/>
                      <a:pt x="357187" y="200025"/>
                    </a:cubicBezTo>
                    <a:cubicBezTo>
                      <a:pt x="362633" y="194580"/>
                      <a:pt x="377463" y="186290"/>
                      <a:pt x="385762" y="185737"/>
                    </a:cubicBezTo>
                    <a:cubicBezTo>
                      <a:pt x="428559" y="182884"/>
                      <a:pt x="471487" y="182562"/>
                      <a:pt x="514350" y="180975"/>
                    </a:cubicBezTo>
                    <a:cubicBezTo>
                      <a:pt x="517525" y="176212"/>
                      <a:pt x="519828" y="170735"/>
                      <a:pt x="523875" y="166687"/>
                    </a:cubicBezTo>
                    <a:cubicBezTo>
                      <a:pt x="535123" y="155439"/>
                      <a:pt x="544140" y="156974"/>
                      <a:pt x="557212" y="147637"/>
                    </a:cubicBezTo>
                    <a:cubicBezTo>
                      <a:pt x="562693" y="143722"/>
                      <a:pt x="566737" y="138112"/>
                      <a:pt x="571500" y="133350"/>
                    </a:cubicBezTo>
                    <a:cubicBezTo>
                      <a:pt x="578455" y="112483"/>
                      <a:pt x="572747" y="120570"/>
                      <a:pt x="595312" y="104775"/>
                    </a:cubicBezTo>
                    <a:cubicBezTo>
                      <a:pt x="604690" y="98210"/>
                      <a:pt x="614362" y="92075"/>
                      <a:pt x="623887" y="85725"/>
                    </a:cubicBezTo>
                    <a:cubicBezTo>
                      <a:pt x="628650" y="82550"/>
                      <a:pt x="632486" y="76832"/>
                      <a:pt x="638175" y="76200"/>
                    </a:cubicBezTo>
                    <a:cubicBezTo>
                      <a:pt x="690634" y="70371"/>
                      <a:pt x="666857" y="73800"/>
                      <a:pt x="709612" y="66675"/>
                    </a:cubicBezTo>
                    <a:lnTo>
                      <a:pt x="738187" y="57150"/>
                    </a:lnTo>
                    <a:cubicBezTo>
                      <a:pt x="744577" y="55020"/>
                      <a:pt x="747301" y="47174"/>
                      <a:pt x="752475" y="42862"/>
                    </a:cubicBezTo>
                    <a:cubicBezTo>
                      <a:pt x="756872" y="39198"/>
                      <a:pt x="762365" y="37001"/>
                      <a:pt x="766762" y="33337"/>
                    </a:cubicBezTo>
                    <a:cubicBezTo>
                      <a:pt x="771936" y="29025"/>
                      <a:pt x="775876" y="23362"/>
                      <a:pt x="781050" y="19050"/>
                    </a:cubicBezTo>
                    <a:cubicBezTo>
                      <a:pt x="785447" y="15386"/>
                      <a:pt x="790218" y="12085"/>
                      <a:pt x="795337" y="9525"/>
                    </a:cubicBezTo>
                    <a:cubicBezTo>
                      <a:pt x="799827" y="7280"/>
                      <a:pt x="804964" y="6626"/>
                      <a:pt x="809625" y="4762"/>
                    </a:cubicBezTo>
                    <a:cubicBezTo>
                      <a:pt x="812921" y="3444"/>
                      <a:pt x="815975" y="1587"/>
                      <a:pt x="819150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833688" y="2940001"/>
                <a:ext cx="1752600" cy="857250"/>
              </a:xfrm>
              <a:custGeom>
                <a:avLst/>
                <a:gdLst>
                  <a:gd name="connsiteX0" fmla="*/ 0 w 1752600"/>
                  <a:gd name="connsiteY0" fmla="*/ 857250 h 857250"/>
                  <a:gd name="connsiteX1" fmla="*/ 4762 w 1752600"/>
                  <a:gd name="connsiteY1" fmla="*/ 842962 h 857250"/>
                  <a:gd name="connsiteX2" fmla="*/ 19050 w 1752600"/>
                  <a:gd name="connsiteY2" fmla="*/ 828675 h 857250"/>
                  <a:gd name="connsiteX3" fmla="*/ 66675 w 1752600"/>
                  <a:gd name="connsiteY3" fmla="*/ 819150 h 857250"/>
                  <a:gd name="connsiteX4" fmla="*/ 85725 w 1752600"/>
                  <a:gd name="connsiteY4" fmla="*/ 814387 h 857250"/>
                  <a:gd name="connsiteX5" fmla="*/ 119062 w 1752600"/>
                  <a:gd name="connsiteY5" fmla="*/ 800100 h 857250"/>
                  <a:gd name="connsiteX6" fmla="*/ 138112 w 1752600"/>
                  <a:gd name="connsiteY6" fmla="*/ 795337 h 857250"/>
                  <a:gd name="connsiteX7" fmla="*/ 171450 w 1752600"/>
                  <a:gd name="connsiteY7" fmla="*/ 771525 h 857250"/>
                  <a:gd name="connsiteX8" fmla="*/ 204787 w 1752600"/>
                  <a:gd name="connsiteY8" fmla="*/ 766762 h 857250"/>
                  <a:gd name="connsiteX9" fmla="*/ 271462 w 1752600"/>
                  <a:gd name="connsiteY9" fmla="*/ 757237 h 857250"/>
                  <a:gd name="connsiteX10" fmla="*/ 285750 w 1752600"/>
                  <a:gd name="connsiteY10" fmla="*/ 752475 h 857250"/>
                  <a:gd name="connsiteX11" fmla="*/ 309562 w 1752600"/>
                  <a:gd name="connsiteY11" fmla="*/ 733425 h 857250"/>
                  <a:gd name="connsiteX12" fmla="*/ 323850 w 1752600"/>
                  <a:gd name="connsiteY12" fmla="*/ 714375 h 857250"/>
                  <a:gd name="connsiteX13" fmla="*/ 352425 w 1752600"/>
                  <a:gd name="connsiteY13" fmla="*/ 704850 h 857250"/>
                  <a:gd name="connsiteX14" fmla="*/ 395287 w 1752600"/>
                  <a:gd name="connsiteY14" fmla="*/ 676275 h 857250"/>
                  <a:gd name="connsiteX15" fmla="*/ 423862 w 1752600"/>
                  <a:gd name="connsiteY15" fmla="*/ 652462 h 857250"/>
                  <a:gd name="connsiteX16" fmla="*/ 452437 w 1752600"/>
                  <a:gd name="connsiteY16" fmla="*/ 642937 h 857250"/>
                  <a:gd name="connsiteX17" fmla="*/ 495300 w 1752600"/>
                  <a:gd name="connsiteY17" fmla="*/ 623887 h 857250"/>
                  <a:gd name="connsiteX18" fmla="*/ 509587 w 1752600"/>
                  <a:gd name="connsiteY18" fmla="*/ 619125 h 857250"/>
                  <a:gd name="connsiteX19" fmla="*/ 538162 w 1752600"/>
                  <a:gd name="connsiteY19" fmla="*/ 600075 h 857250"/>
                  <a:gd name="connsiteX20" fmla="*/ 552450 w 1752600"/>
                  <a:gd name="connsiteY20" fmla="*/ 590550 h 857250"/>
                  <a:gd name="connsiteX21" fmla="*/ 566737 w 1752600"/>
                  <a:gd name="connsiteY21" fmla="*/ 585787 h 857250"/>
                  <a:gd name="connsiteX22" fmla="*/ 581025 w 1752600"/>
                  <a:gd name="connsiteY22" fmla="*/ 571500 h 857250"/>
                  <a:gd name="connsiteX23" fmla="*/ 609600 w 1752600"/>
                  <a:gd name="connsiteY23" fmla="*/ 561975 h 857250"/>
                  <a:gd name="connsiteX24" fmla="*/ 623887 w 1752600"/>
                  <a:gd name="connsiteY24" fmla="*/ 547687 h 857250"/>
                  <a:gd name="connsiteX25" fmla="*/ 666750 w 1752600"/>
                  <a:gd name="connsiteY25" fmla="*/ 538162 h 857250"/>
                  <a:gd name="connsiteX26" fmla="*/ 709612 w 1752600"/>
                  <a:gd name="connsiteY26" fmla="*/ 514350 h 857250"/>
                  <a:gd name="connsiteX27" fmla="*/ 723900 w 1752600"/>
                  <a:gd name="connsiteY27" fmla="*/ 504825 h 857250"/>
                  <a:gd name="connsiteX28" fmla="*/ 804862 w 1752600"/>
                  <a:gd name="connsiteY28" fmla="*/ 495300 h 857250"/>
                  <a:gd name="connsiteX29" fmla="*/ 833437 w 1752600"/>
                  <a:gd name="connsiteY29" fmla="*/ 481012 h 857250"/>
                  <a:gd name="connsiteX30" fmla="*/ 842962 w 1752600"/>
                  <a:gd name="connsiteY30" fmla="*/ 466725 h 857250"/>
                  <a:gd name="connsiteX31" fmla="*/ 876300 w 1752600"/>
                  <a:gd name="connsiteY31" fmla="*/ 452437 h 857250"/>
                  <a:gd name="connsiteX32" fmla="*/ 890587 w 1752600"/>
                  <a:gd name="connsiteY32" fmla="*/ 442912 h 857250"/>
                  <a:gd name="connsiteX33" fmla="*/ 919162 w 1752600"/>
                  <a:gd name="connsiteY33" fmla="*/ 433387 h 857250"/>
                  <a:gd name="connsiteX34" fmla="*/ 952500 w 1752600"/>
                  <a:gd name="connsiteY34" fmla="*/ 423862 h 857250"/>
                  <a:gd name="connsiteX35" fmla="*/ 962025 w 1752600"/>
                  <a:gd name="connsiteY35" fmla="*/ 409575 h 857250"/>
                  <a:gd name="connsiteX36" fmla="*/ 990600 w 1752600"/>
                  <a:gd name="connsiteY36" fmla="*/ 395287 h 857250"/>
                  <a:gd name="connsiteX37" fmla="*/ 1000125 w 1752600"/>
                  <a:gd name="connsiteY37" fmla="*/ 381000 h 857250"/>
                  <a:gd name="connsiteX38" fmla="*/ 1057275 w 1752600"/>
                  <a:gd name="connsiteY38" fmla="*/ 366712 h 857250"/>
                  <a:gd name="connsiteX39" fmla="*/ 1071562 w 1752600"/>
                  <a:gd name="connsiteY39" fmla="*/ 357187 h 857250"/>
                  <a:gd name="connsiteX40" fmla="*/ 1090612 w 1752600"/>
                  <a:gd name="connsiteY40" fmla="*/ 342900 h 857250"/>
                  <a:gd name="connsiteX41" fmla="*/ 1104900 w 1752600"/>
                  <a:gd name="connsiteY41" fmla="*/ 338137 h 857250"/>
                  <a:gd name="connsiteX42" fmla="*/ 1133475 w 1752600"/>
                  <a:gd name="connsiteY42" fmla="*/ 319087 h 857250"/>
                  <a:gd name="connsiteX43" fmla="*/ 1162050 w 1752600"/>
                  <a:gd name="connsiteY43" fmla="*/ 304800 h 857250"/>
                  <a:gd name="connsiteX44" fmla="*/ 1219200 w 1752600"/>
                  <a:gd name="connsiteY44" fmla="*/ 300037 h 857250"/>
                  <a:gd name="connsiteX45" fmla="*/ 1243012 w 1752600"/>
                  <a:gd name="connsiteY45" fmla="*/ 280987 h 857250"/>
                  <a:gd name="connsiteX46" fmla="*/ 1276350 w 1752600"/>
                  <a:gd name="connsiteY46" fmla="*/ 261937 h 857250"/>
                  <a:gd name="connsiteX47" fmla="*/ 1290637 w 1752600"/>
                  <a:gd name="connsiteY47" fmla="*/ 252412 h 857250"/>
                  <a:gd name="connsiteX48" fmla="*/ 1309687 w 1752600"/>
                  <a:gd name="connsiteY48" fmla="*/ 242887 h 857250"/>
                  <a:gd name="connsiteX49" fmla="*/ 1323975 w 1752600"/>
                  <a:gd name="connsiteY49" fmla="*/ 233362 h 857250"/>
                  <a:gd name="connsiteX50" fmla="*/ 1352550 w 1752600"/>
                  <a:gd name="connsiteY50" fmla="*/ 223837 h 857250"/>
                  <a:gd name="connsiteX51" fmla="*/ 1381125 w 1752600"/>
                  <a:gd name="connsiteY51" fmla="*/ 204787 h 857250"/>
                  <a:gd name="connsiteX52" fmla="*/ 1400175 w 1752600"/>
                  <a:gd name="connsiteY52" fmla="*/ 176212 h 857250"/>
                  <a:gd name="connsiteX53" fmla="*/ 1423987 w 1752600"/>
                  <a:gd name="connsiteY53" fmla="*/ 157162 h 857250"/>
                  <a:gd name="connsiteX54" fmla="*/ 1457325 w 1752600"/>
                  <a:gd name="connsiteY54" fmla="*/ 152400 h 857250"/>
                  <a:gd name="connsiteX55" fmla="*/ 1500187 w 1752600"/>
                  <a:gd name="connsiteY55" fmla="*/ 133350 h 857250"/>
                  <a:gd name="connsiteX56" fmla="*/ 1514475 w 1752600"/>
                  <a:gd name="connsiteY56" fmla="*/ 100012 h 857250"/>
                  <a:gd name="connsiteX57" fmla="*/ 1538287 w 1752600"/>
                  <a:gd name="connsiteY57" fmla="*/ 95250 h 857250"/>
                  <a:gd name="connsiteX58" fmla="*/ 1566862 w 1752600"/>
                  <a:gd name="connsiteY58" fmla="*/ 80962 h 857250"/>
                  <a:gd name="connsiteX59" fmla="*/ 1609725 w 1752600"/>
                  <a:gd name="connsiteY59" fmla="*/ 71437 h 857250"/>
                  <a:gd name="connsiteX60" fmla="*/ 1647825 w 1752600"/>
                  <a:gd name="connsiteY60" fmla="*/ 52387 h 857250"/>
                  <a:gd name="connsiteX61" fmla="*/ 1662112 w 1752600"/>
                  <a:gd name="connsiteY61" fmla="*/ 42862 h 857250"/>
                  <a:gd name="connsiteX62" fmla="*/ 1676400 w 1752600"/>
                  <a:gd name="connsiteY62" fmla="*/ 38100 h 857250"/>
                  <a:gd name="connsiteX63" fmla="*/ 1690687 w 1752600"/>
                  <a:gd name="connsiteY63" fmla="*/ 23812 h 857250"/>
                  <a:gd name="connsiteX64" fmla="*/ 1728787 w 1752600"/>
                  <a:gd name="connsiteY64" fmla="*/ 14287 h 857250"/>
                  <a:gd name="connsiteX65" fmla="*/ 1752600 w 1752600"/>
                  <a:gd name="connsiteY65" fmla="*/ 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752600" h="857250">
                    <a:moveTo>
                      <a:pt x="0" y="857250"/>
                    </a:moveTo>
                    <a:cubicBezTo>
                      <a:pt x="1587" y="852487"/>
                      <a:pt x="1977" y="847139"/>
                      <a:pt x="4762" y="842962"/>
                    </a:cubicBezTo>
                    <a:cubicBezTo>
                      <a:pt x="8498" y="837358"/>
                      <a:pt x="13446" y="832411"/>
                      <a:pt x="19050" y="828675"/>
                    </a:cubicBezTo>
                    <a:cubicBezTo>
                      <a:pt x="28222" y="822560"/>
                      <a:pt x="63618" y="819706"/>
                      <a:pt x="66675" y="819150"/>
                    </a:cubicBezTo>
                    <a:cubicBezTo>
                      <a:pt x="73115" y="817979"/>
                      <a:pt x="79431" y="816185"/>
                      <a:pt x="85725" y="814387"/>
                    </a:cubicBezTo>
                    <a:cubicBezTo>
                      <a:pt x="118841" y="804925"/>
                      <a:pt x="78419" y="815342"/>
                      <a:pt x="119062" y="800100"/>
                    </a:cubicBezTo>
                    <a:cubicBezTo>
                      <a:pt x="125191" y="797802"/>
                      <a:pt x="131762" y="796925"/>
                      <a:pt x="138112" y="795337"/>
                    </a:cubicBezTo>
                    <a:cubicBezTo>
                      <a:pt x="146050" y="771525"/>
                      <a:pt x="138113" y="782637"/>
                      <a:pt x="171450" y="771525"/>
                    </a:cubicBezTo>
                    <a:cubicBezTo>
                      <a:pt x="182099" y="767975"/>
                      <a:pt x="193649" y="768154"/>
                      <a:pt x="204787" y="766762"/>
                    </a:cubicBezTo>
                    <a:cubicBezTo>
                      <a:pt x="234441" y="763055"/>
                      <a:pt x="245521" y="763722"/>
                      <a:pt x="271462" y="757237"/>
                    </a:cubicBezTo>
                    <a:cubicBezTo>
                      <a:pt x="276332" y="756019"/>
                      <a:pt x="280987" y="754062"/>
                      <a:pt x="285750" y="752475"/>
                    </a:cubicBezTo>
                    <a:cubicBezTo>
                      <a:pt x="314920" y="708719"/>
                      <a:pt x="275058" y="762178"/>
                      <a:pt x="309562" y="733425"/>
                    </a:cubicBezTo>
                    <a:cubicBezTo>
                      <a:pt x="315660" y="728344"/>
                      <a:pt x="317245" y="718778"/>
                      <a:pt x="323850" y="714375"/>
                    </a:cubicBezTo>
                    <a:cubicBezTo>
                      <a:pt x="332204" y="708806"/>
                      <a:pt x="352425" y="704850"/>
                      <a:pt x="352425" y="704850"/>
                    </a:cubicBezTo>
                    <a:lnTo>
                      <a:pt x="395287" y="676275"/>
                    </a:lnTo>
                    <a:cubicBezTo>
                      <a:pt x="417714" y="661323"/>
                      <a:pt x="400494" y="662848"/>
                      <a:pt x="423862" y="652462"/>
                    </a:cubicBezTo>
                    <a:cubicBezTo>
                      <a:pt x="433037" y="648384"/>
                      <a:pt x="444083" y="648506"/>
                      <a:pt x="452437" y="642937"/>
                    </a:cubicBezTo>
                    <a:cubicBezTo>
                      <a:pt x="475079" y="627843"/>
                      <a:pt x="461296" y="635222"/>
                      <a:pt x="495300" y="623887"/>
                    </a:cubicBezTo>
                    <a:lnTo>
                      <a:pt x="509587" y="619125"/>
                    </a:lnTo>
                    <a:lnTo>
                      <a:pt x="538162" y="600075"/>
                    </a:lnTo>
                    <a:cubicBezTo>
                      <a:pt x="542925" y="596900"/>
                      <a:pt x="547020" y="592360"/>
                      <a:pt x="552450" y="590550"/>
                    </a:cubicBezTo>
                    <a:lnTo>
                      <a:pt x="566737" y="585787"/>
                    </a:lnTo>
                    <a:cubicBezTo>
                      <a:pt x="571500" y="581025"/>
                      <a:pt x="575137" y="574771"/>
                      <a:pt x="581025" y="571500"/>
                    </a:cubicBezTo>
                    <a:cubicBezTo>
                      <a:pt x="589802" y="566624"/>
                      <a:pt x="609600" y="561975"/>
                      <a:pt x="609600" y="561975"/>
                    </a:cubicBezTo>
                    <a:cubicBezTo>
                      <a:pt x="614362" y="557212"/>
                      <a:pt x="618283" y="551423"/>
                      <a:pt x="623887" y="547687"/>
                    </a:cubicBezTo>
                    <a:cubicBezTo>
                      <a:pt x="631701" y="542478"/>
                      <a:pt x="663298" y="538737"/>
                      <a:pt x="666750" y="538162"/>
                    </a:cubicBezTo>
                    <a:cubicBezTo>
                      <a:pt x="699502" y="516327"/>
                      <a:pt x="684465" y="522732"/>
                      <a:pt x="709612" y="514350"/>
                    </a:cubicBezTo>
                    <a:cubicBezTo>
                      <a:pt x="714375" y="511175"/>
                      <a:pt x="718639" y="507080"/>
                      <a:pt x="723900" y="504825"/>
                    </a:cubicBezTo>
                    <a:cubicBezTo>
                      <a:pt x="743162" y="496570"/>
                      <a:pt x="799251" y="495732"/>
                      <a:pt x="804862" y="495300"/>
                    </a:cubicBezTo>
                    <a:cubicBezTo>
                      <a:pt x="816483" y="491426"/>
                      <a:pt x="824205" y="490244"/>
                      <a:pt x="833437" y="481012"/>
                    </a:cubicBezTo>
                    <a:cubicBezTo>
                      <a:pt x="837484" y="476965"/>
                      <a:pt x="838915" y="470772"/>
                      <a:pt x="842962" y="466725"/>
                    </a:cubicBezTo>
                    <a:cubicBezTo>
                      <a:pt x="853925" y="455762"/>
                      <a:pt x="861727" y="456081"/>
                      <a:pt x="876300" y="452437"/>
                    </a:cubicBezTo>
                    <a:cubicBezTo>
                      <a:pt x="881062" y="449262"/>
                      <a:pt x="885357" y="445237"/>
                      <a:pt x="890587" y="442912"/>
                    </a:cubicBezTo>
                    <a:cubicBezTo>
                      <a:pt x="899762" y="438834"/>
                      <a:pt x="909637" y="436562"/>
                      <a:pt x="919162" y="433387"/>
                    </a:cubicBezTo>
                    <a:cubicBezTo>
                      <a:pt x="939652" y="426557"/>
                      <a:pt x="928590" y="429840"/>
                      <a:pt x="952500" y="423862"/>
                    </a:cubicBezTo>
                    <a:cubicBezTo>
                      <a:pt x="955675" y="419100"/>
                      <a:pt x="957978" y="413622"/>
                      <a:pt x="962025" y="409575"/>
                    </a:cubicBezTo>
                    <a:cubicBezTo>
                      <a:pt x="971257" y="400343"/>
                      <a:pt x="978979" y="399161"/>
                      <a:pt x="990600" y="395287"/>
                    </a:cubicBezTo>
                    <a:cubicBezTo>
                      <a:pt x="993775" y="390525"/>
                      <a:pt x="996078" y="385047"/>
                      <a:pt x="1000125" y="381000"/>
                    </a:cubicBezTo>
                    <a:cubicBezTo>
                      <a:pt x="1016531" y="364594"/>
                      <a:pt x="1033444" y="369360"/>
                      <a:pt x="1057275" y="366712"/>
                    </a:cubicBezTo>
                    <a:cubicBezTo>
                      <a:pt x="1062037" y="363537"/>
                      <a:pt x="1066904" y="360514"/>
                      <a:pt x="1071562" y="357187"/>
                    </a:cubicBezTo>
                    <a:cubicBezTo>
                      <a:pt x="1078021" y="352573"/>
                      <a:pt x="1083720" y="346838"/>
                      <a:pt x="1090612" y="342900"/>
                    </a:cubicBezTo>
                    <a:cubicBezTo>
                      <a:pt x="1094971" y="340409"/>
                      <a:pt x="1100137" y="339725"/>
                      <a:pt x="1104900" y="338137"/>
                    </a:cubicBezTo>
                    <a:cubicBezTo>
                      <a:pt x="1131983" y="311054"/>
                      <a:pt x="1105905" y="332872"/>
                      <a:pt x="1133475" y="319087"/>
                    </a:cubicBezTo>
                    <a:cubicBezTo>
                      <a:pt x="1148073" y="311788"/>
                      <a:pt x="1145723" y="306977"/>
                      <a:pt x="1162050" y="304800"/>
                    </a:cubicBezTo>
                    <a:cubicBezTo>
                      <a:pt x="1180998" y="302274"/>
                      <a:pt x="1200150" y="301625"/>
                      <a:pt x="1219200" y="300037"/>
                    </a:cubicBezTo>
                    <a:cubicBezTo>
                      <a:pt x="1247014" y="290766"/>
                      <a:pt x="1221470" y="302529"/>
                      <a:pt x="1243012" y="280987"/>
                    </a:cubicBezTo>
                    <a:cubicBezTo>
                      <a:pt x="1250747" y="273252"/>
                      <a:pt x="1267635" y="266917"/>
                      <a:pt x="1276350" y="261937"/>
                    </a:cubicBezTo>
                    <a:cubicBezTo>
                      <a:pt x="1281320" y="259097"/>
                      <a:pt x="1285667" y="255252"/>
                      <a:pt x="1290637" y="252412"/>
                    </a:cubicBezTo>
                    <a:cubicBezTo>
                      <a:pt x="1296801" y="248890"/>
                      <a:pt x="1303523" y="246409"/>
                      <a:pt x="1309687" y="242887"/>
                    </a:cubicBezTo>
                    <a:cubicBezTo>
                      <a:pt x="1314657" y="240047"/>
                      <a:pt x="1318744" y="235687"/>
                      <a:pt x="1323975" y="233362"/>
                    </a:cubicBezTo>
                    <a:cubicBezTo>
                      <a:pt x="1333150" y="229284"/>
                      <a:pt x="1343025" y="227012"/>
                      <a:pt x="1352550" y="223837"/>
                    </a:cubicBezTo>
                    <a:cubicBezTo>
                      <a:pt x="1363410" y="220217"/>
                      <a:pt x="1381125" y="204787"/>
                      <a:pt x="1381125" y="204787"/>
                    </a:cubicBezTo>
                    <a:lnTo>
                      <a:pt x="1400175" y="176212"/>
                    </a:lnTo>
                    <a:cubicBezTo>
                      <a:pt x="1410178" y="161208"/>
                      <a:pt x="1406293" y="160701"/>
                      <a:pt x="1423987" y="157162"/>
                    </a:cubicBezTo>
                    <a:cubicBezTo>
                      <a:pt x="1434994" y="154961"/>
                      <a:pt x="1446212" y="153987"/>
                      <a:pt x="1457325" y="152400"/>
                    </a:cubicBezTo>
                    <a:cubicBezTo>
                      <a:pt x="1491330" y="141065"/>
                      <a:pt x="1477546" y="148444"/>
                      <a:pt x="1500187" y="133350"/>
                    </a:cubicBezTo>
                    <a:cubicBezTo>
                      <a:pt x="1502263" y="125046"/>
                      <a:pt x="1504883" y="105493"/>
                      <a:pt x="1514475" y="100012"/>
                    </a:cubicBezTo>
                    <a:cubicBezTo>
                      <a:pt x="1521503" y="95996"/>
                      <a:pt x="1530434" y="97213"/>
                      <a:pt x="1538287" y="95250"/>
                    </a:cubicBezTo>
                    <a:cubicBezTo>
                      <a:pt x="1582652" y="84159"/>
                      <a:pt x="1520298" y="98423"/>
                      <a:pt x="1566862" y="80962"/>
                    </a:cubicBezTo>
                    <a:cubicBezTo>
                      <a:pt x="1591006" y="71908"/>
                      <a:pt x="1587744" y="80596"/>
                      <a:pt x="1609725" y="71437"/>
                    </a:cubicBezTo>
                    <a:cubicBezTo>
                      <a:pt x="1622832" y="65976"/>
                      <a:pt x="1636011" y="60263"/>
                      <a:pt x="1647825" y="52387"/>
                    </a:cubicBezTo>
                    <a:cubicBezTo>
                      <a:pt x="1652587" y="49212"/>
                      <a:pt x="1656993" y="45422"/>
                      <a:pt x="1662112" y="42862"/>
                    </a:cubicBezTo>
                    <a:cubicBezTo>
                      <a:pt x="1666602" y="40617"/>
                      <a:pt x="1671637" y="39687"/>
                      <a:pt x="1676400" y="38100"/>
                    </a:cubicBezTo>
                    <a:cubicBezTo>
                      <a:pt x="1681162" y="33337"/>
                      <a:pt x="1684556" y="26599"/>
                      <a:pt x="1690687" y="23812"/>
                    </a:cubicBezTo>
                    <a:cubicBezTo>
                      <a:pt x="1702604" y="18395"/>
                      <a:pt x="1728787" y="14287"/>
                      <a:pt x="1728787" y="14287"/>
                    </a:cubicBezTo>
                    <a:cubicBezTo>
                      <a:pt x="1746029" y="2793"/>
                      <a:pt x="1737955" y="7322"/>
                      <a:pt x="1752600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357563" y="3357979"/>
                <a:ext cx="637476" cy="410697"/>
              </a:xfrm>
              <a:custGeom>
                <a:avLst/>
                <a:gdLst>
                  <a:gd name="connsiteX0" fmla="*/ 0 w 637476"/>
                  <a:gd name="connsiteY0" fmla="*/ 410697 h 410697"/>
                  <a:gd name="connsiteX1" fmla="*/ 9525 w 637476"/>
                  <a:gd name="connsiteY1" fmla="*/ 377359 h 410697"/>
                  <a:gd name="connsiteX2" fmla="*/ 42862 w 637476"/>
                  <a:gd name="connsiteY2" fmla="*/ 334497 h 410697"/>
                  <a:gd name="connsiteX3" fmla="*/ 57150 w 637476"/>
                  <a:gd name="connsiteY3" fmla="*/ 324972 h 410697"/>
                  <a:gd name="connsiteX4" fmla="*/ 85725 w 637476"/>
                  <a:gd name="connsiteY4" fmla="*/ 315447 h 410697"/>
                  <a:gd name="connsiteX5" fmla="*/ 100012 w 637476"/>
                  <a:gd name="connsiteY5" fmla="*/ 310684 h 410697"/>
                  <a:gd name="connsiteX6" fmla="*/ 114300 w 637476"/>
                  <a:gd name="connsiteY6" fmla="*/ 301159 h 410697"/>
                  <a:gd name="connsiteX7" fmla="*/ 128587 w 637476"/>
                  <a:gd name="connsiteY7" fmla="*/ 296397 h 410697"/>
                  <a:gd name="connsiteX8" fmla="*/ 138112 w 637476"/>
                  <a:gd name="connsiteY8" fmla="*/ 282109 h 410697"/>
                  <a:gd name="connsiteX9" fmla="*/ 180975 w 637476"/>
                  <a:gd name="connsiteY9" fmla="*/ 263059 h 410697"/>
                  <a:gd name="connsiteX10" fmla="*/ 195262 w 637476"/>
                  <a:gd name="connsiteY10" fmla="*/ 258297 h 410697"/>
                  <a:gd name="connsiteX11" fmla="*/ 209550 w 637476"/>
                  <a:gd name="connsiteY11" fmla="*/ 253534 h 410697"/>
                  <a:gd name="connsiteX12" fmla="*/ 238125 w 637476"/>
                  <a:gd name="connsiteY12" fmla="*/ 248772 h 410697"/>
                  <a:gd name="connsiteX13" fmla="*/ 261937 w 637476"/>
                  <a:gd name="connsiteY13" fmla="*/ 229722 h 410697"/>
                  <a:gd name="connsiteX14" fmla="*/ 280987 w 637476"/>
                  <a:gd name="connsiteY14" fmla="*/ 224959 h 410697"/>
                  <a:gd name="connsiteX15" fmla="*/ 295275 w 637476"/>
                  <a:gd name="connsiteY15" fmla="*/ 220197 h 410697"/>
                  <a:gd name="connsiteX16" fmla="*/ 309562 w 637476"/>
                  <a:gd name="connsiteY16" fmla="*/ 210672 h 410697"/>
                  <a:gd name="connsiteX17" fmla="*/ 323850 w 637476"/>
                  <a:gd name="connsiteY17" fmla="*/ 205909 h 410697"/>
                  <a:gd name="connsiteX18" fmla="*/ 342900 w 637476"/>
                  <a:gd name="connsiteY18" fmla="*/ 177334 h 410697"/>
                  <a:gd name="connsiteX19" fmla="*/ 371475 w 637476"/>
                  <a:gd name="connsiteY19" fmla="*/ 158284 h 410697"/>
                  <a:gd name="connsiteX20" fmla="*/ 400050 w 637476"/>
                  <a:gd name="connsiteY20" fmla="*/ 143997 h 410697"/>
                  <a:gd name="connsiteX21" fmla="*/ 428625 w 637476"/>
                  <a:gd name="connsiteY21" fmla="*/ 124947 h 410697"/>
                  <a:gd name="connsiteX22" fmla="*/ 438150 w 637476"/>
                  <a:gd name="connsiteY22" fmla="*/ 110659 h 410697"/>
                  <a:gd name="connsiteX23" fmla="*/ 452437 w 637476"/>
                  <a:gd name="connsiteY23" fmla="*/ 96372 h 410697"/>
                  <a:gd name="connsiteX24" fmla="*/ 481012 w 637476"/>
                  <a:gd name="connsiteY24" fmla="*/ 86847 h 410697"/>
                  <a:gd name="connsiteX25" fmla="*/ 495300 w 637476"/>
                  <a:gd name="connsiteY25" fmla="*/ 72559 h 410697"/>
                  <a:gd name="connsiteX26" fmla="*/ 504825 w 637476"/>
                  <a:gd name="connsiteY26" fmla="*/ 58272 h 410697"/>
                  <a:gd name="connsiteX27" fmla="*/ 533400 w 637476"/>
                  <a:gd name="connsiteY27" fmla="*/ 39222 h 410697"/>
                  <a:gd name="connsiteX28" fmla="*/ 547687 w 637476"/>
                  <a:gd name="connsiteY28" fmla="*/ 29697 h 410697"/>
                  <a:gd name="connsiteX29" fmla="*/ 600075 w 637476"/>
                  <a:gd name="connsiteY29" fmla="*/ 20172 h 410697"/>
                  <a:gd name="connsiteX30" fmla="*/ 614362 w 637476"/>
                  <a:gd name="connsiteY30" fmla="*/ 15409 h 410697"/>
                  <a:gd name="connsiteX31" fmla="*/ 633412 w 637476"/>
                  <a:gd name="connsiteY31" fmla="*/ 1122 h 41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37476" h="410697">
                    <a:moveTo>
                      <a:pt x="0" y="410697"/>
                    </a:moveTo>
                    <a:cubicBezTo>
                      <a:pt x="1122" y="406209"/>
                      <a:pt x="6418" y="382952"/>
                      <a:pt x="9525" y="377359"/>
                    </a:cubicBezTo>
                    <a:cubicBezTo>
                      <a:pt x="18680" y="360880"/>
                      <a:pt x="28500" y="346465"/>
                      <a:pt x="42862" y="334497"/>
                    </a:cubicBezTo>
                    <a:cubicBezTo>
                      <a:pt x="47259" y="330833"/>
                      <a:pt x="51919" y="327297"/>
                      <a:pt x="57150" y="324972"/>
                    </a:cubicBezTo>
                    <a:cubicBezTo>
                      <a:pt x="66325" y="320894"/>
                      <a:pt x="76200" y="318622"/>
                      <a:pt x="85725" y="315447"/>
                    </a:cubicBezTo>
                    <a:lnTo>
                      <a:pt x="100012" y="310684"/>
                    </a:lnTo>
                    <a:cubicBezTo>
                      <a:pt x="105442" y="308874"/>
                      <a:pt x="109180" y="303719"/>
                      <a:pt x="114300" y="301159"/>
                    </a:cubicBezTo>
                    <a:cubicBezTo>
                      <a:pt x="118790" y="298914"/>
                      <a:pt x="123825" y="297984"/>
                      <a:pt x="128587" y="296397"/>
                    </a:cubicBezTo>
                    <a:cubicBezTo>
                      <a:pt x="131762" y="291634"/>
                      <a:pt x="134065" y="286156"/>
                      <a:pt x="138112" y="282109"/>
                    </a:cubicBezTo>
                    <a:cubicBezTo>
                      <a:pt x="149432" y="270789"/>
                      <a:pt x="166829" y="267774"/>
                      <a:pt x="180975" y="263059"/>
                    </a:cubicBezTo>
                    <a:lnTo>
                      <a:pt x="195262" y="258297"/>
                    </a:lnTo>
                    <a:cubicBezTo>
                      <a:pt x="200025" y="256709"/>
                      <a:pt x="204598" y="254359"/>
                      <a:pt x="209550" y="253534"/>
                    </a:cubicBezTo>
                    <a:lnTo>
                      <a:pt x="238125" y="248772"/>
                    </a:lnTo>
                    <a:cubicBezTo>
                      <a:pt x="284835" y="233200"/>
                      <a:pt x="218851" y="258446"/>
                      <a:pt x="261937" y="229722"/>
                    </a:cubicBezTo>
                    <a:cubicBezTo>
                      <a:pt x="267383" y="226091"/>
                      <a:pt x="274693" y="226757"/>
                      <a:pt x="280987" y="224959"/>
                    </a:cubicBezTo>
                    <a:cubicBezTo>
                      <a:pt x="285814" y="223580"/>
                      <a:pt x="290512" y="221784"/>
                      <a:pt x="295275" y="220197"/>
                    </a:cubicBezTo>
                    <a:cubicBezTo>
                      <a:pt x="300037" y="217022"/>
                      <a:pt x="304443" y="213232"/>
                      <a:pt x="309562" y="210672"/>
                    </a:cubicBezTo>
                    <a:cubicBezTo>
                      <a:pt x="314052" y="208427"/>
                      <a:pt x="320300" y="209459"/>
                      <a:pt x="323850" y="205909"/>
                    </a:cubicBezTo>
                    <a:cubicBezTo>
                      <a:pt x="331945" y="197814"/>
                      <a:pt x="334805" y="185429"/>
                      <a:pt x="342900" y="177334"/>
                    </a:cubicBezTo>
                    <a:cubicBezTo>
                      <a:pt x="369983" y="150251"/>
                      <a:pt x="343905" y="172069"/>
                      <a:pt x="371475" y="158284"/>
                    </a:cubicBezTo>
                    <a:cubicBezTo>
                      <a:pt x="408397" y="139823"/>
                      <a:pt x="364143" y="155964"/>
                      <a:pt x="400050" y="143997"/>
                    </a:cubicBezTo>
                    <a:lnTo>
                      <a:pt x="428625" y="124947"/>
                    </a:lnTo>
                    <a:cubicBezTo>
                      <a:pt x="433388" y="121772"/>
                      <a:pt x="434486" y="115056"/>
                      <a:pt x="438150" y="110659"/>
                    </a:cubicBezTo>
                    <a:cubicBezTo>
                      <a:pt x="442462" y="105485"/>
                      <a:pt x="446550" y="99643"/>
                      <a:pt x="452437" y="96372"/>
                    </a:cubicBezTo>
                    <a:cubicBezTo>
                      <a:pt x="461214" y="91496"/>
                      <a:pt x="481012" y="86847"/>
                      <a:pt x="481012" y="86847"/>
                    </a:cubicBezTo>
                    <a:cubicBezTo>
                      <a:pt x="485775" y="82084"/>
                      <a:pt x="490988" y="77733"/>
                      <a:pt x="495300" y="72559"/>
                    </a:cubicBezTo>
                    <a:cubicBezTo>
                      <a:pt x="498964" y="68162"/>
                      <a:pt x="500517" y="62041"/>
                      <a:pt x="504825" y="58272"/>
                    </a:cubicBezTo>
                    <a:cubicBezTo>
                      <a:pt x="513440" y="50734"/>
                      <a:pt x="523875" y="45572"/>
                      <a:pt x="533400" y="39222"/>
                    </a:cubicBezTo>
                    <a:cubicBezTo>
                      <a:pt x="538162" y="36047"/>
                      <a:pt x="542074" y="30820"/>
                      <a:pt x="547687" y="29697"/>
                    </a:cubicBezTo>
                    <a:cubicBezTo>
                      <a:pt x="580969" y="23040"/>
                      <a:pt x="563515" y="26265"/>
                      <a:pt x="600075" y="20172"/>
                    </a:cubicBezTo>
                    <a:cubicBezTo>
                      <a:pt x="604837" y="18584"/>
                      <a:pt x="610185" y="18194"/>
                      <a:pt x="614362" y="15409"/>
                    </a:cubicBezTo>
                    <a:cubicBezTo>
                      <a:pt x="637476" y="0"/>
                      <a:pt x="620099" y="1122"/>
                      <a:pt x="633412" y="1122"/>
                    </a:cubicBezTo>
                  </a:path>
                </a:pathLst>
              </a:cu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2762250" y="3568651"/>
                <a:ext cx="261938" cy="166687"/>
              </a:xfrm>
              <a:custGeom>
                <a:avLst/>
                <a:gdLst>
                  <a:gd name="connsiteX0" fmla="*/ 0 w 261938"/>
                  <a:gd name="connsiteY0" fmla="*/ 166687 h 166687"/>
                  <a:gd name="connsiteX1" fmla="*/ 28575 w 261938"/>
                  <a:gd name="connsiteY1" fmla="*/ 157162 h 166687"/>
                  <a:gd name="connsiteX2" fmla="*/ 42863 w 261938"/>
                  <a:gd name="connsiteY2" fmla="*/ 147637 h 166687"/>
                  <a:gd name="connsiteX3" fmla="*/ 71438 w 261938"/>
                  <a:gd name="connsiteY3" fmla="*/ 138112 h 166687"/>
                  <a:gd name="connsiteX4" fmla="*/ 76200 w 261938"/>
                  <a:gd name="connsiteY4" fmla="*/ 123825 h 166687"/>
                  <a:gd name="connsiteX5" fmla="*/ 104775 w 261938"/>
                  <a:gd name="connsiteY5" fmla="*/ 104775 h 166687"/>
                  <a:gd name="connsiteX6" fmla="*/ 128588 w 261938"/>
                  <a:gd name="connsiteY6" fmla="*/ 85725 h 166687"/>
                  <a:gd name="connsiteX7" fmla="*/ 138113 w 261938"/>
                  <a:gd name="connsiteY7" fmla="*/ 71437 h 166687"/>
                  <a:gd name="connsiteX8" fmla="*/ 195263 w 261938"/>
                  <a:gd name="connsiteY8" fmla="*/ 42862 h 166687"/>
                  <a:gd name="connsiteX9" fmla="*/ 209550 w 261938"/>
                  <a:gd name="connsiteY9" fmla="*/ 33337 h 166687"/>
                  <a:gd name="connsiteX10" fmla="*/ 223838 w 261938"/>
                  <a:gd name="connsiteY10" fmla="*/ 28575 h 166687"/>
                  <a:gd name="connsiteX11" fmla="*/ 238125 w 261938"/>
                  <a:gd name="connsiteY11" fmla="*/ 14287 h 166687"/>
                  <a:gd name="connsiteX12" fmla="*/ 261938 w 261938"/>
                  <a:gd name="connsiteY12" fmla="*/ 0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938" h="166687">
                    <a:moveTo>
                      <a:pt x="0" y="166687"/>
                    </a:moveTo>
                    <a:cubicBezTo>
                      <a:pt x="9525" y="163512"/>
                      <a:pt x="20221" y="162731"/>
                      <a:pt x="28575" y="157162"/>
                    </a:cubicBezTo>
                    <a:cubicBezTo>
                      <a:pt x="33338" y="153987"/>
                      <a:pt x="37632" y="149962"/>
                      <a:pt x="42863" y="147637"/>
                    </a:cubicBezTo>
                    <a:cubicBezTo>
                      <a:pt x="52038" y="143559"/>
                      <a:pt x="71438" y="138112"/>
                      <a:pt x="71438" y="138112"/>
                    </a:cubicBezTo>
                    <a:cubicBezTo>
                      <a:pt x="73025" y="133350"/>
                      <a:pt x="72650" y="127375"/>
                      <a:pt x="76200" y="123825"/>
                    </a:cubicBezTo>
                    <a:cubicBezTo>
                      <a:pt x="84295" y="115730"/>
                      <a:pt x="104775" y="104775"/>
                      <a:pt x="104775" y="104775"/>
                    </a:cubicBezTo>
                    <a:cubicBezTo>
                      <a:pt x="132072" y="63827"/>
                      <a:pt x="95725" y="112015"/>
                      <a:pt x="128588" y="85725"/>
                    </a:cubicBezTo>
                    <a:cubicBezTo>
                      <a:pt x="133058" y="82149"/>
                      <a:pt x="133805" y="75206"/>
                      <a:pt x="138113" y="71437"/>
                    </a:cubicBezTo>
                    <a:cubicBezTo>
                      <a:pt x="160838" y="51552"/>
                      <a:pt x="168286" y="51854"/>
                      <a:pt x="195263" y="42862"/>
                    </a:cubicBezTo>
                    <a:cubicBezTo>
                      <a:pt x="200693" y="41052"/>
                      <a:pt x="204431" y="35897"/>
                      <a:pt x="209550" y="33337"/>
                    </a:cubicBezTo>
                    <a:cubicBezTo>
                      <a:pt x="214040" y="31092"/>
                      <a:pt x="219075" y="30162"/>
                      <a:pt x="223838" y="28575"/>
                    </a:cubicBezTo>
                    <a:cubicBezTo>
                      <a:pt x="228600" y="23812"/>
                      <a:pt x="232951" y="18599"/>
                      <a:pt x="238125" y="14287"/>
                    </a:cubicBezTo>
                    <a:cubicBezTo>
                      <a:pt x="246745" y="7103"/>
                      <a:pt x="252640" y="4649"/>
                      <a:pt x="261938" y="0"/>
                    </a:cubicBezTo>
                  </a:path>
                </a:pathLst>
              </a:cu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11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Region </a:t>
            </a:r>
            <a:r>
              <a:rPr lang="en-US" dirty="0" smtClean="0"/>
              <a:t>B4S</a:t>
            </a:r>
            <a:endParaRPr lang="en-US" sz="3300" dirty="0"/>
          </a:p>
        </p:txBody>
      </p:sp>
      <p:sp>
        <p:nvSpPr>
          <p:cNvPr id="189" name="Freeform 135"/>
          <p:cNvSpPr>
            <a:spLocks/>
          </p:cNvSpPr>
          <p:nvPr/>
        </p:nvSpPr>
        <p:spPr bwMode="auto">
          <a:xfrm>
            <a:off x="5120640" y="1661697"/>
            <a:ext cx="3707823" cy="2087343"/>
          </a:xfrm>
          <a:custGeom>
            <a:avLst/>
            <a:gdLst>
              <a:gd name="T0" fmla="*/ 0 w 2462"/>
              <a:gd name="T1" fmla="*/ 0 h 1386"/>
              <a:gd name="T2" fmla="*/ 10 w 2462"/>
              <a:gd name="T3" fmla="*/ 151 h 1386"/>
              <a:gd name="T4" fmla="*/ 221 w 2462"/>
              <a:gd name="T5" fmla="*/ 173 h 1386"/>
              <a:gd name="T6" fmla="*/ 519 w 2462"/>
              <a:gd name="T7" fmla="*/ 1360 h 1386"/>
              <a:gd name="T8" fmla="*/ 539 w 2462"/>
              <a:gd name="T9" fmla="*/ 1386 h 1386"/>
              <a:gd name="T10" fmla="*/ 1923 w 2462"/>
              <a:gd name="T11" fmla="*/ 1386 h 1386"/>
              <a:gd name="T12" fmla="*/ 1943 w 2462"/>
              <a:gd name="T13" fmla="*/ 1360 h 1386"/>
              <a:gd name="T14" fmla="*/ 2240 w 2462"/>
              <a:gd name="T15" fmla="*/ 173 h 1386"/>
              <a:gd name="T16" fmla="*/ 2452 w 2462"/>
              <a:gd name="T17" fmla="*/ 151 h 1386"/>
              <a:gd name="T18" fmla="*/ 2462 w 2462"/>
              <a:gd name="T19" fmla="*/ 0 h 1386"/>
              <a:gd name="T20" fmla="*/ 1983 w 2462"/>
              <a:gd name="T21" fmla="*/ 0 h 1386"/>
              <a:gd name="T22" fmla="*/ 1940 w 2462"/>
              <a:gd name="T23" fmla="*/ 555 h 1386"/>
              <a:gd name="T24" fmla="*/ 1804 w 2462"/>
              <a:gd name="T25" fmla="*/ 1097 h 1386"/>
              <a:gd name="T26" fmla="*/ 1707 w 2462"/>
              <a:gd name="T27" fmla="*/ 1174 h 1386"/>
              <a:gd name="T28" fmla="*/ 755 w 2462"/>
              <a:gd name="T29" fmla="*/ 1174 h 1386"/>
              <a:gd name="T30" fmla="*/ 659 w 2462"/>
              <a:gd name="T31" fmla="*/ 1097 h 1386"/>
              <a:gd name="T32" fmla="*/ 522 w 2462"/>
              <a:gd name="T33" fmla="*/ 555 h 1386"/>
              <a:gd name="T34" fmla="*/ 479 w 2462"/>
              <a:gd name="T35" fmla="*/ 0 h 1386"/>
              <a:gd name="T36" fmla="*/ 0 w 2462"/>
              <a:gd name="T37" fmla="*/ 0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62" h="1386">
                <a:moveTo>
                  <a:pt x="0" y="0"/>
                </a:moveTo>
                <a:lnTo>
                  <a:pt x="10" y="151"/>
                </a:lnTo>
                <a:lnTo>
                  <a:pt x="221" y="173"/>
                </a:lnTo>
                <a:lnTo>
                  <a:pt x="519" y="1360"/>
                </a:lnTo>
                <a:lnTo>
                  <a:pt x="539" y="1386"/>
                </a:lnTo>
                <a:lnTo>
                  <a:pt x="1923" y="1386"/>
                </a:lnTo>
                <a:lnTo>
                  <a:pt x="1943" y="1360"/>
                </a:lnTo>
                <a:lnTo>
                  <a:pt x="2240" y="173"/>
                </a:lnTo>
                <a:lnTo>
                  <a:pt x="2452" y="151"/>
                </a:lnTo>
                <a:lnTo>
                  <a:pt x="2462" y="0"/>
                </a:lnTo>
                <a:lnTo>
                  <a:pt x="1983" y="0"/>
                </a:lnTo>
                <a:lnTo>
                  <a:pt x="1940" y="555"/>
                </a:lnTo>
                <a:lnTo>
                  <a:pt x="1804" y="1097"/>
                </a:lnTo>
                <a:lnTo>
                  <a:pt x="1707" y="1174"/>
                </a:lnTo>
                <a:lnTo>
                  <a:pt x="755" y="1174"/>
                </a:lnTo>
                <a:lnTo>
                  <a:pt x="659" y="1097"/>
                </a:lnTo>
                <a:lnTo>
                  <a:pt x="522" y="555"/>
                </a:lnTo>
                <a:lnTo>
                  <a:pt x="4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0" name="Group 189"/>
          <p:cNvGrpSpPr/>
          <p:nvPr/>
        </p:nvGrpSpPr>
        <p:grpSpPr>
          <a:xfrm>
            <a:off x="5188411" y="1720431"/>
            <a:ext cx="560241" cy="1141563"/>
            <a:chOff x="1265237" y="2116138"/>
            <a:chExt cx="590551" cy="1203325"/>
          </a:xfrm>
        </p:grpSpPr>
        <p:sp>
          <p:nvSpPr>
            <p:cNvPr id="331" name="Freeform 15"/>
            <p:cNvSpPr>
              <a:spLocks/>
            </p:cNvSpPr>
            <p:nvPr/>
          </p:nvSpPr>
          <p:spPr bwMode="auto">
            <a:xfrm>
              <a:off x="1793875" y="2166938"/>
              <a:ext cx="61913" cy="1152525"/>
            </a:xfrm>
            <a:custGeom>
              <a:avLst/>
              <a:gdLst>
                <a:gd name="T0" fmla="*/ 39 w 39"/>
                <a:gd name="T1" fmla="*/ 726 h 726"/>
                <a:gd name="T2" fmla="*/ 0 w 39"/>
                <a:gd name="T3" fmla="*/ 577 h 726"/>
                <a:gd name="T4" fmla="*/ 0 w 39"/>
                <a:gd name="T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726">
                  <a:moveTo>
                    <a:pt x="39" y="726"/>
                  </a:moveTo>
                  <a:lnTo>
                    <a:pt x="0" y="57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6"/>
            <p:cNvSpPr>
              <a:spLocks/>
            </p:cNvSpPr>
            <p:nvPr/>
          </p:nvSpPr>
          <p:spPr bwMode="auto">
            <a:xfrm>
              <a:off x="1743075" y="2116138"/>
              <a:ext cx="50800" cy="50800"/>
            </a:xfrm>
            <a:custGeom>
              <a:avLst/>
              <a:gdLst>
                <a:gd name="T0" fmla="*/ 32 w 32"/>
                <a:gd name="T1" fmla="*/ 32 h 32"/>
                <a:gd name="T2" fmla="*/ 32 w 32"/>
                <a:gd name="T3" fmla="*/ 27 h 32"/>
                <a:gd name="T4" fmla="*/ 31 w 32"/>
                <a:gd name="T5" fmla="*/ 23 h 32"/>
                <a:gd name="T6" fmla="*/ 30 w 32"/>
                <a:gd name="T7" fmla="*/ 18 h 32"/>
                <a:gd name="T8" fmla="*/ 27 w 32"/>
                <a:gd name="T9" fmla="*/ 14 h 32"/>
                <a:gd name="T10" fmla="*/ 25 w 32"/>
                <a:gd name="T11" fmla="*/ 11 h 32"/>
                <a:gd name="T12" fmla="*/ 21 w 32"/>
                <a:gd name="T13" fmla="*/ 7 h 32"/>
                <a:gd name="T14" fmla="*/ 18 w 32"/>
                <a:gd name="T15" fmla="*/ 5 h 32"/>
                <a:gd name="T16" fmla="*/ 14 w 32"/>
                <a:gd name="T17" fmla="*/ 2 h 32"/>
                <a:gd name="T18" fmla="*/ 10 w 32"/>
                <a:gd name="T19" fmla="*/ 1 h 32"/>
                <a:gd name="T20" fmla="*/ 5 w 32"/>
                <a:gd name="T21" fmla="*/ 0 h 32"/>
                <a:gd name="T22" fmla="*/ 0 w 32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32" y="32"/>
                  </a:moveTo>
                  <a:lnTo>
                    <a:pt x="32" y="27"/>
                  </a:lnTo>
                  <a:lnTo>
                    <a:pt x="31" y="23"/>
                  </a:lnTo>
                  <a:lnTo>
                    <a:pt x="30" y="18"/>
                  </a:lnTo>
                  <a:lnTo>
                    <a:pt x="27" y="14"/>
                  </a:lnTo>
                  <a:lnTo>
                    <a:pt x="25" y="11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4" y="2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Line 17"/>
            <p:cNvSpPr>
              <a:spLocks noChangeShapeType="1"/>
            </p:cNvSpPr>
            <p:nvPr/>
          </p:nvSpPr>
          <p:spPr bwMode="auto">
            <a:xfrm flipH="1">
              <a:off x="1327150" y="2116138"/>
              <a:ext cx="415925" cy="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/>
            </p:cNvSpPr>
            <p:nvPr/>
          </p:nvSpPr>
          <p:spPr bwMode="auto">
            <a:xfrm>
              <a:off x="1265237" y="2116138"/>
              <a:ext cx="61913" cy="60325"/>
            </a:xfrm>
            <a:custGeom>
              <a:avLst/>
              <a:gdLst>
                <a:gd name="T0" fmla="*/ 39 w 39"/>
                <a:gd name="T1" fmla="*/ 0 h 38"/>
                <a:gd name="T2" fmla="*/ 34 w 39"/>
                <a:gd name="T3" fmla="*/ 0 h 38"/>
                <a:gd name="T4" fmla="*/ 29 w 39"/>
                <a:gd name="T5" fmla="*/ 1 h 38"/>
                <a:gd name="T6" fmla="*/ 24 w 39"/>
                <a:gd name="T7" fmla="*/ 3 h 38"/>
                <a:gd name="T8" fmla="*/ 19 w 39"/>
                <a:gd name="T9" fmla="*/ 5 h 38"/>
                <a:gd name="T10" fmla="*/ 15 w 39"/>
                <a:gd name="T11" fmla="*/ 8 h 38"/>
                <a:gd name="T12" fmla="*/ 11 w 39"/>
                <a:gd name="T13" fmla="*/ 11 h 38"/>
                <a:gd name="T14" fmla="*/ 8 w 39"/>
                <a:gd name="T15" fmla="*/ 15 h 38"/>
                <a:gd name="T16" fmla="*/ 5 w 39"/>
                <a:gd name="T17" fmla="*/ 19 h 38"/>
                <a:gd name="T18" fmla="*/ 3 w 39"/>
                <a:gd name="T19" fmla="*/ 23 h 38"/>
                <a:gd name="T20" fmla="*/ 2 w 39"/>
                <a:gd name="T21" fmla="*/ 28 h 38"/>
                <a:gd name="T22" fmla="*/ 0 w 39"/>
                <a:gd name="T23" fmla="*/ 33 h 38"/>
                <a:gd name="T24" fmla="*/ 0 w 39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8">
                  <a:moveTo>
                    <a:pt x="39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4" y="3"/>
                  </a:lnTo>
                  <a:lnTo>
                    <a:pt x="19" y="5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2" y="28"/>
                  </a:lnTo>
                  <a:lnTo>
                    <a:pt x="0" y="33"/>
                  </a:lnTo>
                  <a:lnTo>
                    <a:pt x="0" y="38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Line 19"/>
            <p:cNvSpPr>
              <a:spLocks noChangeShapeType="1"/>
            </p:cNvSpPr>
            <p:nvPr/>
          </p:nvSpPr>
          <p:spPr bwMode="auto">
            <a:xfrm>
              <a:off x="1265237" y="2176463"/>
              <a:ext cx="0" cy="4763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0"/>
            <p:cNvSpPr>
              <a:spLocks/>
            </p:cNvSpPr>
            <p:nvPr/>
          </p:nvSpPr>
          <p:spPr bwMode="auto">
            <a:xfrm>
              <a:off x="1265237" y="2181225"/>
              <a:ext cx="55563" cy="61913"/>
            </a:xfrm>
            <a:custGeom>
              <a:avLst/>
              <a:gdLst>
                <a:gd name="T0" fmla="*/ 0 w 35"/>
                <a:gd name="T1" fmla="*/ 0 h 39"/>
                <a:gd name="T2" fmla="*/ 0 w 35"/>
                <a:gd name="T3" fmla="*/ 6 h 39"/>
                <a:gd name="T4" fmla="*/ 2 w 35"/>
                <a:gd name="T5" fmla="*/ 11 h 39"/>
                <a:gd name="T6" fmla="*/ 3 w 35"/>
                <a:gd name="T7" fmla="*/ 16 h 39"/>
                <a:gd name="T8" fmla="*/ 6 w 35"/>
                <a:gd name="T9" fmla="*/ 20 h 39"/>
                <a:gd name="T10" fmla="*/ 8 w 35"/>
                <a:gd name="T11" fmla="*/ 24 h 39"/>
                <a:gd name="T12" fmla="*/ 12 w 35"/>
                <a:gd name="T13" fmla="*/ 28 h 39"/>
                <a:gd name="T14" fmla="*/ 16 w 35"/>
                <a:gd name="T15" fmla="*/ 32 h 39"/>
                <a:gd name="T16" fmla="*/ 20 w 35"/>
                <a:gd name="T17" fmla="*/ 34 h 39"/>
                <a:gd name="T18" fmla="*/ 25 w 35"/>
                <a:gd name="T19" fmla="*/ 36 h 39"/>
                <a:gd name="T20" fmla="*/ 30 w 35"/>
                <a:gd name="T21" fmla="*/ 38 h 39"/>
                <a:gd name="T22" fmla="*/ 35 w 35"/>
                <a:gd name="T2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9">
                  <a:moveTo>
                    <a:pt x="0" y="0"/>
                  </a:moveTo>
                  <a:lnTo>
                    <a:pt x="0" y="6"/>
                  </a:lnTo>
                  <a:lnTo>
                    <a:pt x="2" y="11"/>
                  </a:lnTo>
                  <a:lnTo>
                    <a:pt x="3" y="16"/>
                  </a:lnTo>
                  <a:lnTo>
                    <a:pt x="6" y="20"/>
                  </a:lnTo>
                  <a:lnTo>
                    <a:pt x="8" y="24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5" y="36"/>
                  </a:lnTo>
                  <a:lnTo>
                    <a:pt x="30" y="38"/>
                  </a:lnTo>
                  <a:lnTo>
                    <a:pt x="35" y="39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Line 21"/>
            <p:cNvSpPr>
              <a:spLocks noChangeShapeType="1"/>
            </p:cNvSpPr>
            <p:nvPr/>
          </p:nvSpPr>
          <p:spPr bwMode="auto">
            <a:xfrm>
              <a:off x="1320800" y="2243138"/>
              <a:ext cx="393700" cy="34925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00452" y="1720431"/>
            <a:ext cx="560241" cy="1141563"/>
            <a:chOff x="4440237" y="2116138"/>
            <a:chExt cx="590551" cy="1203325"/>
          </a:xfrm>
        </p:grpSpPr>
        <p:sp>
          <p:nvSpPr>
            <p:cNvPr id="324" name="Freeform 22"/>
            <p:cNvSpPr>
              <a:spLocks/>
            </p:cNvSpPr>
            <p:nvPr/>
          </p:nvSpPr>
          <p:spPr bwMode="auto">
            <a:xfrm>
              <a:off x="4440237" y="2166938"/>
              <a:ext cx="60325" cy="1152525"/>
            </a:xfrm>
            <a:custGeom>
              <a:avLst/>
              <a:gdLst>
                <a:gd name="T0" fmla="*/ 0 w 38"/>
                <a:gd name="T1" fmla="*/ 726 h 726"/>
                <a:gd name="T2" fmla="*/ 38 w 38"/>
                <a:gd name="T3" fmla="*/ 577 h 726"/>
                <a:gd name="T4" fmla="*/ 38 w 38"/>
                <a:gd name="T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726">
                  <a:moveTo>
                    <a:pt x="0" y="726"/>
                  </a:moveTo>
                  <a:lnTo>
                    <a:pt x="38" y="577"/>
                  </a:lnTo>
                  <a:lnTo>
                    <a:pt x="38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23"/>
            <p:cNvSpPr>
              <a:spLocks/>
            </p:cNvSpPr>
            <p:nvPr/>
          </p:nvSpPr>
          <p:spPr bwMode="auto">
            <a:xfrm>
              <a:off x="4500562" y="2116138"/>
              <a:ext cx="50800" cy="50800"/>
            </a:xfrm>
            <a:custGeom>
              <a:avLst/>
              <a:gdLst>
                <a:gd name="T0" fmla="*/ 32 w 32"/>
                <a:gd name="T1" fmla="*/ 0 h 32"/>
                <a:gd name="T2" fmla="*/ 28 w 32"/>
                <a:gd name="T3" fmla="*/ 0 h 32"/>
                <a:gd name="T4" fmla="*/ 23 w 32"/>
                <a:gd name="T5" fmla="*/ 1 h 32"/>
                <a:gd name="T6" fmla="*/ 19 w 32"/>
                <a:gd name="T7" fmla="*/ 2 h 32"/>
                <a:gd name="T8" fmla="*/ 15 w 32"/>
                <a:gd name="T9" fmla="*/ 5 h 32"/>
                <a:gd name="T10" fmla="*/ 12 w 32"/>
                <a:gd name="T11" fmla="*/ 7 h 32"/>
                <a:gd name="T12" fmla="*/ 8 w 32"/>
                <a:gd name="T13" fmla="*/ 11 h 32"/>
                <a:gd name="T14" fmla="*/ 6 w 32"/>
                <a:gd name="T15" fmla="*/ 14 h 32"/>
                <a:gd name="T16" fmla="*/ 3 w 32"/>
                <a:gd name="T17" fmla="*/ 18 h 32"/>
                <a:gd name="T18" fmla="*/ 2 w 32"/>
                <a:gd name="T19" fmla="*/ 23 h 32"/>
                <a:gd name="T20" fmla="*/ 1 w 32"/>
                <a:gd name="T21" fmla="*/ 27 h 32"/>
                <a:gd name="T22" fmla="*/ 0 w 32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32" y="0"/>
                  </a:moveTo>
                  <a:lnTo>
                    <a:pt x="28" y="0"/>
                  </a:lnTo>
                  <a:lnTo>
                    <a:pt x="23" y="1"/>
                  </a:lnTo>
                  <a:lnTo>
                    <a:pt x="19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3" y="18"/>
                  </a:lnTo>
                  <a:lnTo>
                    <a:pt x="2" y="23"/>
                  </a:lnTo>
                  <a:lnTo>
                    <a:pt x="1" y="27"/>
                  </a:lnTo>
                  <a:lnTo>
                    <a:pt x="0" y="32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Line 24"/>
            <p:cNvSpPr>
              <a:spLocks noChangeShapeType="1"/>
            </p:cNvSpPr>
            <p:nvPr/>
          </p:nvSpPr>
          <p:spPr bwMode="auto">
            <a:xfrm>
              <a:off x="4551362" y="2116138"/>
              <a:ext cx="417513" cy="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25"/>
            <p:cNvSpPr>
              <a:spLocks/>
            </p:cNvSpPr>
            <p:nvPr/>
          </p:nvSpPr>
          <p:spPr bwMode="auto">
            <a:xfrm>
              <a:off x="4968875" y="2116138"/>
              <a:ext cx="61913" cy="60325"/>
            </a:xfrm>
            <a:custGeom>
              <a:avLst/>
              <a:gdLst>
                <a:gd name="T0" fmla="*/ 39 w 39"/>
                <a:gd name="T1" fmla="*/ 38 h 38"/>
                <a:gd name="T2" fmla="*/ 39 w 39"/>
                <a:gd name="T3" fmla="*/ 33 h 38"/>
                <a:gd name="T4" fmla="*/ 37 w 39"/>
                <a:gd name="T5" fmla="*/ 28 h 38"/>
                <a:gd name="T6" fmla="*/ 36 w 39"/>
                <a:gd name="T7" fmla="*/ 23 h 38"/>
                <a:gd name="T8" fmla="*/ 34 w 39"/>
                <a:gd name="T9" fmla="*/ 19 h 38"/>
                <a:gd name="T10" fmla="*/ 31 w 39"/>
                <a:gd name="T11" fmla="*/ 15 h 38"/>
                <a:gd name="T12" fmla="*/ 28 w 39"/>
                <a:gd name="T13" fmla="*/ 11 h 38"/>
                <a:gd name="T14" fmla="*/ 24 w 39"/>
                <a:gd name="T15" fmla="*/ 8 h 38"/>
                <a:gd name="T16" fmla="*/ 20 w 39"/>
                <a:gd name="T17" fmla="*/ 5 h 38"/>
                <a:gd name="T18" fmla="*/ 15 w 39"/>
                <a:gd name="T19" fmla="*/ 3 h 38"/>
                <a:gd name="T20" fmla="*/ 10 w 39"/>
                <a:gd name="T21" fmla="*/ 1 h 38"/>
                <a:gd name="T22" fmla="*/ 5 w 39"/>
                <a:gd name="T23" fmla="*/ 0 h 38"/>
                <a:gd name="T24" fmla="*/ 0 w 39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8">
                  <a:moveTo>
                    <a:pt x="39" y="38"/>
                  </a:moveTo>
                  <a:lnTo>
                    <a:pt x="39" y="33"/>
                  </a:lnTo>
                  <a:lnTo>
                    <a:pt x="37" y="28"/>
                  </a:lnTo>
                  <a:lnTo>
                    <a:pt x="36" y="23"/>
                  </a:lnTo>
                  <a:lnTo>
                    <a:pt x="34" y="19"/>
                  </a:lnTo>
                  <a:lnTo>
                    <a:pt x="31" y="15"/>
                  </a:lnTo>
                  <a:lnTo>
                    <a:pt x="28" y="11"/>
                  </a:lnTo>
                  <a:lnTo>
                    <a:pt x="24" y="8"/>
                  </a:lnTo>
                  <a:lnTo>
                    <a:pt x="20" y="5"/>
                  </a:lnTo>
                  <a:lnTo>
                    <a:pt x="15" y="3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Line 26"/>
            <p:cNvSpPr>
              <a:spLocks noChangeShapeType="1"/>
            </p:cNvSpPr>
            <p:nvPr/>
          </p:nvSpPr>
          <p:spPr bwMode="auto">
            <a:xfrm>
              <a:off x="5030787" y="2176463"/>
              <a:ext cx="0" cy="4763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27"/>
            <p:cNvSpPr>
              <a:spLocks/>
            </p:cNvSpPr>
            <p:nvPr/>
          </p:nvSpPr>
          <p:spPr bwMode="auto">
            <a:xfrm>
              <a:off x="4975225" y="2181225"/>
              <a:ext cx="55563" cy="61913"/>
            </a:xfrm>
            <a:custGeom>
              <a:avLst/>
              <a:gdLst>
                <a:gd name="T0" fmla="*/ 0 w 35"/>
                <a:gd name="T1" fmla="*/ 39 h 39"/>
                <a:gd name="T2" fmla="*/ 5 w 35"/>
                <a:gd name="T3" fmla="*/ 38 h 39"/>
                <a:gd name="T4" fmla="*/ 10 w 35"/>
                <a:gd name="T5" fmla="*/ 36 h 39"/>
                <a:gd name="T6" fmla="*/ 15 w 35"/>
                <a:gd name="T7" fmla="*/ 34 h 39"/>
                <a:gd name="T8" fmla="*/ 19 w 35"/>
                <a:gd name="T9" fmla="*/ 32 h 39"/>
                <a:gd name="T10" fmla="*/ 23 w 35"/>
                <a:gd name="T11" fmla="*/ 28 h 39"/>
                <a:gd name="T12" fmla="*/ 27 w 35"/>
                <a:gd name="T13" fmla="*/ 24 h 39"/>
                <a:gd name="T14" fmla="*/ 29 w 35"/>
                <a:gd name="T15" fmla="*/ 20 h 39"/>
                <a:gd name="T16" fmla="*/ 32 w 35"/>
                <a:gd name="T17" fmla="*/ 16 h 39"/>
                <a:gd name="T18" fmla="*/ 33 w 35"/>
                <a:gd name="T19" fmla="*/ 11 h 39"/>
                <a:gd name="T20" fmla="*/ 35 w 35"/>
                <a:gd name="T21" fmla="*/ 6 h 39"/>
                <a:gd name="T22" fmla="*/ 35 w 35"/>
                <a:gd name="T2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9">
                  <a:moveTo>
                    <a:pt x="0" y="39"/>
                  </a:moveTo>
                  <a:lnTo>
                    <a:pt x="5" y="38"/>
                  </a:lnTo>
                  <a:lnTo>
                    <a:pt x="10" y="36"/>
                  </a:lnTo>
                  <a:lnTo>
                    <a:pt x="15" y="34"/>
                  </a:lnTo>
                  <a:lnTo>
                    <a:pt x="19" y="32"/>
                  </a:lnTo>
                  <a:lnTo>
                    <a:pt x="23" y="28"/>
                  </a:lnTo>
                  <a:lnTo>
                    <a:pt x="27" y="24"/>
                  </a:lnTo>
                  <a:lnTo>
                    <a:pt x="29" y="20"/>
                  </a:lnTo>
                  <a:lnTo>
                    <a:pt x="32" y="16"/>
                  </a:lnTo>
                  <a:lnTo>
                    <a:pt x="33" y="11"/>
                  </a:lnTo>
                  <a:lnTo>
                    <a:pt x="35" y="6"/>
                  </a:lnTo>
                  <a:lnTo>
                    <a:pt x="35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Line 28"/>
            <p:cNvSpPr>
              <a:spLocks noChangeShapeType="1"/>
            </p:cNvSpPr>
            <p:nvPr/>
          </p:nvSpPr>
          <p:spPr bwMode="auto">
            <a:xfrm flipH="1">
              <a:off x="4581525" y="2243138"/>
              <a:ext cx="393700" cy="34925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5233591" y="1732480"/>
            <a:ext cx="3480415" cy="1948789"/>
            <a:chOff x="1312862" y="2128838"/>
            <a:chExt cx="3668713" cy="20542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0" name="Freeform 29"/>
            <p:cNvSpPr>
              <a:spLocks/>
            </p:cNvSpPr>
            <p:nvPr/>
          </p:nvSpPr>
          <p:spPr bwMode="auto">
            <a:xfrm>
              <a:off x="317817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30"/>
            <p:cNvSpPr>
              <a:spLocks/>
            </p:cNvSpPr>
            <p:nvPr/>
          </p:nvSpPr>
          <p:spPr bwMode="auto">
            <a:xfrm>
              <a:off x="325913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31"/>
            <p:cNvSpPr>
              <a:spLocks/>
            </p:cNvSpPr>
            <p:nvPr/>
          </p:nvSpPr>
          <p:spPr bwMode="auto">
            <a:xfrm>
              <a:off x="33416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32"/>
            <p:cNvSpPr>
              <a:spLocks/>
            </p:cNvSpPr>
            <p:nvPr/>
          </p:nvSpPr>
          <p:spPr bwMode="auto">
            <a:xfrm>
              <a:off x="342265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7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43"/>
            <p:cNvSpPr>
              <a:spLocks/>
            </p:cNvSpPr>
            <p:nvPr/>
          </p:nvSpPr>
          <p:spPr bwMode="auto">
            <a:xfrm>
              <a:off x="1520825" y="2128838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1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1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44"/>
            <p:cNvSpPr>
              <a:spLocks/>
            </p:cNvSpPr>
            <p:nvPr/>
          </p:nvSpPr>
          <p:spPr bwMode="auto">
            <a:xfrm>
              <a:off x="1312862" y="2128838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1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1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45"/>
            <p:cNvSpPr>
              <a:spLocks/>
            </p:cNvSpPr>
            <p:nvPr/>
          </p:nvSpPr>
          <p:spPr bwMode="auto">
            <a:xfrm>
              <a:off x="1733550" y="2128838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1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1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46"/>
            <p:cNvSpPr>
              <a:spLocks/>
            </p:cNvSpPr>
            <p:nvPr/>
          </p:nvSpPr>
          <p:spPr bwMode="auto">
            <a:xfrm>
              <a:off x="4756150" y="2128838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1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1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47"/>
            <p:cNvSpPr>
              <a:spLocks/>
            </p:cNvSpPr>
            <p:nvPr/>
          </p:nvSpPr>
          <p:spPr bwMode="auto">
            <a:xfrm>
              <a:off x="4962525" y="2128838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1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1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48"/>
            <p:cNvSpPr>
              <a:spLocks/>
            </p:cNvSpPr>
            <p:nvPr/>
          </p:nvSpPr>
          <p:spPr bwMode="auto">
            <a:xfrm>
              <a:off x="4541837" y="2128838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1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1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49"/>
            <p:cNvSpPr>
              <a:spLocks/>
            </p:cNvSpPr>
            <p:nvPr/>
          </p:nvSpPr>
          <p:spPr bwMode="auto">
            <a:xfrm>
              <a:off x="350361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50"/>
            <p:cNvSpPr>
              <a:spLocks/>
            </p:cNvSpPr>
            <p:nvPr/>
          </p:nvSpPr>
          <p:spPr bwMode="auto">
            <a:xfrm>
              <a:off x="3586162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51"/>
            <p:cNvSpPr>
              <a:spLocks/>
            </p:cNvSpPr>
            <p:nvPr/>
          </p:nvSpPr>
          <p:spPr bwMode="auto">
            <a:xfrm>
              <a:off x="366712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52"/>
            <p:cNvSpPr>
              <a:spLocks/>
            </p:cNvSpPr>
            <p:nvPr/>
          </p:nvSpPr>
          <p:spPr bwMode="auto">
            <a:xfrm>
              <a:off x="37480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6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53"/>
            <p:cNvSpPr>
              <a:spLocks/>
            </p:cNvSpPr>
            <p:nvPr/>
          </p:nvSpPr>
          <p:spPr bwMode="auto">
            <a:xfrm>
              <a:off x="3830637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54"/>
            <p:cNvSpPr>
              <a:spLocks/>
            </p:cNvSpPr>
            <p:nvPr/>
          </p:nvSpPr>
          <p:spPr bwMode="auto">
            <a:xfrm>
              <a:off x="391160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55"/>
            <p:cNvSpPr>
              <a:spLocks/>
            </p:cNvSpPr>
            <p:nvPr/>
          </p:nvSpPr>
          <p:spPr bwMode="auto">
            <a:xfrm>
              <a:off x="399256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56"/>
            <p:cNvSpPr>
              <a:spLocks/>
            </p:cNvSpPr>
            <p:nvPr/>
          </p:nvSpPr>
          <p:spPr bwMode="auto">
            <a:xfrm>
              <a:off x="407352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57"/>
            <p:cNvSpPr>
              <a:spLocks/>
            </p:cNvSpPr>
            <p:nvPr/>
          </p:nvSpPr>
          <p:spPr bwMode="auto">
            <a:xfrm>
              <a:off x="41544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58"/>
            <p:cNvSpPr>
              <a:spLocks/>
            </p:cNvSpPr>
            <p:nvPr/>
          </p:nvSpPr>
          <p:spPr bwMode="auto">
            <a:xfrm>
              <a:off x="317817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59"/>
            <p:cNvSpPr>
              <a:spLocks/>
            </p:cNvSpPr>
            <p:nvPr/>
          </p:nvSpPr>
          <p:spPr bwMode="auto">
            <a:xfrm>
              <a:off x="325913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60"/>
            <p:cNvSpPr>
              <a:spLocks/>
            </p:cNvSpPr>
            <p:nvPr/>
          </p:nvSpPr>
          <p:spPr bwMode="auto">
            <a:xfrm>
              <a:off x="33416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61"/>
            <p:cNvSpPr>
              <a:spLocks/>
            </p:cNvSpPr>
            <p:nvPr/>
          </p:nvSpPr>
          <p:spPr bwMode="auto">
            <a:xfrm>
              <a:off x="342265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62"/>
            <p:cNvSpPr>
              <a:spLocks/>
            </p:cNvSpPr>
            <p:nvPr/>
          </p:nvSpPr>
          <p:spPr bwMode="auto">
            <a:xfrm>
              <a:off x="350361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63"/>
            <p:cNvSpPr>
              <a:spLocks/>
            </p:cNvSpPr>
            <p:nvPr/>
          </p:nvSpPr>
          <p:spPr bwMode="auto">
            <a:xfrm>
              <a:off x="3586162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64"/>
            <p:cNvSpPr>
              <a:spLocks/>
            </p:cNvSpPr>
            <p:nvPr/>
          </p:nvSpPr>
          <p:spPr bwMode="auto">
            <a:xfrm>
              <a:off x="366712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65"/>
            <p:cNvSpPr>
              <a:spLocks/>
            </p:cNvSpPr>
            <p:nvPr/>
          </p:nvSpPr>
          <p:spPr bwMode="auto">
            <a:xfrm>
              <a:off x="37480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66"/>
            <p:cNvSpPr>
              <a:spLocks/>
            </p:cNvSpPr>
            <p:nvPr/>
          </p:nvSpPr>
          <p:spPr bwMode="auto">
            <a:xfrm>
              <a:off x="3830637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7"/>
            <p:cNvSpPr>
              <a:spLocks/>
            </p:cNvSpPr>
            <p:nvPr/>
          </p:nvSpPr>
          <p:spPr bwMode="auto">
            <a:xfrm>
              <a:off x="391160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68"/>
            <p:cNvSpPr>
              <a:spLocks/>
            </p:cNvSpPr>
            <p:nvPr/>
          </p:nvSpPr>
          <p:spPr bwMode="auto">
            <a:xfrm>
              <a:off x="399256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9"/>
            <p:cNvSpPr>
              <a:spLocks/>
            </p:cNvSpPr>
            <p:nvPr/>
          </p:nvSpPr>
          <p:spPr bwMode="auto">
            <a:xfrm>
              <a:off x="407352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70"/>
            <p:cNvSpPr>
              <a:spLocks/>
            </p:cNvSpPr>
            <p:nvPr/>
          </p:nvSpPr>
          <p:spPr bwMode="auto">
            <a:xfrm>
              <a:off x="41544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71"/>
            <p:cNvSpPr>
              <a:spLocks/>
            </p:cNvSpPr>
            <p:nvPr/>
          </p:nvSpPr>
          <p:spPr bwMode="auto">
            <a:xfrm>
              <a:off x="317817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72"/>
            <p:cNvSpPr>
              <a:spLocks/>
            </p:cNvSpPr>
            <p:nvPr/>
          </p:nvSpPr>
          <p:spPr bwMode="auto">
            <a:xfrm>
              <a:off x="325913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73"/>
            <p:cNvSpPr>
              <a:spLocks/>
            </p:cNvSpPr>
            <p:nvPr/>
          </p:nvSpPr>
          <p:spPr bwMode="auto">
            <a:xfrm>
              <a:off x="33416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74"/>
            <p:cNvSpPr>
              <a:spLocks/>
            </p:cNvSpPr>
            <p:nvPr/>
          </p:nvSpPr>
          <p:spPr bwMode="auto">
            <a:xfrm>
              <a:off x="342265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7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75"/>
            <p:cNvSpPr>
              <a:spLocks/>
            </p:cNvSpPr>
            <p:nvPr/>
          </p:nvSpPr>
          <p:spPr bwMode="auto">
            <a:xfrm>
              <a:off x="350361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76"/>
            <p:cNvSpPr>
              <a:spLocks/>
            </p:cNvSpPr>
            <p:nvPr/>
          </p:nvSpPr>
          <p:spPr bwMode="auto">
            <a:xfrm>
              <a:off x="3586162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77"/>
            <p:cNvSpPr>
              <a:spLocks/>
            </p:cNvSpPr>
            <p:nvPr/>
          </p:nvSpPr>
          <p:spPr bwMode="auto">
            <a:xfrm>
              <a:off x="366712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8"/>
            <p:cNvSpPr>
              <a:spLocks/>
            </p:cNvSpPr>
            <p:nvPr/>
          </p:nvSpPr>
          <p:spPr bwMode="auto">
            <a:xfrm>
              <a:off x="37480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6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79"/>
            <p:cNvSpPr>
              <a:spLocks/>
            </p:cNvSpPr>
            <p:nvPr/>
          </p:nvSpPr>
          <p:spPr bwMode="auto">
            <a:xfrm>
              <a:off x="3830637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80"/>
            <p:cNvSpPr>
              <a:spLocks/>
            </p:cNvSpPr>
            <p:nvPr/>
          </p:nvSpPr>
          <p:spPr bwMode="auto">
            <a:xfrm>
              <a:off x="391160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81"/>
            <p:cNvSpPr>
              <a:spLocks/>
            </p:cNvSpPr>
            <p:nvPr/>
          </p:nvSpPr>
          <p:spPr bwMode="auto">
            <a:xfrm>
              <a:off x="399256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82"/>
            <p:cNvSpPr>
              <a:spLocks/>
            </p:cNvSpPr>
            <p:nvPr/>
          </p:nvSpPr>
          <p:spPr bwMode="auto">
            <a:xfrm>
              <a:off x="407352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83"/>
            <p:cNvSpPr>
              <a:spLocks/>
            </p:cNvSpPr>
            <p:nvPr/>
          </p:nvSpPr>
          <p:spPr bwMode="auto">
            <a:xfrm>
              <a:off x="41544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4"/>
            <p:cNvSpPr>
              <a:spLocks/>
            </p:cNvSpPr>
            <p:nvPr/>
          </p:nvSpPr>
          <p:spPr bwMode="auto">
            <a:xfrm>
              <a:off x="309721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85"/>
            <p:cNvSpPr>
              <a:spLocks/>
            </p:cNvSpPr>
            <p:nvPr/>
          </p:nvSpPr>
          <p:spPr bwMode="auto">
            <a:xfrm>
              <a:off x="301625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86"/>
            <p:cNvSpPr>
              <a:spLocks/>
            </p:cNvSpPr>
            <p:nvPr/>
          </p:nvSpPr>
          <p:spPr bwMode="auto">
            <a:xfrm>
              <a:off x="293370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1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87"/>
            <p:cNvSpPr>
              <a:spLocks/>
            </p:cNvSpPr>
            <p:nvPr/>
          </p:nvSpPr>
          <p:spPr bwMode="auto">
            <a:xfrm>
              <a:off x="285273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6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88"/>
            <p:cNvSpPr>
              <a:spLocks/>
            </p:cNvSpPr>
            <p:nvPr/>
          </p:nvSpPr>
          <p:spPr bwMode="auto">
            <a:xfrm>
              <a:off x="277177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1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2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89"/>
            <p:cNvSpPr>
              <a:spLocks/>
            </p:cNvSpPr>
            <p:nvPr/>
          </p:nvSpPr>
          <p:spPr bwMode="auto">
            <a:xfrm>
              <a:off x="2690812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90"/>
            <p:cNvSpPr>
              <a:spLocks/>
            </p:cNvSpPr>
            <p:nvPr/>
          </p:nvSpPr>
          <p:spPr bwMode="auto">
            <a:xfrm>
              <a:off x="260826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91"/>
            <p:cNvSpPr>
              <a:spLocks/>
            </p:cNvSpPr>
            <p:nvPr/>
          </p:nvSpPr>
          <p:spPr bwMode="auto">
            <a:xfrm>
              <a:off x="2527300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7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92"/>
            <p:cNvSpPr>
              <a:spLocks/>
            </p:cNvSpPr>
            <p:nvPr/>
          </p:nvSpPr>
          <p:spPr bwMode="auto">
            <a:xfrm>
              <a:off x="2446337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3"/>
            <p:cNvSpPr>
              <a:spLocks/>
            </p:cNvSpPr>
            <p:nvPr/>
          </p:nvSpPr>
          <p:spPr bwMode="auto">
            <a:xfrm>
              <a:off x="2363787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2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94"/>
            <p:cNvSpPr>
              <a:spLocks/>
            </p:cNvSpPr>
            <p:nvPr/>
          </p:nvSpPr>
          <p:spPr bwMode="auto">
            <a:xfrm>
              <a:off x="2282825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3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9 w 13"/>
                <a:gd name="T9" fmla="*/ 1 h 13"/>
                <a:gd name="T10" fmla="*/ 7 w 13"/>
                <a:gd name="T11" fmla="*/ 0 h 13"/>
                <a:gd name="T12" fmla="*/ 5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1 w 13"/>
                <a:gd name="T19" fmla="*/ 5 h 13"/>
                <a:gd name="T20" fmla="*/ 0 w 13"/>
                <a:gd name="T21" fmla="*/ 7 h 13"/>
                <a:gd name="T22" fmla="*/ 1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3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95"/>
            <p:cNvSpPr>
              <a:spLocks/>
            </p:cNvSpPr>
            <p:nvPr/>
          </p:nvSpPr>
          <p:spPr bwMode="auto">
            <a:xfrm>
              <a:off x="2201862" y="4162425"/>
              <a:ext cx="20638" cy="20638"/>
            </a:xfrm>
            <a:custGeom>
              <a:avLst/>
              <a:gdLst>
                <a:gd name="T0" fmla="*/ 13 w 13"/>
                <a:gd name="T1" fmla="*/ 7 h 13"/>
                <a:gd name="T2" fmla="*/ 12 w 13"/>
                <a:gd name="T3" fmla="*/ 5 h 13"/>
                <a:gd name="T4" fmla="*/ 12 w 13"/>
                <a:gd name="T5" fmla="*/ 3 h 13"/>
                <a:gd name="T6" fmla="*/ 10 w 13"/>
                <a:gd name="T7" fmla="*/ 2 h 13"/>
                <a:gd name="T8" fmla="*/ 8 w 13"/>
                <a:gd name="T9" fmla="*/ 1 h 13"/>
                <a:gd name="T10" fmla="*/ 6 w 13"/>
                <a:gd name="T11" fmla="*/ 0 h 13"/>
                <a:gd name="T12" fmla="*/ 4 w 13"/>
                <a:gd name="T13" fmla="*/ 1 h 13"/>
                <a:gd name="T14" fmla="*/ 3 w 13"/>
                <a:gd name="T15" fmla="*/ 2 h 13"/>
                <a:gd name="T16" fmla="*/ 1 w 13"/>
                <a:gd name="T17" fmla="*/ 3 h 13"/>
                <a:gd name="T18" fmla="*/ 0 w 13"/>
                <a:gd name="T19" fmla="*/ 5 h 13"/>
                <a:gd name="T20" fmla="*/ 0 w 13"/>
                <a:gd name="T21" fmla="*/ 7 h 13"/>
                <a:gd name="T22" fmla="*/ 0 w 13"/>
                <a:gd name="T23" fmla="*/ 9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9 h 13"/>
                <a:gd name="T40" fmla="*/ 13 w 13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7"/>
                  </a:moveTo>
                  <a:lnTo>
                    <a:pt x="12" y="5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96"/>
            <p:cNvSpPr>
              <a:spLocks/>
            </p:cNvSpPr>
            <p:nvPr/>
          </p:nvSpPr>
          <p:spPr bwMode="auto">
            <a:xfrm>
              <a:off x="2120900" y="4162425"/>
              <a:ext cx="19050" cy="20638"/>
            </a:xfrm>
            <a:custGeom>
              <a:avLst/>
              <a:gdLst>
                <a:gd name="T0" fmla="*/ 12 w 12"/>
                <a:gd name="T1" fmla="*/ 7 h 13"/>
                <a:gd name="T2" fmla="*/ 12 w 12"/>
                <a:gd name="T3" fmla="*/ 5 h 13"/>
                <a:gd name="T4" fmla="*/ 11 w 12"/>
                <a:gd name="T5" fmla="*/ 3 h 13"/>
                <a:gd name="T6" fmla="*/ 10 w 12"/>
                <a:gd name="T7" fmla="*/ 2 h 13"/>
                <a:gd name="T8" fmla="*/ 8 w 12"/>
                <a:gd name="T9" fmla="*/ 1 h 13"/>
                <a:gd name="T10" fmla="*/ 6 w 12"/>
                <a:gd name="T11" fmla="*/ 0 h 13"/>
                <a:gd name="T12" fmla="*/ 4 w 12"/>
                <a:gd name="T13" fmla="*/ 1 h 13"/>
                <a:gd name="T14" fmla="*/ 2 w 12"/>
                <a:gd name="T15" fmla="*/ 2 h 13"/>
                <a:gd name="T16" fmla="*/ 1 w 12"/>
                <a:gd name="T17" fmla="*/ 3 h 13"/>
                <a:gd name="T18" fmla="*/ 0 w 12"/>
                <a:gd name="T19" fmla="*/ 5 h 13"/>
                <a:gd name="T20" fmla="*/ 0 w 12"/>
                <a:gd name="T21" fmla="*/ 7 h 13"/>
                <a:gd name="T22" fmla="*/ 0 w 12"/>
                <a:gd name="T23" fmla="*/ 9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9 h 13"/>
                <a:gd name="T40" fmla="*/ 12 w 12"/>
                <a:gd name="T4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lnTo>
                    <a:pt x="12" y="5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97"/>
            <p:cNvSpPr>
              <a:spLocks/>
            </p:cNvSpPr>
            <p:nvPr/>
          </p:nvSpPr>
          <p:spPr bwMode="auto">
            <a:xfrm>
              <a:off x="309721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98"/>
            <p:cNvSpPr>
              <a:spLocks/>
            </p:cNvSpPr>
            <p:nvPr/>
          </p:nvSpPr>
          <p:spPr bwMode="auto">
            <a:xfrm>
              <a:off x="301625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99"/>
            <p:cNvSpPr>
              <a:spLocks/>
            </p:cNvSpPr>
            <p:nvPr/>
          </p:nvSpPr>
          <p:spPr bwMode="auto">
            <a:xfrm>
              <a:off x="293370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1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00"/>
            <p:cNvSpPr>
              <a:spLocks/>
            </p:cNvSpPr>
            <p:nvPr/>
          </p:nvSpPr>
          <p:spPr bwMode="auto">
            <a:xfrm>
              <a:off x="285273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6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01"/>
            <p:cNvSpPr>
              <a:spLocks/>
            </p:cNvSpPr>
            <p:nvPr/>
          </p:nvSpPr>
          <p:spPr bwMode="auto">
            <a:xfrm>
              <a:off x="277177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02"/>
            <p:cNvSpPr>
              <a:spLocks/>
            </p:cNvSpPr>
            <p:nvPr/>
          </p:nvSpPr>
          <p:spPr bwMode="auto">
            <a:xfrm>
              <a:off x="2690812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03"/>
            <p:cNvSpPr>
              <a:spLocks/>
            </p:cNvSpPr>
            <p:nvPr/>
          </p:nvSpPr>
          <p:spPr bwMode="auto">
            <a:xfrm>
              <a:off x="260826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4"/>
            <p:cNvSpPr>
              <a:spLocks/>
            </p:cNvSpPr>
            <p:nvPr/>
          </p:nvSpPr>
          <p:spPr bwMode="auto">
            <a:xfrm>
              <a:off x="2527300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7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05"/>
            <p:cNvSpPr>
              <a:spLocks/>
            </p:cNvSpPr>
            <p:nvPr/>
          </p:nvSpPr>
          <p:spPr bwMode="auto">
            <a:xfrm>
              <a:off x="2446337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06"/>
            <p:cNvSpPr>
              <a:spLocks/>
            </p:cNvSpPr>
            <p:nvPr/>
          </p:nvSpPr>
          <p:spPr bwMode="auto">
            <a:xfrm>
              <a:off x="2363787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07"/>
            <p:cNvSpPr>
              <a:spLocks/>
            </p:cNvSpPr>
            <p:nvPr/>
          </p:nvSpPr>
          <p:spPr bwMode="auto">
            <a:xfrm>
              <a:off x="2282825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5 w 13"/>
                <a:gd name="T29" fmla="*/ 13 h 13"/>
                <a:gd name="T30" fmla="*/ 7 w 13"/>
                <a:gd name="T31" fmla="*/ 13 h 13"/>
                <a:gd name="T32" fmla="*/ 9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08"/>
            <p:cNvSpPr>
              <a:spLocks/>
            </p:cNvSpPr>
            <p:nvPr/>
          </p:nvSpPr>
          <p:spPr bwMode="auto">
            <a:xfrm>
              <a:off x="2201862" y="4081463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3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3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2 h 13"/>
                <a:gd name="T28" fmla="*/ 4 w 13"/>
                <a:gd name="T29" fmla="*/ 13 h 13"/>
                <a:gd name="T30" fmla="*/ 6 w 13"/>
                <a:gd name="T31" fmla="*/ 13 h 13"/>
                <a:gd name="T32" fmla="*/ 8 w 13"/>
                <a:gd name="T33" fmla="*/ 13 h 13"/>
                <a:gd name="T34" fmla="*/ 10 w 13"/>
                <a:gd name="T35" fmla="*/ 12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09"/>
            <p:cNvSpPr>
              <a:spLocks/>
            </p:cNvSpPr>
            <p:nvPr/>
          </p:nvSpPr>
          <p:spPr bwMode="auto">
            <a:xfrm>
              <a:off x="2120900" y="4081463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3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3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2 h 13"/>
                <a:gd name="T28" fmla="*/ 4 w 12"/>
                <a:gd name="T29" fmla="*/ 13 h 13"/>
                <a:gd name="T30" fmla="*/ 6 w 12"/>
                <a:gd name="T31" fmla="*/ 13 h 13"/>
                <a:gd name="T32" fmla="*/ 8 w 12"/>
                <a:gd name="T33" fmla="*/ 13 h 13"/>
                <a:gd name="T34" fmla="*/ 10 w 12"/>
                <a:gd name="T35" fmla="*/ 12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10"/>
            <p:cNvSpPr>
              <a:spLocks/>
            </p:cNvSpPr>
            <p:nvPr/>
          </p:nvSpPr>
          <p:spPr bwMode="auto">
            <a:xfrm>
              <a:off x="309721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11"/>
            <p:cNvSpPr>
              <a:spLocks/>
            </p:cNvSpPr>
            <p:nvPr/>
          </p:nvSpPr>
          <p:spPr bwMode="auto">
            <a:xfrm>
              <a:off x="301625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12"/>
            <p:cNvSpPr>
              <a:spLocks/>
            </p:cNvSpPr>
            <p:nvPr/>
          </p:nvSpPr>
          <p:spPr bwMode="auto">
            <a:xfrm>
              <a:off x="293370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1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1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13"/>
            <p:cNvSpPr>
              <a:spLocks/>
            </p:cNvSpPr>
            <p:nvPr/>
          </p:nvSpPr>
          <p:spPr bwMode="auto">
            <a:xfrm>
              <a:off x="285273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6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6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14"/>
            <p:cNvSpPr>
              <a:spLocks/>
            </p:cNvSpPr>
            <p:nvPr/>
          </p:nvSpPr>
          <p:spPr bwMode="auto">
            <a:xfrm>
              <a:off x="277177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1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2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2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1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15"/>
            <p:cNvSpPr>
              <a:spLocks/>
            </p:cNvSpPr>
            <p:nvPr/>
          </p:nvSpPr>
          <p:spPr bwMode="auto">
            <a:xfrm>
              <a:off x="2690812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16"/>
            <p:cNvSpPr>
              <a:spLocks/>
            </p:cNvSpPr>
            <p:nvPr/>
          </p:nvSpPr>
          <p:spPr bwMode="auto">
            <a:xfrm>
              <a:off x="260826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17"/>
            <p:cNvSpPr>
              <a:spLocks/>
            </p:cNvSpPr>
            <p:nvPr/>
          </p:nvSpPr>
          <p:spPr bwMode="auto">
            <a:xfrm>
              <a:off x="2527300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7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7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18"/>
            <p:cNvSpPr>
              <a:spLocks/>
            </p:cNvSpPr>
            <p:nvPr/>
          </p:nvSpPr>
          <p:spPr bwMode="auto">
            <a:xfrm>
              <a:off x="2446337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19"/>
            <p:cNvSpPr>
              <a:spLocks/>
            </p:cNvSpPr>
            <p:nvPr/>
          </p:nvSpPr>
          <p:spPr bwMode="auto">
            <a:xfrm>
              <a:off x="2363787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2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2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20"/>
            <p:cNvSpPr>
              <a:spLocks/>
            </p:cNvSpPr>
            <p:nvPr/>
          </p:nvSpPr>
          <p:spPr bwMode="auto">
            <a:xfrm>
              <a:off x="2282825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9 w 13"/>
                <a:gd name="T9" fmla="*/ 0 h 13"/>
                <a:gd name="T10" fmla="*/ 7 w 13"/>
                <a:gd name="T11" fmla="*/ 0 h 13"/>
                <a:gd name="T12" fmla="*/ 5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1 w 13"/>
                <a:gd name="T19" fmla="*/ 4 h 13"/>
                <a:gd name="T20" fmla="*/ 0 w 13"/>
                <a:gd name="T21" fmla="*/ 6 h 13"/>
                <a:gd name="T22" fmla="*/ 1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5 w 13"/>
                <a:gd name="T29" fmla="*/ 12 h 13"/>
                <a:gd name="T30" fmla="*/ 7 w 13"/>
                <a:gd name="T31" fmla="*/ 13 h 13"/>
                <a:gd name="T32" fmla="*/ 9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3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21"/>
            <p:cNvSpPr>
              <a:spLocks/>
            </p:cNvSpPr>
            <p:nvPr/>
          </p:nvSpPr>
          <p:spPr bwMode="auto">
            <a:xfrm>
              <a:off x="2201862" y="4000500"/>
              <a:ext cx="20638" cy="20638"/>
            </a:xfrm>
            <a:custGeom>
              <a:avLst/>
              <a:gdLst>
                <a:gd name="T0" fmla="*/ 13 w 13"/>
                <a:gd name="T1" fmla="*/ 6 h 13"/>
                <a:gd name="T2" fmla="*/ 12 w 13"/>
                <a:gd name="T3" fmla="*/ 4 h 13"/>
                <a:gd name="T4" fmla="*/ 12 w 13"/>
                <a:gd name="T5" fmla="*/ 2 h 13"/>
                <a:gd name="T6" fmla="*/ 10 w 13"/>
                <a:gd name="T7" fmla="*/ 1 h 13"/>
                <a:gd name="T8" fmla="*/ 8 w 13"/>
                <a:gd name="T9" fmla="*/ 0 h 13"/>
                <a:gd name="T10" fmla="*/ 6 w 13"/>
                <a:gd name="T11" fmla="*/ 0 h 13"/>
                <a:gd name="T12" fmla="*/ 4 w 13"/>
                <a:gd name="T13" fmla="*/ 0 h 13"/>
                <a:gd name="T14" fmla="*/ 3 w 13"/>
                <a:gd name="T15" fmla="*/ 1 h 13"/>
                <a:gd name="T16" fmla="*/ 1 w 13"/>
                <a:gd name="T17" fmla="*/ 2 h 13"/>
                <a:gd name="T18" fmla="*/ 0 w 13"/>
                <a:gd name="T19" fmla="*/ 4 h 13"/>
                <a:gd name="T20" fmla="*/ 0 w 13"/>
                <a:gd name="T21" fmla="*/ 6 h 13"/>
                <a:gd name="T22" fmla="*/ 0 w 13"/>
                <a:gd name="T23" fmla="*/ 8 h 13"/>
                <a:gd name="T24" fmla="*/ 1 w 13"/>
                <a:gd name="T25" fmla="*/ 10 h 13"/>
                <a:gd name="T26" fmla="*/ 3 w 13"/>
                <a:gd name="T27" fmla="*/ 11 h 13"/>
                <a:gd name="T28" fmla="*/ 4 w 13"/>
                <a:gd name="T29" fmla="*/ 12 h 13"/>
                <a:gd name="T30" fmla="*/ 6 w 13"/>
                <a:gd name="T31" fmla="*/ 13 h 13"/>
                <a:gd name="T32" fmla="*/ 8 w 13"/>
                <a:gd name="T33" fmla="*/ 12 h 13"/>
                <a:gd name="T34" fmla="*/ 10 w 13"/>
                <a:gd name="T35" fmla="*/ 11 h 13"/>
                <a:gd name="T36" fmla="*/ 12 w 13"/>
                <a:gd name="T37" fmla="*/ 10 h 13"/>
                <a:gd name="T38" fmla="*/ 12 w 13"/>
                <a:gd name="T39" fmla="*/ 8 h 13"/>
                <a:gd name="T40" fmla="*/ 13 w 13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22"/>
            <p:cNvSpPr>
              <a:spLocks/>
            </p:cNvSpPr>
            <p:nvPr/>
          </p:nvSpPr>
          <p:spPr bwMode="auto">
            <a:xfrm>
              <a:off x="2120900" y="4000500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4 h 13"/>
                <a:gd name="T4" fmla="*/ 11 w 12"/>
                <a:gd name="T5" fmla="*/ 2 h 13"/>
                <a:gd name="T6" fmla="*/ 10 w 12"/>
                <a:gd name="T7" fmla="*/ 1 h 13"/>
                <a:gd name="T8" fmla="*/ 8 w 12"/>
                <a:gd name="T9" fmla="*/ 0 h 13"/>
                <a:gd name="T10" fmla="*/ 6 w 12"/>
                <a:gd name="T11" fmla="*/ 0 h 13"/>
                <a:gd name="T12" fmla="*/ 4 w 12"/>
                <a:gd name="T13" fmla="*/ 0 h 13"/>
                <a:gd name="T14" fmla="*/ 2 w 12"/>
                <a:gd name="T15" fmla="*/ 1 h 13"/>
                <a:gd name="T16" fmla="*/ 1 w 12"/>
                <a:gd name="T17" fmla="*/ 2 h 13"/>
                <a:gd name="T18" fmla="*/ 0 w 12"/>
                <a:gd name="T19" fmla="*/ 4 h 13"/>
                <a:gd name="T20" fmla="*/ 0 w 12"/>
                <a:gd name="T21" fmla="*/ 6 h 13"/>
                <a:gd name="T22" fmla="*/ 0 w 12"/>
                <a:gd name="T23" fmla="*/ 8 h 13"/>
                <a:gd name="T24" fmla="*/ 1 w 12"/>
                <a:gd name="T25" fmla="*/ 10 h 13"/>
                <a:gd name="T26" fmla="*/ 2 w 12"/>
                <a:gd name="T27" fmla="*/ 11 h 13"/>
                <a:gd name="T28" fmla="*/ 4 w 12"/>
                <a:gd name="T29" fmla="*/ 12 h 13"/>
                <a:gd name="T30" fmla="*/ 6 w 12"/>
                <a:gd name="T31" fmla="*/ 13 h 13"/>
                <a:gd name="T32" fmla="*/ 8 w 12"/>
                <a:gd name="T33" fmla="*/ 12 h 13"/>
                <a:gd name="T34" fmla="*/ 10 w 12"/>
                <a:gd name="T35" fmla="*/ 11 h 13"/>
                <a:gd name="T36" fmla="*/ 11 w 12"/>
                <a:gd name="T37" fmla="*/ 10 h 13"/>
                <a:gd name="T38" fmla="*/ 12 w 12"/>
                <a:gd name="T39" fmla="*/ 8 h 13"/>
                <a:gd name="T40" fmla="*/ 12 w 12"/>
                <a:gd name="T4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5729072" y="1661697"/>
            <a:ext cx="528614" cy="1768068"/>
            <a:chOff x="1835150" y="2054225"/>
            <a:chExt cx="557213" cy="1863726"/>
          </a:xfrm>
        </p:grpSpPr>
        <p:sp>
          <p:nvSpPr>
            <p:cNvPr id="236" name="Line 136"/>
            <p:cNvSpPr>
              <a:spLocks noChangeShapeType="1"/>
            </p:cNvSpPr>
            <p:nvPr/>
          </p:nvSpPr>
          <p:spPr bwMode="auto">
            <a:xfrm>
              <a:off x="1835150" y="2054225"/>
              <a:ext cx="71438" cy="88106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137"/>
            <p:cNvSpPr>
              <a:spLocks noChangeShapeType="1"/>
            </p:cNvSpPr>
            <p:nvPr/>
          </p:nvSpPr>
          <p:spPr bwMode="auto">
            <a:xfrm>
              <a:off x="1906587" y="2935288"/>
              <a:ext cx="214313" cy="860425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Line 138"/>
            <p:cNvSpPr>
              <a:spLocks noChangeShapeType="1"/>
            </p:cNvSpPr>
            <p:nvPr/>
          </p:nvSpPr>
          <p:spPr bwMode="auto">
            <a:xfrm>
              <a:off x="2120900" y="3795713"/>
              <a:ext cx="152400" cy="1222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139"/>
            <p:cNvSpPr>
              <a:spLocks noChangeShapeType="1"/>
            </p:cNvSpPr>
            <p:nvPr/>
          </p:nvSpPr>
          <p:spPr bwMode="auto">
            <a:xfrm>
              <a:off x="2273300" y="3917950"/>
              <a:ext cx="119063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7691417" y="1661697"/>
            <a:ext cx="528614" cy="1768068"/>
            <a:chOff x="3903662" y="2054225"/>
            <a:chExt cx="557213" cy="1863726"/>
          </a:xfrm>
        </p:grpSpPr>
        <p:sp>
          <p:nvSpPr>
            <p:cNvPr id="232" name="Line 140"/>
            <p:cNvSpPr>
              <a:spLocks noChangeShapeType="1"/>
            </p:cNvSpPr>
            <p:nvPr/>
          </p:nvSpPr>
          <p:spPr bwMode="auto">
            <a:xfrm>
              <a:off x="3903662" y="3917950"/>
              <a:ext cx="119063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141"/>
            <p:cNvSpPr>
              <a:spLocks noChangeShapeType="1"/>
            </p:cNvSpPr>
            <p:nvPr/>
          </p:nvSpPr>
          <p:spPr bwMode="auto">
            <a:xfrm flipV="1">
              <a:off x="4022725" y="3795713"/>
              <a:ext cx="152400" cy="1222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142"/>
            <p:cNvSpPr>
              <a:spLocks noChangeShapeType="1"/>
            </p:cNvSpPr>
            <p:nvPr/>
          </p:nvSpPr>
          <p:spPr bwMode="auto">
            <a:xfrm flipV="1">
              <a:off x="4175125" y="2935288"/>
              <a:ext cx="214313" cy="860425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Line 143"/>
            <p:cNvSpPr>
              <a:spLocks noChangeShapeType="1"/>
            </p:cNvSpPr>
            <p:nvPr/>
          </p:nvSpPr>
          <p:spPr bwMode="auto">
            <a:xfrm flipV="1">
              <a:off x="4389437" y="2054225"/>
              <a:ext cx="71438" cy="88106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5411302" y="1463040"/>
            <a:ext cx="3126500" cy="2230416"/>
            <a:chOff x="1500187" y="1831975"/>
            <a:chExt cx="3295651" cy="2351088"/>
          </a:xfrm>
        </p:grpSpPr>
        <p:sp>
          <p:nvSpPr>
            <p:cNvPr id="223" name="Freeform 6"/>
            <p:cNvSpPr>
              <a:spLocks/>
            </p:cNvSpPr>
            <p:nvPr/>
          </p:nvSpPr>
          <p:spPr bwMode="auto">
            <a:xfrm>
              <a:off x="4594225" y="1903413"/>
              <a:ext cx="60325" cy="725488"/>
            </a:xfrm>
            <a:custGeom>
              <a:avLst/>
              <a:gdLst>
                <a:gd name="T0" fmla="*/ 0 w 38"/>
                <a:gd name="T1" fmla="*/ 457 h 457"/>
                <a:gd name="T2" fmla="*/ 38 w 38"/>
                <a:gd name="T3" fmla="*/ 308 h 457"/>
                <a:gd name="T4" fmla="*/ 38 w 38"/>
                <a:gd name="T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57">
                  <a:moveTo>
                    <a:pt x="0" y="457"/>
                  </a:moveTo>
                  <a:lnTo>
                    <a:pt x="38" y="308"/>
                  </a:lnTo>
                  <a:lnTo>
                    <a:pt x="3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7"/>
            <p:cNvSpPr>
              <a:spLocks/>
            </p:cNvSpPr>
            <p:nvPr/>
          </p:nvSpPr>
          <p:spPr bwMode="auto">
            <a:xfrm>
              <a:off x="4654550" y="1831975"/>
              <a:ext cx="141288" cy="88900"/>
            </a:xfrm>
            <a:custGeom>
              <a:avLst/>
              <a:gdLst>
                <a:gd name="T0" fmla="*/ 88 w 89"/>
                <a:gd name="T1" fmla="*/ 56 h 56"/>
                <a:gd name="T2" fmla="*/ 89 w 89"/>
                <a:gd name="T3" fmla="*/ 50 h 56"/>
                <a:gd name="T4" fmla="*/ 89 w 89"/>
                <a:gd name="T5" fmla="*/ 45 h 56"/>
                <a:gd name="T6" fmla="*/ 89 w 89"/>
                <a:gd name="T7" fmla="*/ 39 h 56"/>
                <a:gd name="T8" fmla="*/ 88 w 89"/>
                <a:gd name="T9" fmla="*/ 34 h 56"/>
                <a:gd name="T10" fmla="*/ 86 w 89"/>
                <a:gd name="T11" fmla="*/ 29 h 56"/>
                <a:gd name="T12" fmla="*/ 84 w 89"/>
                <a:gd name="T13" fmla="*/ 24 h 56"/>
                <a:gd name="T14" fmla="*/ 81 w 89"/>
                <a:gd name="T15" fmla="*/ 19 h 56"/>
                <a:gd name="T16" fmla="*/ 78 w 89"/>
                <a:gd name="T17" fmla="*/ 15 h 56"/>
                <a:gd name="T18" fmla="*/ 74 w 89"/>
                <a:gd name="T19" fmla="*/ 11 h 56"/>
                <a:gd name="T20" fmla="*/ 70 w 89"/>
                <a:gd name="T21" fmla="*/ 8 h 56"/>
                <a:gd name="T22" fmla="*/ 65 w 89"/>
                <a:gd name="T23" fmla="*/ 5 h 56"/>
                <a:gd name="T24" fmla="*/ 60 w 89"/>
                <a:gd name="T25" fmla="*/ 3 h 56"/>
                <a:gd name="T26" fmla="*/ 55 w 89"/>
                <a:gd name="T27" fmla="*/ 1 h 56"/>
                <a:gd name="T28" fmla="*/ 50 w 89"/>
                <a:gd name="T29" fmla="*/ 0 h 56"/>
                <a:gd name="T30" fmla="*/ 45 w 89"/>
                <a:gd name="T31" fmla="*/ 0 h 56"/>
                <a:gd name="T32" fmla="*/ 39 w 89"/>
                <a:gd name="T33" fmla="*/ 0 h 56"/>
                <a:gd name="T34" fmla="*/ 34 w 89"/>
                <a:gd name="T35" fmla="*/ 1 h 56"/>
                <a:gd name="T36" fmla="*/ 29 w 89"/>
                <a:gd name="T37" fmla="*/ 3 h 56"/>
                <a:gd name="T38" fmla="*/ 24 w 89"/>
                <a:gd name="T39" fmla="*/ 5 h 56"/>
                <a:gd name="T40" fmla="*/ 19 w 89"/>
                <a:gd name="T41" fmla="*/ 8 h 56"/>
                <a:gd name="T42" fmla="*/ 15 w 89"/>
                <a:gd name="T43" fmla="*/ 11 h 56"/>
                <a:gd name="T44" fmla="*/ 11 w 89"/>
                <a:gd name="T45" fmla="*/ 15 h 56"/>
                <a:gd name="T46" fmla="*/ 7 w 89"/>
                <a:gd name="T47" fmla="*/ 19 h 56"/>
                <a:gd name="T48" fmla="*/ 5 w 89"/>
                <a:gd name="T49" fmla="*/ 24 h 56"/>
                <a:gd name="T50" fmla="*/ 2 w 89"/>
                <a:gd name="T51" fmla="*/ 29 h 56"/>
                <a:gd name="T52" fmla="*/ 1 w 89"/>
                <a:gd name="T53" fmla="*/ 34 h 56"/>
                <a:gd name="T54" fmla="*/ 0 w 89"/>
                <a:gd name="T55" fmla="*/ 39 h 56"/>
                <a:gd name="T56" fmla="*/ 0 w 89"/>
                <a:gd name="T57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56">
                  <a:moveTo>
                    <a:pt x="88" y="56"/>
                  </a:moveTo>
                  <a:lnTo>
                    <a:pt x="89" y="50"/>
                  </a:lnTo>
                  <a:lnTo>
                    <a:pt x="89" y="45"/>
                  </a:lnTo>
                  <a:lnTo>
                    <a:pt x="89" y="39"/>
                  </a:lnTo>
                  <a:lnTo>
                    <a:pt x="88" y="34"/>
                  </a:lnTo>
                  <a:lnTo>
                    <a:pt x="86" y="29"/>
                  </a:lnTo>
                  <a:lnTo>
                    <a:pt x="84" y="24"/>
                  </a:lnTo>
                  <a:lnTo>
                    <a:pt x="81" y="19"/>
                  </a:lnTo>
                  <a:lnTo>
                    <a:pt x="78" y="15"/>
                  </a:lnTo>
                  <a:lnTo>
                    <a:pt x="74" y="11"/>
                  </a:lnTo>
                  <a:lnTo>
                    <a:pt x="70" y="8"/>
                  </a:lnTo>
                  <a:lnTo>
                    <a:pt x="65" y="5"/>
                  </a:lnTo>
                  <a:lnTo>
                    <a:pt x="60" y="3"/>
                  </a:lnTo>
                  <a:lnTo>
                    <a:pt x="55" y="1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8"/>
                  </a:lnTo>
                  <a:lnTo>
                    <a:pt x="15" y="11"/>
                  </a:lnTo>
                  <a:lnTo>
                    <a:pt x="11" y="15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2" y="29"/>
                  </a:lnTo>
                  <a:lnTo>
                    <a:pt x="1" y="34"/>
                  </a:lnTo>
                  <a:lnTo>
                    <a:pt x="0" y="39"/>
                  </a:lnTo>
                  <a:lnTo>
                    <a:pt x="0" y="4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Line 8"/>
            <p:cNvSpPr>
              <a:spLocks noChangeShapeType="1"/>
            </p:cNvSpPr>
            <p:nvPr/>
          </p:nvSpPr>
          <p:spPr bwMode="auto">
            <a:xfrm flipH="1">
              <a:off x="4237037" y="1920875"/>
              <a:ext cx="557213" cy="22240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"/>
            <p:cNvSpPr>
              <a:spLocks/>
            </p:cNvSpPr>
            <p:nvPr/>
          </p:nvSpPr>
          <p:spPr bwMode="auto">
            <a:xfrm>
              <a:off x="4186237" y="4144963"/>
              <a:ext cx="50800" cy="38100"/>
            </a:xfrm>
            <a:custGeom>
              <a:avLst/>
              <a:gdLst>
                <a:gd name="T0" fmla="*/ 0 w 32"/>
                <a:gd name="T1" fmla="*/ 24 h 24"/>
                <a:gd name="T2" fmla="*/ 5 w 32"/>
                <a:gd name="T3" fmla="*/ 24 h 24"/>
                <a:gd name="T4" fmla="*/ 10 w 32"/>
                <a:gd name="T5" fmla="*/ 23 h 24"/>
                <a:gd name="T6" fmla="*/ 14 w 32"/>
                <a:gd name="T7" fmla="*/ 21 h 24"/>
                <a:gd name="T8" fmla="*/ 18 w 32"/>
                <a:gd name="T9" fmla="*/ 19 h 24"/>
                <a:gd name="T10" fmla="*/ 22 w 32"/>
                <a:gd name="T11" fmla="*/ 16 h 24"/>
                <a:gd name="T12" fmla="*/ 25 w 32"/>
                <a:gd name="T13" fmla="*/ 12 h 24"/>
                <a:gd name="T14" fmla="*/ 28 w 32"/>
                <a:gd name="T15" fmla="*/ 9 h 24"/>
                <a:gd name="T16" fmla="*/ 30 w 32"/>
                <a:gd name="T17" fmla="*/ 4 h 24"/>
                <a:gd name="T18" fmla="*/ 32 w 32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4">
                  <a:moveTo>
                    <a:pt x="0" y="24"/>
                  </a:moveTo>
                  <a:lnTo>
                    <a:pt x="5" y="24"/>
                  </a:lnTo>
                  <a:lnTo>
                    <a:pt x="10" y="23"/>
                  </a:lnTo>
                  <a:lnTo>
                    <a:pt x="14" y="21"/>
                  </a:lnTo>
                  <a:lnTo>
                    <a:pt x="18" y="19"/>
                  </a:lnTo>
                  <a:lnTo>
                    <a:pt x="22" y="16"/>
                  </a:lnTo>
                  <a:lnTo>
                    <a:pt x="25" y="12"/>
                  </a:lnTo>
                  <a:lnTo>
                    <a:pt x="28" y="9"/>
                  </a:lnTo>
                  <a:lnTo>
                    <a:pt x="30" y="4"/>
                  </a:lnTo>
                  <a:lnTo>
                    <a:pt x="3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Line 10"/>
            <p:cNvSpPr>
              <a:spLocks noChangeShapeType="1"/>
            </p:cNvSpPr>
            <p:nvPr/>
          </p:nvSpPr>
          <p:spPr bwMode="auto">
            <a:xfrm flipH="1">
              <a:off x="2108200" y="4183063"/>
              <a:ext cx="20780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1"/>
            <p:cNvSpPr>
              <a:spLocks/>
            </p:cNvSpPr>
            <p:nvPr/>
          </p:nvSpPr>
          <p:spPr bwMode="auto">
            <a:xfrm>
              <a:off x="2058987" y="4144963"/>
              <a:ext cx="49213" cy="38100"/>
            </a:xfrm>
            <a:custGeom>
              <a:avLst/>
              <a:gdLst>
                <a:gd name="T0" fmla="*/ 0 w 31"/>
                <a:gd name="T1" fmla="*/ 0 h 24"/>
                <a:gd name="T2" fmla="*/ 2 w 31"/>
                <a:gd name="T3" fmla="*/ 4 h 24"/>
                <a:gd name="T4" fmla="*/ 4 w 31"/>
                <a:gd name="T5" fmla="*/ 9 h 24"/>
                <a:gd name="T6" fmla="*/ 7 w 31"/>
                <a:gd name="T7" fmla="*/ 12 h 24"/>
                <a:gd name="T8" fmla="*/ 10 w 31"/>
                <a:gd name="T9" fmla="*/ 16 h 24"/>
                <a:gd name="T10" fmla="*/ 14 w 31"/>
                <a:gd name="T11" fmla="*/ 19 h 24"/>
                <a:gd name="T12" fmla="*/ 18 w 31"/>
                <a:gd name="T13" fmla="*/ 21 h 24"/>
                <a:gd name="T14" fmla="*/ 22 w 31"/>
                <a:gd name="T15" fmla="*/ 23 h 24"/>
                <a:gd name="T16" fmla="*/ 27 w 31"/>
                <a:gd name="T17" fmla="*/ 24 h 24"/>
                <a:gd name="T18" fmla="*/ 31 w 31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24">
                  <a:moveTo>
                    <a:pt x="0" y="0"/>
                  </a:moveTo>
                  <a:lnTo>
                    <a:pt x="2" y="4"/>
                  </a:lnTo>
                  <a:lnTo>
                    <a:pt x="4" y="9"/>
                  </a:lnTo>
                  <a:lnTo>
                    <a:pt x="7" y="12"/>
                  </a:lnTo>
                  <a:lnTo>
                    <a:pt x="10" y="16"/>
                  </a:lnTo>
                  <a:lnTo>
                    <a:pt x="14" y="19"/>
                  </a:lnTo>
                  <a:lnTo>
                    <a:pt x="18" y="21"/>
                  </a:lnTo>
                  <a:lnTo>
                    <a:pt x="22" y="23"/>
                  </a:lnTo>
                  <a:lnTo>
                    <a:pt x="27" y="24"/>
                  </a:lnTo>
                  <a:lnTo>
                    <a:pt x="31" y="2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12"/>
            <p:cNvSpPr>
              <a:spLocks noChangeShapeType="1"/>
            </p:cNvSpPr>
            <p:nvPr/>
          </p:nvSpPr>
          <p:spPr bwMode="auto">
            <a:xfrm flipH="1" flipV="1">
              <a:off x="1501775" y="1920875"/>
              <a:ext cx="557213" cy="22240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3"/>
            <p:cNvSpPr>
              <a:spLocks/>
            </p:cNvSpPr>
            <p:nvPr/>
          </p:nvSpPr>
          <p:spPr bwMode="auto">
            <a:xfrm>
              <a:off x="1500187" y="1831975"/>
              <a:ext cx="141288" cy="88900"/>
            </a:xfrm>
            <a:custGeom>
              <a:avLst/>
              <a:gdLst>
                <a:gd name="T0" fmla="*/ 89 w 89"/>
                <a:gd name="T1" fmla="*/ 45 h 56"/>
                <a:gd name="T2" fmla="*/ 89 w 89"/>
                <a:gd name="T3" fmla="*/ 39 h 56"/>
                <a:gd name="T4" fmla="*/ 88 w 89"/>
                <a:gd name="T5" fmla="*/ 34 h 56"/>
                <a:gd name="T6" fmla="*/ 87 w 89"/>
                <a:gd name="T7" fmla="*/ 29 h 56"/>
                <a:gd name="T8" fmla="*/ 84 w 89"/>
                <a:gd name="T9" fmla="*/ 24 h 56"/>
                <a:gd name="T10" fmla="*/ 82 w 89"/>
                <a:gd name="T11" fmla="*/ 19 h 56"/>
                <a:gd name="T12" fmla="*/ 78 w 89"/>
                <a:gd name="T13" fmla="*/ 15 h 56"/>
                <a:gd name="T14" fmla="*/ 74 w 89"/>
                <a:gd name="T15" fmla="*/ 11 h 56"/>
                <a:gd name="T16" fmla="*/ 70 w 89"/>
                <a:gd name="T17" fmla="*/ 8 h 56"/>
                <a:gd name="T18" fmla="*/ 65 w 89"/>
                <a:gd name="T19" fmla="*/ 5 h 56"/>
                <a:gd name="T20" fmla="*/ 60 w 89"/>
                <a:gd name="T21" fmla="*/ 3 h 56"/>
                <a:gd name="T22" fmla="*/ 55 w 89"/>
                <a:gd name="T23" fmla="*/ 1 h 56"/>
                <a:gd name="T24" fmla="*/ 50 w 89"/>
                <a:gd name="T25" fmla="*/ 0 h 56"/>
                <a:gd name="T26" fmla="*/ 44 w 89"/>
                <a:gd name="T27" fmla="*/ 0 h 56"/>
                <a:gd name="T28" fmla="*/ 39 w 89"/>
                <a:gd name="T29" fmla="*/ 0 h 56"/>
                <a:gd name="T30" fmla="*/ 34 w 89"/>
                <a:gd name="T31" fmla="*/ 1 h 56"/>
                <a:gd name="T32" fmla="*/ 29 w 89"/>
                <a:gd name="T33" fmla="*/ 3 h 56"/>
                <a:gd name="T34" fmla="*/ 24 w 89"/>
                <a:gd name="T35" fmla="*/ 5 h 56"/>
                <a:gd name="T36" fmla="*/ 19 w 89"/>
                <a:gd name="T37" fmla="*/ 8 h 56"/>
                <a:gd name="T38" fmla="*/ 15 w 89"/>
                <a:gd name="T39" fmla="*/ 11 h 56"/>
                <a:gd name="T40" fmla="*/ 11 w 89"/>
                <a:gd name="T41" fmla="*/ 15 h 56"/>
                <a:gd name="T42" fmla="*/ 7 w 89"/>
                <a:gd name="T43" fmla="*/ 19 h 56"/>
                <a:gd name="T44" fmla="*/ 5 w 89"/>
                <a:gd name="T45" fmla="*/ 24 h 56"/>
                <a:gd name="T46" fmla="*/ 3 w 89"/>
                <a:gd name="T47" fmla="*/ 29 h 56"/>
                <a:gd name="T48" fmla="*/ 1 w 89"/>
                <a:gd name="T49" fmla="*/ 34 h 56"/>
                <a:gd name="T50" fmla="*/ 0 w 89"/>
                <a:gd name="T51" fmla="*/ 39 h 56"/>
                <a:gd name="T52" fmla="*/ 0 w 89"/>
                <a:gd name="T53" fmla="*/ 45 h 56"/>
                <a:gd name="T54" fmla="*/ 0 w 89"/>
                <a:gd name="T55" fmla="*/ 50 h 56"/>
                <a:gd name="T56" fmla="*/ 1 w 89"/>
                <a:gd name="T5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56">
                  <a:moveTo>
                    <a:pt x="89" y="45"/>
                  </a:moveTo>
                  <a:lnTo>
                    <a:pt x="89" y="39"/>
                  </a:lnTo>
                  <a:lnTo>
                    <a:pt x="88" y="34"/>
                  </a:lnTo>
                  <a:lnTo>
                    <a:pt x="87" y="29"/>
                  </a:lnTo>
                  <a:lnTo>
                    <a:pt x="84" y="24"/>
                  </a:lnTo>
                  <a:lnTo>
                    <a:pt x="82" y="19"/>
                  </a:lnTo>
                  <a:lnTo>
                    <a:pt x="78" y="15"/>
                  </a:lnTo>
                  <a:lnTo>
                    <a:pt x="74" y="11"/>
                  </a:lnTo>
                  <a:lnTo>
                    <a:pt x="70" y="8"/>
                  </a:lnTo>
                  <a:lnTo>
                    <a:pt x="65" y="5"/>
                  </a:lnTo>
                  <a:lnTo>
                    <a:pt x="60" y="3"/>
                  </a:lnTo>
                  <a:lnTo>
                    <a:pt x="55" y="1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8"/>
                  </a:lnTo>
                  <a:lnTo>
                    <a:pt x="15" y="11"/>
                  </a:lnTo>
                  <a:lnTo>
                    <a:pt x="11" y="15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3" y="29"/>
                  </a:lnTo>
                  <a:lnTo>
                    <a:pt x="1" y="34"/>
                  </a:lnTo>
                  <a:lnTo>
                    <a:pt x="0" y="39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1" y="56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4"/>
            <p:cNvSpPr>
              <a:spLocks/>
            </p:cNvSpPr>
            <p:nvPr/>
          </p:nvSpPr>
          <p:spPr bwMode="auto">
            <a:xfrm>
              <a:off x="1641475" y="1903413"/>
              <a:ext cx="60325" cy="725488"/>
            </a:xfrm>
            <a:custGeom>
              <a:avLst/>
              <a:gdLst>
                <a:gd name="T0" fmla="*/ 0 w 38"/>
                <a:gd name="T1" fmla="*/ 0 h 457"/>
                <a:gd name="T2" fmla="*/ 0 w 38"/>
                <a:gd name="T3" fmla="*/ 308 h 457"/>
                <a:gd name="T4" fmla="*/ 38 w 38"/>
                <a:gd name="T5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57">
                  <a:moveTo>
                    <a:pt x="0" y="0"/>
                  </a:moveTo>
                  <a:lnTo>
                    <a:pt x="0" y="308"/>
                  </a:lnTo>
                  <a:lnTo>
                    <a:pt x="38" y="45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5970036" y="3491512"/>
            <a:ext cx="2009032" cy="203312"/>
            <a:chOff x="2089150" y="3983038"/>
            <a:chExt cx="2117725" cy="214312"/>
          </a:xfrm>
        </p:grpSpPr>
        <p:sp>
          <p:nvSpPr>
            <p:cNvPr id="213" name="Line 33"/>
            <p:cNvSpPr>
              <a:spLocks noChangeShapeType="1"/>
            </p:cNvSpPr>
            <p:nvPr/>
          </p:nvSpPr>
          <p:spPr bwMode="auto">
            <a:xfrm flipH="1">
              <a:off x="2139950" y="3983038"/>
              <a:ext cx="9159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4"/>
            <p:cNvSpPr>
              <a:spLocks/>
            </p:cNvSpPr>
            <p:nvPr/>
          </p:nvSpPr>
          <p:spPr bwMode="auto">
            <a:xfrm>
              <a:off x="2089150" y="3983038"/>
              <a:ext cx="50800" cy="52388"/>
            </a:xfrm>
            <a:custGeom>
              <a:avLst/>
              <a:gdLst>
                <a:gd name="T0" fmla="*/ 32 w 32"/>
                <a:gd name="T1" fmla="*/ 0 h 33"/>
                <a:gd name="T2" fmla="*/ 28 w 32"/>
                <a:gd name="T3" fmla="*/ 1 h 33"/>
                <a:gd name="T4" fmla="*/ 23 w 32"/>
                <a:gd name="T5" fmla="*/ 2 h 33"/>
                <a:gd name="T6" fmla="*/ 19 w 32"/>
                <a:gd name="T7" fmla="*/ 3 h 33"/>
                <a:gd name="T8" fmla="*/ 15 w 32"/>
                <a:gd name="T9" fmla="*/ 6 h 33"/>
                <a:gd name="T10" fmla="*/ 11 w 32"/>
                <a:gd name="T11" fmla="*/ 8 h 33"/>
                <a:gd name="T12" fmla="*/ 8 w 32"/>
                <a:gd name="T13" fmla="*/ 12 h 33"/>
                <a:gd name="T14" fmla="*/ 6 w 32"/>
                <a:gd name="T15" fmla="*/ 15 h 33"/>
                <a:gd name="T16" fmla="*/ 3 w 32"/>
                <a:gd name="T17" fmla="*/ 19 h 33"/>
                <a:gd name="T18" fmla="*/ 2 w 32"/>
                <a:gd name="T19" fmla="*/ 24 h 33"/>
                <a:gd name="T20" fmla="*/ 1 w 32"/>
                <a:gd name="T21" fmla="*/ 28 h 33"/>
                <a:gd name="T22" fmla="*/ 0 w 32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3">
                  <a:moveTo>
                    <a:pt x="32" y="0"/>
                  </a:moveTo>
                  <a:lnTo>
                    <a:pt x="28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1" y="8"/>
                  </a:lnTo>
                  <a:lnTo>
                    <a:pt x="8" y="12"/>
                  </a:lnTo>
                  <a:lnTo>
                    <a:pt x="6" y="15"/>
                  </a:lnTo>
                  <a:lnTo>
                    <a:pt x="3" y="19"/>
                  </a:lnTo>
                  <a:lnTo>
                    <a:pt x="2" y="24"/>
                  </a:lnTo>
                  <a:lnTo>
                    <a:pt x="1" y="28"/>
                  </a:lnTo>
                  <a:lnTo>
                    <a:pt x="0" y="33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Line 35"/>
            <p:cNvSpPr>
              <a:spLocks noChangeShapeType="1"/>
            </p:cNvSpPr>
            <p:nvPr/>
          </p:nvSpPr>
          <p:spPr bwMode="auto">
            <a:xfrm>
              <a:off x="2089150" y="4035425"/>
              <a:ext cx="0" cy="1111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6"/>
            <p:cNvSpPr>
              <a:spLocks/>
            </p:cNvSpPr>
            <p:nvPr/>
          </p:nvSpPr>
          <p:spPr bwMode="auto">
            <a:xfrm>
              <a:off x="2089150" y="4146550"/>
              <a:ext cx="50800" cy="50800"/>
            </a:xfrm>
            <a:custGeom>
              <a:avLst/>
              <a:gdLst>
                <a:gd name="T0" fmla="*/ 0 w 32"/>
                <a:gd name="T1" fmla="*/ 0 h 32"/>
                <a:gd name="T2" fmla="*/ 1 w 32"/>
                <a:gd name="T3" fmla="*/ 5 h 32"/>
                <a:gd name="T4" fmla="*/ 2 w 32"/>
                <a:gd name="T5" fmla="*/ 9 h 32"/>
                <a:gd name="T6" fmla="*/ 3 w 32"/>
                <a:gd name="T7" fmla="*/ 14 h 32"/>
                <a:gd name="T8" fmla="*/ 6 w 32"/>
                <a:gd name="T9" fmla="*/ 17 h 32"/>
                <a:gd name="T10" fmla="*/ 8 w 32"/>
                <a:gd name="T11" fmla="*/ 21 h 32"/>
                <a:gd name="T12" fmla="*/ 11 w 32"/>
                <a:gd name="T13" fmla="*/ 24 h 32"/>
                <a:gd name="T14" fmla="*/ 15 w 32"/>
                <a:gd name="T15" fmla="*/ 27 h 32"/>
                <a:gd name="T16" fmla="*/ 19 w 32"/>
                <a:gd name="T17" fmla="*/ 29 h 32"/>
                <a:gd name="T18" fmla="*/ 23 w 32"/>
                <a:gd name="T19" fmla="*/ 31 h 32"/>
                <a:gd name="T20" fmla="*/ 28 w 32"/>
                <a:gd name="T21" fmla="*/ 32 h 32"/>
                <a:gd name="T22" fmla="*/ 32 w 32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0" y="0"/>
                  </a:moveTo>
                  <a:lnTo>
                    <a:pt x="1" y="5"/>
                  </a:lnTo>
                  <a:lnTo>
                    <a:pt x="2" y="9"/>
                  </a:lnTo>
                  <a:lnTo>
                    <a:pt x="3" y="14"/>
                  </a:lnTo>
                  <a:lnTo>
                    <a:pt x="6" y="17"/>
                  </a:lnTo>
                  <a:lnTo>
                    <a:pt x="8" y="21"/>
                  </a:lnTo>
                  <a:lnTo>
                    <a:pt x="11" y="24"/>
                  </a:lnTo>
                  <a:lnTo>
                    <a:pt x="15" y="27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28" y="32"/>
                  </a:lnTo>
                  <a:lnTo>
                    <a:pt x="32" y="3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Line 37"/>
            <p:cNvSpPr>
              <a:spLocks noChangeShapeType="1"/>
            </p:cNvSpPr>
            <p:nvPr/>
          </p:nvSpPr>
          <p:spPr bwMode="auto">
            <a:xfrm>
              <a:off x="2139950" y="4197350"/>
              <a:ext cx="9159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Line 38"/>
            <p:cNvSpPr>
              <a:spLocks noChangeShapeType="1"/>
            </p:cNvSpPr>
            <p:nvPr/>
          </p:nvSpPr>
          <p:spPr bwMode="auto">
            <a:xfrm>
              <a:off x="3240087" y="3983038"/>
              <a:ext cx="914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9"/>
            <p:cNvSpPr>
              <a:spLocks/>
            </p:cNvSpPr>
            <p:nvPr/>
          </p:nvSpPr>
          <p:spPr bwMode="auto">
            <a:xfrm>
              <a:off x="4154487" y="3983038"/>
              <a:ext cx="52388" cy="52388"/>
            </a:xfrm>
            <a:custGeom>
              <a:avLst/>
              <a:gdLst>
                <a:gd name="T0" fmla="*/ 33 w 33"/>
                <a:gd name="T1" fmla="*/ 33 h 33"/>
                <a:gd name="T2" fmla="*/ 32 w 33"/>
                <a:gd name="T3" fmla="*/ 28 h 33"/>
                <a:gd name="T4" fmla="*/ 31 w 33"/>
                <a:gd name="T5" fmla="*/ 24 h 33"/>
                <a:gd name="T6" fmla="*/ 30 w 33"/>
                <a:gd name="T7" fmla="*/ 19 h 33"/>
                <a:gd name="T8" fmla="*/ 27 w 33"/>
                <a:gd name="T9" fmla="*/ 15 h 33"/>
                <a:gd name="T10" fmla="*/ 25 w 33"/>
                <a:gd name="T11" fmla="*/ 12 h 33"/>
                <a:gd name="T12" fmla="*/ 22 w 33"/>
                <a:gd name="T13" fmla="*/ 8 h 33"/>
                <a:gd name="T14" fmla="*/ 18 w 33"/>
                <a:gd name="T15" fmla="*/ 6 h 33"/>
                <a:gd name="T16" fmla="*/ 14 w 33"/>
                <a:gd name="T17" fmla="*/ 3 h 33"/>
                <a:gd name="T18" fmla="*/ 10 w 33"/>
                <a:gd name="T19" fmla="*/ 2 h 33"/>
                <a:gd name="T20" fmla="*/ 5 w 33"/>
                <a:gd name="T21" fmla="*/ 1 h 33"/>
                <a:gd name="T22" fmla="*/ 0 w 3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lnTo>
                    <a:pt x="32" y="28"/>
                  </a:lnTo>
                  <a:lnTo>
                    <a:pt x="31" y="24"/>
                  </a:lnTo>
                  <a:lnTo>
                    <a:pt x="30" y="19"/>
                  </a:lnTo>
                  <a:lnTo>
                    <a:pt x="27" y="15"/>
                  </a:lnTo>
                  <a:lnTo>
                    <a:pt x="25" y="12"/>
                  </a:lnTo>
                  <a:lnTo>
                    <a:pt x="22" y="8"/>
                  </a:lnTo>
                  <a:lnTo>
                    <a:pt x="18" y="6"/>
                  </a:lnTo>
                  <a:lnTo>
                    <a:pt x="14" y="3"/>
                  </a:lnTo>
                  <a:lnTo>
                    <a:pt x="10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Line 40"/>
            <p:cNvSpPr>
              <a:spLocks noChangeShapeType="1"/>
            </p:cNvSpPr>
            <p:nvPr/>
          </p:nvSpPr>
          <p:spPr bwMode="auto">
            <a:xfrm>
              <a:off x="4206875" y="4035425"/>
              <a:ext cx="0" cy="1111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41"/>
            <p:cNvSpPr>
              <a:spLocks/>
            </p:cNvSpPr>
            <p:nvPr/>
          </p:nvSpPr>
          <p:spPr bwMode="auto">
            <a:xfrm>
              <a:off x="4154487" y="4146550"/>
              <a:ext cx="52388" cy="50800"/>
            </a:xfrm>
            <a:custGeom>
              <a:avLst/>
              <a:gdLst>
                <a:gd name="T0" fmla="*/ 0 w 33"/>
                <a:gd name="T1" fmla="*/ 32 h 32"/>
                <a:gd name="T2" fmla="*/ 5 w 33"/>
                <a:gd name="T3" fmla="*/ 32 h 32"/>
                <a:gd name="T4" fmla="*/ 10 w 33"/>
                <a:gd name="T5" fmla="*/ 31 h 32"/>
                <a:gd name="T6" fmla="*/ 14 w 33"/>
                <a:gd name="T7" fmla="*/ 29 h 32"/>
                <a:gd name="T8" fmla="*/ 18 w 33"/>
                <a:gd name="T9" fmla="*/ 27 h 32"/>
                <a:gd name="T10" fmla="*/ 22 w 33"/>
                <a:gd name="T11" fmla="*/ 24 h 32"/>
                <a:gd name="T12" fmla="*/ 25 w 33"/>
                <a:gd name="T13" fmla="*/ 21 h 32"/>
                <a:gd name="T14" fmla="*/ 27 w 33"/>
                <a:gd name="T15" fmla="*/ 17 h 32"/>
                <a:gd name="T16" fmla="*/ 30 w 33"/>
                <a:gd name="T17" fmla="*/ 14 h 32"/>
                <a:gd name="T18" fmla="*/ 31 w 33"/>
                <a:gd name="T19" fmla="*/ 9 h 32"/>
                <a:gd name="T20" fmla="*/ 32 w 33"/>
                <a:gd name="T21" fmla="*/ 5 h 32"/>
                <a:gd name="T22" fmla="*/ 33 w 3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5" y="32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8" y="27"/>
                  </a:lnTo>
                  <a:lnTo>
                    <a:pt x="22" y="24"/>
                  </a:lnTo>
                  <a:lnTo>
                    <a:pt x="25" y="21"/>
                  </a:lnTo>
                  <a:lnTo>
                    <a:pt x="27" y="17"/>
                  </a:lnTo>
                  <a:lnTo>
                    <a:pt x="30" y="14"/>
                  </a:lnTo>
                  <a:lnTo>
                    <a:pt x="31" y="9"/>
                  </a:lnTo>
                  <a:lnTo>
                    <a:pt x="32" y="5"/>
                  </a:lnTo>
                  <a:lnTo>
                    <a:pt x="33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Line 42"/>
            <p:cNvSpPr>
              <a:spLocks noChangeShapeType="1"/>
            </p:cNvSpPr>
            <p:nvPr/>
          </p:nvSpPr>
          <p:spPr bwMode="auto">
            <a:xfrm flipH="1">
              <a:off x="3240087" y="4197350"/>
              <a:ext cx="914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8" name="TextBox 487"/>
          <p:cNvSpPr txBox="1"/>
          <p:nvPr/>
        </p:nvSpPr>
        <p:spPr>
          <a:xfrm>
            <a:off x="5029200" y="3977640"/>
            <a:ext cx="402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#4 R-bars spaced at	3 in. for 5'-0"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</a:t>
            </a:r>
            <a:r>
              <a:rPr lang="en-US" dirty="0" smtClean="0"/>
              <a:t>4 in. for </a:t>
            </a:r>
            <a:r>
              <a:rPr lang="en-US" dirty="0"/>
              <a:t>5'-</a:t>
            </a:r>
            <a:r>
              <a:rPr lang="en-US" dirty="0" smtClean="0"/>
              <a:t>0"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	6 in. for 3'-4"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3-#5 L-bars spaced at	3 </a:t>
            </a:r>
            <a:r>
              <a:rPr lang="en-US" dirty="0"/>
              <a:t>in. for 5'-0"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4 in. for </a:t>
            </a:r>
            <a:r>
              <a:rPr lang="en-US" dirty="0" smtClean="0"/>
              <a:t>2'-8"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2514600" y="2387198"/>
            <a:ext cx="239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modified cross-section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2986177" y="308252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confinement steel</a:t>
            </a:r>
          </a:p>
        </p:txBody>
      </p:sp>
      <p:sp>
        <p:nvSpPr>
          <p:cNvPr id="156" name="Freeform 155"/>
          <p:cNvSpPr/>
          <p:nvPr/>
        </p:nvSpPr>
        <p:spPr>
          <a:xfrm>
            <a:off x="4813540" y="2389517"/>
            <a:ext cx="1084958" cy="207034"/>
          </a:xfrm>
          <a:custGeom>
            <a:avLst/>
            <a:gdLst>
              <a:gd name="connsiteX0" fmla="*/ 0 w 966158"/>
              <a:gd name="connsiteY0" fmla="*/ 207034 h 207034"/>
              <a:gd name="connsiteX1" fmla="*/ 500332 w 966158"/>
              <a:gd name="connsiteY1" fmla="*/ 155275 h 207034"/>
              <a:gd name="connsiteX2" fmla="*/ 629728 w 966158"/>
              <a:gd name="connsiteY2" fmla="*/ 69011 h 207034"/>
              <a:gd name="connsiteX3" fmla="*/ 966158 w 966158"/>
              <a:gd name="connsiteY3" fmla="*/ 0 h 2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158" h="207034">
                <a:moveTo>
                  <a:pt x="0" y="207034"/>
                </a:moveTo>
                <a:cubicBezTo>
                  <a:pt x="197688" y="192656"/>
                  <a:pt x="395377" y="178279"/>
                  <a:pt x="500332" y="155275"/>
                </a:cubicBezTo>
                <a:cubicBezTo>
                  <a:pt x="605287" y="132271"/>
                  <a:pt x="552090" y="94890"/>
                  <a:pt x="629728" y="69011"/>
                </a:cubicBezTo>
                <a:cubicBezTo>
                  <a:pt x="707366" y="43132"/>
                  <a:pt x="836762" y="21566"/>
                  <a:pt x="966158" y="0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4848045" y="3286664"/>
            <a:ext cx="1130061" cy="189781"/>
          </a:xfrm>
          <a:custGeom>
            <a:avLst/>
            <a:gdLst>
              <a:gd name="connsiteX0" fmla="*/ 0 w 1130061"/>
              <a:gd name="connsiteY0" fmla="*/ 0 h 189781"/>
              <a:gd name="connsiteX1" fmla="*/ 759125 w 1130061"/>
              <a:gd name="connsiteY1" fmla="*/ 43132 h 189781"/>
              <a:gd name="connsiteX2" fmla="*/ 1130061 w 1130061"/>
              <a:gd name="connsiteY2" fmla="*/ 189781 h 1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061" h="189781">
                <a:moveTo>
                  <a:pt x="0" y="0"/>
                </a:moveTo>
                <a:cubicBezTo>
                  <a:pt x="285390" y="5751"/>
                  <a:pt x="570781" y="11502"/>
                  <a:pt x="759125" y="43132"/>
                </a:cubicBezTo>
                <a:cubicBezTo>
                  <a:pt x="947469" y="74762"/>
                  <a:pt x="1038765" y="132271"/>
                  <a:pt x="1130061" y="189781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85784" y="2390610"/>
            <a:ext cx="7724608" cy="1234937"/>
            <a:chOff x="585784" y="2390610"/>
            <a:chExt cx="7724608" cy="1234937"/>
          </a:xfrm>
        </p:grpSpPr>
        <p:grpSp>
          <p:nvGrpSpPr>
            <p:cNvPr id="197" name="Group 196"/>
            <p:cNvGrpSpPr/>
            <p:nvPr/>
          </p:nvGrpSpPr>
          <p:grpSpPr>
            <a:xfrm>
              <a:off x="5757686" y="2390610"/>
              <a:ext cx="986445" cy="1159636"/>
              <a:chOff x="1865312" y="2822575"/>
              <a:chExt cx="1039813" cy="1222376"/>
            </a:xfrm>
          </p:grpSpPr>
          <p:sp>
            <p:nvSpPr>
              <p:cNvPr id="210" name="Line 123"/>
              <p:cNvSpPr>
                <a:spLocks noChangeShapeType="1"/>
              </p:cNvSpPr>
              <p:nvPr/>
            </p:nvSpPr>
            <p:spPr bwMode="auto">
              <a:xfrm>
                <a:off x="1865312" y="2822575"/>
                <a:ext cx="298450" cy="1182688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24"/>
              <p:cNvSpPr>
                <a:spLocks/>
              </p:cNvSpPr>
              <p:nvPr/>
            </p:nvSpPr>
            <p:spPr bwMode="auto">
              <a:xfrm>
                <a:off x="2163762" y="4005263"/>
                <a:ext cx="49213" cy="39688"/>
              </a:xfrm>
              <a:custGeom>
                <a:avLst/>
                <a:gdLst>
                  <a:gd name="T0" fmla="*/ 0 w 31"/>
                  <a:gd name="T1" fmla="*/ 0 h 25"/>
                  <a:gd name="T2" fmla="*/ 0 w 31"/>
                  <a:gd name="T3" fmla="*/ 2 h 25"/>
                  <a:gd name="T4" fmla="*/ 0 w 31"/>
                  <a:gd name="T5" fmla="*/ 3 h 25"/>
                  <a:gd name="T6" fmla="*/ 0 w 31"/>
                  <a:gd name="T7" fmla="*/ 4 h 25"/>
                  <a:gd name="T8" fmla="*/ 1 w 31"/>
                  <a:gd name="T9" fmla="*/ 5 h 25"/>
                  <a:gd name="T10" fmla="*/ 1 w 31"/>
                  <a:gd name="T11" fmla="*/ 6 h 25"/>
                  <a:gd name="T12" fmla="*/ 2 w 31"/>
                  <a:gd name="T13" fmla="*/ 7 h 25"/>
                  <a:gd name="T14" fmla="*/ 2 w 31"/>
                  <a:gd name="T15" fmla="*/ 8 h 25"/>
                  <a:gd name="T16" fmla="*/ 3 w 31"/>
                  <a:gd name="T17" fmla="*/ 9 h 25"/>
                  <a:gd name="T18" fmla="*/ 3 w 31"/>
                  <a:gd name="T19" fmla="*/ 10 h 25"/>
                  <a:gd name="T20" fmla="*/ 4 w 31"/>
                  <a:gd name="T21" fmla="*/ 11 h 25"/>
                  <a:gd name="T22" fmla="*/ 5 w 31"/>
                  <a:gd name="T23" fmla="*/ 11 h 25"/>
                  <a:gd name="T24" fmla="*/ 5 w 31"/>
                  <a:gd name="T25" fmla="*/ 12 h 25"/>
                  <a:gd name="T26" fmla="*/ 6 w 31"/>
                  <a:gd name="T27" fmla="*/ 13 h 25"/>
                  <a:gd name="T28" fmla="*/ 7 w 31"/>
                  <a:gd name="T29" fmla="*/ 14 h 25"/>
                  <a:gd name="T30" fmla="*/ 8 w 31"/>
                  <a:gd name="T31" fmla="*/ 15 h 25"/>
                  <a:gd name="T32" fmla="*/ 8 w 31"/>
                  <a:gd name="T33" fmla="*/ 16 h 25"/>
                  <a:gd name="T34" fmla="*/ 9 w 31"/>
                  <a:gd name="T35" fmla="*/ 16 h 25"/>
                  <a:gd name="T36" fmla="*/ 10 w 31"/>
                  <a:gd name="T37" fmla="*/ 17 h 25"/>
                  <a:gd name="T38" fmla="*/ 11 w 31"/>
                  <a:gd name="T39" fmla="*/ 18 h 25"/>
                  <a:gd name="T40" fmla="*/ 12 w 31"/>
                  <a:gd name="T41" fmla="*/ 19 h 25"/>
                  <a:gd name="T42" fmla="*/ 13 w 31"/>
                  <a:gd name="T43" fmla="*/ 19 h 25"/>
                  <a:gd name="T44" fmla="*/ 14 w 31"/>
                  <a:gd name="T45" fmla="*/ 20 h 25"/>
                  <a:gd name="T46" fmla="*/ 14 w 31"/>
                  <a:gd name="T47" fmla="*/ 20 h 25"/>
                  <a:gd name="T48" fmla="*/ 15 w 31"/>
                  <a:gd name="T49" fmla="*/ 21 h 25"/>
                  <a:gd name="T50" fmla="*/ 17 w 31"/>
                  <a:gd name="T51" fmla="*/ 21 h 25"/>
                  <a:gd name="T52" fmla="*/ 18 w 31"/>
                  <a:gd name="T53" fmla="*/ 22 h 25"/>
                  <a:gd name="T54" fmla="*/ 19 w 31"/>
                  <a:gd name="T55" fmla="*/ 22 h 25"/>
                  <a:gd name="T56" fmla="*/ 20 w 31"/>
                  <a:gd name="T57" fmla="*/ 23 h 25"/>
                  <a:gd name="T58" fmla="*/ 21 w 31"/>
                  <a:gd name="T59" fmla="*/ 23 h 25"/>
                  <a:gd name="T60" fmla="*/ 22 w 31"/>
                  <a:gd name="T61" fmla="*/ 23 h 25"/>
                  <a:gd name="T62" fmla="*/ 23 w 31"/>
                  <a:gd name="T63" fmla="*/ 24 h 25"/>
                  <a:gd name="T64" fmla="*/ 24 w 31"/>
                  <a:gd name="T65" fmla="*/ 24 h 25"/>
                  <a:gd name="T66" fmla="*/ 25 w 31"/>
                  <a:gd name="T67" fmla="*/ 24 h 25"/>
                  <a:gd name="T68" fmla="*/ 26 w 31"/>
                  <a:gd name="T69" fmla="*/ 24 h 25"/>
                  <a:gd name="T70" fmla="*/ 27 w 31"/>
                  <a:gd name="T71" fmla="*/ 24 h 25"/>
                  <a:gd name="T72" fmla="*/ 28 w 31"/>
                  <a:gd name="T73" fmla="*/ 25 h 25"/>
                  <a:gd name="T74" fmla="*/ 29 w 31"/>
                  <a:gd name="T75" fmla="*/ 25 h 25"/>
                  <a:gd name="T76" fmla="*/ 31 w 31"/>
                  <a:gd name="T7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" h="25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7"/>
                    </a:lnTo>
                    <a:lnTo>
                      <a:pt x="11" y="18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0" y="23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3" y="24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8" y="25"/>
                    </a:lnTo>
                    <a:lnTo>
                      <a:pt x="29" y="25"/>
                    </a:lnTo>
                    <a:lnTo>
                      <a:pt x="31" y="25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125"/>
              <p:cNvSpPr>
                <a:spLocks noChangeShapeType="1"/>
              </p:cNvSpPr>
              <p:nvPr/>
            </p:nvSpPr>
            <p:spPr bwMode="auto">
              <a:xfrm>
                <a:off x="2212975" y="4044950"/>
                <a:ext cx="692150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5638711" y="2465911"/>
              <a:ext cx="984937" cy="1159636"/>
              <a:chOff x="1739900" y="2901950"/>
              <a:chExt cx="1038225" cy="1222375"/>
            </a:xfrm>
          </p:grpSpPr>
          <p:sp>
            <p:nvSpPr>
              <p:cNvPr id="207" name="Line 126"/>
              <p:cNvSpPr>
                <a:spLocks noChangeShapeType="1"/>
              </p:cNvSpPr>
              <p:nvPr/>
            </p:nvSpPr>
            <p:spPr bwMode="auto">
              <a:xfrm>
                <a:off x="1739900" y="2901950"/>
                <a:ext cx="296863" cy="1184275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27"/>
              <p:cNvSpPr>
                <a:spLocks/>
              </p:cNvSpPr>
              <p:nvPr/>
            </p:nvSpPr>
            <p:spPr bwMode="auto">
              <a:xfrm>
                <a:off x="2036762" y="4086225"/>
                <a:ext cx="49213" cy="38100"/>
              </a:xfrm>
              <a:custGeom>
                <a:avLst/>
                <a:gdLst>
                  <a:gd name="T0" fmla="*/ 0 w 31"/>
                  <a:gd name="T1" fmla="*/ 0 h 24"/>
                  <a:gd name="T2" fmla="*/ 1 w 31"/>
                  <a:gd name="T3" fmla="*/ 4 h 24"/>
                  <a:gd name="T4" fmla="*/ 3 w 31"/>
                  <a:gd name="T5" fmla="*/ 9 h 24"/>
                  <a:gd name="T6" fmla="*/ 6 w 31"/>
                  <a:gd name="T7" fmla="*/ 13 h 24"/>
                  <a:gd name="T8" fmla="*/ 9 w 31"/>
                  <a:gd name="T9" fmla="*/ 16 h 24"/>
                  <a:gd name="T10" fmla="*/ 13 w 31"/>
                  <a:gd name="T11" fmla="*/ 19 h 24"/>
                  <a:gd name="T12" fmla="*/ 17 w 31"/>
                  <a:gd name="T13" fmla="*/ 21 h 24"/>
                  <a:gd name="T14" fmla="*/ 21 w 31"/>
                  <a:gd name="T15" fmla="*/ 23 h 24"/>
                  <a:gd name="T16" fmla="*/ 26 w 31"/>
                  <a:gd name="T17" fmla="*/ 24 h 24"/>
                  <a:gd name="T18" fmla="*/ 31 w 3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4">
                    <a:moveTo>
                      <a:pt x="0" y="0"/>
                    </a:moveTo>
                    <a:lnTo>
                      <a:pt x="1" y="4"/>
                    </a:lnTo>
                    <a:lnTo>
                      <a:pt x="3" y="9"/>
                    </a:lnTo>
                    <a:lnTo>
                      <a:pt x="6" y="13"/>
                    </a:lnTo>
                    <a:lnTo>
                      <a:pt x="9" y="16"/>
                    </a:lnTo>
                    <a:lnTo>
                      <a:pt x="13" y="19"/>
                    </a:lnTo>
                    <a:lnTo>
                      <a:pt x="17" y="21"/>
                    </a:lnTo>
                    <a:lnTo>
                      <a:pt x="21" y="23"/>
                    </a:lnTo>
                    <a:lnTo>
                      <a:pt x="26" y="24"/>
                    </a:lnTo>
                    <a:lnTo>
                      <a:pt x="31" y="24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128"/>
              <p:cNvSpPr>
                <a:spLocks noChangeShapeType="1"/>
              </p:cNvSpPr>
              <p:nvPr/>
            </p:nvSpPr>
            <p:spPr bwMode="auto">
              <a:xfrm>
                <a:off x="2085975" y="4124325"/>
                <a:ext cx="692150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7204973" y="2390610"/>
              <a:ext cx="986443" cy="1159636"/>
              <a:chOff x="3390900" y="2822575"/>
              <a:chExt cx="1039812" cy="1222376"/>
            </a:xfrm>
          </p:grpSpPr>
          <p:sp>
            <p:nvSpPr>
              <p:cNvPr id="204" name="Line 129"/>
              <p:cNvSpPr>
                <a:spLocks noChangeShapeType="1"/>
              </p:cNvSpPr>
              <p:nvPr/>
            </p:nvSpPr>
            <p:spPr bwMode="auto">
              <a:xfrm flipH="1">
                <a:off x="4132262" y="2822575"/>
                <a:ext cx="298450" cy="1182688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30"/>
              <p:cNvSpPr>
                <a:spLocks/>
              </p:cNvSpPr>
              <p:nvPr/>
            </p:nvSpPr>
            <p:spPr bwMode="auto">
              <a:xfrm>
                <a:off x="4083050" y="4005263"/>
                <a:ext cx="49213" cy="39688"/>
              </a:xfrm>
              <a:custGeom>
                <a:avLst/>
                <a:gdLst>
                  <a:gd name="T0" fmla="*/ 0 w 31"/>
                  <a:gd name="T1" fmla="*/ 25 h 25"/>
                  <a:gd name="T2" fmla="*/ 2 w 31"/>
                  <a:gd name="T3" fmla="*/ 25 h 25"/>
                  <a:gd name="T4" fmla="*/ 3 w 31"/>
                  <a:gd name="T5" fmla="*/ 25 h 25"/>
                  <a:gd name="T6" fmla="*/ 4 w 31"/>
                  <a:gd name="T7" fmla="*/ 24 h 25"/>
                  <a:gd name="T8" fmla="*/ 5 w 31"/>
                  <a:gd name="T9" fmla="*/ 24 h 25"/>
                  <a:gd name="T10" fmla="*/ 6 w 31"/>
                  <a:gd name="T11" fmla="*/ 24 h 25"/>
                  <a:gd name="T12" fmla="*/ 7 w 31"/>
                  <a:gd name="T13" fmla="*/ 24 h 25"/>
                  <a:gd name="T14" fmla="*/ 8 w 31"/>
                  <a:gd name="T15" fmla="*/ 24 h 25"/>
                  <a:gd name="T16" fmla="*/ 9 w 31"/>
                  <a:gd name="T17" fmla="*/ 23 h 25"/>
                  <a:gd name="T18" fmla="*/ 10 w 31"/>
                  <a:gd name="T19" fmla="*/ 23 h 25"/>
                  <a:gd name="T20" fmla="*/ 11 w 31"/>
                  <a:gd name="T21" fmla="*/ 23 h 25"/>
                  <a:gd name="T22" fmla="*/ 12 w 31"/>
                  <a:gd name="T23" fmla="*/ 22 h 25"/>
                  <a:gd name="T24" fmla="*/ 13 w 31"/>
                  <a:gd name="T25" fmla="*/ 22 h 25"/>
                  <a:gd name="T26" fmla="*/ 14 w 31"/>
                  <a:gd name="T27" fmla="*/ 21 h 25"/>
                  <a:gd name="T28" fmla="*/ 16 w 31"/>
                  <a:gd name="T29" fmla="*/ 21 h 25"/>
                  <a:gd name="T30" fmla="*/ 16 w 31"/>
                  <a:gd name="T31" fmla="*/ 20 h 25"/>
                  <a:gd name="T32" fmla="*/ 17 w 31"/>
                  <a:gd name="T33" fmla="*/ 20 h 25"/>
                  <a:gd name="T34" fmla="*/ 18 w 31"/>
                  <a:gd name="T35" fmla="*/ 19 h 25"/>
                  <a:gd name="T36" fmla="*/ 19 w 31"/>
                  <a:gd name="T37" fmla="*/ 19 h 25"/>
                  <a:gd name="T38" fmla="*/ 20 w 31"/>
                  <a:gd name="T39" fmla="*/ 18 h 25"/>
                  <a:gd name="T40" fmla="*/ 21 w 31"/>
                  <a:gd name="T41" fmla="*/ 17 h 25"/>
                  <a:gd name="T42" fmla="*/ 22 w 31"/>
                  <a:gd name="T43" fmla="*/ 16 h 25"/>
                  <a:gd name="T44" fmla="*/ 23 w 31"/>
                  <a:gd name="T45" fmla="*/ 16 h 25"/>
                  <a:gd name="T46" fmla="*/ 23 w 31"/>
                  <a:gd name="T47" fmla="*/ 15 h 25"/>
                  <a:gd name="T48" fmla="*/ 24 w 31"/>
                  <a:gd name="T49" fmla="*/ 14 h 25"/>
                  <a:gd name="T50" fmla="*/ 25 w 31"/>
                  <a:gd name="T51" fmla="*/ 13 h 25"/>
                  <a:gd name="T52" fmla="*/ 26 w 31"/>
                  <a:gd name="T53" fmla="*/ 12 h 25"/>
                  <a:gd name="T54" fmla="*/ 26 w 31"/>
                  <a:gd name="T55" fmla="*/ 11 h 25"/>
                  <a:gd name="T56" fmla="*/ 27 w 31"/>
                  <a:gd name="T57" fmla="*/ 11 h 25"/>
                  <a:gd name="T58" fmla="*/ 28 w 31"/>
                  <a:gd name="T59" fmla="*/ 10 h 25"/>
                  <a:gd name="T60" fmla="*/ 28 w 31"/>
                  <a:gd name="T61" fmla="*/ 9 h 25"/>
                  <a:gd name="T62" fmla="*/ 29 w 31"/>
                  <a:gd name="T63" fmla="*/ 8 h 25"/>
                  <a:gd name="T64" fmla="*/ 29 w 31"/>
                  <a:gd name="T65" fmla="*/ 7 h 25"/>
                  <a:gd name="T66" fmla="*/ 30 w 31"/>
                  <a:gd name="T67" fmla="*/ 6 h 25"/>
                  <a:gd name="T68" fmla="*/ 30 w 31"/>
                  <a:gd name="T69" fmla="*/ 5 h 25"/>
                  <a:gd name="T70" fmla="*/ 31 w 31"/>
                  <a:gd name="T71" fmla="*/ 4 h 25"/>
                  <a:gd name="T72" fmla="*/ 31 w 31"/>
                  <a:gd name="T73" fmla="*/ 3 h 25"/>
                  <a:gd name="T74" fmla="*/ 31 w 31"/>
                  <a:gd name="T75" fmla="*/ 2 h 25"/>
                  <a:gd name="T76" fmla="*/ 31 w 31"/>
                  <a:gd name="T7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" h="25">
                    <a:moveTo>
                      <a:pt x="0" y="25"/>
                    </a:moveTo>
                    <a:lnTo>
                      <a:pt x="2" y="25"/>
                    </a:lnTo>
                    <a:lnTo>
                      <a:pt x="3" y="25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6" y="24"/>
                    </a:lnTo>
                    <a:lnTo>
                      <a:pt x="7" y="24"/>
                    </a:lnTo>
                    <a:lnTo>
                      <a:pt x="8" y="24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6" y="20"/>
                    </a:lnTo>
                    <a:lnTo>
                      <a:pt x="17" y="20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1" y="17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5" y="13"/>
                    </a:lnTo>
                    <a:lnTo>
                      <a:pt x="26" y="12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8" y="10"/>
                    </a:lnTo>
                    <a:lnTo>
                      <a:pt x="28" y="9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1" y="0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131"/>
              <p:cNvSpPr>
                <a:spLocks noChangeShapeType="1"/>
              </p:cNvSpPr>
              <p:nvPr/>
            </p:nvSpPr>
            <p:spPr bwMode="auto">
              <a:xfrm flipH="1">
                <a:off x="3390900" y="4044950"/>
                <a:ext cx="692150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7325455" y="2465911"/>
              <a:ext cx="984937" cy="1159636"/>
              <a:chOff x="3517900" y="2901950"/>
              <a:chExt cx="1038225" cy="1222375"/>
            </a:xfrm>
          </p:grpSpPr>
          <p:sp>
            <p:nvSpPr>
              <p:cNvPr id="201" name="Line 132"/>
              <p:cNvSpPr>
                <a:spLocks noChangeShapeType="1"/>
              </p:cNvSpPr>
              <p:nvPr/>
            </p:nvSpPr>
            <p:spPr bwMode="auto">
              <a:xfrm flipH="1">
                <a:off x="4259262" y="2901950"/>
                <a:ext cx="296863" cy="1184275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33"/>
              <p:cNvSpPr>
                <a:spLocks/>
              </p:cNvSpPr>
              <p:nvPr/>
            </p:nvSpPr>
            <p:spPr bwMode="auto">
              <a:xfrm>
                <a:off x="4210050" y="4086225"/>
                <a:ext cx="49213" cy="38100"/>
              </a:xfrm>
              <a:custGeom>
                <a:avLst/>
                <a:gdLst>
                  <a:gd name="T0" fmla="*/ 0 w 31"/>
                  <a:gd name="T1" fmla="*/ 24 h 24"/>
                  <a:gd name="T2" fmla="*/ 5 w 31"/>
                  <a:gd name="T3" fmla="*/ 24 h 24"/>
                  <a:gd name="T4" fmla="*/ 10 w 31"/>
                  <a:gd name="T5" fmla="*/ 23 h 24"/>
                  <a:gd name="T6" fmla="*/ 14 w 31"/>
                  <a:gd name="T7" fmla="*/ 21 h 24"/>
                  <a:gd name="T8" fmla="*/ 18 w 31"/>
                  <a:gd name="T9" fmla="*/ 19 h 24"/>
                  <a:gd name="T10" fmla="*/ 22 w 31"/>
                  <a:gd name="T11" fmla="*/ 16 h 24"/>
                  <a:gd name="T12" fmla="*/ 25 w 31"/>
                  <a:gd name="T13" fmla="*/ 13 h 24"/>
                  <a:gd name="T14" fmla="*/ 28 w 31"/>
                  <a:gd name="T15" fmla="*/ 9 h 24"/>
                  <a:gd name="T16" fmla="*/ 30 w 31"/>
                  <a:gd name="T17" fmla="*/ 4 h 24"/>
                  <a:gd name="T18" fmla="*/ 31 w 31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5" y="24"/>
                    </a:lnTo>
                    <a:lnTo>
                      <a:pt x="10" y="23"/>
                    </a:lnTo>
                    <a:lnTo>
                      <a:pt x="14" y="21"/>
                    </a:lnTo>
                    <a:lnTo>
                      <a:pt x="18" y="19"/>
                    </a:lnTo>
                    <a:lnTo>
                      <a:pt x="22" y="16"/>
                    </a:lnTo>
                    <a:lnTo>
                      <a:pt x="25" y="13"/>
                    </a:lnTo>
                    <a:lnTo>
                      <a:pt x="28" y="9"/>
                    </a:lnTo>
                    <a:lnTo>
                      <a:pt x="30" y="4"/>
                    </a:lnTo>
                    <a:lnTo>
                      <a:pt x="31" y="0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134"/>
              <p:cNvSpPr>
                <a:spLocks noChangeShapeType="1"/>
              </p:cNvSpPr>
              <p:nvPr/>
            </p:nvSpPr>
            <p:spPr bwMode="auto">
              <a:xfrm flipH="1">
                <a:off x="3517900" y="4124325"/>
                <a:ext cx="692150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8" name="TextBox 157"/>
            <p:cNvSpPr txBox="1"/>
            <p:nvPr/>
          </p:nvSpPr>
          <p:spPr>
            <a:xfrm>
              <a:off x="585784" y="2690815"/>
              <a:ext cx="23622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supplementary bottom flange-to-web steel </a:t>
              </a:r>
              <a:br>
                <a:rPr lang="en-US" dirty="0" smtClean="0"/>
              </a:br>
              <a:r>
                <a:rPr lang="en-US" dirty="0" smtClean="0"/>
                <a:t>(L-bars)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2881313" y="2905125"/>
              <a:ext cx="2919412" cy="248108"/>
            </a:xfrm>
            <a:custGeom>
              <a:avLst/>
              <a:gdLst>
                <a:gd name="connsiteX0" fmla="*/ 0 w 2919412"/>
                <a:gd name="connsiteY0" fmla="*/ 0 h 248108"/>
                <a:gd name="connsiteX1" fmla="*/ 1357312 w 2919412"/>
                <a:gd name="connsiteY1" fmla="*/ 61913 h 248108"/>
                <a:gd name="connsiteX2" fmla="*/ 2352675 w 2919412"/>
                <a:gd name="connsiteY2" fmla="*/ 219075 h 248108"/>
                <a:gd name="connsiteX3" fmla="*/ 2919412 w 2919412"/>
                <a:gd name="connsiteY3" fmla="*/ 247650 h 24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9412" h="248108">
                  <a:moveTo>
                    <a:pt x="0" y="0"/>
                  </a:moveTo>
                  <a:cubicBezTo>
                    <a:pt x="482599" y="12700"/>
                    <a:pt x="965199" y="25400"/>
                    <a:pt x="1357312" y="61913"/>
                  </a:cubicBezTo>
                  <a:cubicBezTo>
                    <a:pt x="1749425" y="98426"/>
                    <a:pt x="2092325" y="188119"/>
                    <a:pt x="2352675" y="219075"/>
                  </a:cubicBezTo>
                  <a:cubicBezTo>
                    <a:pt x="2613025" y="250031"/>
                    <a:pt x="2766218" y="248840"/>
                    <a:pt x="2919412" y="247650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881313" y="2905669"/>
              <a:ext cx="3017185" cy="87578"/>
            </a:xfrm>
            <a:custGeom>
              <a:avLst/>
              <a:gdLst>
                <a:gd name="connsiteX0" fmla="*/ 0 w 2990850"/>
                <a:gd name="connsiteY0" fmla="*/ 0 h 97647"/>
                <a:gd name="connsiteX1" fmla="*/ 2181225 w 2990850"/>
                <a:gd name="connsiteY1" fmla="*/ 57150 h 97647"/>
                <a:gd name="connsiteX2" fmla="*/ 2733675 w 2990850"/>
                <a:gd name="connsiteY2" fmla="*/ 95250 h 97647"/>
                <a:gd name="connsiteX3" fmla="*/ 2990850 w 2990850"/>
                <a:gd name="connsiteY3" fmla="*/ 90488 h 9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50" h="97647">
                  <a:moveTo>
                    <a:pt x="0" y="0"/>
                  </a:moveTo>
                  <a:lnTo>
                    <a:pt x="2181225" y="57150"/>
                  </a:lnTo>
                  <a:cubicBezTo>
                    <a:pt x="2636837" y="73025"/>
                    <a:pt x="2598737" y="89694"/>
                    <a:pt x="2733675" y="95250"/>
                  </a:cubicBezTo>
                  <a:cubicBezTo>
                    <a:pt x="2868613" y="100806"/>
                    <a:pt x="2929731" y="95647"/>
                    <a:pt x="2990850" y="90488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TextBox 165"/>
          <p:cNvSpPr txBox="1"/>
          <p:nvPr/>
        </p:nvSpPr>
        <p:spPr>
          <a:xfrm>
            <a:off x="7127321" y="1276350"/>
            <a:ext cx="82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R-bar</a:t>
            </a:r>
            <a:endParaRPr lang="en-US" dirty="0"/>
          </a:p>
        </p:txBody>
      </p:sp>
      <p:sp>
        <p:nvSpPr>
          <p:cNvPr id="167" name="Freeform 166"/>
          <p:cNvSpPr/>
          <p:nvPr/>
        </p:nvSpPr>
        <p:spPr>
          <a:xfrm>
            <a:off x="7839075" y="1485900"/>
            <a:ext cx="561975" cy="104775"/>
          </a:xfrm>
          <a:custGeom>
            <a:avLst/>
            <a:gdLst>
              <a:gd name="connsiteX0" fmla="*/ 0 w 561975"/>
              <a:gd name="connsiteY0" fmla="*/ 0 h 104775"/>
              <a:gd name="connsiteX1" fmla="*/ 390525 w 561975"/>
              <a:gd name="connsiteY1" fmla="*/ 38100 h 104775"/>
              <a:gd name="connsiteX2" fmla="*/ 561975 w 561975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" h="104775">
                <a:moveTo>
                  <a:pt x="0" y="0"/>
                </a:moveTo>
                <a:cubicBezTo>
                  <a:pt x="148431" y="10319"/>
                  <a:pt x="296863" y="20638"/>
                  <a:pt x="390525" y="38100"/>
                </a:cubicBezTo>
                <a:cubicBezTo>
                  <a:pt x="484187" y="55562"/>
                  <a:pt x="523081" y="80168"/>
                  <a:pt x="561975" y="104775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3897" y="3976733"/>
            <a:ext cx="4843007" cy="2271727"/>
            <a:chOff x="103897" y="3976733"/>
            <a:chExt cx="4843007" cy="2271727"/>
          </a:xfrm>
        </p:grpSpPr>
        <p:sp>
          <p:nvSpPr>
            <p:cNvPr id="61" name="Rectangle 60"/>
            <p:cNvSpPr/>
            <p:nvPr/>
          </p:nvSpPr>
          <p:spPr>
            <a:xfrm>
              <a:off x="374904" y="3977640"/>
              <a:ext cx="4572000" cy="2002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55" name="Freeform 260"/>
            <p:cNvSpPr>
              <a:spLocks/>
            </p:cNvSpPr>
            <p:nvPr/>
          </p:nvSpPr>
          <p:spPr bwMode="auto">
            <a:xfrm flipH="1">
              <a:off x="374906" y="4358237"/>
              <a:ext cx="4567190" cy="374744"/>
            </a:xfrm>
            <a:custGeom>
              <a:avLst/>
              <a:gdLst>
                <a:gd name="T0" fmla="*/ 780 w 780"/>
                <a:gd name="T1" fmla="*/ 0 h 64"/>
                <a:gd name="T2" fmla="*/ 487 w 780"/>
                <a:gd name="T3" fmla="*/ 0 h 64"/>
                <a:gd name="T4" fmla="*/ 487 w 780"/>
                <a:gd name="T5" fmla="*/ 22 h 64"/>
                <a:gd name="T6" fmla="*/ 195 w 780"/>
                <a:gd name="T7" fmla="*/ 22 h 64"/>
                <a:gd name="T8" fmla="*/ 195 w 780"/>
                <a:gd name="T9" fmla="*/ 64 h 64"/>
                <a:gd name="T10" fmla="*/ 0 w 780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0" h="64">
                  <a:moveTo>
                    <a:pt x="780" y="0"/>
                  </a:moveTo>
                  <a:lnTo>
                    <a:pt x="487" y="0"/>
                  </a:lnTo>
                  <a:lnTo>
                    <a:pt x="487" y="22"/>
                  </a:lnTo>
                  <a:lnTo>
                    <a:pt x="195" y="22"/>
                  </a:lnTo>
                  <a:lnTo>
                    <a:pt x="195" y="64"/>
                  </a:lnTo>
                  <a:lnTo>
                    <a:pt x="0" y="64"/>
                  </a:lnTo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8"/>
            <p:cNvSpPr>
              <a:spLocks/>
            </p:cNvSpPr>
            <p:nvPr/>
          </p:nvSpPr>
          <p:spPr bwMode="auto">
            <a:xfrm>
              <a:off x="374904" y="3977640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28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Region B4S</a:t>
            </a:r>
            <a:endParaRPr lang="en-US" sz="3300" dirty="0"/>
          </a:p>
        </p:txBody>
      </p:sp>
      <p:sp>
        <p:nvSpPr>
          <p:cNvPr id="51" name="TextBox 50"/>
          <p:cNvSpPr txBox="1"/>
          <p:nvPr/>
        </p:nvSpPr>
        <p:spPr>
          <a:xfrm>
            <a:off x="5029200" y="3977640"/>
            <a:ext cx="402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#4 R-bars spaced at	3 in. for 5'-0"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</a:t>
            </a:r>
            <a:r>
              <a:rPr lang="en-US" dirty="0" smtClean="0"/>
              <a:t>4 in. for </a:t>
            </a:r>
            <a:r>
              <a:rPr lang="en-US" dirty="0"/>
              <a:t>5'-</a:t>
            </a:r>
            <a:r>
              <a:rPr lang="en-US" dirty="0" smtClean="0"/>
              <a:t>0"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	6 in. for 3'-4“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3-#5 L-bars spaced at	3 </a:t>
            </a:r>
            <a:r>
              <a:rPr lang="en-US" dirty="0"/>
              <a:t>in. for 5'-0"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4 in. for </a:t>
            </a:r>
            <a:r>
              <a:rPr lang="en-US" dirty="0" smtClean="0"/>
              <a:t>2'-8"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1.37</a:t>
                </a:r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blipFill rotWithShape="1">
                <a:blip r:embed="rId2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ine 261"/>
          <p:cNvSpPr>
            <a:spLocks noChangeShapeType="1"/>
          </p:cNvSpPr>
          <p:nvPr/>
        </p:nvSpPr>
        <p:spPr bwMode="auto">
          <a:xfrm>
            <a:off x="374906" y="4223566"/>
            <a:ext cx="4567190" cy="111254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74904" y="5591925"/>
            <a:ext cx="4560033" cy="218809"/>
            <a:chOff x="374904" y="5591925"/>
            <a:chExt cx="4560033" cy="218809"/>
          </a:xfrm>
        </p:grpSpPr>
        <p:sp>
          <p:nvSpPr>
            <p:cNvPr id="57" name="TextBox 56"/>
            <p:cNvSpPr txBox="1"/>
            <p:nvPr/>
          </p:nvSpPr>
          <p:spPr>
            <a:xfrm flipH="1">
              <a:off x="3800301" y="5591925"/>
              <a:ext cx="113463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[1.37]</a:t>
              </a:r>
              <a:endParaRPr lang="en-US" sz="1400" baseline="-25000" dirty="0"/>
            </a:p>
          </p:txBody>
        </p:sp>
        <p:sp>
          <p:nvSpPr>
            <p:cNvPr id="58" name="TextBox 57"/>
            <p:cNvSpPr txBox="1"/>
            <p:nvPr/>
          </p:nvSpPr>
          <p:spPr>
            <a:xfrm flipH="1">
              <a:off x="374904" y="5591925"/>
              <a:ext cx="171562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[1.05]</a:t>
              </a:r>
              <a:endParaRPr lang="en-US" sz="1400" baseline="-25000" dirty="0"/>
            </a:p>
          </p:txBody>
        </p:sp>
        <p:sp>
          <p:nvSpPr>
            <p:cNvPr id="59" name="TextBox 58"/>
            <p:cNvSpPr txBox="1"/>
            <p:nvPr/>
          </p:nvSpPr>
          <p:spPr>
            <a:xfrm flipH="1">
              <a:off x="2090531" y="5595290"/>
              <a:ext cx="170977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[1.14]</a:t>
              </a:r>
              <a:endParaRPr lang="en-US" sz="1400" baseline="-25000" dirty="0"/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>
            <a:off x="5105400" y="2258568"/>
            <a:ext cx="533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38800" y="1993632"/>
            <a:ext cx="143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 halted before failure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7127471" y="228600"/>
            <a:ext cx="1483129" cy="914400"/>
            <a:chOff x="2438400" y="2781230"/>
            <a:chExt cx="1483129" cy="914400"/>
          </a:xfrm>
        </p:grpSpPr>
        <p:sp>
          <p:nvSpPr>
            <p:cNvPr id="23" name="Freeform 135"/>
            <p:cNvSpPr>
              <a:spLocks/>
            </p:cNvSpPr>
            <p:nvPr/>
          </p:nvSpPr>
          <p:spPr bwMode="auto">
            <a:xfrm>
              <a:off x="2438400" y="2860693"/>
              <a:ext cx="1483129" cy="834937"/>
            </a:xfrm>
            <a:custGeom>
              <a:avLst/>
              <a:gdLst>
                <a:gd name="T0" fmla="*/ 0 w 2462"/>
                <a:gd name="T1" fmla="*/ 0 h 1386"/>
                <a:gd name="T2" fmla="*/ 10 w 2462"/>
                <a:gd name="T3" fmla="*/ 151 h 1386"/>
                <a:gd name="T4" fmla="*/ 221 w 2462"/>
                <a:gd name="T5" fmla="*/ 173 h 1386"/>
                <a:gd name="T6" fmla="*/ 519 w 2462"/>
                <a:gd name="T7" fmla="*/ 1360 h 1386"/>
                <a:gd name="T8" fmla="*/ 539 w 2462"/>
                <a:gd name="T9" fmla="*/ 1386 h 1386"/>
                <a:gd name="T10" fmla="*/ 1923 w 2462"/>
                <a:gd name="T11" fmla="*/ 1386 h 1386"/>
                <a:gd name="T12" fmla="*/ 1943 w 2462"/>
                <a:gd name="T13" fmla="*/ 1360 h 1386"/>
                <a:gd name="T14" fmla="*/ 2240 w 2462"/>
                <a:gd name="T15" fmla="*/ 173 h 1386"/>
                <a:gd name="T16" fmla="*/ 2452 w 2462"/>
                <a:gd name="T17" fmla="*/ 151 h 1386"/>
                <a:gd name="T18" fmla="*/ 2462 w 2462"/>
                <a:gd name="T19" fmla="*/ 0 h 1386"/>
                <a:gd name="T20" fmla="*/ 1983 w 2462"/>
                <a:gd name="T21" fmla="*/ 0 h 1386"/>
                <a:gd name="T22" fmla="*/ 1940 w 2462"/>
                <a:gd name="T23" fmla="*/ 555 h 1386"/>
                <a:gd name="T24" fmla="*/ 1804 w 2462"/>
                <a:gd name="T25" fmla="*/ 1097 h 1386"/>
                <a:gd name="T26" fmla="*/ 1707 w 2462"/>
                <a:gd name="T27" fmla="*/ 1174 h 1386"/>
                <a:gd name="T28" fmla="*/ 755 w 2462"/>
                <a:gd name="T29" fmla="*/ 1174 h 1386"/>
                <a:gd name="T30" fmla="*/ 659 w 2462"/>
                <a:gd name="T31" fmla="*/ 1097 h 1386"/>
                <a:gd name="T32" fmla="*/ 522 w 2462"/>
                <a:gd name="T33" fmla="*/ 555 h 1386"/>
                <a:gd name="T34" fmla="*/ 479 w 2462"/>
                <a:gd name="T35" fmla="*/ 0 h 1386"/>
                <a:gd name="T36" fmla="*/ 0 w 2462"/>
                <a:gd name="T37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62" h="1386">
                  <a:moveTo>
                    <a:pt x="0" y="0"/>
                  </a:moveTo>
                  <a:lnTo>
                    <a:pt x="10" y="151"/>
                  </a:lnTo>
                  <a:lnTo>
                    <a:pt x="221" y="173"/>
                  </a:lnTo>
                  <a:lnTo>
                    <a:pt x="519" y="1360"/>
                  </a:lnTo>
                  <a:lnTo>
                    <a:pt x="539" y="1386"/>
                  </a:lnTo>
                  <a:lnTo>
                    <a:pt x="1923" y="1386"/>
                  </a:lnTo>
                  <a:lnTo>
                    <a:pt x="1943" y="1360"/>
                  </a:lnTo>
                  <a:lnTo>
                    <a:pt x="2240" y="173"/>
                  </a:lnTo>
                  <a:lnTo>
                    <a:pt x="2452" y="151"/>
                  </a:lnTo>
                  <a:lnTo>
                    <a:pt x="2462" y="0"/>
                  </a:lnTo>
                  <a:lnTo>
                    <a:pt x="1983" y="0"/>
                  </a:lnTo>
                  <a:lnTo>
                    <a:pt x="1940" y="555"/>
                  </a:lnTo>
                  <a:lnTo>
                    <a:pt x="1804" y="1097"/>
                  </a:lnTo>
                  <a:lnTo>
                    <a:pt x="1707" y="1174"/>
                  </a:lnTo>
                  <a:lnTo>
                    <a:pt x="755" y="1174"/>
                  </a:lnTo>
                  <a:lnTo>
                    <a:pt x="659" y="1097"/>
                  </a:lnTo>
                  <a:lnTo>
                    <a:pt x="522" y="555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465508" y="2884186"/>
              <a:ext cx="224096" cy="456625"/>
              <a:chOff x="1265237" y="2116138"/>
              <a:chExt cx="590551" cy="1203325"/>
            </a:xfrm>
          </p:grpSpPr>
          <p:sp>
            <p:nvSpPr>
              <p:cNvPr id="177" name="Freeform 15"/>
              <p:cNvSpPr>
                <a:spLocks/>
              </p:cNvSpPr>
              <p:nvPr/>
            </p:nvSpPr>
            <p:spPr bwMode="auto">
              <a:xfrm>
                <a:off x="1793875" y="2166938"/>
                <a:ext cx="61913" cy="1152525"/>
              </a:xfrm>
              <a:custGeom>
                <a:avLst/>
                <a:gdLst>
                  <a:gd name="T0" fmla="*/ 39 w 39"/>
                  <a:gd name="T1" fmla="*/ 726 h 726"/>
                  <a:gd name="T2" fmla="*/ 0 w 39"/>
                  <a:gd name="T3" fmla="*/ 577 h 726"/>
                  <a:gd name="T4" fmla="*/ 0 w 39"/>
                  <a:gd name="T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26">
                    <a:moveTo>
                      <a:pt x="39" y="726"/>
                    </a:moveTo>
                    <a:lnTo>
                      <a:pt x="0" y="577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6"/>
              <p:cNvSpPr>
                <a:spLocks/>
              </p:cNvSpPr>
              <p:nvPr/>
            </p:nvSpPr>
            <p:spPr bwMode="auto">
              <a:xfrm>
                <a:off x="1743075" y="2116138"/>
                <a:ext cx="50800" cy="50800"/>
              </a:xfrm>
              <a:custGeom>
                <a:avLst/>
                <a:gdLst>
                  <a:gd name="T0" fmla="*/ 32 w 32"/>
                  <a:gd name="T1" fmla="*/ 32 h 32"/>
                  <a:gd name="T2" fmla="*/ 32 w 32"/>
                  <a:gd name="T3" fmla="*/ 27 h 32"/>
                  <a:gd name="T4" fmla="*/ 31 w 32"/>
                  <a:gd name="T5" fmla="*/ 23 h 32"/>
                  <a:gd name="T6" fmla="*/ 30 w 32"/>
                  <a:gd name="T7" fmla="*/ 18 h 32"/>
                  <a:gd name="T8" fmla="*/ 27 w 32"/>
                  <a:gd name="T9" fmla="*/ 14 h 32"/>
                  <a:gd name="T10" fmla="*/ 25 w 32"/>
                  <a:gd name="T11" fmla="*/ 11 h 32"/>
                  <a:gd name="T12" fmla="*/ 21 w 32"/>
                  <a:gd name="T13" fmla="*/ 7 h 32"/>
                  <a:gd name="T14" fmla="*/ 18 w 32"/>
                  <a:gd name="T15" fmla="*/ 5 h 32"/>
                  <a:gd name="T16" fmla="*/ 14 w 32"/>
                  <a:gd name="T17" fmla="*/ 2 h 32"/>
                  <a:gd name="T18" fmla="*/ 10 w 32"/>
                  <a:gd name="T19" fmla="*/ 1 h 32"/>
                  <a:gd name="T20" fmla="*/ 5 w 32"/>
                  <a:gd name="T21" fmla="*/ 0 h 32"/>
                  <a:gd name="T22" fmla="*/ 0 w 32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2">
                    <a:moveTo>
                      <a:pt x="32" y="32"/>
                    </a:moveTo>
                    <a:lnTo>
                      <a:pt x="32" y="27"/>
                    </a:lnTo>
                    <a:lnTo>
                      <a:pt x="31" y="23"/>
                    </a:lnTo>
                    <a:lnTo>
                      <a:pt x="30" y="18"/>
                    </a:lnTo>
                    <a:lnTo>
                      <a:pt x="27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5"/>
                    </a:lnTo>
                    <a:lnTo>
                      <a:pt x="14" y="2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17"/>
              <p:cNvSpPr>
                <a:spLocks noChangeShapeType="1"/>
              </p:cNvSpPr>
              <p:nvPr/>
            </p:nvSpPr>
            <p:spPr bwMode="auto">
              <a:xfrm flipH="1">
                <a:off x="1327150" y="2116138"/>
                <a:ext cx="415925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8"/>
              <p:cNvSpPr>
                <a:spLocks/>
              </p:cNvSpPr>
              <p:nvPr/>
            </p:nvSpPr>
            <p:spPr bwMode="auto">
              <a:xfrm>
                <a:off x="1265237" y="2116138"/>
                <a:ext cx="61913" cy="60325"/>
              </a:xfrm>
              <a:custGeom>
                <a:avLst/>
                <a:gdLst>
                  <a:gd name="T0" fmla="*/ 39 w 39"/>
                  <a:gd name="T1" fmla="*/ 0 h 38"/>
                  <a:gd name="T2" fmla="*/ 34 w 39"/>
                  <a:gd name="T3" fmla="*/ 0 h 38"/>
                  <a:gd name="T4" fmla="*/ 29 w 39"/>
                  <a:gd name="T5" fmla="*/ 1 h 38"/>
                  <a:gd name="T6" fmla="*/ 24 w 39"/>
                  <a:gd name="T7" fmla="*/ 3 h 38"/>
                  <a:gd name="T8" fmla="*/ 19 w 39"/>
                  <a:gd name="T9" fmla="*/ 5 h 38"/>
                  <a:gd name="T10" fmla="*/ 15 w 39"/>
                  <a:gd name="T11" fmla="*/ 8 h 38"/>
                  <a:gd name="T12" fmla="*/ 11 w 39"/>
                  <a:gd name="T13" fmla="*/ 11 h 38"/>
                  <a:gd name="T14" fmla="*/ 8 w 39"/>
                  <a:gd name="T15" fmla="*/ 15 h 38"/>
                  <a:gd name="T16" fmla="*/ 5 w 39"/>
                  <a:gd name="T17" fmla="*/ 19 h 38"/>
                  <a:gd name="T18" fmla="*/ 3 w 39"/>
                  <a:gd name="T19" fmla="*/ 23 h 38"/>
                  <a:gd name="T20" fmla="*/ 2 w 39"/>
                  <a:gd name="T21" fmla="*/ 28 h 38"/>
                  <a:gd name="T22" fmla="*/ 0 w 39"/>
                  <a:gd name="T23" fmla="*/ 33 h 38"/>
                  <a:gd name="T24" fmla="*/ 0 w 39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8">
                    <a:moveTo>
                      <a:pt x="39" y="0"/>
                    </a:moveTo>
                    <a:lnTo>
                      <a:pt x="34" y="0"/>
                    </a:lnTo>
                    <a:lnTo>
                      <a:pt x="29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15" y="8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5" y="19"/>
                    </a:lnTo>
                    <a:lnTo>
                      <a:pt x="3" y="23"/>
                    </a:lnTo>
                    <a:lnTo>
                      <a:pt x="2" y="28"/>
                    </a:lnTo>
                    <a:lnTo>
                      <a:pt x="0" y="33"/>
                    </a:lnTo>
                    <a:lnTo>
                      <a:pt x="0" y="38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19"/>
              <p:cNvSpPr>
                <a:spLocks noChangeShapeType="1"/>
              </p:cNvSpPr>
              <p:nvPr/>
            </p:nvSpPr>
            <p:spPr bwMode="auto">
              <a:xfrm>
                <a:off x="1265237" y="2176463"/>
                <a:ext cx="0" cy="4763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20"/>
              <p:cNvSpPr>
                <a:spLocks/>
              </p:cNvSpPr>
              <p:nvPr/>
            </p:nvSpPr>
            <p:spPr bwMode="auto">
              <a:xfrm>
                <a:off x="1265237" y="2181225"/>
                <a:ext cx="55563" cy="61913"/>
              </a:xfrm>
              <a:custGeom>
                <a:avLst/>
                <a:gdLst>
                  <a:gd name="T0" fmla="*/ 0 w 35"/>
                  <a:gd name="T1" fmla="*/ 0 h 39"/>
                  <a:gd name="T2" fmla="*/ 0 w 35"/>
                  <a:gd name="T3" fmla="*/ 6 h 39"/>
                  <a:gd name="T4" fmla="*/ 2 w 35"/>
                  <a:gd name="T5" fmla="*/ 11 h 39"/>
                  <a:gd name="T6" fmla="*/ 3 w 35"/>
                  <a:gd name="T7" fmla="*/ 16 h 39"/>
                  <a:gd name="T8" fmla="*/ 6 w 35"/>
                  <a:gd name="T9" fmla="*/ 20 h 39"/>
                  <a:gd name="T10" fmla="*/ 8 w 35"/>
                  <a:gd name="T11" fmla="*/ 24 h 39"/>
                  <a:gd name="T12" fmla="*/ 12 w 35"/>
                  <a:gd name="T13" fmla="*/ 28 h 39"/>
                  <a:gd name="T14" fmla="*/ 16 w 35"/>
                  <a:gd name="T15" fmla="*/ 32 h 39"/>
                  <a:gd name="T16" fmla="*/ 20 w 35"/>
                  <a:gd name="T17" fmla="*/ 34 h 39"/>
                  <a:gd name="T18" fmla="*/ 25 w 35"/>
                  <a:gd name="T19" fmla="*/ 36 h 39"/>
                  <a:gd name="T20" fmla="*/ 30 w 35"/>
                  <a:gd name="T21" fmla="*/ 38 h 39"/>
                  <a:gd name="T22" fmla="*/ 35 w 35"/>
                  <a:gd name="T2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39">
                    <a:moveTo>
                      <a:pt x="0" y="0"/>
                    </a:moveTo>
                    <a:lnTo>
                      <a:pt x="0" y="6"/>
                    </a:lnTo>
                    <a:lnTo>
                      <a:pt x="2" y="11"/>
                    </a:lnTo>
                    <a:lnTo>
                      <a:pt x="3" y="16"/>
                    </a:lnTo>
                    <a:lnTo>
                      <a:pt x="6" y="20"/>
                    </a:lnTo>
                    <a:lnTo>
                      <a:pt x="8" y="24"/>
                    </a:lnTo>
                    <a:lnTo>
                      <a:pt x="12" y="28"/>
                    </a:lnTo>
                    <a:lnTo>
                      <a:pt x="16" y="32"/>
                    </a:lnTo>
                    <a:lnTo>
                      <a:pt x="20" y="34"/>
                    </a:lnTo>
                    <a:lnTo>
                      <a:pt x="25" y="36"/>
                    </a:lnTo>
                    <a:lnTo>
                      <a:pt x="30" y="38"/>
                    </a:lnTo>
                    <a:lnTo>
                      <a:pt x="35" y="39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Line 21"/>
              <p:cNvSpPr>
                <a:spLocks noChangeShapeType="1"/>
              </p:cNvSpPr>
              <p:nvPr/>
            </p:nvSpPr>
            <p:spPr bwMode="auto">
              <a:xfrm>
                <a:off x="1320800" y="2243138"/>
                <a:ext cx="393700" cy="34925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670325" y="2884186"/>
              <a:ext cx="224096" cy="456625"/>
              <a:chOff x="4440237" y="2116138"/>
              <a:chExt cx="590551" cy="1203325"/>
            </a:xfrm>
          </p:grpSpPr>
          <p:sp>
            <p:nvSpPr>
              <p:cNvPr id="170" name="Freeform 22"/>
              <p:cNvSpPr>
                <a:spLocks/>
              </p:cNvSpPr>
              <p:nvPr/>
            </p:nvSpPr>
            <p:spPr bwMode="auto">
              <a:xfrm>
                <a:off x="4440237" y="2166938"/>
                <a:ext cx="60325" cy="1152525"/>
              </a:xfrm>
              <a:custGeom>
                <a:avLst/>
                <a:gdLst>
                  <a:gd name="T0" fmla="*/ 0 w 38"/>
                  <a:gd name="T1" fmla="*/ 726 h 726"/>
                  <a:gd name="T2" fmla="*/ 38 w 38"/>
                  <a:gd name="T3" fmla="*/ 577 h 726"/>
                  <a:gd name="T4" fmla="*/ 38 w 38"/>
                  <a:gd name="T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726">
                    <a:moveTo>
                      <a:pt x="0" y="726"/>
                    </a:moveTo>
                    <a:lnTo>
                      <a:pt x="38" y="577"/>
                    </a:lnTo>
                    <a:lnTo>
                      <a:pt x="38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23"/>
              <p:cNvSpPr>
                <a:spLocks/>
              </p:cNvSpPr>
              <p:nvPr/>
            </p:nvSpPr>
            <p:spPr bwMode="auto">
              <a:xfrm>
                <a:off x="4500562" y="2116138"/>
                <a:ext cx="50800" cy="50800"/>
              </a:xfrm>
              <a:custGeom>
                <a:avLst/>
                <a:gdLst>
                  <a:gd name="T0" fmla="*/ 32 w 32"/>
                  <a:gd name="T1" fmla="*/ 0 h 32"/>
                  <a:gd name="T2" fmla="*/ 28 w 32"/>
                  <a:gd name="T3" fmla="*/ 0 h 32"/>
                  <a:gd name="T4" fmla="*/ 23 w 32"/>
                  <a:gd name="T5" fmla="*/ 1 h 32"/>
                  <a:gd name="T6" fmla="*/ 19 w 32"/>
                  <a:gd name="T7" fmla="*/ 2 h 32"/>
                  <a:gd name="T8" fmla="*/ 15 w 32"/>
                  <a:gd name="T9" fmla="*/ 5 h 32"/>
                  <a:gd name="T10" fmla="*/ 12 w 32"/>
                  <a:gd name="T11" fmla="*/ 7 h 32"/>
                  <a:gd name="T12" fmla="*/ 8 w 32"/>
                  <a:gd name="T13" fmla="*/ 11 h 32"/>
                  <a:gd name="T14" fmla="*/ 6 w 32"/>
                  <a:gd name="T15" fmla="*/ 14 h 32"/>
                  <a:gd name="T16" fmla="*/ 3 w 32"/>
                  <a:gd name="T17" fmla="*/ 18 h 32"/>
                  <a:gd name="T18" fmla="*/ 2 w 32"/>
                  <a:gd name="T19" fmla="*/ 23 h 32"/>
                  <a:gd name="T20" fmla="*/ 1 w 32"/>
                  <a:gd name="T21" fmla="*/ 27 h 32"/>
                  <a:gd name="T22" fmla="*/ 0 w 32"/>
                  <a:gd name="T2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2">
                    <a:moveTo>
                      <a:pt x="32" y="0"/>
                    </a:moveTo>
                    <a:lnTo>
                      <a:pt x="28" y="0"/>
                    </a:lnTo>
                    <a:lnTo>
                      <a:pt x="23" y="1"/>
                    </a:lnTo>
                    <a:lnTo>
                      <a:pt x="19" y="2"/>
                    </a:lnTo>
                    <a:lnTo>
                      <a:pt x="15" y="5"/>
                    </a:lnTo>
                    <a:lnTo>
                      <a:pt x="12" y="7"/>
                    </a:lnTo>
                    <a:lnTo>
                      <a:pt x="8" y="11"/>
                    </a:lnTo>
                    <a:lnTo>
                      <a:pt x="6" y="14"/>
                    </a:lnTo>
                    <a:lnTo>
                      <a:pt x="3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32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Line 24"/>
              <p:cNvSpPr>
                <a:spLocks noChangeShapeType="1"/>
              </p:cNvSpPr>
              <p:nvPr/>
            </p:nvSpPr>
            <p:spPr bwMode="auto">
              <a:xfrm>
                <a:off x="4551362" y="2116138"/>
                <a:ext cx="41751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25"/>
              <p:cNvSpPr>
                <a:spLocks/>
              </p:cNvSpPr>
              <p:nvPr/>
            </p:nvSpPr>
            <p:spPr bwMode="auto">
              <a:xfrm>
                <a:off x="4968875" y="2116138"/>
                <a:ext cx="61913" cy="60325"/>
              </a:xfrm>
              <a:custGeom>
                <a:avLst/>
                <a:gdLst>
                  <a:gd name="T0" fmla="*/ 39 w 39"/>
                  <a:gd name="T1" fmla="*/ 38 h 38"/>
                  <a:gd name="T2" fmla="*/ 39 w 39"/>
                  <a:gd name="T3" fmla="*/ 33 h 38"/>
                  <a:gd name="T4" fmla="*/ 37 w 39"/>
                  <a:gd name="T5" fmla="*/ 28 h 38"/>
                  <a:gd name="T6" fmla="*/ 36 w 39"/>
                  <a:gd name="T7" fmla="*/ 23 h 38"/>
                  <a:gd name="T8" fmla="*/ 34 w 39"/>
                  <a:gd name="T9" fmla="*/ 19 h 38"/>
                  <a:gd name="T10" fmla="*/ 31 w 39"/>
                  <a:gd name="T11" fmla="*/ 15 h 38"/>
                  <a:gd name="T12" fmla="*/ 28 w 39"/>
                  <a:gd name="T13" fmla="*/ 11 h 38"/>
                  <a:gd name="T14" fmla="*/ 24 w 39"/>
                  <a:gd name="T15" fmla="*/ 8 h 38"/>
                  <a:gd name="T16" fmla="*/ 20 w 39"/>
                  <a:gd name="T17" fmla="*/ 5 h 38"/>
                  <a:gd name="T18" fmla="*/ 15 w 39"/>
                  <a:gd name="T19" fmla="*/ 3 h 38"/>
                  <a:gd name="T20" fmla="*/ 10 w 39"/>
                  <a:gd name="T21" fmla="*/ 1 h 38"/>
                  <a:gd name="T22" fmla="*/ 5 w 39"/>
                  <a:gd name="T23" fmla="*/ 0 h 38"/>
                  <a:gd name="T24" fmla="*/ 0 w 39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8">
                    <a:moveTo>
                      <a:pt x="39" y="38"/>
                    </a:moveTo>
                    <a:lnTo>
                      <a:pt x="39" y="33"/>
                    </a:lnTo>
                    <a:lnTo>
                      <a:pt x="37" y="28"/>
                    </a:lnTo>
                    <a:lnTo>
                      <a:pt x="36" y="23"/>
                    </a:lnTo>
                    <a:lnTo>
                      <a:pt x="34" y="19"/>
                    </a:lnTo>
                    <a:lnTo>
                      <a:pt x="31" y="15"/>
                    </a:lnTo>
                    <a:lnTo>
                      <a:pt x="28" y="11"/>
                    </a:lnTo>
                    <a:lnTo>
                      <a:pt x="24" y="8"/>
                    </a:lnTo>
                    <a:lnTo>
                      <a:pt x="20" y="5"/>
                    </a:lnTo>
                    <a:lnTo>
                      <a:pt x="15" y="3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26"/>
              <p:cNvSpPr>
                <a:spLocks noChangeShapeType="1"/>
              </p:cNvSpPr>
              <p:nvPr/>
            </p:nvSpPr>
            <p:spPr bwMode="auto">
              <a:xfrm>
                <a:off x="5030787" y="2176463"/>
                <a:ext cx="0" cy="476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27"/>
              <p:cNvSpPr>
                <a:spLocks/>
              </p:cNvSpPr>
              <p:nvPr/>
            </p:nvSpPr>
            <p:spPr bwMode="auto">
              <a:xfrm>
                <a:off x="4975225" y="2181225"/>
                <a:ext cx="55563" cy="61913"/>
              </a:xfrm>
              <a:custGeom>
                <a:avLst/>
                <a:gdLst>
                  <a:gd name="T0" fmla="*/ 0 w 35"/>
                  <a:gd name="T1" fmla="*/ 39 h 39"/>
                  <a:gd name="T2" fmla="*/ 5 w 35"/>
                  <a:gd name="T3" fmla="*/ 38 h 39"/>
                  <a:gd name="T4" fmla="*/ 10 w 35"/>
                  <a:gd name="T5" fmla="*/ 36 h 39"/>
                  <a:gd name="T6" fmla="*/ 15 w 35"/>
                  <a:gd name="T7" fmla="*/ 34 h 39"/>
                  <a:gd name="T8" fmla="*/ 19 w 35"/>
                  <a:gd name="T9" fmla="*/ 32 h 39"/>
                  <a:gd name="T10" fmla="*/ 23 w 35"/>
                  <a:gd name="T11" fmla="*/ 28 h 39"/>
                  <a:gd name="T12" fmla="*/ 27 w 35"/>
                  <a:gd name="T13" fmla="*/ 24 h 39"/>
                  <a:gd name="T14" fmla="*/ 29 w 35"/>
                  <a:gd name="T15" fmla="*/ 20 h 39"/>
                  <a:gd name="T16" fmla="*/ 32 w 35"/>
                  <a:gd name="T17" fmla="*/ 16 h 39"/>
                  <a:gd name="T18" fmla="*/ 33 w 35"/>
                  <a:gd name="T19" fmla="*/ 11 h 39"/>
                  <a:gd name="T20" fmla="*/ 35 w 35"/>
                  <a:gd name="T21" fmla="*/ 6 h 39"/>
                  <a:gd name="T22" fmla="*/ 35 w 3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39">
                    <a:moveTo>
                      <a:pt x="0" y="39"/>
                    </a:moveTo>
                    <a:lnTo>
                      <a:pt x="5" y="38"/>
                    </a:lnTo>
                    <a:lnTo>
                      <a:pt x="10" y="36"/>
                    </a:lnTo>
                    <a:lnTo>
                      <a:pt x="15" y="34"/>
                    </a:lnTo>
                    <a:lnTo>
                      <a:pt x="19" y="32"/>
                    </a:lnTo>
                    <a:lnTo>
                      <a:pt x="23" y="28"/>
                    </a:lnTo>
                    <a:lnTo>
                      <a:pt x="27" y="24"/>
                    </a:lnTo>
                    <a:lnTo>
                      <a:pt x="29" y="20"/>
                    </a:lnTo>
                    <a:lnTo>
                      <a:pt x="32" y="16"/>
                    </a:lnTo>
                    <a:lnTo>
                      <a:pt x="33" y="11"/>
                    </a:lnTo>
                    <a:lnTo>
                      <a:pt x="35" y="6"/>
                    </a:lnTo>
                    <a:lnTo>
                      <a:pt x="35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Line 28"/>
              <p:cNvSpPr>
                <a:spLocks noChangeShapeType="1"/>
              </p:cNvSpPr>
              <p:nvPr/>
            </p:nvSpPr>
            <p:spPr bwMode="auto">
              <a:xfrm flipH="1">
                <a:off x="4581525" y="2243138"/>
                <a:ext cx="393700" cy="3492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483580" y="2889006"/>
              <a:ext cx="1392166" cy="779516"/>
              <a:chOff x="1312862" y="2128838"/>
              <a:chExt cx="3668713" cy="205422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6" name="Freeform 29"/>
              <p:cNvSpPr>
                <a:spLocks/>
              </p:cNvSpPr>
              <p:nvPr/>
            </p:nvSpPr>
            <p:spPr bwMode="auto">
              <a:xfrm>
                <a:off x="317817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0"/>
              <p:cNvSpPr>
                <a:spLocks/>
              </p:cNvSpPr>
              <p:nvPr/>
            </p:nvSpPr>
            <p:spPr bwMode="auto">
              <a:xfrm>
                <a:off x="325913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1"/>
              <p:cNvSpPr>
                <a:spLocks/>
              </p:cNvSpPr>
              <p:nvPr/>
            </p:nvSpPr>
            <p:spPr bwMode="auto">
              <a:xfrm>
                <a:off x="33416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2"/>
              <p:cNvSpPr>
                <a:spLocks/>
              </p:cNvSpPr>
              <p:nvPr/>
            </p:nvSpPr>
            <p:spPr bwMode="auto">
              <a:xfrm>
                <a:off x="342265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7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3"/>
              <p:cNvSpPr>
                <a:spLocks/>
              </p:cNvSpPr>
              <p:nvPr/>
            </p:nvSpPr>
            <p:spPr bwMode="auto">
              <a:xfrm>
                <a:off x="1520825" y="2128838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1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1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4"/>
              <p:cNvSpPr>
                <a:spLocks/>
              </p:cNvSpPr>
              <p:nvPr/>
            </p:nvSpPr>
            <p:spPr bwMode="auto">
              <a:xfrm>
                <a:off x="1312862" y="2128838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1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1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45"/>
              <p:cNvSpPr>
                <a:spLocks/>
              </p:cNvSpPr>
              <p:nvPr/>
            </p:nvSpPr>
            <p:spPr bwMode="auto">
              <a:xfrm>
                <a:off x="1733550" y="2128838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1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1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46"/>
              <p:cNvSpPr>
                <a:spLocks/>
              </p:cNvSpPr>
              <p:nvPr/>
            </p:nvSpPr>
            <p:spPr bwMode="auto">
              <a:xfrm>
                <a:off x="4756150" y="2128838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1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1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47"/>
              <p:cNvSpPr>
                <a:spLocks/>
              </p:cNvSpPr>
              <p:nvPr/>
            </p:nvSpPr>
            <p:spPr bwMode="auto">
              <a:xfrm>
                <a:off x="4962525" y="2128838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1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1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48"/>
              <p:cNvSpPr>
                <a:spLocks/>
              </p:cNvSpPr>
              <p:nvPr/>
            </p:nvSpPr>
            <p:spPr bwMode="auto">
              <a:xfrm>
                <a:off x="4541837" y="2128838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1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1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49"/>
              <p:cNvSpPr>
                <a:spLocks/>
              </p:cNvSpPr>
              <p:nvPr/>
            </p:nvSpPr>
            <p:spPr bwMode="auto">
              <a:xfrm>
                <a:off x="350361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50"/>
              <p:cNvSpPr>
                <a:spLocks/>
              </p:cNvSpPr>
              <p:nvPr/>
            </p:nvSpPr>
            <p:spPr bwMode="auto">
              <a:xfrm>
                <a:off x="3586162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51"/>
              <p:cNvSpPr>
                <a:spLocks/>
              </p:cNvSpPr>
              <p:nvPr/>
            </p:nvSpPr>
            <p:spPr bwMode="auto">
              <a:xfrm>
                <a:off x="366712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52"/>
              <p:cNvSpPr>
                <a:spLocks/>
              </p:cNvSpPr>
              <p:nvPr/>
            </p:nvSpPr>
            <p:spPr bwMode="auto">
              <a:xfrm>
                <a:off x="37480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6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53"/>
              <p:cNvSpPr>
                <a:spLocks/>
              </p:cNvSpPr>
              <p:nvPr/>
            </p:nvSpPr>
            <p:spPr bwMode="auto">
              <a:xfrm>
                <a:off x="3830637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54"/>
              <p:cNvSpPr>
                <a:spLocks/>
              </p:cNvSpPr>
              <p:nvPr/>
            </p:nvSpPr>
            <p:spPr bwMode="auto">
              <a:xfrm>
                <a:off x="391160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55"/>
              <p:cNvSpPr>
                <a:spLocks/>
              </p:cNvSpPr>
              <p:nvPr/>
            </p:nvSpPr>
            <p:spPr bwMode="auto">
              <a:xfrm>
                <a:off x="399256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56"/>
              <p:cNvSpPr>
                <a:spLocks/>
              </p:cNvSpPr>
              <p:nvPr/>
            </p:nvSpPr>
            <p:spPr bwMode="auto">
              <a:xfrm>
                <a:off x="407352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57"/>
              <p:cNvSpPr>
                <a:spLocks/>
              </p:cNvSpPr>
              <p:nvPr/>
            </p:nvSpPr>
            <p:spPr bwMode="auto">
              <a:xfrm>
                <a:off x="41544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58"/>
              <p:cNvSpPr>
                <a:spLocks/>
              </p:cNvSpPr>
              <p:nvPr/>
            </p:nvSpPr>
            <p:spPr bwMode="auto">
              <a:xfrm>
                <a:off x="317817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59"/>
              <p:cNvSpPr>
                <a:spLocks/>
              </p:cNvSpPr>
              <p:nvPr/>
            </p:nvSpPr>
            <p:spPr bwMode="auto">
              <a:xfrm>
                <a:off x="325913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60"/>
              <p:cNvSpPr>
                <a:spLocks/>
              </p:cNvSpPr>
              <p:nvPr/>
            </p:nvSpPr>
            <p:spPr bwMode="auto">
              <a:xfrm>
                <a:off x="33416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61"/>
              <p:cNvSpPr>
                <a:spLocks/>
              </p:cNvSpPr>
              <p:nvPr/>
            </p:nvSpPr>
            <p:spPr bwMode="auto">
              <a:xfrm>
                <a:off x="342265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62"/>
              <p:cNvSpPr>
                <a:spLocks/>
              </p:cNvSpPr>
              <p:nvPr/>
            </p:nvSpPr>
            <p:spPr bwMode="auto">
              <a:xfrm>
                <a:off x="350361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63"/>
              <p:cNvSpPr>
                <a:spLocks/>
              </p:cNvSpPr>
              <p:nvPr/>
            </p:nvSpPr>
            <p:spPr bwMode="auto">
              <a:xfrm>
                <a:off x="3586162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64"/>
              <p:cNvSpPr>
                <a:spLocks/>
              </p:cNvSpPr>
              <p:nvPr/>
            </p:nvSpPr>
            <p:spPr bwMode="auto">
              <a:xfrm>
                <a:off x="366712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65"/>
              <p:cNvSpPr>
                <a:spLocks/>
              </p:cNvSpPr>
              <p:nvPr/>
            </p:nvSpPr>
            <p:spPr bwMode="auto">
              <a:xfrm>
                <a:off x="37480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66"/>
              <p:cNvSpPr>
                <a:spLocks/>
              </p:cNvSpPr>
              <p:nvPr/>
            </p:nvSpPr>
            <p:spPr bwMode="auto">
              <a:xfrm>
                <a:off x="3830637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67"/>
              <p:cNvSpPr>
                <a:spLocks/>
              </p:cNvSpPr>
              <p:nvPr/>
            </p:nvSpPr>
            <p:spPr bwMode="auto">
              <a:xfrm>
                <a:off x="391160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68"/>
              <p:cNvSpPr>
                <a:spLocks/>
              </p:cNvSpPr>
              <p:nvPr/>
            </p:nvSpPr>
            <p:spPr bwMode="auto">
              <a:xfrm>
                <a:off x="399256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69"/>
              <p:cNvSpPr>
                <a:spLocks/>
              </p:cNvSpPr>
              <p:nvPr/>
            </p:nvSpPr>
            <p:spPr bwMode="auto">
              <a:xfrm>
                <a:off x="407352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0"/>
              <p:cNvSpPr>
                <a:spLocks/>
              </p:cNvSpPr>
              <p:nvPr/>
            </p:nvSpPr>
            <p:spPr bwMode="auto">
              <a:xfrm>
                <a:off x="41544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1"/>
              <p:cNvSpPr>
                <a:spLocks/>
              </p:cNvSpPr>
              <p:nvPr/>
            </p:nvSpPr>
            <p:spPr bwMode="auto">
              <a:xfrm>
                <a:off x="317817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72"/>
              <p:cNvSpPr>
                <a:spLocks/>
              </p:cNvSpPr>
              <p:nvPr/>
            </p:nvSpPr>
            <p:spPr bwMode="auto">
              <a:xfrm>
                <a:off x="325913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73"/>
              <p:cNvSpPr>
                <a:spLocks/>
              </p:cNvSpPr>
              <p:nvPr/>
            </p:nvSpPr>
            <p:spPr bwMode="auto">
              <a:xfrm>
                <a:off x="33416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74"/>
              <p:cNvSpPr>
                <a:spLocks/>
              </p:cNvSpPr>
              <p:nvPr/>
            </p:nvSpPr>
            <p:spPr bwMode="auto">
              <a:xfrm>
                <a:off x="342265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7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75"/>
              <p:cNvSpPr>
                <a:spLocks/>
              </p:cNvSpPr>
              <p:nvPr/>
            </p:nvSpPr>
            <p:spPr bwMode="auto">
              <a:xfrm>
                <a:off x="350361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76"/>
              <p:cNvSpPr>
                <a:spLocks/>
              </p:cNvSpPr>
              <p:nvPr/>
            </p:nvSpPr>
            <p:spPr bwMode="auto">
              <a:xfrm>
                <a:off x="3586162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77"/>
              <p:cNvSpPr>
                <a:spLocks/>
              </p:cNvSpPr>
              <p:nvPr/>
            </p:nvSpPr>
            <p:spPr bwMode="auto">
              <a:xfrm>
                <a:off x="366712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78"/>
              <p:cNvSpPr>
                <a:spLocks/>
              </p:cNvSpPr>
              <p:nvPr/>
            </p:nvSpPr>
            <p:spPr bwMode="auto">
              <a:xfrm>
                <a:off x="37480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6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79"/>
              <p:cNvSpPr>
                <a:spLocks/>
              </p:cNvSpPr>
              <p:nvPr/>
            </p:nvSpPr>
            <p:spPr bwMode="auto">
              <a:xfrm>
                <a:off x="3830637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80"/>
              <p:cNvSpPr>
                <a:spLocks/>
              </p:cNvSpPr>
              <p:nvPr/>
            </p:nvSpPr>
            <p:spPr bwMode="auto">
              <a:xfrm>
                <a:off x="391160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81"/>
              <p:cNvSpPr>
                <a:spLocks/>
              </p:cNvSpPr>
              <p:nvPr/>
            </p:nvSpPr>
            <p:spPr bwMode="auto">
              <a:xfrm>
                <a:off x="399256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82"/>
              <p:cNvSpPr>
                <a:spLocks/>
              </p:cNvSpPr>
              <p:nvPr/>
            </p:nvSpPr>
            <p:spPr bwMode="auto">
              <a:xfrm>
                <a:off x="407352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83"/>
              <p:cNvSpPr>
                <a:spLocks/>
              </p:cNvSpPr>
              <p:nvPr/>
            </p:nvSpPr>
            <p:spPr bwMode="auto">
              <a:xfrm>
                <a:off x="41544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309721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85"/>
              <p:cNvSpPr>
                <a:spLocks/>
              </p:cNvSpPr>
              <p:nvPr/>
            </p:nvSpPr>
            <p:spPr bwMode="auto">
              <a:xfrm>
                <a:off x="301625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86"/>
              <p:cNvSpPr>
                <a:spLocks/>
              </p:cNvSpPr>
              <p:nvPr/>
            </p:nvSpPr>
            <p:spPr bwMode="auto">
              <a:xfrm>
                <a:off x="293370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1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87"/>
              <p:cNvSpPr>
                <a:spLocks/>
              </p:cNvSpPr>
              <p:nvPr/>
            </p:nvSpPr>
            <p:spPr bwMode="auto">
              <a:xfrm>
                <a:off x="285273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6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88"/>
              <p:cNvSpPr>
                <a:spLocks/>
              </p:cNvSpPr>
              <p:nvPr/>
            </p:nvSpPr>
            <p:spPr bwMode="auto">
              <a:xfrm>
                <a:off x="277177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1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2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89"/>
              <p:cNvSpPr>
                <a:spLocks/>
              </p:cNvSpPr>
              <p:nvPr/>
            </p:nvSpPr>
            <p:spPr bwMode="auto">
              <a:xfrm>
                <a:off x="2690812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90"/>
              <p:cNvSpPr>
                <a:spLocks/>
              </p:cNvSpPr>
              <p:nvPr/>
            </p:nvSpPr>
            <p:spPr bwMode="auto">
              <a:xfrm>
                <a:off x="260826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91"/>
              <p:cNvSpPr>
                <a:spLocks/>
              </p:cNvSpPr>
              <p:nvPr/>
            </p:nvSpPr>
            <p:spPr bwMode="auto">
              <a:xfrm>
                <a:off x="2527300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7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92"/>
              <p:cNvSpPr>
                <a:spLocks/>
              </p:cNvSpPr>
              <p:nvPr/>
            </p:nvSpPr>
            <p:spPr bwMode="auto">
              <a:xfrm>
                <a:off x="2446337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93"/>
              <p:cNvSpPr>
                <a:spLocks/>
              </p:cNvSpPr>
              <p:nvPr/>
            </p:nvSpPr>
            <p:spPr bwMode="auto">
              <a:xfrm>
                <a:off x="2363787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2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94"/>
              <p:cNvSpPr>
                <a:spLocks/>
              </p:cNvSpPr>
              <p:nvPr/>
            </p:nvSpPr>
            <p:spPr bwMode="auto">
              <a:xfrm>
                <a:off x="2282825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3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9 w 13"/>
                  <a:gd name="T9" fmla="*/ 1 h 13"/>
                  <a:gd name="T10" fmla="*/ 7 w 13"/>
                  <a:gd name="T11" fmla="*/ 0 h 13"/>
                  <a:gd name="T12" fmla="*/ 5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1 w 13"/>
                  <a:gd name="T19" fmla="*/ 5 h 13"/>
                  <a:gd name="T20" fmla="*/ 0 w 13"/>
                  <a:gd name="T21" fmla="*/ 7 h 13"/>
                  <a:gd name="T22" fmla="*/ 1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95"/>
              <p:cNvSpPr>
                <a:spLocks/>
              </p:cNvSpPr>
              <p:nvPr/>
            </p:nvSpPr>
            <p:spPr bwMode="auto">
              <a:xfrm>
                <a:off x="2201862" y="4162425"/>
                <a:ext cx="20638" cy="20638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5 h 13"/>
                  <a:gd name="T4" fmla="*/ 12 w 13"/>
                  <a:gd name="T5" fmla="*/ 3 h 13"/>
                  <a:gd name="T6" fmla="*/ 10 w 13"/>
                  <a:gd name="T7" fmla="*/ 2 h 13"/>
                  <a:gd name="T8" fmla="*/ 8 w 13"/>
                  <a:gd name="T9" fmla="*/ 1 h 13"/>
                  <a:gd name="T10" fmla="*/ 6 w 13"/>
                  <a:gd name="T11" fmla="*/ 0 h 13"/>
                  <a:gd name="T12" fmla="*/ 4 w 13"/>
                  <a:gd name="T13" fmla="*/ 1 h 13"/>
                  <a:gd name="T14" fmla="*/ 3 w 13"/>
                  <a:gd name="T15" fmla="*/ 2 h 13"/>
                  <a:gd name="T16" fmla="*/ 1 w 13"/>
                  <a:gd name="T17" fmla="*/ 3 h 13"/>
                  <a:gd name="T18" fmla="*/ 0 w 13"/>
                  <a:gd name="T19" fmla="*/ 5 h 13"/>
                  <a:gd name="T20" fmla="*/ 0 w 13"/>
                  <a:gd name="T21" fmla="*/ 7 h 13"/>
                  <a:gd name="T22" fmla="*/ 0 w 13"/>
                  <a:gd name="T23" fmla="*/ 9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9 h 13"/>
                  <a:gd name="T40" fmla="*/ 13 w 1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2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96"/>
              <p:cNvSpPr>
                <a:spLocks/>
              </p:cNvSpPr>
              <p:nvPr/>
            </p:nvSpPr>
            <p:spPr bwMode="auto">
              <a:xfrm>
                <a:off x="2120900" y="4162425"/>
                <a:ext cx="19050" cy="20638"/>
              </a:xfrm>
              <a:custGeom>
                <a:avLst/>
                <a:gdLst>
                  <a:gd name="T0" fmla="*/ 12 w 12"/>
                  <a:gd name="T1" fmla="*/ 7 h 13"/>
                  <a:gd name="T2" fmla="*/ 12 w 12"/>
                  <a:gd name="T3" fmla="*/ 5 h 13"/>
                  <a:gd name="T4" fmla="*/ 11 w 12"/>
                  <a:gd name="T5" fmla="*/ 3 h 13"/>
                  <a:gd name="T6" fmla="*/ 10 w 12"/>
                  <a:gd name="T7" fmla="*/ 2 h 13"/>
                  <a:gd name="T8" fmla="*/ 8 w 12"/>
                  <a:gd name="T9" fmla="*/ 1 h 13"/>
                  <a:gd name="T10" fmla="*/ 6 w 12"/>
                  <a:gd name="T11" fmla="*/ 0 h 13"/>
                  <a:gd name="T12" fmla="*/ 4 w 12"/>
                  <a:gd name="T13" fmla="*/ 1 h 13"/>
                  <a:gd name="T14" fmla="*/ 2 w 12"/>
                  <a:gd name="T15" fmla="*/ 2 h 13"/>
                  <a:gd name="T16" fmla="*/ 1 w 12"/>
                  <a:gd name="T17" fmla="*/ 3 h 13"/>
                  <a:gd name="T18" fmla="*/ 0 w 12"/>
                  <a:gd name="T19" fmla="*/ 5 h 13"/>
                  <a:gd name="T20" fmla="*/ 0 w 12"/>
                  <a:gd name="T21" fmla="*/ 7 h 13"/>
                  <a:gd name="T22" fmla="*/ 0 w 12"/>
                  <a:gd name="T23" fmla="*/ 9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9 h 13"/>
                  <a:gd name="T40" fmla="*/ 12 w 12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lnTo>
                      <a:pt x="12" y="5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97"/>
              <p:cNvSpPr>
                <a:spLocks/>
              </p:cNvSpPr>
              <p:nvPr/>
            </p:nvSpPr>
            <p:spPr bwMode="auto">
              <a:xfrm>
                <a:off x="309721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98"/>
              <p:cNvSpPr>
                <a:spLocks/>
              </p:cNvSpPr>
              <p:nvPr/>
            </p:nvSpPr>
            <p:spPr bwMode="auto">
              <a:xfrm>
                <a:off x="301625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99"/>
              <p:cNvSpPr>
                <a:spLocks/>
              </p:cNvSpPr>
              <p:nvPr/>
            </p:nvSpPr>
            <p:spPr bwMode="auto">
              <a:xfrm>
                <a:off x="293370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1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100"/>
              <p:cNvSpPr>
                <a:spLocks/>
              </p:cNvSpPr>
              <p:nvPr/>
            </p:nvSpPr>
            <p:spPr bwMode="auto">
              <a:xfrm>
                <a:off x="285273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6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01"/>
              <p:cNvSpPr>
                <a:spLocks/>
              </p:cNvSpPr>
              <p:nvPr/>
            </p:nvSpPr>
            <p:spPr bwMode="auto">
              <a:xfrm>
                <a:off x="277177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02"/>
              <p:cNvSpPr>
                <a:spLocks/>
              </p:cNvSpPr>
              <p:nvPr/>
            </p:nvSpPr>
            <p:spPr bwMode="auto">
              <a:xfrm>
                <a:off x="2690812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03"/>
              <p:cNvSpPr>
                <a:spLocks/>
              </p:cNvSpPr>
              <p:nvPr/>
            </p:nvSpPr>
            <p:spPr bwMode="auto">
              <a:xfrm>
                <a:off x="260826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04"/>
              <p:cNvSpPr>
                <a:spLocks/>
              </p:cNvSpPr>
              <p:nvPr/>
            </p:nvSpPr>
            <p:spPr bwMode="auto">
              <a:xfrm>
                <a:off x="2527300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7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05"/>
              <p:cNvSpPr>
                <a:spLocks/>
              </p:cNvSpPr>
              <p:nvPr/>
            </p:nvSpPr>
            <p:spPr bwMode="auto">
              <a:xfrm>
                <a:off x="2446337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06"/>
              <p:cNvSpPr>
                <a:spLocks/>
              </p:cNvSpPr>
              <p:nvPr/>
            </p:nvSpPr>
            <p:spPr bwMode="auto">
              <a:xfrm>
                <a:off x="2363787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07"/>
              <p:cNvSpPr>
                <a:spLocks/>
              </p:cNvSpPr>
              <p:nvPr/>
            </p:nvSpPr>
            <p:spPr bwMode="auto">
              <a:xfrm>
                <a:off x="2282825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5 w 13"/>
                  <a:gd name="T29" fmla="*/ 13 h 13"/>
                  <a:gd name="T30" fmla="*/ 7 w 13"/>
                  <a:gd name="T31" fmla="*/ 13 h 13"/>
                  <a:gd name="T32" fmla="*/ 9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08"/>
              <p:cNvSpPr>
                <a:spLocks/>
              </p:cNvSpPr>
              <p:nvPr/>
            </p:nvSpPr>
            <p:spPr bwMode="auto">
              <a:xfrm>
                <a:off x="2201862" y="4081463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3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3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2 h 13"/>
                  <a:gd name="T28" fmla="*/ 4 w 13"/>
                  <a:gd name="T29" fmla="*/ 13 h 13"/>
                  <a:gd name="T30" fmla="*/ 6 w 13"/>
                  <a:gd name="T31" fmla="*/ 13 h 13"/>
                  <a:gd name="T32" fmla="*/ 8 w 13"/>
                  <a:gd name="T33" fmla="*/ 13 h 13"/>
                  <a:gd name="T34" fmla="*/ 10 w 13"/>
                  <a:gd name="T35" fmla="*/ 12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09"/>
              <p:cNvSpPr>
                <a:spLocks/>
              </p:cNvSpPr>
              <p:nvPr/>
            </p:nvSpPr>
            <p:spPr bwMode="auto">
              <a:xfrm>
                <a:off x="2120900" y="4081463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3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3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2 h 13"/>
                  <a:gd name="T28" fmla="*/ 4 w 12"/>
                  <a:gd name="T29" fmla="*/ 13 h 13"/>
                  <a:gd name="T30" fmla="*/ 6 w 12"/>
                  <a:gd name="T31" fmla="*/ 13 h 13"/>
                  <a:gd name="T32" fmla="*/ 8 w 12"/>
                  <a:gd name="T33" fmla="*/ 13 h 13"/>
                  <a:gd name="T34" fmla="*/ 10 w 12"/>
                  <a:gd name="T35" fmla="*/ 12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10"/>
              <p:cNvSpPr>
                <a:spLocks/>
              </p:cNvSpPr>
              <p:nvPr/>
            </p:nvSpPr>
            <p:spPr bwMode="auto">
              <a:xfrm>
                <a:off x="309721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11"/>
              <p:cNvSpPr>
                <a:spLocks/>
              </p:cNvSpPr>
              <p:nvPr/>
            </p:nvSpPr>
            <p:spPr bwMode="auto">
              <a:xfrm>
                <a:off x="301625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12"/>
              <p:cNvSpPr>
                <a:spLocks/>
              </p:cNvSpPr>
              <p:nvPr/>
            </p:nvSpPr>
            <p:spPr bwMode="auto">
              <a:xfrm>
                <a:off x="293370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1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1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13"/>
              <p:cNvSpPr>
                <a:spLocks/>
              </p:cNvSpPr>
              <p:nvPr/>
            </p:nvSpPr>
            <p:spPr bwMode="auto">
              <a:xfrm>
                <a:off x="285273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6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6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14"/>
              <p:cNvSpPr>
                <a:spLocks/>
              </p:cNvSpPr>
              <p:nvPr/>
            </p:nvSpPr>
            <p:spPr bwMode="auto">
              <a:xfrm>
                <a:off x="277177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1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2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2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1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15"/>
              <p:cNvSpPr>
                <a:spLocks/>
              </p:cNvSpPr>
              <p:nvPr/>
            </p:nvSpPr>
            <p:spPr bwMode="auto">
              <a:xfrm>
                <a:off x="2690812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16"/>
              <p:cNvSpPr>
                <a:spLocks/>
              </p:cNvSpPr>
              <p:nvPr/>
            </p:nvSpPr>
            <p:spPr bwMode="auto">
              <a:xfrm>
                <a:off x="260826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17"/>
              <p:cNvSpPr>
                <a:spLocks/>
              </p:cNvSpPr>
              <p:nvPr/>
            </p:nvSpPr>
            <p:spPr bwMode="auto">
              <a:xfrm>
                <a:off x="2527300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7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7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18"/>
              <p:cNvSpPr>
                <a:spLocks/>
              </p:cNvSpPr>
              <p:nvPr/>
            </p:nvSpPr>
            <p:spPr bwMode="auto">
              <a:xfrm>
                <a:off x="2446337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19"/>
              <p:cNvSpPr>
                <a:spLocks/>
              </p:cNvSpPr>
              <p:nvPr/>
            </p:nvSpPr>
            <p:spPr bwMode="auto">
              <a:xfrm>
                <a:off x="2363787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2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2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20"/>
              <p:cNvSpPr>
                <a:spLocks/>
              </p:cNvSpPr>
              <p:nvPr/>
            </p:nvSpPr>
            <p:spPr bwMode="auto">
              <a:xfrm>
                <a:off x="2282825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3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9 w 13"/>
                  <a:gd name="T9" fmla="*/ 0 h 13"/>
                  <a:gd name="T10" fmla="*/ 7 w 13"/>
                  <a:gd name="T11" fmla="*/ 0 h 13"/>
                  <a:gd name="T12" fmla="*/ 5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1 w 13"/>
                  <a:gd name="T19" fmla="*/ 4 h 13"/>
                  <a:gd name="T20" fmla="*/ 0 w 13"/>
                  <a:gd name="T21" fmla="*/ 6 h 13"/>
                  <a:gd name="T22" fmla="*/ 1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5 w 13"/>
                  <a:gd name="T29" fmla="*/ 12 h 13"/>
                  <a:gd name="T30" fmla="*/ 7 w 13"/>
                  <a:gd name="T31" fmla="*/ 13 h 13"/>
                  <a:gd name="T32" fmla="*/ 9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3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21"/>
              <p:cNvSpPr>
                <a:spLocks/>
              </p:cNvSpPr>
              <p:nvPr/>
            </p:nvSpPr>
            <p:spPr bwMode="auto">
              <a:xfrm>
                <a:off x="2201862" y="4000500"/>
                <a:ext cx="20638" cy="20638"/>
              </a:xfrm>
              <a:custGeom>
                <a:avLst/>
                <a:gdLst>
                  <a:gd name="T0" fmla="*/ 13 w 13"/>
                  <a:gd name="T1" fmla="*/ 6 h 13"/>
                  <a:gd name="T2" fmla="*/ 12 w 13"/>
                  <a:gd name="T3" fmla="*/ 4 h 13"/>
                  <a:gd name="T4" fmla="*/ 12 w 13"/>
                  <a:gd name="T5" fmla="*/ 2 h 13"/>
                  <a:gd name="T6" fmla="*/ 10 w 13"/>
                  <a:gd name="T7" fmla="*/ 1 h 13"/>
                  <a:gd name="T8" fmla="*/ 8 w 13"/>
                  <a:gd name="T9" fmla="*/ 0 h 13"/>
                  <a:gd name="T10" fmla="*/ 6 w 13"/>
                  <a:gd name="T11" fmla="*/ 0 h 13"/>
                  <a:gd name="T12" fmla="*/ 4 w 13"/>
                  <a:gd name="T13" fmla="*/ 0 h 13"/>
                  <a:gd name="T14" fmla="*/ 3 w 13"/>
                  <a:gd name="T15" fmla="*/ 1 h 13"/>
                  <a:gd name="T16" fmla="*/ 1 w 13"/>
                  <a:gd name="T17" fmla="*/ 2 h 13"/>
                  <a:gd name="T18" fmla="*/ 0 w 13"/>
                  <a:gd name="T19" fmla="*/ 4 h 13"/>
                  <a:gd name="T20" fmla="*/ 0 w 13"/>
                  <a:gd name="T21" fmla="*/ 6 h 13"/>
                  <a:gd name="T22" fmla="*/ 0 w 13"/>
                  <a:gd name="T23" fmla="*/ 8 h 13"/>
                  <a:gd name="T24" fmla="*/ 1 w 13"/>
                  <a:gd name="T25" fmla="*/ 10 h 13"/>
                  <a:gd name="T26" fmla="*/ 3 w 13"/>
                  <a:gd name="T27" fmla="*/ 11 h 13"/>
                  <a:gd name="T28" fmla="*/ 4 w 13"/>
                  <a:gd name="T29" fmla="*/ 12 h 13"/>
                  <a:gd name="T30" fmla="*/ 6 w 13"/>
                  <a:gd name="T31" fmla="*/ 13 h 13"/>
                  <a:gd name="T32" fmla="*/ 8 w 13"/>
                  <a:gd name="T33" fmla="*/ 12 h 13"/>
                  <a:gd name="T34" fmla="*/ 10 w 13"/>
                  <a:gd name="T35" fmla="*/ 11 h 13"/>
                  <a:gd name="T36" fmla="*/ 12 w 13"/>
                  <a:gd name="T37" fmla="*/ 10 h 13"/>
                  <a:gd name="T38" fmla="*/ 12 w 13"/>
                  <a:gd name="T39" fmla="*/ 8 h 13"/>
                  <a:gd name="T40" fmla="*/ 13 w 13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13">
                    <a:moveTo>
                      <a:pt x="13" y="6"/>
                    </a:moveTo>
                    <a:lnTo>
                      <a:pt x="12" y="4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122"/>
              <p:cNvSpPr>
                <a:spLocks/>
              </p:cNvSpPr>
              <p:nvPr/>
            </p:nvSpPr>
            <p:spPr bwMode="auto">
              <a:xfrm>
                <a:off x="2120900" y="4000500"/>
                <a:ext cx="19050" cy="20638"/>
              </a:xfrm>
              <a:custGeom>
                <a:avLst/>
                <a:gdLst>
                  <a:gd name="T0" fmla="*/ 12 w 12"/>
                  <a:gd name="T1" fmla="*/ 6 h 13"/>
                  <a:gd name="T2" fmla="*/ 12 w 12"/>
                  <a:gd name="T3" fmla="*/ 4 h 13"/>
                  <a:gd name="T4" fmla="*/ 11 w 12"/>
                  <a:gd name="T5" fmla="*/ 2 h 13"/>
                  <a:gd name="T6" fmla="*/ 10 w 12"/>
                  <a:gd name="T7" fmla="*/ 1 h 13"/>
                  <a:gd name="T8" fmla="*/ 8 w 12"/>
                  <a:gd name="T9" fmla="*/ 0 h 13"/>
                  <a:gd name="T10" fmla="*/ 6 w 12"/>
                  <a:gd name="T11" fmla="*/ 0 h 13"/>
                  <a:gd name="T12" fmla="*/ 4 w 12"/>
                  <a:gd name="T13" fmla="*/ 0 h 13"/>
                  <a:gd name="T14" fmla="*/ 2 w 12"/>
                  <a:gd name="T15" fmla="*/ 1 h 13"/>
                  <a:gd name="T16" fmla="*/ 1 w 12"/>
                  <a:gd name="T17" fmla="*/ 2 h 13"/>
                  <a:gd name="T18" fmla="*/ 0 w 12"/>
                  <a:gd name="T19" fmla="*/ 4 h 13"/>
                  <a:gd name="T20" fmla="*/ 0 w 12"/>
                  <a:gd name="T21" fmla="*/ 6 h 13"/>
                  <a:gd name="T22" fmla="*/ 0 w 12"/>
                  <a:gd name="T23" fmla="*/ 8 h 13"/>
                  <a:gd name="T24" fmla="*/ 1 w 12"/>
                  <a:gd name="T25" fmla="*/ 10 h 13"/>
                  <a:gd name="T26" fmla="*/ 2 w 12"/>
                  <a:gd name="T27" fmla="*/ 11 h 13"/>
                  <a:gd name="T28" fmla="*/ 4 w 12"/>
                  <a:gd name="T29" fmla="*/ 12 h 13"/>
                  <a:gd name="T30" fmla="*/ 6 w 12"/>
                  <a:gd name="T31" fmla="*/ 13 h 13"/>
                  <a:gd name="T32" fmla="*/ 8 w 12"/>
                  <a:gd name="T33" fmla="*/ 12 h 13"/>
                  <a:gd name="T34" fmla="*/ 10 w 12"/>
                  <a:gd name="T35" fmla="*/ 11 h 13"/>
                  <a:gd name="T36" fmla="*/ 11 w 12"/>
                  <a:gd name="T37" fmla="*/ 10 h 13"/>
                  <a:gd name="T38" fmla="*/ 12 w 12"/>
                  <a:gd name="T39" fmla="*/ 8 h 13"/>
                  <a:gd name="T40" fmla="*/ 12 w 12"/>
                  <a:gd name="T4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3">
                    <a:moveTo>
                      <a:pt x="12" y="6"/>
                    </a:moveTo>
                    <a:lnTo>
                      <a:pt x="12" y="4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681773" y="2860693"/>
              <a:ext cx="211446" cy="707227"/>
              <a:chOff x="1835150" y="2054225"/>
              <a:chExt cx="557213" cy="1863726"/>
            </a:xfrm>
          </p:grpSpPr>
          <p:sp>
            <p:nvSpPr>
              <p:cNvPr id="82" name="Line 136"/>
              <p:cNvSpPr>
                <a:spLocks noChangeShapeType="1"/>
              </p:cNvSpPr>
              <p:nvPr/>
            </p:nvSpPr>
            <p:spPr bwMode="auto">
              <a:xfrm>
                <a:off x="1835150" y="2054225"/>
                <a:ext cx="71438" cy="88106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137"/>
              <p:cNvSpPr>
                <a:spLocks noChangeShapeType="1"/>
              </p:cNvSpPr>
              <p:nvPr/>
            </p:nvSpPr>
            <p:spPr bwMode="auto">
              <a:xfrm>
                <a:off x="1906587" y="2935288"/>
                <a:ext cx="214313" cy="86042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138"/>
              <p:cNvSpPr>
                <a:spLocks noChangeShapeType="1"/>
              </p:cNvSpPr>
              <p:nvPr/>
            </p:nvSpPr>
            <p:spPr bwMode="auto">
              <a:xfrm>
                <a:off x="2120900" y="3795713"/>
                <a:ext cx="152400" cy="12223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139"/>
              <p:cNvSpPr>
                <a:spLocks noChangeShapeType="1"/>
              </p:cNvSpPr>
              <p:nvPr/>
            </p:nvSpPr>
            <p:spPr bwMode="auto">
              <a:xfrm>
                <a:off x="2273300" y="3917950"/>
                <a:ext cx="11906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466711" y="2860693"/>
              <a:ext cx="211446" cy="707227"/>
              <a:chOff x="3903662" y="2054225"/>
              <a:chExt cx="557213" cy="1863726"/>
            </a:xfrm>
          </p:grpSpPr>
          <p:sp>
            <p:nvSpPr>
              <p:cNvPr id="78" name="Line 140"/>
              <p:cNvSpPr>
                <a:spLocks noChangeShapeType="1"/>
              </p:cNvSpPr>
              <p:nvPr/>
            </p:nvSpPr>
            <p:spPr bwMode="auto">
              <a:xfrm>
                <a:off x="3903662" y="3917950"/>
                <a:ext cx="11906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141"/>
              <p:cNvSpPr>
                <a:spLocks noChangeShapeType="1"/>
              </p:cNvSpPr>
              <p:nvPr/>
            </p:nvSpPr>
            <p:spPr bwMode="auto">
              <a:xfrm flipV="1">
                <a:off x="4022725" y="3795713"/>
                <a:ext cx="152400" cy="122238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142"/>
              <p:cNvSpPr>
                <a:spLocks noChangeShapeType="1"/>
              </p:cNvSpPr>
              <p:nvPr/>
            </p:nvSpPr>
            <p:spPr bwMode="auto">
              <a:xfrm flipV="1">
                <a:off x="4175125" y="2935288"/>
                <a:ext cx="214313" cy="86042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143"/>
              <p:cNvSpPr>
                <a:spLocks noChangeShapeType="1"/>
              </p:cNvSpPr>
              <p:nvPr/>
            </p:nvSpPr>
            <p:spPr bwMode="auto">
              <a:xfrm flipV="1">
                <a:off x="4389437" y="2054225"/>
                <a:ext cx="71438" cy="88106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554665" y="2781230"/>
              <a:ext cx="1250600" cy="892166"/>
              <a:chOff x="1500187" y="1831975"/>
              <a:chExt cx="3295651" cy="2351088"/>
            </a:xfrm>
          </p:grpSpPr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4594225" y="1903413"/>
                <a:ext cx="60325" cy="725488"/>
              </a:xfrm>
              <a:custGeom>
                <a:avLst/>
                <a:gdLst>
                  <a:gd name="T0" fmla="*/ 0 w 38"/>
                  <a:gd name="T1" fmla="*/ 457 h 457"/>
                  <a:gd name="T2" fmla="*/ 38 w 38"/>
                  <a:gd name="T3" fmla="*/ 308 h 457"/>
                  <a:gd name="T4" fmla="*/ 38 w 38"/>
                  <a:gd name="T5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457">
                    <a:moveTo>
                      <a:pt x="0" y="457"/>
                    </a:moveTo>
                    <a:lnTo>
                      <a:pt x="38" y="308"/>
                    </a:lnTo>
                    <a:lnTo>
                      <a:pt x="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"/>
              <p:cNvSpPr>
                <a:spLocks/>
              </p:cNvSpPr>
              <p:nvPr/>
            </p:nvSpPr>
            <p:spPr bwMode="auto">
              <a:xfrm>
                <a:off x="4654550" y="1831975"/>
                <a:ext cx="141288" cy="88900"/>
              </a:xfrm>
              <a:custGeom>
                <a:avLst/>
                <a:gdLst>
                  <a:gd name="T0" fmla="*/ 88 w 89"/>
                  <a:gd name="T1" fmla="*/ 56 h 56"/>
                  <a:gd name="T2" fmla="*/ 89 w 89"/>
                  <a:gd name="T3" fmla="*/ 50 h 56"/>
                  <a:gd name="T4" fmla="*/ 89 w 89"/>
                  <a:gd name="T5" fmla="*/ 45 h 56"/>
                  <a:gd name="T6" fmla="*/ 89 w 89"/>
                  <a:gd name="T7" fmla="*/ 39 h 56"/>
                  <a:gd name="T8" fmla="*/ 88 w 89"/>
                  <a:gd name="T9" fmla="*/ 34 h 56"/>
                  <a:gd name="T10" fmla="*/ 86 w 89"/>
                  <a:gd name="T11" fmla="*/ 29 h 56"/>
                  <a:gd name="T12" fmla="*/ 84 w 89"/>
                  <a:gd name="T13" fmla="*/ 24 h 56"/>
                  <a:gd name="T14" fmla="*/ 81 w 89"/>
                  <a:gd name="T15" fmla="*/ 19 h 56"/>
                  <a:gd name="T16" fmla="*/ 78 w 89"/>
                  <a:gd name="T17" fmla="*/ 15 h 56"/>
                  <a:gd name="T18" fmla="*/ 74 w 89"/>
                  <a:gd name="T19" fmla="*/ 11 h 56"/>
                  <a:gd name="T20" fmla="*/ 70 w 89"/>
                  <a:gd name="T21" fmla="*/ 8 h 56"/>
                  <a:gd name="T22" fmla="*/ 65 w 89"/>
                  <a:gd name="T23" fmla="*/ 5 h 56"/>
                  <a:gd name="T24" fmla="*/ 60 w 89"/>
                  <a:gd name="T25" fmla="*/ 3 h 56"/>
                  <a:gd name="T26" fmla="*/ 55 w 89"/>
                  <a:gd name="T27" fmla="*/ 1 h 56"/>
                  <a:gd name="T28" fmla="*/ 50 w 89"/>
                  <a:gd name="T29" fmla="*/ 0 h 56"/>
                  <a:gd name="T30" fmla="*/ 45 w 89"/>
                  <a:gd name="T31" fmla="*/ 0 h 56"/>
                  <a:gd name="T32" fmla="*/ 39 w 89"/>
                  <a:gd name="T33" fmla="*/ 0 h 56"/>
                  <a:gd name="T34" fmla="*/ 34 w 89"/>
                  <a:gd name="T35" fmla="*/ 1 h 56"/>
                  <a:gd name="T36" fmla="*/ 29 w 89"/>
                  <a:gd name="T37" fmla="*/ 3 h 56"/>
                  <a:gd name="T38" fmla="*/ 24 w 89"/>
                  <a:gd name="T39" fmla="*/ 5 h 56"/>
                  <a:gd name="T40" fmla="*/ 19 w 89"/>
                  <a:gd name="T41" fmla="*/ 8 h 56"/>
                  <a:gd name="T42" fmla="*/ 15 w 89"/>
                  <a:gd name="T43" fmla="*/ 11 h 56"/>
                  <a:gd name="T44" fmla="*/ 11 w 89"/>
                  <a:gd name="T45" fmla="*/ 15 h 56"/>
                  <a:gd name="T46" fmla="*/ 7 w 89"/>
                  <a:gd name="T47" fmla="*/ 19 h 56"/>
                  <a:gd name="T48" fmla="*/ 5 w 89"/>
                  <a:gd name="T49" fmla="*/ 24 h 56"/>
                  <a:gd name="T50" fmla="*/ 2 w 89"/>
                  <a:gd name="T51" fmla="*/ 29 h 56"/>
                  <a:gd name="T52" fmla="*/ 1 w 89"/>
                  <a:gd name="T53" fmla="*/ 34 h 56"/>
                  <a:gd name="T54" fmla="*/ 0 w 89"/>
                  <a:gd name="T55" fmla="*/ 39 h 56"/>
                  <a:gd name="T56" fmla="*/ 0 w 89"/>
                  <a:gd name="T57" fmla="*/ 4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9" h="56">
                    <a:moveTo>
                      <a:pt x="88" y="56"/>
                    </a:moveTo>
                    <a:lnTo>
                      <a:pt x="89" y="50"/>
                    </a:lnTo>
                    <a:lnTo>
                      <a:pt x="89" y="45"/>
                    </a:lnTo>
                    <a:lnTo>
                      <a:pt x="89" y="39"/>
                    </a:lnTo>
                    <a:lnTo>
                      <a:pt x="88" y="34"/>
                    </a:lnTo>
                    <a:lnTo>
                      <a:pt x="86" y="29"/>
                    </a:lnTo>
                    <a:lnTo>
                      <a:pt x="84" y="24"/>
                    </a:lnTo>
                    <a:lnTo>
                      <a:pt x="81" y="19"/>
                    </a:lnTo>
                    <a:lnTo>
                      <a:pt x="78" y="15"/>
                    </a:lnTo>
                    <a:lnTo>
                      <a:pt x="74" y="11"/>
                    </a:lnTo>
                    <a:lnTo>
                      <a:pt x="70" y="8"/>
                    </a:lnTo>
                    <a:lnTo>
                      <a:pt x="65" y="5"/>
                    </a:lnTo>
                    <a:lnTo>
                      <a:pt x="60" y="3"/>
                    </a:lnTo>
                    <a:lnTo>
                      <a:pt x="55" y="1"/>
                    </a:lnTo>
                    <a:lnTo>
                      <a:pt x="50" y="0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34" y="1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8"/>
                    </a:lnTo>
                    <a:lnTo>
                      <a:pt x="15" y="11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5" y="24"/>
                    </a:lnTo>
                    <a:lnTo>
                      <a:pt x="2" y="29"/>
                    </a:lnTo>
                    <a:lnTo>
                      <a:pt x="1" y="34"/>
                    </a:lnTo>
                    <a:lnTo>
                      <a:pt x="0" y="39"/>
                    </a:lnTo>
                    <a:lnTo>
                      <a:pt x="0" y="4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8"/>
              <p:cNvSpPr>
                <a:spLocks noChangeShapeType="1"/>
              </p:cNvSpPr>
              <p:nvPr/>
            </p:nvSpPr>
            <p:spPr bwMode="auto">
              <a:xfrm flipH="1">
                <a:off x="4237037" y="1920875"/>
                <a:ext cx="557213" cy="2224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9"/>
              <p:cNvSpPr>
                <a:spLocks/>
              </p:cNvSpPr>
              <p:nvPr/>
            </p:nvSpPr>
            <p:spPr bwMode="auto">
              <a:xfrm>
                <a:off x="4186237" y="4144963"/>
                <a:ext cx="50800" cy="38100"/>
              </a:xfrm>
              <a:custGeom>
                <a:avLst/>
                <a:gdLst>
                  <a:gd name="T0" fmla="*/ 0 w 32"/>
                  <a:gd name="T1" fmla="*/ 24 h 24"/>
                  <a:gd name="T2" fmla="*/ 5 w 32"/>
                  <a:gd name="T3" fmla="*/ 24 h 24"/>
                  <a:gd name="T4" fmla="*/ 10 w 32"/>
                  <a:gd name="T5" fmla="*/ 23 h 24"/>
                  <a:gd name="T6" fmla="*/ 14 w 32"/>
                  <a:gd name="T7" fmla="*/ 21 h 24"/>
                  <a:gd name="T8" fmla="*/ 18 w 32"/>
                  <a:gd name="T9" fmla="*/ 19 h 24"/>
                  <a:gd name="T10" fmla="*/ 22 w 32"/>
                  <a:gd name="T11" fmla="*/ 16 h 24"/>
                  <a:gd name="T12" fmla="*/ 25 w 32"/>
                  <a:gd name="T13" fmla="*/ 12 h 24"/>
                  <a:gd name="T14" fmla="*/ 28 w 32"/>
                  <a:gd name="T15" fmla="*/ 9 h 24"/>
                  <a:gd name="T16" fmla="*/ 30 w 32"/>
                  <a:gd name="T17" fmla="*/ 4 h 24"/>
                  <a:gd name="T18" fmla="*/ 32 w 32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5" y="24"/>
                    </a:lnTo>
                    <a:lnTo>
                      <a:pt x="10" y="23"/>
                    </a:lnTo>
                    <a:lnTo>
                      <a:pt x="14" y="21"/>
                    </a:lnTo>
                    <a:lnTo>
                      <a:pt x="18" y="19"/>
                    </a:lnTo>
                    <a:lnTo>
                      <a:pt x="22" y="16"/>
                    </a:lnTo>
                    <a:lnTo>
                      <a:pt x="25" y="12"/>
                    </a:lnTo>
                    <a:lnTo>
                      <a:pt x="28" y="9"/>
                    </a:lnTo>
                    <a:lnTo>
                      <a:pt x="30" y="4"/>
                    </a:lnTo>
                    <a:lnTo>
                      <a:pt x="3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10"/>
              <p:cNvSpPr>
                <a:spLocks noChangeShapeType="1"/>
              </p:cNvSpPr>
              <p:nvPr/>
            </p:nvSpPr>
            <p:spPr bwMode="auto">
              <a:xfrm flipH="1">
                <a:off x="2108200" y="4183063"/>
                <a:ext cx="2078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1"/>
              <p:cNvSpPr>
                <a:spLocks/>
              </p:cNvSpPr>
              <p:nvPr/>
            </p:nvSpPr>
            <p:spPr bwMode="auto">
              <a:xfrm>
                <a:off x="2058987" y="4144963"/>
                <a:ext cx="49213" cy="38100"/>
              </a:xfrm>
              <a:custGeom>
                <a:avLst/>
                <a:gdLst>
                  <a:gd name="T0" fmla="*/ 0 w 31"/>
                  <a:gd name="T1" fmla="*/ 0 h 24"/>
                  <a:gd name="T2" fmla="*/ 2 w 31"/>
                  <a:gd name="T3" fmla="*/ 4 h 24"/>
                  <a:gd name="T4" fmla="*/ 4 w 31"/>
                  <a:gd name="T5" fmla="*/ 9 h 24"/>
                  <a:gd name="T6" fmla="*/ 7 w 31"/>
                  <a:gd name="T7" fmla="*/ 12 h 24"/>
                  <a:gd name="T8" fmla="*/ 10 w 31"/>
                  <a:gd name="T9" fmla="*/ 16 h 24"/>
                  <a:gd name="T10" fmla="*/ 14 w 31"/>
                  <a:gd name="T11" fmla="*/ 19 h 24"/>
                  <a:gd name="T12" fmla="*/ 18 w 31"/>
                  <a:gd name="T13" fmla="*/ 21 h 24"/>
                  <a:gd name="T14" fmla="*/ 22 w 31"/>
                  <a:gd name="T15" fmla="*/ 23 h 24"/>
                  <a:gd name="T16" fmla="*/ 27 w 31"/>
                  <a:gd name="T17" fmla="*/ 24 h 24"/>
                  <a:gd name="T18" fmla="*/ 31 w 3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4">
                    <a:moveTo>
                      <a:pt x="0" y="0"/>
                    </a:moveTo>
                    <a:lnTo>
                      <a:pt x="2" y="4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0" y="16"/>
                    </a:lnTo>
                    <a:lnTo>
                      <a:pt x="14" y="19"/>
                    </a:lnTo>
                    <a:lnTo>
                      <a:pt x="18" y="21"/>
                    </a:lnTo>
                    <a:lnTo>
                      <a:pt x="22" y="23"/>
                    </a:lnTo>
                    <a:lnTo>
                      <a:pt x="27" y="24"/>
                    </a:lnTo>
                    <a:lnTo>
                      <a:pt x="31" y="2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 flipH="1" flipV="1">
                <a:off x="1501775" y="1920875"/>
                <a:ext cx="557213" cy="2224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3"/>
              <p:cNvSpPr>
                <a:spLocks/>
              </p:cNvSpPr>
              <p:nvPr/>
            </p:nvSpPr>
            <p:spPr bwMode="auto">
              <a:xfrm>
                <a:off x="1500187" y="1831975"/>
                <a:ext cx="141288" cy="88900"/>
              </a:xfrm>
              <a:custGeom>
                <a:avLst/>
                <a:gdLst>
                  <a:gd name="T0" fmla="*/ 89 w 89"/>
                  <a:gd name="T1" fmla="*/ 45 h 56"/>
                  <a:gd name="T2" fmla="*/ 89 w 89"/>
                  <a:gd name="T3" fmla="*/ 39 h 56"/>
                  <a:gd name="T4" fmla="*/ 88 w 89"/>
                  <a:gd name="T5" fmla="*/ 34 h 56"/>
                  <a:gd name="T6" fmla="*/ 87 w 89"/>
                  <a:gd name="T7" fmla="*/ 29 h 56"/>
                  <a:gd name="T8" fmla="*/ 84 w 89"/>
                  <a:gd name="T9" fmla="*/ 24 h 56"/>
                  <a:gd name="T10" fmla="*/ 82 w 89"/>
                  <a:gd name="T11" fmla="*/ 19 h 56"/>
                  <a:gd name="T12" fmla="*/ 78 w 89"/>
                  <a:gd name="T13" fmla="*/ 15 h 56"/>
                  <a:gd name="T14" fmla="*/ 74 w 89"/>
                  <a:gd name="T15" fmla="*/ 11 h 56"/>
                  <a:gd name="T16" fmla="*/ 70 w 89"/>
                  <a:gd name="T17" fmla="*/ 8 h 56"/>
                  <a:gd name="T18" fmla="*/ 65 w 89"/>
                  <a:gd name="T19" fmla="*/ 5 h 56"/>
                  <a:gd name="T20" fmla="*/ 60 w 89"/>
                  <a:gd name="T21" fmla="*/ 3 h 56"/>
                  <a:gd name="T22" fmla="*/ 55 w 89"/>
                  <a:gd name="T23" fmla="*/ 1 h 56"/>
                  <a:gd name="T24" fmla="*/ 50 w 89"/>
                  <a:gd name="T25" fmla="*/ 0 h 56"/>
                  <a:gd name="T26" fmla="*/ 44 w 89"/>
                  <a:gd name="T27" fmla="*/ 0 h 56"/>
                  <a:gd name="T28" fmla="*/ 39 w 89"/>
                  <a:gd name="T29" fmla="*/ 0 h 56"/>
                  <a:gd name="T30" fmla="*/ 34 w 89"/>
                  <a:gd name="T31" fmla="*/ 1 h 56"/>
                  <a:gd name="T32" fmla="*/ 29 w 89"/>
                  <a:gd name="T33" fmla="*/ 3 h 56"/>
                  <a:gd name="T34" fmla="*/ 24 w 89"/>
                  <a:gd name="T35" fmla="*/ 5 h 56"/>
                  <a:gd name="T36" fmla="*/ 19 w 89"/>
                  <a:gd name="T37" fmla="*/ 8 h 56"/>
                  <a:gd name="T38" fmla="*/ 15 w 89"/>
                  <a:gd name="T39" fmla="*/ 11 h 56"/>
                  <a:gd name="T40" fmla="*/ 11 w 89"/>
                  <a:gd name="T41" fmla="*/ 15 h 56"/>
                  <a:gd name="T42" fmla="*/ 7 w 89"/>
                  <a:gd name="T43" fmla="*/ 19 h 56"/>
                  <a:gd name="T44" fmla="*/ 5 w 89"/>
                  <a:gd name="T45" fmla="*/ 24 h 56"/>
                  <a:gd name="T46" fmla="*/ 3 w 89"/>
                  <a:gd name="T47" fmla="*/ 29 h 56"/>
                  <a:gd name="T48" fmla="*/ 1 w 89"/>
                  <a:gd name="T49" fmla="*/ 34 h 56"/>
                  <a:gd name="T50" fmla="*/ 0 w 89"/>
                  <a:gd name="T51" fmla="*/ 39 h 56"/>
                  <a:gd name="T52" fmla="*/ 0 w 89"/>
                  <a:gd name="T53" fmla="*/ 45 h 56"/>
                  <a:gd name="T54" fmla="*/ 0 w 89"/>
                  <a:gd name="T55" fmla="*/ 50 h 56"/>
                  <a:gd name="T56" fmla="*/ 1 w 89"/>
                  <a:gd name="T5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9" h="56">
                    <a:moveTo>
                      <a:pt x="89" y="45"/>
                    </a:moveTo>
                    <a:lnTo>
                      <a:pt x="89" y="39"/>
                    </a:lnTo>
                    <a:lnTo>
                      <a:pt x="88" y="34"/>
                    </a:lnTo>
                    <a:lnTo>
                      <a:pt x="87" y="29"/>
                    </a:lnTo>
                    <a:lnTo>
                      <a:pt x="84" y="24"/>
                    </a:lnTo>
                    <a:lnTo>
                      <a:pt x="82" y="19"/>
                    </a:lnTo>
                    <a:lnTo>
                      <a:pt x="78" y="15"/>
                    </a:lnTo>
                    <a:lnTo>
                      <a:pt x="74" y="11"/>
                    </a:lnTo>
                    <a:lnTo>
                      <a:pt x="70" y="8"/>
                    </a:lnTo>
                    <a:lnTo>
                      <a:pt x="65" y="5"/>
                    </a:lnTo>
                    <a:lnTo>
                      <a:pt x="60" y="3"/>
                    </a:lnTo>
                    <a:lnTo>
                      <a:pt x="55" y="1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9" y="0"/>
                    </a:lnTo>
                    <a:lnTo>
                      <a:pt x="34" y="1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8"/>
                    </a:lnTo>
                    <a:lnTo>
                      <a:pt x="15" y="11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5" y="24"/>
                    </a:lnTo>
                    <a:lnTo>
                      <a:pt x="3" y="29"/>
                    </a:lnTo>
                    <a:lnTo>
                      <a:pt x="1" y="34"/>
                    </a:lnTo>
                    <a:lnTo>
                      <a:pt x="0" y="39"/>
                    </a:lnTo>
                    <a:lnTo>
                      <a:pt x="0" y="45"/>
                    </a:lnTo>
                    <a:lnTo>
                      <a:pt x="0" y="50"/>
                    </a:lnTo>
                    <a:lnTo>
                      <a:pt x="1" y="5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4"/>
              <p:cNvSpPr>
                <a:spLocks/>
              </p:cNvSpPr>
              <p:nvPr/>
            </p:nvSpPr>
            <p:spPr bwMode="auto">
              <a:xfrm>
                <a:off x="1641475" y="1903413"/>
                <a:ext cx="60325" cy="725488"/>
              </a:xfrm>
              <a:custGeom>
                <a:avLst/>
                <a:gdLst>
                  <a:gd name="T0" fmla="*/ 0 w 38"/>
                  <a:gd name="T1" fmla="*/ 0 h 457"/>
                  <a:gd name="T2" fmla="*/ 0 w 38"/>
                  <a:gd name="T3" fmla="*/ 308 h 457"/>
                  <a:gd name="T4" fmla="*/ 38 w 38"/>
                  <a:gd name="T5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457">
                    <a:moveTo>
                      <a:pt x="0" y="0"/>
                    </a:moveTo>
                    <a:lnTo>
                      <a:pt x="0" y="308"/>
                    </a:lnTo>
                    <a:lnTo>
                      <a:pt x="38" y="45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778158" y="3592619"/>
              <a:ext cx="803613" cy="81325"/>
              <a:chOff x="2089150" y="3983038"/>
              <a:chExt cx="2117725" cy="214312"/>
            </a:xfrm>
          </p:grpSpPr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 flipH="1">
                <a:off x="2139950" y="3983038"/>
                <a:ext cx="91598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4"/>
              <p:cNvSpPr>
                <a:spLocks/>
              </p:cNvSpPr>
              <p:nvPr/>
            </p:nvSpPr>
            <p:spPr bwMode="auto">
              <a:xfrm>
                <a:off x="2089150" y="3983038"/>
                <a:ext cx="50800" cy="52388"/>
              </a:xfrm>
              <a:custGeom>
                <a:avLst/>
                <a:gdLst>
                  <a:gd name="T0" fmla="*/ 32 w 32"/>
                  <a:gd name="T1" fmla="*/ 0 h 33"/>
                  <a:gd name="T2" fmla="*/ 28 w 32"/>
                  <a:gd name="T3" fmla="*/ 1 h 33"/>
                  <a:gd name="T4" fmla="*/ 23 w 32"/>
                  <a:gd name="T5" fmla="*/ 2 h 33"/>
                  <a:gd name="T6" fmla="*/ 19 w 32"/>
                  <a:gd name="T7" fmla="*/ 3 h 33"/>
                  <a:gd name="T8" fmla="*/ 15 w 32"/>
                  <a:gd name="T9" fmla="*/ 6 h 33"/>
                  <a:gd name="T10" fmla="*/ 11 w 32"/>
                  <a:gd name="T11" fmla="*/ 8 h 33"/>
                  <a:gd name="T12" fmla="*/ 8 w 32"/>
                  <a:gd name="T13" fmla="*/ 12 h 33"/>
                  <a:gd name="T14" fmla="*/ 6 w 32"/>
                  <a:gd name="T15" fmla="*/ 15 h 33"/>
                  <a:gd name="T16" fmla="*/ 3 w 32"/>
                  <a:gd name="T17" fmla="*/ 19 h 33"/>
                  <a:gd name="T18" fmla="*/ 2 w 32"/>
                  <a:gd name="T19" fmla="*/ 24 h 33"/>
                  <a:gd name="T20" fmla="*/ 1 w 32"/>
                  <a:gd name="T21" fmla="*/ 28 h 33"/>
                  <a:gd name="T22" fmla="*/ 0 w 32"/>
                  <a:gd name="T2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3">
                    <a:moveTo>
                      <a:pt x="32" y="0"/>
                    </a:moveTo>
                    <a:lnTo>
                      <a:pt x="28" y="1"/>
                    </a:lnTo>
                    <a:lnTo>
                      <a:pt x="23" y="2"/>
                    </a:lnTo>
                    <a:lnTo>
                      <a:pt x="19" y="3"/>
                    </a:lnTo>
                    <a:lnTo>
                      <a:pt x="15" y="6"/>
                    </a:lnTo>
                    <a:lnTo>
                      <a:pt x="11" y="8"/>
                    </a:lnTo>
                    <a:lnTo>
                      <a:pt x="8" y="12"/>
                    </a:lnTo>
                    <a:lnTo>
                      <a:pt x="6" y="15"/>
                    </a:lnTo>
                    <a:lnTo>
                      <a:pt x="3" y="19"/>
                    </a:lnTo>
                    <a:lnTo>
                      <a:pt x="2" y="24"/>
                    </a:lnTo>
                    <a:lnTo>
                      <a:pt x="1" y="28"/>
                    </a:lnTo>
                    <a:lnTo>
                      <a:pt x="0" y="33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35"/>
              <p:cNvSpPr>
                <a:spLocks noChangeShapeType="1"/>
              </p:cNvSpPr>
              <p:nvPr/>
            </p:nvSpPr>
            <p:spPr bwMode="auto">
              <a:xfrm>
                <a:off x="2089150" y="4035425"/>
                <a:ext cx="0" cy="11112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36"/>
              <p:cNvSpPr>
                <a:spLocks/>
              </p:cNvSpPr>
              <p:nvPr/>
            </p:nvSpPr>
            <p:spPr bwMode="auto">
              <a:xfrm>
                <a:off x="2089150" y="4146550"/>
                <a:ext cx="50800" cy="50800"/>
              </a:xfrm>
              <a:custGeom>
                <a:avLst/>
                <a:gdLst>
                  <a:gd name="T0" fmla="*/ 0 w 32"/>
                  <a:gd name="T1" fmla="*/ 0 h 32"/>
                  <a:gd name="T2" fmla="*/ 1 w 32"/>
                  <a:gd name="T3" fmla="*/ 5 h 32"/>
                  <a:gd name="T4" fmla="*/ 2 w 32"/>
                  <a:gd name="T5" fmla="*/ 9 h 32"/>
                  <a:gd name="T6" fmla="*/ 3 w 32"/>
                  <a:gd name="T7" fmla="*/ 14 h 32"/>
                  <a:gd name="T8" fmla="*/ 6 w 32"/>
                  <a:gd name="T9" fmla="*/ 17 h 32"/>
                  <a:gd name="T10" fmla="*/ 8 w 32"/>
                  <a:gd name="T11" fmla="*/ 21 h 32"/>
                  <a:gd name="T12" fmla="*/ 11 w 32"/>
                  <a:gd name="T13" fmla="*/ 24 h 32"/>
                  <a:gd name="T14" fmla="*/ 15 w 32"/>
                  <a:gd name="T15" fmla="*/ 27 h 32"/>
                  <a:gd name="T16" fmla="*/ 19 w 32"/>
                  <a:gd name="T17" fmla="*/ 29 h 32"/>
                  <a:gd name="T18" fmla="*/ 23 w 32"/>
                  <a:gd name="T19" fmla="*/ 31 h 32"/>
                  <a:gd name="T20" fmla="*/ 28 w 32"/>
                  <a:gd name="T21" fmla="*/ 32 h 32"/>
                  <a:gd name="T22" fmla="*/ 32 w 32"/>
                  <a:gd name="T2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2">
                    <a:moveTo>
                      <a:pt x="0" y="0"/>
                    </a:moveTo>
                    <a:lnTo>
                      <a:pt x="1" y="5"/>
                    </a:lnTo>
                    <a:lnTo>
                      <a:pt x="2" y="9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8" y="21"/>
                    </a:lnTo>
                    <a:lnTo>
                      <a:pt x="11" y="24"/>
                    </a:lnTo>
                    <a:lnTo>
                      <a:pt x="15" y="27"/>
                    </a:lnTo>
                    <a:lnTo>
                      <a:pt x="19" y="29"/>
                    </a:lnTo>
                    <a:lnTo>
                      <a:pt x="23" y="31"/>
                    </a:lnTo>
                    <a:lnTo>
                      <a:pt x="28" y="32"/>
                    </a:lnTo>
                    <a:lnTo>
                      <a:pt x="32" y="32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37"/>
              <p:cNvSpPr>
                <a:spLocks noChangeShapeType="1"/>
              </p:cNvSpPr>
              <p:nvPr/>
            </p:nvSpPr>
            <p:spPr bwMode="auto">
              <a:xfrm>
                <a:off x="2139950" y="4197350"/>
                <a:ext cx="91598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38"/>
              <p:cNvSpPr>
                <a:spLocks noChangeShapeType="1"/>
              </p:cNvSpPr>
              <p:nvPr/>
            </p:nvSpPr>
            <p:spPr bwMode="auto">
              <a:xfrm>
                <a:off x="3240087" y="3983038"/>
                <a:ext cx="914400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9"/>
              <p:cNvSpPr>
                <a:spLocks/>
              </p:cNvSpPr>
              <p:nvPr/>
            </p:nvSpPr>
            <p:spPr bwMode="auto">
              <a:xfrm>
                <a:off x="4154487" y="3983038"/>
                <a:ext cx="52388" cy="52388"/>
              </a:xfrm>
              <a:custGeom>
                <a:avLst/>
                <a:gdLst>
                  <a:gd name="T0" fmla="*/ 33 w 33"/>
                  <a:gd name="T1" fmla="*/ 33 h 33"/>
                  <a:gd name="T2" fmla="*/ 32 w 33"/>
                  <a:gd name="T3" fmla="*/ 28 h 33"/>
                  <a:gd name="T4" fmla="*/ 31 w 33"/>
                  <a:gd name="T5" fmla="*/ 24 h 33"/>
                  <a:gd name="T6" fmla="*/ 30 w 33"/>
                  <a:gd name="T7" fmla="*/ 19 h 33"/>
                  <a:gd name="T8" fmla="*/ 27 w 33"/>
                  <a:gd name="T9" fmla="*/ 15 h 33"/>
                  <a:gd name="T10" fmla="*/ 25 w 33"/>
                  <a:gd name="T11" fmla="*/ 12 h 33"/>
                  <a:gd name="T12" fmla="*/ 22 w 33"/>
                  <a:gd name="T13" fmla="*/ 8 h 33"/>
                  <a:gd name="T14" fmla="*/ 18 w 33"/>
                  <a:gd name="T15" fmla="*/ 6 h 33"/>
                  <a:gd name="T16" fmla="*/ 14 w 33"/>
                  <a:gd name="T17" fmla="*/ 3 h 33"/>
                  <a:gd name="T18" fmla="*/ 10 w 33"/>
                  <a:gd name="T19" fmla="*/ 2 h 33"/>
                  <a:gd name="T20" fmla="*/ 5 w 33"/>
                  <a:gd name="T21" fmla="*/ 1 h 33"/>
                  <a:gd name="T22" fmla="*/ 0 w 33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3">
                    <a:moveTo>
                      <a:pt x="33" y="33"/>
                    </a:moveTo>
                    <a:lnTo>
                      <a:pt x="32" y="28"/>
                    </a:lnTo>
                    <a:lnTo>
                      <a:pt x="31" y="24"/>
                    </a:lnTo>
                    <a:lnTo>
                      <a:pt x="30" y="19"/>
                    </a:lnTo>
                    <a:lnTo>
                      <a:pt x="27" y="15"/>
                    </a:lnTo>
                    <a:lnTo>
                      <a:pt x="25" y="12"/>
                    </a:lnTo>
                    <a:lnTo>
                      <a:pt x="22" y="8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40"/>
              <p:cNvSpPr>
                <a:spLocks noChangeShapeType="1"/>
              </p:cNvSpPr>
              <p:nvPr/>
            </p:nvSpPr>
            <p:spPr bwMode="auto">
              <a:xfrm>
                <a:off x="4206875" y="4035425"/>
                <a:ext cx="0" cy="11112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41"/>
              <p:cNvSpPr>
                <a:spLocks/>
              </p:cNvSpPr>
              <p:nvPr/>
            </p:nvSpPr>
            <p:spPr bwMode="auto">
              <a:xfrm>
                <a:off x="4154487" y="4146550"/>
                <a:ext cx="52388" cy="50800"/>
              </a:xfrm>
              <a:custGeom>
                <a:avLst/>
                <a:gdLst>
                  <a:gd name="T0" fmla="*/ 0 w 33"/>
                  <a:gd name="T1" fmla="*/ 32 h 32"/>
                  <a:gd name="T2" fmla="*/ 5 w 33"/>
                  <a:gd name="T3" fmla="*/ 32 h 32"/>
                  <a:gd name="T4" fmla="*/ 10 w 33"/>
                  <a:gd name="T5" fmla="*/ 31 h 32"/>
                  <a:gd name="T6" fmla="*/ 14 w 33"/>
                  <a:gd name="T7" fmla="*/ 29 h 32"/>
                  <a:gd name="T8" fmla="*/ 18 w 33"/>
                  <a:gd name="T9" fmla="*/ 27 h 32"/>
                  <a:gd name="T10" fmla="*/ 22 w 33"/>
                  <a:gd name="T11" fmla="*/ 24 h 32"/>
                  <a:gd name="T12" fmla="*/ 25 w 33"/>
                  <a:gd name="T13" fmla="*/ 21 h 32"/>
                  <a:gd name="T14" fmla="*/ 27 w 33"/>
                  <a:gd name="T15" fmla="*/ 17 h 32"/>
                  <a:gd name="T16" fmla="*/ 30 w 33"/>
                  <a:gd name="T17" fmla="*/ 14 h 32"/>
                  <a:gd name="T18" fmla="*/ 31 w 33"/>
                  <a:gd name="T19" fmla="*/ 9 h 32"/>
                  <a:gd name="T20" fmla="*/ 32 w 33"/>
                  <a:gd name="T21" fmla="*/ 5 h 32"/>
                  <a:gd name="T22" fmla="*/ 33 w 33"/>
                  <a:gd name="T2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5" y="32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8" y="27"/>
                    </a:lnTo>
                    <a:lnTo>
                      <a:pt x="22" y="24"/>
                    </a:lnTo>
                    <a:lnTo>
                      <a:pt x="25" y="21"/>
                    </a:lnTo>
                    <a:lnTo>
                      <a:pt x="27" y="17"/>
                    </a:lnTo>
                    <a:lnTo>
                      <a:pt x="30" y="14"/>
                    </a:lnTo>
                    <a:lnTo>
                      <a:pt x="31" y="9"/>
                    </a:lnTo>
                    <a:lnTo>
                      <a:pt x="32" y="5"/>
                    </a:lnTo>
                    <a:lnTo>
                      <a:pt x="33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3240087" y="4197350"/>
                <a:ext cx="914400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693218" y="3152258"/>
              <a:ext cx="394578" cy="463854"/>
              <a:chOff x="1865312" y="2822575"/>
              <a:chExt cx="1039813" cy="1222376"/>
            </a:xfrm>
          </p:grpSpPr>
          <p:sp>
            <p:nvSpPr>
              <p:cNvPr id="47" name="Line 123"/>
              <p:cNvSpPr>
                <a:spLocks noChangeShapeType="1"/>
              </p:cNvSpPr>
              <p:nvPr/>
            </p:nvSpPr>
            <p:spPr bwMode="auto">
              <a:xfrm>
                <a:off x="1865312" y="2822575"/>
                <a:ext cx="298450" cy="1182688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24"/>
              <p:cNvSpPr>
                <a:spLocks/>
              </p:cNvSpPr>
              <p:nvPr/>
            </p:nvSpPr>
            <p:spPr bwMode="auto">
              <a:xfrm>
                <a:off x="2163762" y="4005263"/>
                <a:ext cx="49213" cy="39688"/>
              </a:xfrm>
              <a:custGeom>
                <a:avLst/>
                <a:gdLst>
                  <a:gd name="T0" fmla="*/ 0 w 31"/>
                  <a:gd name="T1" fmla="*/ 0 h 25"/>
                  <a:gd name="T2" fmla="*/ 0 w 31"/>
                  <a:gd name="T3" fmla="*/ 2 h 25"/>
                  <a:gd name="T4" fmla="*/ 0 w 31"/>
                  <a:gd name="T5" fmla="*/ 3 h 25"/>
                  <a:gd name="T6" fmla="*/ 0 w 31"/>
                  <a:gd name="T7" fmla="*/ 4 h 25"/>
                  <a:gd name="T8" fmla="*/ 1 w 31"/>
                  <a:gd name="T9" fmla="*/ 5 h 25"/>
                  <a:gd name="T10" fmla="*/ 1 w 31"/>
                  <a:gd name="T11" fmla="*/ 6 h 25"/>
                  <a:gd name="T12" fmla="*/ 2 w 31"/>
                  <a:gd name="T13" fmla="*/ 7 h 25"/>
                  <a:gd name="T14" fmla="*/ 2 w 31"/>
                  <a:gd name="T15" fmla="*/ 8 h 25"/>
                  <a:gd name="T16" fmla="*/ 3 w 31"/>
                  <a:gd name="T17" fmla="*/ 9 h 25"/>
                  <a:gd name="T18" fmla="*/ 3 w 31"/>
                  <a:gd name="T19" fmla="*/ 10 h 25"/>
                  <a:gd name="T20" fmla="*/ 4 w 31"/>
                  <a:gd name="T21" fmla="*/ 11 h 25"/>
                  <a:gd name="T22" fmla="*/ 5 w 31"/>
                  <a:gd name="T23" fmla="*/ 11 h 25"/>
                  <a:gd name="T24" fmla="*/ 5 w 31"/>
                  <a:gd name="T25" fmla="*/ 12 h 25"/>
                  <a:gd name="T26" fmla="*/ 6 w 31"/>
                  <a:gd name="T27" fmla="*/ 13 h 25"/>
                  <a:gd name="T28" fmla="*/ 7 w 31"/>
                  <a:gd name="T29" fmla="*/ 14 h 25"/>
                  <a:gd name="T30" fmla="*/ 8 w 31"/>
                  <a:gd name="T31" fmla="*/ 15 h 25"/>
                  <a:gd name="T32" fmla="*/ 8 w 31"/>
                  <a:gd name="T33" fmla="*/ 16 h 25"/>
                  <a:gd name="T34" fmla="*/ 9 w 31"/>
                  <a:gd name="T35" fmla="*/ 16 h 25"/>
                  <a:gd name="T36" fmla="*/ 10 w 31"/>
                  <a:gd name="T37" fmla="*/ 17 h 25"/>
                  <a:gd name="T38" fmla="*/ 11 w 31"/>
                  <a:gd name="T39" fmla="*/ 18 h 25"/>
                  <a:gd name="T40" fmla="*/ 12 w 31"/>
                  <a:gd name="T41" fmla="*/ 19 h 25"/>
                  <a:gd name="T42" fmla="*/ 13 w 31"/>
                  <a:gd name="T43" fmla="*/ 19 h 25"/>
                  <a:gd name="T44" fmla="*/ 14 w 31"/>
                  <a:gd name="T45" fmla="*/ 20 h 25"/>
                  <a:gd name="T46" fmla="*/ 14 w 31"/>
                  <a:gd name="T47" fmla="*/ 20 h 25"/>
                  <a:gd name="T48" fmla="*/ 15 w 31"/>
                  <a:gd name="T49" fmla="*/ 21 h 25"/>
                  <a:gd name="T50" fmla="*/ 17 w 31"/>
                  <a:gd name="T51" fmla="*/ 21 h 25"/>
                  <a:gd name="T52" fmla="*/ 18 w 31"/>
                  <a:gd name="T53" fmla="*/ 22 h 25"/>
                  <a:gd name="T54" fmla="*/ 19 w 31"/>
                  <a:gd name="T55" fmla="*/ 22 h 25"/>
                  <a:gd name="T56" fmla="*/ 20 w 31"/>
                  <a:gd name="T57" fmla="*/ 23 h 25"/>
                  <a:gd name="T58" fmla="*/ 21 w 31"/>
                  <a:gd name="T59" fmla="*/ 23 h 25"/>
                  <a:gd name="T60" fmla="*/ 22 w 31"/>
                  <a:gd name="T61" fmla="*/ 23 h 25"/>
                  <a:gd name="T62" fmla="*/ 23 w 31"/>
                  <a:gd name="T63" fmla="*/ 24 h 25"/>
                  <a:gd name="T64" fmla="*/ 24 w 31"/>
                  <a:gd name="T65" fmla="*/ 24 h 25"/>
                  <a:gd name="T66" fmla="*/ 25 w 31"/>
                  <a:gd name="T67" fmla="*/ 24 h 25"/>
                  <a:gd name="T68" fmla="*/ 26 w 31"/>
                  <a:gd name="T69" fmla="*/ 24 h 25"/>
                  <a:gd name="T70" fmla="*/ 27 w 31"/>
                  <a:gd name="T71" fmla="*/ 24 h 25"/>
                  <a:gd name="T72" fmla="*/ 28 w 31"/>
                  <a:gd name="T73" fmla="*/ 25 h 25"/>
                  <a:gd name="T74" fmla="*/ 29 w 31"/>
                  <a:gd name="T75" fmla="*/ 25 h 25"/>
                  <a:gd name="T76" fmla="*/ 31 w 31"/>
                  <a:gd name="T7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" h="25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7"/>
                    </a:lnTo>
                    <a:lnTo>
                      <a:pt x="11" y="18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0" y="23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3" y="24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8" y="25"/>
                    </a:lnTo>
                    <a:lnTo>
                      <a:pt x="29" y="25"/>
                    </a:lnTo>
                    <a:lnTo>
                      <a:pt x="31" y="25"/>
                    </a:lnTo>
                  </a:path>
                </a:pathLst>
              </a:cu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125"/>
              <p:cNvSpPr>
                <a:spLocks noChangeShapeType="1"/>
              </p:cNvSpPr>
              <p:nvPr/>
            </p:nvSpPr>
            <p:spPr bwMode="auto">
              <a:xfrm>
                <a:off x="2212975" y="4044950"/>
                <a:ext cx="692150" cy="0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645628" y="3182378"/>
              <a:ext cx="393975" cy="463854"/>
              <a:chOff x="1739900" y="2901950"/>
              <a:chExt cx="1038225" cy="1222375"/>
            </a:xfrm>
          </p:grpSpPr>
          <p:sp>
            <p:nvSpPr>
              <p:cNvPr id="44" name="Line 126"/>
              <p:cNvSpPr>
                <a:spLocks noChangeShapeType="1"/>
              </p:cNvSpPr>
              <p:nvPr/>
            </p:nvSpPr>
            <p:spPr bwMode="auto">
              <a:xfrm>
                <a:off x="1739900" y="2901950"/>
                <a:ext cx="296863" cy="1184275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27"/>
              <p:cNvSpPr>
                <a:spLocks/>
              </p:cNvSpPr>
              <p:nvPr/>
            </p:nvSpPr>
            <p:spPr bwMode="auto">
              <a:xfrm>
                <a:off x="2036762" y="4086225"/>
                <a:ext cx="49213" cy="38100"/>
              </a:xfrm>
              <a:custGeom>
                <a:avLst/>
                <a:gdLst>
                  <a:gd name="T0" fmla="*/ 0 w 31"/>
                  <a:gd name="T1" fmla="*/ 0 h 24"/>
                  <a:gd name="T2" fmla="*/ 1 w 31"/>
                  <a:gd name="T3" fmla="*/ 4 h 24"/>
                  <a:gd name="T4" fmla="*/ 3 w 31"/>
                  <a:gd name="T5" fmla="*/ 9 h 24"/>
                  <a:gd name="T6" fmla="*/ 6 w 31"/>
                  <a:gd name="T7" fmla="*/ 13 h 24"/>
                  <a:gd name="T8" fmla="*/ 9 w 31"/>
                  <a:gd name="T9" fmla="*/ 16 h 24"/>
                  <a:gd name="T10" fmla="*/ 13 w 31"/>
                  <a:gd name="T11" fmla="*/ 19 h 24"/>
                  <a:gd name="T12" fmla="*/ 17 w 31"/>
                  <a:gd name="T13" fmla="*/ 21 h 24"/>
                  <a:gd name="T14" fmla="*/ 21 w 31"/>
                  <a:gd name="T15" fmla="*/ 23 h 24"/>
                  <a:gd name="T16" fmla="*/ 26 w 31"/>
                  <a:gd name="T17" fmla="*/ 24 h 24"/>
                  <a:gd name="T18" fmla="*/ 31 w 3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4">
                    <a:moveTo>
                      <a:pt x="0" y="0"/>
                    </a:moveTo>
                    <a:lnTo>
                      <a:pt x="1" y="4"/>
                    </a:lnTo>
                    <a:lnTo>
                      <a:pt x="3" y="9"/>
                    </a:lnTo>
                    <a:lnTo>
                      <a:pt x="6" y="13"/>
                    </a:lnTo>
                    <a:lnTo>
                      <a:pt x="9" y="16"/>
                    </a:lnTo>
                    <a:lnTo>
                      <a:pt x="13" y="19"/>
                    </a:lnTo>
                    <a:lnTo>
                      <a:pt x="17" y="21"/>
                    </a:lnTo>
                    <a:lnTo>
                      <a:pt x="21" y="23"/>
                    </a:lnTo>
                    <a:lnTo>
                      <a:pt x="26" y="24"/>
                    </a:lnTo>
                    <a:lnTo>
                      <a:pt x="31" y="24"/>
                    </a:lnTo>
                  </a:path>
                </a:pathLst>
              </a:cu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128"/>
              <p:cNvSpPr>
                <a:spLocks noChangeShapeType="1"/>
              </p:cNvSpPr>
              <p:nvPr/>
            </p:nvSpPr>
            <p:spPr bwMode="auto">
              <a:xfrm>
                <a:off x="2085975" y="4124325"/>
                <a:ext cx="692150" cy="0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272133" y="3152258"/>
              <a:ext cx="394577" cy="463854"/>
              <a:chOff x="3390900" y="2822575"/>
              <a:chExt cx="1039812" cy="1222376"/>
            </a:xfrm>
          </p:grpSpPr>
          <p:sp>
            <p:nvSpPr>
              <p:cNvPr id="41" name="Line 129"/>
              <p:cNvSpPr>
                <a:spLocks noChangeShapeType="1"/>
              </p:cNvSpPr>
              <p:nvPr/>
            </p:nvSpPr>
            <p:spPr bwMode="auto">
              <a:xfrm flipH="1">
                <a:off x="4132262" y="2822575"/>
                <a:ext cx="298450" cy="1182688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30"/>
              <p:cNvSpPr>
                <a:spLocks/>
              </p:cNvSpPr>
              <p:nvPr/>
            </p:nvSpPr>
            <p:spPr bwMode="auto">
              <a:xfrm>
                <a:off x="4083050" y="4005263"/>
                <a:ext cx="49213" cy="39688"/>
              </a:xfrm>
              <a:custGeom>
                <a:avLst/>
                <a:gdLst>
                  <a:gd name="T0" fmla="*/ 0 w 31"/>
                  <a:gd name="T1" fmla="*/ 25 h 25"/>
                  <a:gd name="T2" fmla="*/ 2 w 31"/>
                  <a:gd name="T3" fmla="*/ 25 h 25"/>
                  <a:gd name="T4" fmla="*/ 3 w 31"/>
                  <a:gd name="T5" fmla="*/ 25 h 25"/>
                  <a:gd name="T6" fmla="*/ 4 w 31"/>
                  <a:gd name="T7" fmla="*/ 24 h 25"/>
                  <a:gd name="T8" fmla="*/ 5 w 31"/>
                  <a:gd name="T9" fmla="*/ 24 h 25"/>
                  <a:gd name="T10" fmla="*/ 6 w 31"/>
                  <a:gd name="T11" fmla="*/ 24 h 25"/>
                  <a:gd name="T12" fmla="*/ 7 w 31"/>
                  <a:gd name="T13" fmla="*/ 24 h 25"/>
                  <a:gd name="T14" fmla="*/ 8 w 31"/>
                  <a:gd name="T15" fmla="*/ 24 h 25"/>
                  <a:gd name="T16" fmla="*/ 9 w 31"/>
                  <a:gd name="T17" fmla="*/ 23 h 25"/>
                  <a:gd name="T18" fmla="*/ 10 w 31"/>
                  <a:gd name="T19" fmla="*/ 23 h 25"/>
                  <a:gd name="T20" fmla="*/ 11 w 31"/>
                  <a:gd name="T21" fmla="*/ 23 h 25"/>
                  <a:gd name="T22" fmla="*/ 12 w 31"/>
                  <a:gd name="T23" fmla="*/ 22 h 25"/>
                  <a:gd name="T24" fmla="*/ 13 w 31"/>
                  <a:gd name="T25" fmla="*/ 22 h 25"/>
                  <a:gd name="T26" fmla="*/ 14 w 31"/>
                  <a:gd name="T27" fmla="*/ 21 h 25"/>
                  <a:gd name="T28" fmla="*/ 16 w 31"/>
                  <a:gd name="T29" fmla="*/ 21 h 25"/>
                  <a:gd name="T30" fmla="*/ 16 w 31"/>
                  <a:gd name="T31" fmla="*/ 20 h 25"/>
                  <a:gd name="T32" fmla="*/ 17 w 31"/>
                  <a:gd name="T33" fmla="*/ 20 h 25"/>
                  <a:gd name="T34" fmla="*/ 18 w 31"/>
                  <a:gd name="T35" fmla="*/ 19 h 25"/>
                  <a:gd name="T36" fmla="*/ 19 w 31"/>
                  <a:gd name="T37" fmla="*/ 19 h 25"/>
                  <a:gd name="T38" fmla="*/ 20 w 31"/>
                  <a:gd name="T39" fmla="*/ 18 h 25"/>
                  <a:gd name="T40" fmla="*/ 21 w 31"/>
                  <a:gd name="T41" fmla="*/ 17 h 25"/>
                  <a:gd name="T42" fmla="*/ 22 w 31"/>
                  <a:gd name="T43" fmla="*/ 16 h 25"/>
                  <a:gd name="T44" fmla="*/ 23 w 31"/>
                  <a:gd name="T45" fmla="*/ 16 h 25"/>
                  <a:gd name="T46" fmla="*/ 23 w 31"/>
                  <a:gd name="T47" fmla="*/ 15 h 25"/>
                  <a:gd name="T48" fmla="*/ 24 w 31"/>
                  <a:gd name="T49" fmla="*/ 14 h 25"/>
                  <a:gd name="T50" fmla="*/ 25 w 31"/>
                  <a:gd name="T51" fmla="*/ 13 h 25"/>
                  <a:gd name="T52" fmla="*/ 26 w 31"/>
                  <a:gd name="T53" fmla="*/ 12 h 25"/>
                  <a:gd name="T54" fmla="*/ 26 w 31"/>
                  <a:gd name="T55" fmla="*/ 11 h 25"/>
                  <a:gd name="T56" fmla="*/ 27 w 31"/>
                  <a:gd name="T57" fmla="*/ 11 h 25"/>
                  <a:gd name="T58" fmla="*/ 28 w 31"/>
                  <a:gd name="T59" fmla="*/ 10 h 25"/>
                  <a:gd name="T60" fmla="*/ 28 w 31"/>
                  <a:gd name="T61" fmla="*/ 9 h 25"/>
                  <a:gd name="T62" fmla="*/ 29 w 31"/>
                  <a:gd name="T63" fmla="*/ 8 h 25"/>
                  <a:gd name="T64" fmla="*/ 29 w 31"/>
                  <a:gd name="T65" fmla="*/ 7 h 25"/>
                  <a:gd name="T66" fmla="*/ 30 w 31"/>
                  <a:gd name="T67" fmla="*/ 6 h 25"/>
                  <a:gd name="T68" fmla="*/ 30 w 31"/>
                  <a:gd name="T69" fmla="*/ 5 h 25"/>
                  <a:gd name="T70" fmla="*/ 31 w 31"/>
                  <a:gd name="T71" fmla="*/ 4 h 25"/>
                  <a:gd name="T72" fmla="*/ 31 w 31"/>
                  <a:gd name="T73" fmla="*/ 3 h 25"/>
                  <a:gd name="T74" fmla="*/ 31 w 31"/>
                  <a:gd name="T75" fmla="*/ 2 h 25"/>
                  <a:gd name="T76" fmla="*/ 31 w 31"/>
                  <a:gd name="T7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" h="25">
                    <a:moveTo>
                      <a:pt x="0" y="25"/>
                    </a:moveTo>
                    <a:lnTo>
                      <a:pt x="2" y="25"/>
                    </a:lnTo>
                    <a:lnTo>
                      <a:pt x="3" y="25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6" y="24"/>
                    </a:lnTo>
                    <a:lnTo>
                      <a:pt x="7" y="24"/>
                    </a:lnTo>
                    <a:lnTo>
                      <a:pt x="8" y="24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6" y="20"/>
                    </a:lnTo>
                    <a:lnTo>
                      <a:pt x="17" y="20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1" y="17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5" y="13"/>
                    </a:lnTo>
                    <a:lnTo>
                      <a:pt x="26" y="12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8" y="10"/>
                    </a:lnTo>
                    <a:lnTo>
                      <a:pt x="28" y="9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1" y="0"/>
                    </a:lnTo>
                  </a:path>
                </a:pathLst>
              </a:cu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131"/>
              <p:cNvSpPr>
                <a:spLocks noChangeShapeType="1"/>
              </p:cNvSpPr>
              <p:nvPr/>
            </p:nvSpPr>
            <p:spPr bwMode="auto">
              <a:xfrm flipH="1">
                <a:off x="3390900" y="4044950"/>
                <a:ext cx="692150" cy="0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320326" y="3182378"/>
              <a:ext cx="393975" cy="463854"/>
              <a:chOff x="3517900" y="2901950"/>
              <a:chExt cx="1038225" cy="1222375"/>
            </a:xfrm>
          </p:grpSpPr>
          <p:sp>
            <p:nvSpPr>
              <p:cNvPr id="37" name="Line 132"/>
              <p:cNvSpPr>
                <a:spLocks noChangeShapeType="1"/>
              </p:cNvSpPr>
              <p:nvPr/>
            </p:nvSpPr>
            <p:spPr bwMode="auto">
              <a:xfrm flipH="1">
                <a:off x="4259262" y="2901950"/>
                <a:ext cx="296863" cy="1184275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33"/>
              <p:cNvSpPr>
                <a:spLocks/>
              </p:cNvSpPr>
              <p:nvPr/>
            </p:nvSpPr>
            <p:spPr bwMode="auto">
              <a:xfrm>
                <a:off x="4210050" y="4086225"/>
                <a:ext cx="49213" cy="38100"/>
              </a:xfrm>
              <a:custGeom>
                <a:avLst/>
                <a:gdLst>
                  <a:gd name="T0" fmla="*/ 0 w 31"/>
                  <a:gd name="T1" fmla="*/ 24 h 24"/>
                  <a:gd name="T2" fmla="*/ 5 w 31"/>
                  <a:gd name="T3" fmla="*/ 24 h 24"/>
                  <a:gd name="T4" fmla="*/ 10 w 31"/>
                  <a:gd name="T5" fmla="*/ 23 h 24"/>
                  <a:gd name="T6" fmla="*/ 14 w 31"/>
                  <a:gd name="T7" fmla="*/ 21 h 24"/>
                  <a:gd name="T8" fmla="*/ 18 w 31"/>
                  <a:gd name="T9" fmla="*/ 19 h 24"/>
                  <a:gd name="T10" fmla="*/ 22 w 31"/>
                  <a:gd name="T11" fmla="*/ 16 h 24"/>
                  <a:gd name="T12" fmla="*/ 25 w 31"/>
                  <a:gd name="T13" fmla="*/ 13 h 24"/>
                  <a:gd name="T14" fmla="*/ 28 w 31"/>
                  <a:gd name="T15" fmla="*/ 9 h 24"/>
                  <a:gd name="T16" fmla="*/ 30 w 31"/>
                  <a:gd name="T17" fmla="*/ 4 h 24"/>
                  <a:gd name="T18" fmla="*/ 31 w 31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5" y="24"/>
                    </a:lnTo>
                    <a:lnTo>
                      <a:pt x="10" y="23"/>
                    </a:lnTo>
                    <a:lnTo>
                      <a:pt x="14" y="21"/>
                    </a:lnTo>
                    <a:lnTo>
                      <a:pt x="18" y="19"/>
                    </a:lnTo>
                    <a:lnTo>
                      <a:pt x="22" y="16"/>
                    </a:lnTo>
                    <a:lnTo>
                      <a:pt x="25" y="13"/>
                    </a:lnTo>
                    <a:lnTo>
                      <a:pt x="28" y="9"/>
                    </a:lnTo>
                    <a:lnTo>
                      <a:pt x="30" y="4"/>
                    </a:lnTo>
                    <a:lnTo>
                      <a:pt x="31" y="0"/>
                    </a:lnTo>
                  </a:path>
                </a:pathLst>
              </a:cu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134"/>
              <p:cNvSpPr>
                <a:spLocks noChangeShapeType="1"/>
              </p:cNvSpPr>
              <p:nvPr/>
            </p:nvSpPr>
            <p:spPr bwMode="auto">
              <a:xfrm flipH="1">
                <a:off x="3517900" y="4124325"/>
                <a:ext cx="692150" cy="0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6" name="Group 215"/>
          <p:cNvGrpSpPr/>
          <p:nvPr/>
        </p:nvGrpSpPr>
        <p:grpSpPr>
          <a:xfrm>
            <a:off x="374904" y="1600200"/>
            <a:ext cx="4572000" cy="2316020"/>
            <a:chOff x="374904" y="1600200"/>
            <a:chExt cx="4572000" cy="2316020"/>
          </a:xfrm>
        </p:grpSpPr>
        <p:pic>
          <p:nvPicPr>
            <p:cNvPr id="14" name="Picture 2" descr="\\austin.utexas.edu\disk\engr\research\fsel\Projects\BurstingShearBeams-5831\Photos\2010-01-04 Shear Test Beam4S\P102036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" t="28059" r="13937" b="29173"/>
            <a:stretch/>
          </p:blipFill>
          <p:spPr bwMode="auto">
            <a:xfrm>
              <a:off x="374904" y="1847088"/>
              <a:ext cx="4572000" cy="175949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Down Arrow 14"/>
            <p:cNvSpPr/>
            <p:nvPr/>
          </p:nvSpPr>
          <p:spPr>
            <a:xfrm>
              <a:off x="4526648" y="1600200"/>
              <a:ext cx="228600" cy="3048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 flipV="1">
              <a:off x="737432" y="3611420"/>
              <a:ext cx="228600" cy="3048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560685" y="1981200"/>
              <a:ext cx="685757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B4S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14" name="Group 213"/>
            <p:cNvGrpSpPr/>
            <p:nvPr/>
          </p:nvGrpSpPr>
          <p:grpSpPr>
            <a:xfrm>
              <a:off x="778669" y="2393156"/>
              <a:ext cx="3926681" cy="1173957"/>
              <a:chOff x="778669" y="2393156"/>
              <a:chExt cx="3926681" cy="1173957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776538" y="3095625"/>
                <a:ext cx="516731" cy="400050"/>
              </a:xfrm>
              <a:custGeom>
                <a:avLst/>
                <a:gdLst>
                  <a:gd name="connsiteX0" fmla="*/ 0 w 516731"/>
                  <a:gd name="connsiteY0" fmla="*/ 400050 h 400050"/>
                  <a:gd name="connsiteX1" fmla="*/ 111918 w 516731"/>
                  <a:gd name="connsiteY1" fmla="*/ 335756 h 400050"/>
                  <a:gd name="connsiteX2" fmla="*/ 204787 w 516731"/>
                  <a:gd name="connsiteY2" fmla="*/ 257175 h 400050"/>
                  <a:gd name="connsiteX3" fmla="*/ 304800 w 516731"/>
                  <a:gd name="connsiteY3" fmla="*/ 185738 h 400050"/>
                  <a:gd name="connsiteX4" fmla="*/ 381000 w 516731"/>
                  <a:gd name="connsiteY4" fmla="*/ 126206 h 400050"/>
                  <a:gd name="connsiteX5" fmla="*/ 454818 w 516731"/>
                  <a:gd name="connsiteY5" fmla="*/ 57150 h 400050"/>
                  <a:gd name="connsiteX6" fmla="*/ 516731 w 516731"/>
                  <a:gd name="connsiteY6" fmla="*/ 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731" h="400050">
                    <a:moveTo>
                      <a:pt x="0" y="400050"/>
                    </a:moveTo>
                    <a:lnTo>
                      <a:pt x="111918" y="335756"/>
                    </a:lnTo>
                    <a:lnTo>
                      <a:pt x="204787" y="257175"/>
                    </a:lnTo>
                    <a:lnTo>
                      <a:pt x="304800" y="185738"/>
                    </a:lnTo>
                    <a:lnTo>
                      <a:pt x="381000" y="126206"/>
                    </a:lnTo>
                    <a:lnTo>
                      <a:pt x="454818" y="57150"/>
                    </a:lnTo>
                    <a:lnTo>
                      <a:pt x="516731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3181350" y="3014663"/>
                <a:ext cx="438150" cy="207168"/>
              </a:xfrm>
              <a:custGeom>
                <a:avLst/>
                <a:gdLst>
                  <a:gd name="connsiteX0" fmla="*/ 0 w 438150"/>
                  <a:gd name="connsiteY0" fmla="*/ 207168 h 207168"/>
                  <a:gd name="connsiteX1" fmla="*/ 121444 w 438150"/>
                  <a:gd name="connsiteY1" fmla="*/ 145256 h 207168"/>
                  <a:gd name="connsiteX2" fmla="*/ 209550 w 438150"/>
                  <a:gd name="connsiteY2" fmla="*/ 88106 h 207168"/>
                  <a:gd name="connsiteX3" fmla="*/ 271463 w 438150"/>
                  <a:gd name="connsiteY3" fmla="*/ 59531 h 207168"/>
                  <a:gd name="connsiteX4" fmla="*/ 369094 w 438150"/>
                  <a:gd name="connsiteY4" fmla="*/ 40481 h 207168"/>
                  <a:gd name="connsiteX5" fmla="*/ 438150 w 438150"/>
                  <a:gd name="connsiteY5" fmla="*/ 0 h 20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8150" h="207168">
                    <a:moveTo>
                      <a:pt x="0" y="207168"/>
                    </a:moveTo>
                    <a:lnTo>
                      <a:pt x="121444" y="145256"/>
                    </a:lnTo>
                    <a:lnTo>
                      <a:pt x="209550" y="88106"/>
                    </a:lnTo>
                    <a:lnTo>
                      <a:pt x="271463" y="59531"/>
                    </a:lnTo>
                    <a:lnTo>
                      <a:pt x="369094" y="40481"/>
                    </a:lnTo>
                    <a:lnTo>
                      <a:pt x="4381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3212306" y="2424113"/>
                <a:ext cx="1273969" cy="926306"/>
              </a:xfrm>
              <a:custGeom>
                <a:avLst/>
                <a:gdLst>
                  <a:gd name="connsiteX0" fmla="*/ 0 w 1273969"/>
                  <a:gd name="connsiteY0" fmla="*/ 926306 h 926306"/>
                  <a:gd name="connsiteX1" fmla="*/ 0 w 1273969"/>
                  <a:gd name="connsiteY1" fmla="*/ 926306 h 926306"/>
                  <a:gd name="connsiteX2" fmla="*/ 121444 w 1273969"/>
                  <a:gd name="connsiteY2" fmla="*/ 816768 h 926306"/>
                  <a:gd name="connsiteX3" fmla="*/ 278607 w 1273969"/>
                  <a:gd name="connsiteY3" fmla="*/ 719137 h 926306"/>
                  <a:gd name="connsiteX4" fmla="*/ 407194 w 1273969"/>
                  <a:gd name="connsiteY4" fmla="*/ 614362 h 926306"/>
                  <a:gd name="connsiteX5" fmla="*/ 531019 w 1273969"/>
                  <a:gd name="connsiteY5" fmla="*/ 552450 h 926306"/>
                  <a:gd name="connsiteX6" fmla="*/ 681038 w 1273969"/>
                  <a:gd name="connsiteY6" fmla="*/ 469106 h 926306"/>
                  <a:gd name="connsiteX7" fmla="*/ 831057 w 1273969"/>
                  <a:gd name="connsiteY7" fmla="*/ 361950 h 926306"/>
                  <a:gd name="connsiteX8" fmla="*/ 916782 w 1273969"/>
                  <a:gd name="connsiteY8" fmla="*/ 314325 h 926306"/>
                  <a:gd name="connsiteX9" fmla="*/ 1071563 w 1273969"/>
                  <a:gd name="connsiteY9" fmla="*/ 185737 h 926306"/>
                  <a:gd name="connsiteX10" fmla="*/ 1154907 w 1273969"/>
                  <a:gd name="connsiteY10" fmla="*/ 140493 h 926306"/>
                  <a:gd name="connsiteX11" fmla="*/ 1238250 w 1273969"/>
                  <a:gd name="connsiteY11" fmla="*/ 30956 h 926306"/>
                  <a:gd name="connsiteX12" fmla="*/ 1273969 w 1273969"/>
                  <a:gd name="connsiteY12" fmla="*/ 0 h 92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73969" h="926306">
                    <a:moveTo>
                      <a:pt x="0" y="926306"/>
                    </a:moveTo>
                    <a:lnTo>
                      <a:pt x="0" y="926306"/>
                    </a:lnTo>
                    <a:lnTo>
                      <a:pt x="121444" y="816768"/>
                    </a:lnTo>
                    <a:lnTo>
                      <a:pt x="278607" y="719137"/>
                    </a:lnTo>
                    <a:lnTo>
                      <a:pt x="407194" y="614362"/>
                    </a:lnTo>
                    <a:lnTo>
                      <a:pt x="531019" y="552450"/>
                    </a:lnTo>
                    <a:lnTo>
                      <a:pt x="681038" y="469106"/>
                    </a:lnTo>
                    <a:lnTo>
                      <a:pt x="831057" y="361950"/>
                    </a:lnTo>
                    <a:lnTo>
                      <a:pt x="916782" y="314325"/>
                    </a:lnTo>
                    <a:lnTo>
                      <a:pt x="1071563" y="185737"/>
                    </a:lnTo>
                    <a:lnTo>
                      <a:pt x="1154907" y="140493"/>
                    </a:lnTo>
                    <a:lnTo>
                      <a:pt x="1238250" y="30956"/>
                    </a:lnTo>
                    <a:lnTo>
                      <a:pt x="127396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090863" y="2621756"/>
                <a:ext cx="1245393" cy="919163"/>
              </a:xfrm>
              <a:custGeom>
                <a:avLst/>
                <a:gdLst>
                  <a:gd name="connsiteX0" fmla="*/ 0 w 1245393"/>
                  <a:gd name="connsiteY0" fmla="*/ 919163 h 919163"/>
                  <a:gd name="connsiteX1" fmla="*/ 92868 w 1245393"/>
                  <a:gd name="connsiteY1" fmla="*/ 783432 h 919163"/>
                  <a:gd name="connsiteX2" fmla="*/ 233362 w 1245393"/>
                  <a:gd name="connsiteY2" fmla="*/ 719138 h 919163"/>
                  <a:gd name="connsiteX3" fmla="*/ 373856 w 1245393"/>
                  <a:gd name="connsiteY3" fmla="*/ 645319 h 919163"/>
                  <a:gd name="connsiteX4" fmla="*/ 535781 w 1245393"/>
                  <a:gd name="connsiteY4" fmla="*/ 538163 h 919163"/>
                  <a:gd name="connsiteX5" fmla="*/ 671512 w 1245393"/>
                  <a:gd name="connsiteY5" fmla="*/ 478632 h 919163"/>
                  <a:gd name="connsiteX6" fmla="*/ 792956 w 1245393"/>
                  <a:gd name="connsiteY6" fmla="*/ 385763 h 919163"/>
                  <a:gd name="connsiteX7" fmla="*/ 907256 w 1245393"/>
                  <a:gd name="connsiteY7" fmla="*/ 297657 h 919163"/>
                  <a:gd name="connsiteX8" fmla="*/ 1038225 w 1245393"/>
                  <a:gd name="connsiteY8" fmla="*/ 197644 h 919163"/>
                  <a:gd name="connsiteX9" fmla="*/ 1145381 w 1245393"/>
                  <a:gd name="connsiteY9" fmla="*/ 116682 h 919163"/>
                  <a:gd name="connsiteX10" fmla="*/ 1245393 w 1245393"/>
                  <a:gd name="connsiteY10" fmla="*/ 0 h 91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5393" h="919163">
                    <a:moveTo>
                      <a:pt x="0" y="919163"/>
                    </a:moveTo>
                    <a:lnTo>
                      <a:pt x="92868" y="783432"/>
                    </a:lnTo>
                    <a:lnTo>
                      <a:pt x="233362" y="719138"/>
                    </a:lnTo>
                    <a:lnTo>
                      <a:pt x="373856" y="645319"/>
                    </a:lnTo>
                    <a:lnTo>
                      <a:pt x="535781" y="538163"/>
                    </a:lnTo>
                    <a:lnTo>
                      <a:pt x="671512" y="478632"/>
                    </a:lnTo>
                    <a:lnTo>
                      <a:pt x="792956" y="385763"/>
                    </a:lnTo>
                    <a:lnTo>
                      <a:pt x="907256" y="297657"/>
                    </a:lnTo>
                    <a:lnTo>
                      <a:pt x="1038225" y="197644"/>
                    </a:lnTo>
                    <a:lnTo>
                      <a:pt x="1145381" y="116682"/>
                    </a:lnTo>
                    <a:lnTo>
                      <a:pt x="1245393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364706" y="3378994"/>
                <a:ext cx="164307" cy="188119"/>
              </a:xfrm>
              <a:custGeom>
                <a:avLst/>
                <a:gdLst>
                  <a:gd name="connsiteX0" fmla="*/ 0 w 164307"/>
                  <a:gd name="connsiteY0" fmla="*/ 188119 h 188119"/>
                  <a:gd name="connsiteX1" fmla="*/ 0 w 164307"/>
                  <a:gd name="connsiteY1" fmla="*/ 188119 h 188119"/>
                  <a:gd name="connsiteX2" fmla="*/ 30957 w 164307"/>
                  <a:gd name="connsiteY2" fmla="*/ 111919 h 188119"/>
                  <a:gd name="connsiteX3" fmla="*/ 135732 w 164307"/>
                  <a:gd name="connsiteY3" fmla="*/ 45244 h 188119"/>
                  <a:gd name="connsiteX4" fmla="*/ 164307 w 164307"/>
                  <a:gd name="connsiteY4" fmla="*/ 0 h 18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307" h="188119">
                    <a:moveTo>
                      <a:pt x="0" y="188119"/>
                    </a:moveTo>
                    <a:lnTo>
                      <a:pt x="0" y="188119"/>
                    </a:lnTo>
                    <a:lnTo>
                      <a:pt x="30957" y="111919"/>
                    </a:lnTo>
                    <a:lnTo>
                      <a:pt x="135732" y="45244"/>
                    </a:lnTo>
                    <a:lnTo>
                      <a:pt x="164307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3464719" y="3181350"/>
                <a:ext cx="226219" cy="376238"/>
              </a:xfrm>
              <a:custGeom>
                <a:avLst/>
                <a:gdLst>
                  <a:gd name="connsiteX0" fmla="*/ 0 w 226219"/>
                  <a:gd name="connsiteY0" fmla="*/ 376238 h 376238"/>
                  <a:gd name="connsiteX1" fmla="*/ 0 w 226219"/>
                  <a:gd name="connsiteY1" fmla="*/ 376238 h 376238"/>
                  <a:gd name="connsiteX2" fmla="*/ 30956 w 226219"/>
                  <a:gd name="connsiteY2" fmla="*/ 273844 h 376238"/>
                  <a:gd name="connsiteX3" fmla="*/ 78581 w 226219"/>
                  <a:gd name="connsiteY3" fmla="*/ 159544 h 376238"/>
                  <a:gd name="connsiteX4" fmla="*/ 152400 w 226219"/>
                  <a:gd name="connsiteY4" fmla="*/ 80963 h 376238"/>
                  <a:gd name="connsiteX5" fmla="*/ 226219 w 226219"/>
                  <a:gd name="connsiteY5" fmla="*/ 0 h 3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219" h="376238">
                    <a:moveTo>
                      <a:pt x="0" y="376238"/>
                    </a:moveTo>
                    <a:lnTo>
                      <a:pt x="0" y="376238"/>
                    </a:lnTo>
                    <a:lnTo>
                      <a:pt x="30956" y="273844"/>
                    </a:lnTo>
                    <a:lnTo>
                      <a:pt x="78581" y="159544"/>
                    </a:lnTo>
                    <a:lnTo>
                      <a:pt x="152400" y="80963"/>
                    </a:lnTo>
                    <a:lnTo>
                      <a:pt x="22621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579019" y="3240881"/>
                <a:ext cx="240506" cy="321469"/>
              </a:xfrm>
              <a:custGeom>
                <a:avLst/>
                <a:gdLst>
                  <a:gd name="connsiteX0" fmla="*/ 0 w 240506"/>
                  <a:gd name="connsiteY0" fmla="*/ 321469 h 321469"/>
                  <a:gd name="connsiteX1" fmla="*/ 11906 w 240506"/>
                  <a:gd name="connsiteY1" fmla="*/ 233363 h 321469"/>
                  <a:gd name="connsiteX2" fmla="*/ 90487 w 240506"/>
                  <a:gd name="connsiteY2" fmla="*/ 135732 h 321469"/>
                  <a:gd name="connsiteX3" fmla="*/ 183356 w 240506"/>
                  <a:gd name="connsiteY3" fmla="*/ 61913 h 321469"/>
                  <a:gd name="connsiteX4" fmla="*/ 240506 w 240506"/>
                  <a:gd name="connsiteY4" fmla="*/ 0 h 321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06" h="321469">
                    <a:moveTo>
                      <a:pt x="0" y="321469"/>
                    </a:moveTo>
                    <a:lnTo>
                      <a:pt x="11906" y="233363"/>
                    </a:lnTo>
                    <a:lnTo>
                      <a:pt x="90487" y="135732"/>
                    </a:lnTo>
                    <a:lnTo>
                      <a:pt x="183356" y="61913"/>
                    </a:lnTo>
                    <a:lnTo>
                      <a:pt x="240506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3712369" y="2978944"/>
                <a:ext cx="361950" cy="585787"/>
              </a:xfrm>
              <a:custGeom>
                <a:avLst/>
                <a:gdLst>
                  <a:gd name="connsiteX0" fmla="*/ 0 w 361950"/>
                  <a:gd name="connsiteY0" fmla="*/ 585787 h 585787"/>
                  <a:gd name="connsiteX1" fmla="*/ 21431 w 361950"/>
                  <a:gd name="connsiteY1" fmla="*/ 459581 h 585787"/>
                  <a:gd name="connsiteX2" fmla="*/ 73819 w 361950"/>
                  <a:gd name="connsiteY2" fmla="*/ 340519 h 585787"/>
                  <a:gd name="connsiteX3" fmla="*/ 138112 w 361950"/>
                  <a:gd name="connsiteY3" fmla="*/ 211931 h 585787"/>
                  <a:gd name="connsiteX4" fmla="*/ 238125 w 361950"/>
                  <a:gd name="connsiteY4" fmla="*/ 114300 h 585787"/>
                  <a:gd name="connsiteX5" fmla="*/ 319087 w 361950"/>
                  <a:gd name="connsiteY5" fmla="*/ 35719 h 585787"/>
                  <a:gd name="connsiteX6" fmla="*/ 361950 w 361950"/>
                  <a:gd name="connsiteY6" fmla="*/ 0 h 58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585787">
                    <a:moveTo>
                      <a:pt x="0" y="585787"/>
                    </a:moveTo>
                    <a:lnTo>
                      <a:pt x="21431" y="459581"/>
                    </a:lnTo>
                    <a:lnTo>
                      <a:pt x="73819" y="340519"/>
                    </a:lnTo>
                    <a:lnTo>
                      <a:pt x="138112" y="211931"/>
                    </a:lnTo>
                    <a:lnTo>
                      <a:pt x="238125" y="114300"/>
                    </a:lnTo>
                    <a:lnTo>
                      <a:pt x="319087" y="35719"/>
                    </a:lnTo>
                    <a:lnTo>
                      <a:pt x="36195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2083594" y="3290888"/>
                <a:ext cx="307181" cy="183356"/>
              </a:xfrm>
              <a:custGeom>
                <a:avLst/>
                <a:gdLst>
                  <a:gd name="connsiteX0" fmla="*/ 0 w 307181"/>
                  <a:gd name="connsiteY0" fmla="*/ 183356 h 183356"/>
                  <a:gd name="connsiteX1" fmla="*/ 0 w 307181"/>
                  <a:gd name="connsiteY1" fmla="*/ 183356 h 183356"/>
                  <a:gd name="connsiteX2" fmla="*/ 173831 w 307181"/>
                  <a:gd name="connsiteY2" fmla="*/ 76200 h 183356"/>
                  <a:gd name="connsiteX3" fmla="*/ 307181 w 307181"/>
                  <a:gd name="connsiteY3" fmla="*/ 0 h 18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181" h="183356">
                    <a:moveTo>
                      <a:pt x="0" y="183356"/>
                    </a:moveTo>
                    <a:lnTo>
                      <a:pt x="0" y="183356"/>
                    </a:lnTo>
                    <a:lnTo>
                      <a:pt x="173831" y="76200"/>
                    </a:lnTo>
                    <a:lnTo>
                      <a:pt x="307181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2393156" y="3176588"/>
                <a:ext cx="378619" cy="204787"/>
              </a:xfrm>
              <a:custGeom>
                <a:avLst/>
                <a:gdLst>
                  <a:gd name="connsiteX0" fmla="*/ 0 w 378619"/>
                  <a:gd name="connsiteY0" fmla="*/ 204787 h 204787"/>
                  <a:gd name="connsiteX1" fmla="*/ 130969 w 378619"/>
                  <a:gd name="connsiteY1" fmla="*/ 128587 h 204787"/>
                  <a:gd name="connsiteX2" fmla="*/ 271463 w 378619"/>
                  <a:gd name="connsiteY2" fmla="*/ 54768 h 204787"/>
                  <a:gd name="connsiteX3" fmla="*/ 378619 w 378619"/>
                  <a:gd name="connsiteY3" fmla="*/ 0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8619" h="204787">
                    <a:moveTo>
                      <a:pt x="0" y="204787"/>
                    </a:moveTo>
                    <a:lnTo>
                      <a:pt x="130969" y="128587"/>
                    </a:lnTo>
                    <a:lnTo>
                      <a:pt x="271463" y="54768"/>
                    </a:lnTo>
                    <a:lnTo>
                      <a:pt x="37861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 186"/>
              <p:cNvSpPr/>
              <p:nvPr/>
            </p:nvSpPr>
            <p:spPr>
              <a:xfrm>
                <a:off x="2402681" y="3028950"/>
                <a:ext cx="569119" cy="269081"/>
              </a:xfrm>
              <a:custGeom>
                <a:avLst/>
                <a:gdLst>
                  <a:gd name="connsiteX0" fmla="*/ 0 w 569119"/>
                  <a:gd name="connsiteY0" fmla="*/ 269081 h 269081"/>
                  <a:gd name="connsiteX1" fmla="*/ 178594 w 569119"/>
                  <a:gd name="connsiteY1" fmla="*/ 180975 h 269081"/>
                  <a:gd name="connsiteX2" fmla="*/ 319088 w 569119"/>
                  <a:gd name="connsiteY2" fmla="*/ 100013 h 269081"/>
                  <a:gd name="connsiteX3" fmla="*/ 416719 w 569119"/>
                  <a:gd name="connsiteY3" fmla="*/ 61913 h 269081"/>
                  <a:gd name="connsiteX4" fmla="*/ 497682 w 569119"/>
                  <a:gd name="connsiteY4" fmla="*/ 23813 h 269081"/>
                  <a:gd name="connsiteX5" fmla="*/ 569119 w 569119"/>
                  <a:gd name="connsiteY5" fmla="*/ 0 h 269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119" h="269081">
                    <a:moveTo>
                      <a:pt x="0" y="269081"/>
                    </a:moveTo>
                    <a:lnTo>
                      <a:pt x="178594" y="180975"/>
                    </a:lnTo>
                    <a:lnTo>
                      <a:pt x="319088" y="100013"/>
                    </a:lnTo>
                    <a:lnTo>
                      <a:pt x="416719" y="61913"/>
                    </a:lnTo>
                    <a:lnTo>
                      <a:pt x="497682" y="23813"/>
                    </a:lnTo>
                    <a:lnTo>
                      <a:pt x="56911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 187"/>
              <p:cNvSpPr/>
              <p:nvPr/>
            </p:nvSpPr>
            <p:spPr>
              <a:xfrm>
                <a:off x="2667000" y="2512219"/>
                <a:ext cx="1426369" cy="766762"/>
              </a:xfrm>
              <a:custGeom>
                <a:avLst/>
                <a:gdLst>
                  <a:gd name="connsiteX0" fmla="*/ 0 w 1426369"/>
                  <a:gd name="connsiteY0" fmla="*/ 766762 h 766762"/>
                  <a:gd name="connsiteX1" fmla="*/ 176213 w 1426369"/>
                  <a:gd name="connsiteY1" fmla="*/ 659606 h 766762"/>
                  <a:gd name="connsiteX2" fmla="*/ 395288 w 1426369"/>
                  <a:gd name="connsiteY2" fmla="*/ 564356 h 766762"/>
                  <a:gd name="connsiteX3" fmla="*/ 509588 w 1426369"/>
                  <a:gd name="connsiteY3" fmla="*/ 511969 h 766762"/>
                  <a:gd name="connsiteX4" fmla="*/ 531019 w 1426369"/>
                  <a:gd name="connsiteY4" fmla="*/ 511969 h 766762"/>
                  <a:gd name="connsiteX5" fmla="*/ 683419 w 1426369"/>
                  <a:gd name="connsiteY5" fmla="*/ 431006 h 766762"/>
                  <a:gd name="connsiteX6" fmla="*/ 883444 w 1426369"/>
                  <a:gd name="connsiteY6" fmla="*/ 316706 h 766762"/>
                  <a:gd name="connsiteX7" fmla="*/ 1076325 w 1426369"/>
                  <a:gd name="connsiteY7" fmla="*/ 204787 h 766762"/>
                  <a:gd name="connsiteX8" fmla="*/ 1219200 w 1426369"/>
                  <a:gd name="connsiteY8" fmla="*/ 123825 h 766762"/>
                  <a:gd name="connsiteX9" fmla="*/ 1238250 w 1426369"/>
                  <a:gd name="connsiteY9" fmla="*/ 114300 h 766762"/>
                  <a:gd name="connsiteX10" fmla="*/ 1359694 w 1426369"/>
                  <a:gd name="connsiteY10" fmla="*/ 42862 h 766762"/>
                  <a:gd name="connsiteX11" fmla="*/ 1426369 w 1426369"/>
                  <a:gd name="connsiteY11" fmla="*/ 0 h 76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369" h="766762">
                    <a:moveTo>
                      <a:pt x="0" y="766762"/>
                    </a:moveTo>
                    <a:lnTo>
                      <a:pt x="176213" y="659606"/>
                    </a:lnTo>
                    <a:lnTo>
                      <a:pt x="395288" y="564356"/>
                    </a:lnTo>
                    <a:lnTo>
                      <a:pt x="509588" y="511969"/>
                    </a:lnTo>
                    <a:lnTo>
                      <a:pt x="531019" y="511969"/>
                    </a:lnTo>
                    <a:lnTo>
                      <a:pt x="683419" y="431006"/>
                    </a:lnTo>
                    <a:lnTo>
                      <a:pt x="883444" y="316706"/>
                    </a:lnTo>
                    <a:lnTo>
                      <a:pt x="1076325" y="204787"/>
                    </a:lnTo>
                    <a:lnTo>
                      <a:pt x="1219200" y="123825"/>
                    </a:lnTo>
                    <a:lnTo>
                      <a:pt x="1238250" y="114300"/>
                    </a:lnTo>
                    <a:lnTo>
                      <a:pt x="1359694" y="42862"/>
                    </a:lnTo>
                    <a:lnTo>
                      <a:pt x="142636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 189"/>
              <p:cNvSpPr/>
              <p:nvPr/>
            </p:nvSpPr>
            <p:spPr>
              <a:xfrm>
                <a:off x="1895475" y="2447925"/>
                <a:ext cx="2116931" cy="973931"/>
              </a:xfrm>
              <a:custGeom>
                <a:avLst/>
                <a:gdLst>
                  <a:gd name="connsiteX0" fmla="*/ 0 w 2116931"/>
                  <a:gd name="connsiteY0" fmla="*/ 973931 h 973931"/>
                  <a:gd name="connsiteX1" fmla="*/ 152400 w 2116931"/>
                  <a:gd name="connsiteY1" fmla="*/ 873919 h 973931"/>
                  <a:gd name="connsiteX2" fmla="*/ 371475 w 2116931"/>
                  <a:gd name="connsiteY2" fmla="*/ 747713 h 973931"/>
                  <a:gd name="connsiteX3" fmla="*/ 535781 w 2116931"/>
                  <a:gd name="connsiteY3" fmla="*/ 683419 h 973931"/>
                  <a:gd name="connsiteX4" fmla="*/ 554831 w 2116931"/>
                  <a:gd name="connsiteY4" fmla="*/ 676275 h 973931"/>
                  <a:gd name="connsiteX5" fmla="*/ 731044 w 2116931"/>
                  <a:gd name="connsiteY5" fmla="*/ 604838 h 973931"/>
                  <a:gd name="connsiteX6" fmla="*/ 890588 w 2116931"/>
                  <a:gd name="connsiteY6" fmla="*/ 531019 h 973931"/>
                  <a:gd name="connsiteX7" fmla="*/ 914400 w 2116931"/>
                  <a:gd name="connsiteY7" fmla="*/ 516731 h 973931"/>
                  <a:gd name="connsiteX8" fmla="*/ 923925 w 2116931"/>
                  <a:gd name="connsiteY8" fmla="*/ 511969 h 973931"/>
                  <a:gd name="connsiteX9" fmla="*/ 1131094 w 2116931"/>
                  <a:gd name="connsiteY9" fmla="*/ 464344 h 973931"/>
                  <a:gd name="connsiteX10" fmla="*/ 1266825 w 2116931"/>
                  <a:gd name="connsiteY10" fmla="*/ 433388 h 973931"/>
                  <a:gd name="connsiteX11" fmla="*/ 1285875 w 2116931"/>
                  <a:gd name="connsiteY11" fmla="*/ 426244 h 973931"/>
                  <a:gd name="connsiteX12" fmla="*/ 1293019 w 2116931"/>
                  <a:gd name="connsiteY12" fmla="*/ 423863 h 973931"/>
                  <a:gd name="connsiteX13" fmla="*/ 1400175 w 2116931"/>
                  <a:gd name="connsiteY13" fmla="*/ 383381 h 973931"/>
                  <a:gd name="connsiteX14" fmla="*/ 1564481 w 2116931"/>
                  <a:gd name="connsiteY14" fmla="*/ 300038 h 973931"/>
                  <a:gd name="connsiteX15" fmla="*/ 1581150 w 2116931"/>
                  <a:gd name="connsiteY15" fmla="*/ 288131 h 973931"/>
                  <a:gd name="connsiteX16" fmla="*/ 1595438 w 2116931"/>
                  <a:gd name="connsiteY16" fmla="*/ 283369 h 973931"/>
                  <a:gd name="connsiteX17" fmla="*/ 1735931 w 2116931"/>
                  <a:gd name="connsiteY17" fmla="*/ 216694 h 973931"/>
                  <a:gd name="connsiteX18" fmla="*/ 1759744 w 2116931"/>
                  <a:gd name="connsiteY18" fmla="*/ 204788 h 973931"/>
                  <a:gd name="connsiteX19" fmla="*/ 1878806 w 2116931"/>
                  <a:gd name="connsiteY19" fmla="*/ 142875 h 973931"/>
                  <a:gd name="connsiteX20" fmla="*/ 2026444 w 2116931"/>
                  <a:gd name="connsiteY20" fmla="*/ 80963 h 973931"/>
                  <a:gd name="connsiteX21" fmla="*/ 2116931 w 2116931"/>
                  <a:gd name="connsiteY21" fmla="*/ 0 h 973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16931" h="973931">
                    <a:moveTo>
                      <a:pt x="0" y="973931"/>
                    </a:moveTo>
                    <a:lnTo>
                      <a:pt x="152400" y="873919"/>
                    </a:lnTo>
                    <a:lnTo>
                      <a:pt x="371475" y="747713"/>
                    </a:lnTo>
                    <a:lnTo>
                      <a:pt x="535781" y="683419"/>
                    </a:lnTo>
                    <a:lnTo>
                      <a:pt x="554831" y="676275"/>
                    </a:lnTo>
                    <a:lnTo>
                      <a:pt x="731044" y="604838"/>
                    </a:lnTo>
                    <a:lnTo>
                      <a:pt x="890588" y="531019"/>
                    </a:lnTo>
                    <a:cubicBezTo>
                      <a:pt x="921637" y="508840"/>
                      <a:pt x="896242" y="524513"/>
                      <a:pt x="914400" y="516731"/>
                    </a:cubicBezTo>
                    <a:cubicBezTo>
                      <a:pt x="917663" y="515333"/>
                      <a:pt x="923925" y="511969"/>
                      <a:pt x="923925" y="511969"/>
                    </a:cubicBezTo>
                    <a:lnTo>
                      <a:pt x="1131094" y="464344"/>
                    </a:lnTo>
                    <a:lnTo>
                      <a:pt x="1266825" y="433388"/>
                    </a:lnTo>
                    <a:lnTo>
                      <a:pt x="1285875" y="426244"/>
                    </a:lnTo>
                    <a:cubicBezTo>
                      <a:pt x="1288234" y="425386"/>
                      <a:pt x="1293019" y="423863"/>
                      <a:pt x="1293019" y="423863"/>
                    </a:cubicBezTo>
                    <a:lnTo>
                      <a:pt x="1400175" y="383381"/>
                    </a:lnTo>
                    <a:lnTo>
                      <a:pt x="1564481" y="300038"/>
                    </a:lnTo>
                    <a:cubicBezTo>
                      <a:pt x="1570037" y="296069"/>
                      <a:pt x="1575138" y="291368"/>
                      <a:pt x="1581150" y="288131"/>
                    </a:cubicBezTo>
                    <a:cubicBezTo>
                      <a:pt x="1585570" y="285751"/>
                      <a:pt x="1595438" y="283369"/>
                      <a:pt x="1595438" y="283369"/>
                    </a:cubicBezTo>
                    <a:lnTo>
                      <a:pt x="1735931" y="216694"/>
                    </a:lnTo>
                    <a:cubicBezTo>
                      <a:pt x="1756327" y="203947"/>
                      <a:pt x="1747493" y="204788"/>
                      <a:pt x="1759744" y="204788"/>
                    </a:cubicBezTo>
                    <a:lnTo>
                      <a:pt x="1878806" y="142875"/>
                    </a:lnTo>
                    <a:lnTo>
                      <a:pt x="2026444" y="80963"/>
                    </a:lnTo>
                    <a:lnTo>
                      <a:pt x="2116931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1976438" y="2781300"/>
                <a:ext cx="812006" cy="395288"/>
              </a:xfrm>
              <a:custGeom>
                <a:avLst/>
                <a:gdLst>
                  <a:gd name="connsiteX0" fmla="*/ 0 w 812006"/>
                  <a:gd name="connsiteY0" fmla="*/ 395288 h 395288"/>
                  <a:gd name="connsiteX1" fmla="*/ 140493 w 812006"/>
                  <a:gd name="connsiteY1" fmla="*/ 323850 h 395288"/>
                  <a:gd name="connsiteX2" fmla="*/ 290512 w 812006"/>
                  <a:gd name="connsiteY2" fmla="*/ 261938 h 395288"/>
                  <a:gd name="connsiteX3" fmla="*/ 438150 w 812006"/>
                  <a:gd name="connsiteY3" fmla="*/ 195263 h 395288"/>
                  <a:gd name="connsiteX4" fmla="*/ 559593 w 812006"/>
                  <a:gd name="connsiteY4" fmla="*/ 142875 h 395288"/>
                  <a:gd name="connsiteX5" fmla="*/ 657225 w 812006"/>
                  <a:gd name="connsiteY5" fmla="*/ 76200 h 395288"/>
                  <a:gd name="connsiteX6" fmla="*/ 738187 w 812006"/>
                  <a:gd name="connsiteY6" fmla="*/ 23813 h 395288"/>
                  <a:gd name="connsiteX7" fmla="*/ 812006 w 812006"/>
                  <a:gd name="connsiteY7" fmla="*/ 0 h 39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2006" h="395288">
                    <a:moveTo>
                      <a:pt x="0" y="395288"/>
                    </a:moveTo>
                    <a:lnTo>
                      <a:pt x="140493" y="323850"/>
                    </a:lnTo>
                    <a:lnTo>
                      <a:pt x="290512" y="261938"/>
                    </a:lnTo>
                    <a:lnTo>
                      <a:pt x="438150" y="195263"/>
                    </a:lnTo>
                    <a:lnTo>
                      <a:pt x="559593" y="142875"/>
                    </a:lnTo>
                    <a:lnTo>
                      <a:pt x="657225" y="76200"/>
                    </a:lnTo>
                    <a:lnTo>
                      <a:pt x="738187" y="23813"/>
                    </a:lnTo>
                    <a:lnTo>
                      <a:pt x="812006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 191"/>
              <p:cNvSpPr/>
              <p:nvPr/>
            </p:nvSpPr>
            <p:spPr>
              <a:xfrm>
                <a:off x="2636044" y="2802731"/>
                <a:ext cx="302419" cy="145257"/>
              </a:xfrm>
              <a:custGeom>
                <a:avLst/>
                <a:gdLst>
                  <a:gd name="connsiteX0" fmla="*/ 0 w 302419"/>
                  <a:gd name="connsiteY0" fmla="*/ 145257 h 145257"/>
                  <a:gd name="connsiteX1" fmla="*/ 109537 w 302419"/>
                  <a:gd name="connsiteY1" fmla="*/ 78582 h 145257"/>
                  <a:gd name="connsiteX2" fmla="*/ 238125 w 302419"/>
                  <a:gd name="connsiteY2" fmla="*/ 40482 h 145257"/>
                  <a:gd name="connsiteX3" fmla="*/ 302419 w 302419"/>
                  <a:gd name="connsiteY3" fmla="*/ 0 h 145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419" h="145257">
                    <a:moveTo>
                      <a:pt x="0" y="145257"/>
                    </a:moveTo>
                    <a:lnTo>
                      <a:pt x="109537" y="78582"/>
                    </a:lnTo>
                    <a:lnTo>
                      <a:pt x="238125" y="40482"/>
                    </a:lnTo>
                    <a:lnTo>
                      <a:pt x="30241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2912269" y="2543175"/>
                <a:ext cx="697706" cy="321469"/>
              </a:xfrm>
              <a:custGeom>
                <a:avLst/>
                <a:gdLst>
                  <a:gd name="connsiteX0" fmla="*/ 0 w 697706"/>
                  <a:gd name="connsiteY0" fmla="*/ 321469 h 321469"/>
                  <a:gd name="connsiteX1" fmla="*/ 152400 w 697706"/>
                  <a:gd name="connsiteY1" fmla="*/ 280988 h 321469"/>
                  <a:gd name="connsiteX2" fmla="*/ 314325 w 697706"/>
                  <a:gd name="connsiteY2" fmla="*/ 178594 h 321469"/>
                  <a:gd name="connsiteX3" fmla="*/ 457200 w 697706"/>
                  <a:gd name="connsiteY3" fmla="*/ 111919 h 321469"/>
                  <a:gd name="connsiteX4" fmla="*/ 483394 w 697706"/>
                  <a:gd name="connsiteY4" fmla="*/ 102394 h 321469"/>
                  <a:gd name="connsiteX5" fmla="*/ 578644 w 697706"/>
                  <a:gd name="connsiteY5" fmla="*/ 40481 h 321469"/>
                  <a:gd name="connsiteX6" fmla="*/ 697706 w 697706"/>
                  <a:gd name="connsiteY6" fmla="*/ 0 h 321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7706" h="321469">
                    <a:moveTo>
                      <a:pt x="0" y="321469"/>
                    </a:moveTo>
                    <a:lnTo>
                      <a:pt x="152400" y="280988"/>
                    </a:lnTo>
                    <a:lnTo>
                      <a:pt x="314325" y="178594"/>
                    </a:lnTo>
                    <a:lnTo>
                      <a:pt x="457200" y="111919"/>
                    </a:lnTo>
                    <a:cubicBezTo>
                      <a:pt x="480315" y="104214"/>
                      <a:pt x="471896" y="108142"/>
                      <a:pt x="483394" y="102394"/>
                    </a:cubicBezTo>
                    <a:lnTo>
                      <a:pt x="578644" y="40481"/>
                    </a:lnTo>
                    <a:lnTo>
                      <a:pt x="697706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3579019" y="2393156"/>
                <a:ext cx="297656" cy="200025"/>
              </a:xfrm>
              <a:custGeom>
                <a:avLst/>
                <a:gdLst>
                  <a:gd name="connsiteX0" fmla="*/ 0 w 297656"/>
                  <a:gd name="connsiteY0" fmla="*/ 200025 h 200025"/>
                  <a:gd name="connsiteX1" fmla="*/ 135731 w 297656"/>
                  <a:gd name="connsiteY1" fmla="*/ 107157 h 200025"/>
                  <a:gd name="connsiteX2" fmla="*/ 221456 w 297656"/>
                  <a:gd name="connsiteY2" fmla="*/ 38100 h 200025"/>
                  <a:gd name="connsiteX3" fmla="*/ 297656 w 297656"/>
                  <a:gd name="connsiteY3" fmla="*/ 0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656" h="200025">
                    <a:moveTo>
                      <a:pt x="0" y="200025"/>
                    </a:moveTo>
                    <a:lnTo>
                      <a:pt x="135731" y="107157"/>
                    </a:lnTo>
                    <a:lnTo>
                      <a:pt x="221456" y="38100"/>
                    </a:lnTo>
                    <a:lnTo>
                      <a:pt x="297656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 194"/>
              <p:cNvSpPr/>
              <p:nvPr/>
            </p:nvSpPr>
            <p:spPr>
              <a:xfrm>
                <a:off x="778669" y="2588419"/>
                <a:ext cx="1412081" cy="857250"/>
              </a:xfrm>
              <a:custGeom>
                <a:avLst/>
                <a:gdLst>
                  <a:gd name="connsiteX0" fmla="*/ 0 w 1412081"/>
                  <a:gd name="connsiteY0" fmla="*/ 857250 h 857250"/>
                  <a:gd name="connsiteX1" fmla="*/ 216694 w 1412081"/>
                  <a:gd name="connsiteY1" fmla="*/ 709612 h 857250"/>
                  <a:gd name="connsiteX2" fmla="*/ 333375 w 1412081"/>
                  <a:gd name="connsiteY2" fmla="*/ 604837 h 857250"/>
                  <a:gd name="connsiteX3" fmla="*/ 431006 w 1412081"/>
                  <a:gd name="connsiteY3" fmla="*/ 533400 h 857250"/>
                  <a:gd name="connsiteX4" fmla="*/ 571500 w 1412081"/>
                  <a:gd name="connsiteY4" fmla="*/ 469106 h 857250"/>
                  <a:gd name="connsiteX5" fmla="*/ 690562 w 1412081"/>
                  <a:gd name="connsiteY5" fmla="*/ 385762 h 857250"/>
                  <a:gd name="connsiteX6" fmla="*/ 709612 w 1412081"/>
                  <a:gd name="connsiteY6" fmla="*/ 373856 h 857250"/>
                  <a:gd name="connsiteX7" fmla="*/ 878681 w 1412081"/>
                  <a:gd name="connsiteY7" fmla="*/ 264319 h 857250"/>
                  <a:gd name="connsiteX8" fmla="*/ 981075 w 1412081"/>
                  <a:gd name="connsiteY8" fmla="*/ 173831 h 857250"/>
                  <a:gd name="connsiteX9" fmla="*/ 1147762 w 1412081"/>
                  <a:gd name="connsiteY9" fmla="*/ 80962 h 857250"/>
                  <a:gd name="connsiteX10" fmla="*/ 1271587 w 1412081"/>
                  <a:gd name="connsiteY10" fmla="*/ 42862 h 857250"/>
                  <a:gd name="connsiteX11" fmla="*/ 1412081 w 1412081"/>
                  <a:gd name="connsiteY11" fmla="*/ 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2081" h="857250">
                    <a:moveTo>
                      <a:pt x="0" y="857250"/>
                    </a:moveTo>
                    <a:lnTo>
                      <a:pt x="216694" y="709612"/>
                    </a:lnTo>
                    <a:lnTo>
                      <a:pt x="333375" y="604837"/>
                    </a:lnTo>
                    <a:lnTo>
                      <a:pt x="431006" y="533400"/>
                    </a:lnTo>
                    <a:lnTo>
                      <a:pt x="571500" y="469106"/>
                    </a:lnTo>
                    <a:lnTo>
                      <a:pt x="690562" y="385762"/>
                    </a:lnTo>
                    <a:lnTo>
                      <a:pt x="709612" y="373856"/>
                    </a:lnTo>
                    <a:lnTo>
                      <a:pt x="878681" y="264319"/>
                    </a:lnTo>
                    <a:lnTo>
                      <a:pt x="981075" y="173831"/>
                    </a:lnTo>
                    <a:lnTo>
                      <a:pt x="1147762" y="80962"/>
                    </a:lnTo>
                    <a:lnTo>
                      <a:pt x="1271587" y="42862"/>
                    </a:lnTo>
                    <a:lnTo>
                      <a:pt x="1412081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 196"/>
              <p:cNvSpPr/>
              <p:nvPr/>
            </p:nvSpPr>
            <p:spPr>
              <a:xfrm>
                <a:off x="981075" y="3302794"/>
                <a:ext cx="300038" cy="150019"/>
              </a:xfrm>
              <a:custGeom>
                <a:avLst/>
                <a:gdLst>
                  <a:gd name="connsiteX0" fmla="*/ 0 w 300038"/>
                  <a:gd name="connsiteY0" fmla="*/ 150019 h 150019"/>
                  <a:gd name="connsiteX1" fmla="*/ 190500 w 300038"/>
                  <a:gd name="connsiteY1" fmla="*/ 38100 h 150019"/>
                  <a:gd name="connsiteX2" fmla="*/ 300038 w 300038"/>
                  <a:gd name="connsiteY2" fmla="*/ 0 h 15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8" h="150019">
                    <a:moveTo>
                      <a:pt x="0" y="150019"/>
                    </a:moveTo>
                    <a:lnTo>
                      <a:pt x="190500" y="38100"/>
                    </a:lnTo>
                    <a:lnTo>
                      <a:pt x="300038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1219200" y="2945606"/>
                <a:ext cx="1033463" cy="450057"/>
              </a:xfrm>
              <a:custGeom>
                <a:avLst/>
                <a:gdLst>
                  <a:gd name="connsiteX0" fmla="*/ 0 w 1033463"/>
                  <a:gd name="connsiteY0" fmla="*/ 450057 h 450057"/>
                  <a:gd name="connsiteX1" fmla="*/ 192881 w 1033463"/>
                  <a:gd name="connsiteY1" fmla="*/ 347663 h 450057"/>
                  <a:gd name="connsiteX2" fmla="*/ 314325 w 1033463"/>
                  <a:gd name="connsiteY2" fmla="*/ 302419 h 450057"/>
                  <a:gd name="connsiteX3" fmla="*/ 476250 w 1033463"/>
                  <a:gd name="connsiteY3" fmla="*/ 230982 h 450057"/>
                  <a:gd name="connsiteX4" fmla="*/ 742950 w 1033463"/>
                  <a:gd name="connsiteY4" fmla="*/ 130969 h 450057"/>
                  <a:gd name="connsiteX5" fmla="*/ 892969 w 1033463"/>
                  <a:gd name="connsiteY5" fmla="*/ 45244 h 450057"/>
                  <a:gd name="connsiteX6" fmla="*/ 1033463 w 1033463"/>
                  <a:gd name="connsiteY6" fmla="*/ 0 h 45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463" h="450057">
                    <a:moveTo>
                      <a:pt x="0" y="450057"/>
                    </a:moveTo>
                    <a:lnTo>
                      <a:pt x="192881" y="347663"/>
                    </a:lnTo>
                    <a:lnTo>
                      <a:pt x="314325" y="302419"/>
                    </a:lnTo>
                    <a:lnTo>
                      <a:pt x="476250" y="230982"/>
                    </a:lnTo>
                    <a:lnTo>
                      <a:pt x="742950" y="130969"/>
                    </a:lnTo>
                    <a:lnTo>
                      <a:pt x="892969" y="45244"/>
                    </a:lnTo>
                    <a:lnTo>
                      <a:pt x="1033463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1376363" y="3002756"/>
                <a:ext cx="571500" cy="216694"/>
              </a:xfrm>
              <a:custGeom>
                <a:avLst/>
                <a:gdLst>
                  <a:gd name="connsiteX0" fmla="*/ 0 w 571500"/>
                  <a:gd name="connsiteY0" fmla="*/ 216694 h 216694"/>
                  <a:gd name="connsiteX1" fmla="*/ 209550 w 571500"/>
                  <a:gd name="connsiteY1" fmla="*/ 104775 h 216694"/>
                  <a:gd name="connsiteX2" fmla="*/ 378618 w 571500"/>
                  <a:gd name="connsiteY2" fmla="*/ 16669 h 216694"/>
                  <a:gd name="connsiteX3" fmla="*/ 400050 w 571500"/>
                  <a:gd name="connsiteY3" fmla="*/ 16669 h 216694"/>
                  <a:gd name="connsiteX4" fmla="*/ 531018 w 571500"/>
                  <a:gd name="connsiteY4" fmla="*/ 0 h 216694"/>
                  <a:gd name="connsiteX5" fmla="*/ 571500 w 571500"/>
                  <a:gd name="connsiteY5" fmla="*/ 0 h 21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0" h="216694">
                    <a:moveTo>
                      <a:pt x="0" y="216694"/>
                    </a:moveTo>
                    <a:lnTo>
                      <a:pt x="209550" y="104775"/>
                    </a:lnTo>
                    <a:lnTo>
                      <a:pt x="378618" y="16669"/>
                    </a:lnTo>
                    <a:lnTo>
                      <a:pt x="400050" y="16669"/>
                    </a:lnTo>
                    <a:lnTo>
                      <a:pt x="531018" y="0"/>
                    </a:lnTo>
                    <a:lnTo>
                      <a:pt x="5715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 200"/>
              <p:cNvSpPr/>
              <p:nvPr/>
            </p:nvSpPr>
            <p:spPr>
              <a:xfrm>
                <a:off x="1169194" y="2774156"/>
                <a:ext cx="723900" cy="528638"/>
              </a:xfrm>
              <a:custGeom>
                <a:avLst/>
                <a:gdLst>
                  <a:gd name="connsiteX0" fmla="*/ 0 w 723900"/>
                  <a:gd name="connsiteY0" fmla="*/ 528638 h 528638"/>
                  <a:gd name="connsiteX1" fmla="*/ 197644 w 723900"/>
                  <a:gd name="connsiteY1" fmla="*/ 390525 h 528638"/>
                  <a:gd name="connsiteX2" fmla="*/ 369094 w 723900"/>
                  <a:gd name="connsiteY2" fmla="*/ 257175 h 528638"/>
                  <a:gd name="connsiteX3" fmla="*/ 385762 w 723900"/>
                  <a:gd name="connsiteY3" fmla="*/ 245269 h 528638"/>
                  <a:gd name="connsiteX4" fmla="*/ 452437 w 723900"/>
                  <a:gd name="connsiteY4" fmla="*/ 207169 h 528638"/>
                  <a:gd name="connsiteX5" fmla="*/ 473869 w 723900"/>
                  <a:gd name="connsiteY5" fmla="*/ 188119 h 528638"/>
                  <a:gd name="connsiteX6" fmla="*/ 564356 w 723900"/>
                  <a:gd name="connsiteY6" fmla="*/ 90488 h 528638"/>
                  <a:gd name="connsiteX7" fmla="*/ 692944 w 723900"/>
                  <a:gd name="connsiteY7" fmla="*/ 14288 h 528638"/>
                  <a:gd name="connsiteX8" fmla="*/ 723900 w 723900"/>
                  <a:gd name="connsiteY8" fmla="*/ 0 h 52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3900" h="528638">
                    <a:moveTo>
                      <a:pt x="0" y="528638"/>
                    </a:moveTo>
                    <a:lnTo>
                      <a:pt x="197644" y="390525"/>
                    </a:lnTo>
                    <a:lnTo>
                      <a:pt x="369094" y="257175"/>
                    </a:lnTo>
                    <a:lnTo>
                      <a:pt x="385762" y="245269"/>
                    </a:lnTo>
                    <a:lnTo>
                      <a:pt x="452437" y="207169"/>
                    </a:lnTo>
                    <a:cubicBezTo>
                      <a:pt x="470811" y="191421"/>
                      <a:pt x="463931" y="198057"/>
                      <a:pt x="473869" y="188119"/>
                    </a:cubicBezTo>
                    <a:lnTo>
                      <a:pt x="564356" y="90488"/>
                    </a:lnTo>
                    <a:lnTo>
                      <a:pt x="692944" y="14288"/>
                    </a:lnTo>
                    <a:lnTo>
                      <a:pt x="7239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838200" y="2933700"/>
                <a:ext cx="340519" cy="309563"/>
              </a:xfrm>
              <a:custGeom>
                <a:avLst/>
                <a:gdLst>
                  <a:gd name="connsiteX0" fmla="*/ 0 w 340519"/>
                  <a:gd name="connsiteY0" fmla="*/ 309563 h 309563"/>
                  <a:gd name="connsiteX1" fmla="*/ 192881 w 340519"/>
                  <a:gd name="connsiteY1" fmla="*/ 145256 h 309563"/>
                  <a:gd name="connsiteX2" fmla="*/ 219075 w 340519"/>
                  <a:gd name="connsiteY2" fmla="*/ 135731 h 309563"/>
                  <a:gd name="connsiteX3" fmla="*/ 228600 w 340519"/>
                  <a:gd name="connsiteY3" fmla="*/ 130969 h 309563"/>
                  <a:gd name="connsiteX4" fmla="*/ 302419 w 340519"/>
                  <a:gd name="connsiteY4" fmla="*/ 54769 h 309563"/>
                  <a:gd name="connsiteX5" fmla="*/ 340519 w 340519"/>
                  <a:gd name="connsiteY5" fmla="*/ 0 h 30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19" h="309563">
                    <a:moveTo>
                      <a:pt x="0" y="309563"/>
                    </a:moveTo>
                    <a:lnTo>
                      <a:pt x="192881" y="145256"/>
                    </a:lnTo>
                    <a:cubicBezTo>
                      <a:pt x="201612" y="142081"/>
                      <a:pt x="210449" y="139181"/>
                      <a:pt x="219075" y="135731"/>
                    </a:cubicBezTo>
                    <a:cubicBezTo>
                      <a:pt x="222371" y="134413"/>
                      <a:pt x="228600" y="130969"/>
                      <a:pt x="228600" y="130969"/>
                    </a:cubicBezTo>
                    <a:lnTo>
                      <a:pt x="302419" y="54769"/>
                    </a:lnTo>
                    <a:lnTo>
                      <a:pt x="34051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978694" y="2719388"/>
                <a:ext cx="571500" cy="471487"/>
              </a:xfrm>
              <a:custGeom>
                <a:avLst/>
                <a:gdLst>
                  <a:gd name="connsiteX0" fmla="*/ 0 w 571500"/>
                  <a:gd name="connsiteY0" fmla="*/ 471487 h 471487"/>
                  <a:gd name="connsiteX1" fmla="*/ 0 w 571500"/>
                  <a:gd name="connsiteY1" fmla="*/ 471487 h 471487"/>
                  <a:gd name="connsiteX2" fmla="*/ 202406 w 571500"/>
                  <a:gd name="connsiteY2" fmla="*/ 314325 h 471487"/>
                  <a:gd name="connsiteX3" fmla="*/ 330994 w 571500"/>
                  <a:gd name="connsiteY3" fmla="*/ 197643 h 471487"/>
                  <a:gd name="connsiteX4" fmla="*/ 352425 w 571500"/>
                  <a:gd name="connsiteY4" fmla="*/ 185737 h 471487"/>
                  <a:gd name="connsiteX5" fmla="*/ 357187 w 571500"/>
                  <a:gd name="connsiteY5" fmla="*/ 176212 h 471487"/>
                  <a:gd name="connsiteX6" fmla="*/ 419100 w 571500"/>
                  <a:gd name="connsiteY6" fmla="*/ 116681 h 471487"/>
                  <a:gd name="connsiteX7" fmla="*/ 440531 w 571500"/>
                  <a:gd name="connsiteY7" fmla="*/ 109537 h 471487"/>
                  <a:gd name="connsiteX8" fmla="*/ 457200 w 571500"/>
                  <a:gd name="connsiteY8" fmla="*/ 102393 h 471487"/>
                  <a:gd name="connsiteX9" fmla="*/ 464344 w 571500"/>
                  <a:gd name="connsiteY9" fmla="*/ 102393 h 471487"/>
                  <a:gd name="connsiteX10" fmla="*/ 535781 w 571500"/>
                  <a:gd name="connsiteY10" fmla="*/ 40481 h 471487"/>
                  <a:gd name="connsiteX11" fmla="*/ 571500 w 571500"/>
                  <a:gd name="connsiteY11" fmla="*/ 0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0" h="471487">
                    <a:moveTo>
                      <a:pt x="0" y="471487"/>
                    </a:moveTo>
                    <a:lnTo>
                      <a:pt x="0" y="471487"/>
                    </a:lnTo>
                    <a:lnTo>
                      <a:pt x="202406" y="314325"/>
                    </a:lnTo>
                    <a:lnTo>
                      <a:pt x="330994" y="197643"/>
                    </a:lnTo>
                    <a:cubicBezTo>
                      <a:pt x="338138" y="193674"/>
                      <a:pt x="346100" y="190912"/>
                      <a:pt x="352425" y="185737"/>
                    </a:cubicBezTo>
                    <a:cubicBezTo>
                      <a:pt x="355172" y="183489"/>
                      <a:pt x="357187" y="176212"/>
                      <a:pt x="357187" y="176212"/>
                    </a:cubicBezTo>
                    <a:lnTo>
                      <a:pt x="419100" y="116681"/>
                    </a:lnTo>
                    <a:cubicBezTo>
                      <a:pt x="426244" y="114300"/>
                      <a:pt x="433503" y="112240"/>
                      <a:pt x="440531" y="109537"/>
                    </a:cubicBezTo>
                    <a:cubicBezTo>
                      <a:pt x="447159" y="106988"/>
                      <a:pt x="450325" y="103539"/>
                      <a:pt x="457200" y="102393"/>
                    </a:cubicBezTo>
                    <a:cubicBezTo>
                      <a:pt x="459549" y="102001"/>
                      <a:pt x="461963" y="102393"/>
                      <a:pt x="464344" y="102393"/>
                    </a:cubicBezTo>
                    <a:lnTo>
                      <a:pt x="535781" y="40481"/>
                    </a:lnTo>
                    <a:lnTo>
                      <a:pt x="571500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1524000" y="2500313"/>
                <a:ext cx="388144" cy="321468"/>
              </a:xfrm>
              <a:custGeom>
                <a:avLst/>
                <a:gdLst>
                  <a:gd name="connsiteX0" fmla="*/ 0 w 388144"/>
                  <a:gd name="connsiteY0" fmla="*/ 321468 h 321468"/>
                  <a:gd name="connsiteX1" fmla="*/ 154781 w 388144"/>
                  <a:gd name="connsiteY1" fmla="*/ 185737 h 321468"/>
                  <a:gd name="connsiteX2" fmla="*/ 288131 w 388144"/>
                  <a:gd name="connsiteY2" fmla="*/ 54768 h 321468"/>
                  <a:gd name="connsiteX3" fmla="*/ 307181 w 388144"/>
                  <a:gd name="connsiteY3" fmla="*/ 42862 h 321468"/>
                  <a:gd name="connsiteX4" fmla="*/ 369094 w 388144"/>
                  <a:gd name="connsiteY4" fmla="*/ 9525 h 321468"/>
                  <a:gd name="connsiteX5" fmla="*/ 388144 w 388144"/>
                  <a:gd name="connsiteY5" fmla="*/ 0 h 321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144" h="321468">
                    <a:moveTo>
                      <a:pt x="0" y="321468"/>
                    </a:moveTo>
                    <a:lnTo>
                      <a:pt x="154781" y="185737"/>
                    </a:lnTo>
                    <a:lnTo>
                      <a:pt x="288131" y="54768"/>
                    </a:lnTo>
                    <a:lnTo>
                      <a:pt x="307181" y="42862"/>
                    </a:lnTo>
                    <a:lnTo>
                      <a:pt x="369094" y="9525"/>
                    </a:lnTo>
                    <a:lnTo>
                      <a:pt x="388144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1735931" y="2455069"/>
                <a:ext cx="338138" cy="238125"/>
              </a:xfrm>
              <a:custGeom>
                <a:avLst/>
                <a:gdLst>
                  <a:gd name="connsiteX0" fmla="*/ 0 w 338138"/>
                  <a:gd name="connsiteY0" fmla="*/ 238125 h 238125"/>
                  <a:gd name="connsiteX1" fmla="*/ 0 w 338138"/>
                  <a:gd name="connsiteY1" fmla="*/ 238125 h 238125"/>
                  <a:gd name="connsiteX2" fmla="*/ 200025 w 338138"/>
                  <a:gd name="connsiteY2" fmla="*/ 107156 h 238125"/>
                  <a:gd name="connsiteX3" fmla="*/ 283369 w 338138"/>
                  <a:gd name="connsiteY3" fmla="*/ 30956 h 238125"/>
                  <a:gd name="connsiteX4" fmla="*/ 338138 w 338138"/>
                  <a:gd name="connsiteY4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138" h="238125">
                    <a:moveTo>
                      <a:pt x="0" y="238125"/>
                    </a:moveTo>
                    <a:lnTo>
                      <a:pt x="0" y="238125"/>
                    </a:lnTo>
                    <a:lnTo>
                      <a:pt x="200025" y="107156"/>
                    </a:lnTo>
                    <a:lnTo>
                      <a:pt x="283369" y="30956"/>
                    </a:lnTo>
                    <a:lnTo>
                      <a:pt x="338138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1731169" y="2705100"/>
                <a:ext cx="397669" cy="261938"/>
              </a:xfrm>
              <a:custGeom>
                <a:avLst/>
                <a:gdLst>
                  <a:gd name="connsiteX0" fmla="*/ 0 w 397669"/>
                  <a:gd name="connsiteY0" fmla="*/ 261938 h 261938"/>
                  <a:gd name="connsiteX1" fmla="*/ 0 w 397669"/>
                  <a:gd name="connsiteY1" fmla="*/ 261938 h 261938"/>
                  <a:gd name="connsiteX2" fmla="*/ 164306 w 397669"/>
                  <a:gd name="connsiteY2" fmla="*/ 152400 h 261938"/>
                  <a:gd name="connsiteX3" fmla="*/ 250031 w 397669"/>
                  <a:gd name="connsiteY3" fmla="*/ 76200 h 261938"/>
                  <a:gd name="connsiteX4" fmla="*/ 271462 w 397669"/>
                  <a:gd name="connsiteY4" fmla="*/ 71438 h 261938"/>
                  <a:gd name="connsiteX5" fmla="*/ 283369 w 397669"/>
                  <a:gd name="connsiteY5" fmla="*/ 64294 h 261938"/>
                  <a:gd name="connsiteX6" fmla="*/ 397669 w 397669"/>
                  <a:gd name="connsiteY6" fmla="*/ 0 h 26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7669" h="261938">
                    <a:moveTo>
                      <a:pt x="0" y="261938"/>
                    </a:moveTo>
                    <a:lnTo>
                      <a:pt x="0" y="261938"/>
                    </a:lnTo>
                    <a:lnTo>
                      <a:pt x="164306" y="152400"/>
                    </a:lnTo>
                    <a:lnTo>
                      <a:pt x="250031" y="76200"/>
                    </a:lnTo>
                    <a:cubicBezTo>
                      <a:pt x="257175" y="74613"/>
                      <a:pt x="264570" y="73899"/>
                      <a:pt x="271462" y="71438"/>
                    </a:cubicBezTo>
                    <a:cubicBezTo>
                      <a:pt x="275821" y="69881"/>
                      <a:pt x="283369" y="64294"/>
                      <a:pt x="283369" y="64294"/>
                    </a:cubicBezTo>
                    <a:lnTo>
                      <a:pt x="39766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 206"/>
              <p:cNvSpPr/>
              <p:nvPr/>
            </p:nvSpPr>
            <p:spPr>
              <a:xfrm>
                <a:off x="2085975" y="2643188"/>
                <a:ext cx="478631" cy="233362"/>
              </a:xfrm>
              <a:custGeom>
                <a:avLst/>
                <a:gdLst>
                  <a:gd name="connsiteX0" fmla="*/ 0 w 478631"/>
                  <a:gd name="connsiteY0" fmla="*/ 233362 h 233362"/>
                  <a:gd name="connsiteX1" fmla="*/ 190500 w 478631"/>
                  <a:gd name="connsiteY1" fmla="*/ 142875 h 233362"/>
                  <a:gd name="connsiteX2" fmla="*/ 300038 w 478631"/>
                  <a:gd name="connsiteY2" fmla="*/ 85725 h 233362"/>
                  <a:gd name="connsiteX3" fmla="*/ 319088 w 478631"/>
                  <a:gd name="connsiteY3" fmla="*/ 73818 h 233362"/>
                  <a:gd name="connsiteX4" fmla="*/ 383381 w 478631"/>
                  <a:gd name="connsiteY4" fmla="*/ 35718 h 233362"/>
                  <a:gd name="connsiteX5" fmla="*/ 435769 w 478631"/>
                  <a:gd name="connsiteY5" fmla="*/ 14287 h 233362"/>
                  <a:gd name="connsiteX6" fmla="*/ 478631 w 478631"/>
                  <a:gd name="connsiteY6" fmla="*/ 0 h 23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631" h="233362">
                    <a:moveTo>
                      <a:pt x="0" y="233362"/>
                    </a:moveTo>
                    <a:lnTo>
                      <a:pt x="190500" y="142875"/>
                    </a:lnTo>
                    <a:lnTo>
                      <a:pt x="300038" y="85725"/>
                    </a:lnTo>
                    <a:lnTo>
                      <a:pt x="319088" y="73818"/>
                    </a:lnTo>
                    <a:lnTo>
                      <a:pt x="383381" y="35718"/>
                    </a:lnTo>
                    <a:lnTo>
                      <a:pt x="435769" y="14287"/>
                    </a:lnTo>
                    <a:lnTo>
                      <a:pt x="478631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 207"/>
              <p:cNvSpPr/>
              <p:nvPr/>
            </p:nvSpPr>
            <p:spPr>
              <a:xfrm>
                <a:off x="2276475" y="2631281"/>
                <a:ext cx="652463" cy="221457"/>
              </a:xfrm>
              <a:custGeom>
                <a:avLst/>
                <a:gdLst>
                  <a:gd name="connsiteX0" fmla="*/ 0 w 652463"/>
                  <a:gd name="connsiteY0" fmla="*/ 221457 h 221457"/>
                  <a:gd name="connsiteX1" fmla="*/ 0 w 652463"/>
                  <a:gd name="connsiteY1" fmla="*/ 221457 h 221457"/>
                  <a:gd name="connsiteX2" fmla="*/ 180975 w 652463"/>
                  <a:gd name="connsiteY2" fmla="*/ 164307 h 221457"/>
                  <a:gd name="connsiteX3" fmla="*/ 202406 w 652463"/>
                  <a:gd name="connsiteY3" fmla="*/ 164307 h 221457"/>
                  <a:gd name="connsiteX4" fmla="*/ 392906 w 652463"/>
                  <a:gd name="connsiteY4" fmla="*/ 76200 h 221457"/>
                  <a:gd name="connsiteX5" fmla="*/ 514350 w 652463"/>
                  <a:gd name="connsiteY5" fmla="*/ 50007 h 221457"/>
                  <a:gd name="connsiteX6" fmla="*/ 533400 w 652463"/>
                  <a:gd name="connsiteY6" fmla="*/ 42863 h 221457"/>
                  <a:gd name="connsiteX7" fmla="*/ 547688 w 652463"/>
                  <a:gd name="connsiteY7" fmla="*/ 38100 h 221457"/>
                  <a:gd name="connsiteX8" fmla="*/ 611981 w 652463"/>
                  <a:gd name="connsiteY8" fmla="*/ 11907 h 221457"/>
                  <a:gd name="connsiteX9" fmla="*/ 652463 w 652463"/>
                  <a:gd name="connsiteY9" fmla="*/ 0 h 221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2463" h="221457">
                    <a:moveTo>
                      <a:pt x="0" y="221457"/>
                    </a:moveTo>
                    <a:lnTo>
                      <a:pt x="0" y="221457"/>
                    </a:lnTo>
                    <a:lnTo>
                      <a:pt x="180975" y="164307"/>
                    </a:lnTo>
                    <a:lnTo>
                      <a:pt x="202406" y="164307"/>
                    </a:lnTo>
                    <a:lnTo>
                      <a:pt x="392906" y="76200"/>
                    </a:lnTo>
                    <a:lnTo>
                      <a:pt x="514350" y="50007"/>
                    </a:lnTo>
                    <a:lnTo>
                      <a:pt x="533400" y="42863"/>
                    </a:lnTo>
                    <a:cubicBezTo>
                      <a:pt x="538128" y="41174"/>
                      <a:pt x="547688" y="38100"/>
                      <a:pt x="547688" y="38100"/>
                    </a:cubicBezTo>
                    <a:lnTo>
                      <a:pt x="611981" y="11907"/>
                    </a:lnTo>
                    <a:lnTo>
                      <a:pt x="652463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 208"/>
              <p:cNvSpPr/>
              <p:nvPr/>
            </p:nvSpPr>
            <p:spPr>
              <a:xfrm>
                <a:off x="2202656" y="2407444"/>
                <a:ext cx="404813" cy="278606"/>
              </a:xfrm>
              <a:custGeom>
                <a:avLst/>
                <a:gdLst>
                  <a:gd name="connsiteX0" fmla="*/ 0 w 404813"/>
                  <a:gd name="connsiteY0" fmla="*/ 278606 h 278606"/>
                  <a:gd name="connsiteX1" fmla="*/ 133350 w 404813"/>
                  <a:gd name="connsiteY1" fmla="*/ 178594 h 278606"/>
                  <a:gd name="connsiteX2" fmla="*/ 152400 w 404813"/>
                  <a:gd name="connsiteY2" fmla="*/ 171450 h 278606"/>
                  <a:gd name="connsiteX3" fmla="*/ 250032 w 404813"/>
                  <a:gd name="connsiteY3" fmla="*/ 114300 h 278606"/>
                  <a:gd name="connsiteX4" fmla="*/ 269082 w 404813"/>
                  <a:gd name="connsiteY4" fmla="*/ 104775 h 278606"/>
                  <a:gd name="connsiteX5" fmla="*/ 276225 w 404813"/>
                  <a:gd name="connsiteY5" fmla="*/ 97631 h 278606"/>
                  <a:gd name="connsiteX6" fmla="*/ 404813 w 404813"/>
                  <a:gd name="connsiteY6" fmla="*/ 0 h 2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4813" h="278606">
                    <a:moveTo>
                      <a:pt x="0" y="278606"/>
                    </a:moveTo>
                    <a:lnTo>
                      <a:pt x="133350" y="178594"/>
                    </a:lnTo>
                    <a:lnTo>
                      <a:pt x="152400" y="171450"/>
                    </a:lnTo>
                    <a:lnTo>
                      <a:pt x="250032" y="114300"/>
                    </a:lnTo>
                    <a:cubicBezTo>
                      <a:pt x="256382" y="111125"/>
                      <a:pt x="263092" y="108587"/>
                      <a:pt x="269082" y="104775"/>
                    </a:cubicBezTo>
                    <a:cubicBezTo>
                      <a:pt x="271923" y="102967"/>
                      <a:pt x="276225" y="97631"/>
                      <a:pt x="276225" y="97631"/>
                    </a:cubicBezTo>
                    <a:lnTo>
                      <a:pt x="404813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 209"/>
              <p:cNvSpPr/>
              <p:nvPr/>
            </p:nvSpPr>
            <p:spPr>
              <a:xfrm>
                <a:off x="2316956" y="2414588"/>
                <a:ext cx="473869" cy="285750"/>
              </a:xfrm>
              <a:custGeom>
                <a:avLst/>
                <a:gdLst>
                  <a:gd name="connsiteX0" fmla="*/ 0 w 473869"/>
                  <a:gd name="connsiteY0" fmla="*/ 285750 h 285750"/>
                  <a:gd name="connsiteX1" fmla="*/ 211932 w 473869"/>
                  <a:gd name="connsiteY1" fmla="*/ 161925 h 285750"/>
                  <a:gd name="connsiteX2" fmla="*/ 233363 w 473869"/>
                  <a:gd name="connsiteY2" fmla="*/ 154781 h 285750"/>
                  <a:gd name="connsiteX3" fmla="*/ 242888 w 473869"/>
                  <a:gd name="connsiteY3" fmla="*/ 152400 h 285750"/>
                  <a:gd name="connsiteX4" fmla="*/ 257175 w 473869"/>
                  <a:gd name="connsiteY4" fmla="*/ 147637 h 285750"/>
                  <a:gd name="connsiteX5" fmla="*/ 340519 w 473869"/>
                  <a:gd name="connsiteY5" fmla="*/ 102393 h 285750"/>
                  <a:gd name="connsiteX6" fmla="*/ 359569 w 473869"/>
                  <a:gd name="connsiteY6" fmla="*/ 90487 h 285750"/>
                  <a:gd name="connsiteX7" fmla="*/ 473869 w 473869"/>
                  <a:gd name="connsiteY7" fmla="*/ 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3869" h="285750">
                    <a:moveTo>
                      <a:pt x="0" y="285750"/>
                    </a:moveTo>
                    <a:lnTo>
                      <a:pt x="211932" y="161925"/>
                    </a:lnTo>
                    <a:cubicBezTo>
                      <a:pt x="219076" y="159544"/>
                      <a:pt x="226166" y="156996"/>
                      <a:pt x="233363" y="154781"/>
                    </a:cubicBezTo>
                    <a:cubicBezTo>
                      <a:pt x="236491" y="153819"/>
                      <a:pt x="239753" y="153340"/>
                      <a:pt x="242888" y="152400"/>
                    </a:cubicBezTo>
                    <a:cubicBezTo>
                      <a:pt x="247696" y="150957"/>
                      <a:pt x="257175" y="147637"/>
                      <a:pt x="257175" y="147637"/>
                    </a:cubicBezTo>
                    <a:lnTo>
                      <a:pt x="340519" y="102393"/>
                    </a:lnTo>
                    <a:lnTo>
                      <a:pt x="359569" y="90487"/>
                    </a:lnTo>
                    <a:lnTo>
                      <a:pt x="47386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 210"/>
              <p:cNvSpPr/>
              <p:nvPr/>
            </p:nvSpPr>
            <p:spPr>
              <a:xfrm>
                <a:off x="2971800" y="2424113"/>
                <a:ext cx="542925" cy="185737"/>
              </a:xfrm>
              <a:custGeom>
                <a:avLst/>
                <a:gdLst>
                  <a:gd name="connsiteX0" fmla="*/ 0 w 542925"/>
                  <a:gd name="connsiteY0" fmla="*/ 185737 h 185737"/>
                  <a:gd name="connsiteX1" fmla="*/ 228600 w 542925"/>
                  <a:gd name="connsiteY1" fmla="*/ 109537 h 185737"/>
                  <a:gd name="connsiteX2" fmla="*/ 457200 w 542925"/>
                  <a:gd name="connsiteY2" fmla="*/ 28575 h 185737"/>
                  <a:gd name="connsiteX3" fmla="*/ 542925 w 542925"/>
                  <a:gd name="connsiteY3" fmla="*/ 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925" h="185737">
                    <a:moveTo>
                      <a:pt x="0" y="185737"/>
                    </a:moveTo>
                    <a:lnTo>
                      <a:pt x="228600" y="109537"/>
                    </a:lnTo>
                    <a:lnTo>
                      <a:pt x="457200" y="28575"/>
                    </a:lnTo>
                    <a:lnTo>
                      <a:pt x="54292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 211"/>
              <p:cNvSpPr/>
              <p:nvPr/>
            </p:nvSpPr>
            <p:spPr>
              <a:xfrm>
                <a:off x="2867025" y="2671763"/>
                <a:ext cx="314325" cy="109537"/>
              </a:xfrm>
              <a:custGeom>
                <a:avLst/>
                <a:gdLst>
                  <a:gd name="connsiteX0" fmla="*/ 0 w 314325"/>
                  <a:gd name="connsiteY0" fmla="*/ 109537 h 109537"/>
                  <a:gd name="connsiteX1" fmla="*/ 223838 w 314325"/>
                  <a:gd name="connsiteY1" fmla="*/ 9525 h 109537"/>
                  <a:gd name="connsiteX2" fmla="*/ 314325 w 314325"/>
                  <a:gd name="connsiteY2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325" h="109537">
                    <a:moveTo>
                      <a:pt x="0" y="109537"/>
                    </a:moveTo>
                    <a:lnTo>
                      <a:pt x="223838" y="9525"/>
                    </a:lnTo>
                    <a:lnTo>
                      <a:pt x="314325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4181475" y="2447925"/>
                <a:ext cx="373856" cy="1109663"/>
              </a:xfrm>
              <a:custGeom>
                <a:avLst/>
                <a:gdLst>
                  <a:gd name="connsiteX0" fmla="*/ 0 w 373856"/>
                  <a:gd name="connsiteY0" fmla="*/ 1109663 h 1109663"/>
                  <a:gd name="connsiteX1" fmla="*/ 30956 w 373856"/>
                  <a:gd name="connsiteY1" fmla="*/ 992981 h 1109663"/>
                  <a:gd name="connsiteX2" fmla="*/ 59531 w 373856"/>
                  <a:gd name="connsiteY2" fmla="*/ 921544 h 1109663"/>
                  <a:gd name="connsiteX3" fmla="*/ 71438 w 373856"/>
                  <a:gd name="connsiteY3" fmla="*/ 809625 h 1109663"/>
                  <a:gd name="connsiteX4" fmla="*/ 78581 w 373856"/>
                  <a:gd name="connsiteY4" fmla="*/ 716756 h 1109663"/>
                  <a:gd name="connsiteX5" fmla="*/ 150019 w 373856"/>
                  <a:gd name="connsiteY5" fmla="*/ 616744 h 1109663"/>
                  <a:gd name="connsiteX6" fmla="*/ 200025 w 373856"/>
                  <a:gd name="connsiteY6" fmla="*/ 528638 h 1109663"/>
                  <a:gd name="connsiteX7" fmla="*/ 230981 w 373856"/>
                  <a:gd name="connsiteY7" fmla="*/ 421481 h 1109663"/>
                  <a:gd name="connsiteX8" fmla="*/ 276225 w 373856"/>
                  <a:gd name="connsiteY8" fmla="*/ 311944 h 1109663"/>
                  <a:gd name="connsiteX9" fmla="*/ 288131 w 373856"/>
                  <a:gd name="connsiteY9" fmla="*/ 211931 h 1109663"/>
                  <a:gd name="connsiteX10" fmla="*/ 338138 w 373856"/>
                  <a:gd name="connsiteY10" fmla="*/ 100013 h 1109663"/>
                  <a:gd name="connsiteX11" fmla="*/ 366713 w 373856"/>
                  <a:gd name="connsiteY11" fmla="*/ 35719 h 1109663"/>
                  <a:gd name="connsiteX12" fmla="*/ 373856 w 373856"/>
                  <a:gd name="connsiteY12" fmla="*/ 0 h 110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3856" h="1109663">
                    <a:moveTo>
                      <a:pt x="0" y="1109663"/>
                    </a:moveTo>
                    <a:lnTo>
                      <a:pt x="30956" y="992981"/>
                    </a:lnTo>
                    <a:lnTo>
                      <a:pt x="59531" y="921544"/>
                    </a:lnTo>
                    <a:lnTo>
                      <a:pt x="71438" y="809625"/>
                    </a:lnTo>
                    <a:lnTo>
                      <a:pt x="78581" y="716756"/>
                    </a:lnTo>
                    <a:lnTo>
                      <a:pt x="150019" y="616744"/>
                    </a:lnTo>
                    <a:lnTo>
                      <a:pt x="200025" y="528638"/>
                    </a:lnTo>
                    <a:lnTo>
                      <a:pt x="230981" y="421481"/>
                    </a:lnTo>
                    <a:lnTo>
                      <a:pt x="276225" y="311944"/>
                    </a:lnTo>
                    <a:lnTo>
                      <a:pt x="288131" y="211931"/>
                    </a:lnTo>
                    <a:lnTo>
                      <a:pt x="338138" y="100013"/>
                    </a:lnTo>
                    <a:lnTo>
                      <a:pt x="366713" y="35719"/>
                    </a:lnTo>
                    <a:lnTo>
                      <a:pt x="373856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783806" y="2697956"/>
                <a:ext cx="221457" cy="238125"/>
              </a:xfrm>
              <a:custGeom>
                <a:avLst/>
                <a:gdLst>
                  <a:gd name="connsiteX0" fmla="*/ 0 w 221457"/>
                  <a:gd name="connsiteY0" fmla="*/ 238125 h 238125"/>
                  <a:gd name="connsiteX1" fmla="*/ 40482 w 221457"/>
                  <a:gd name="connsiteY1" fmla="*/ 178594 h 238125"/>
                  <a:gd name="connsiteX2" fmla="*/ 135732 w 221457"/>
                  <a:gd name="connsiteY2" fmla="*/ 102394 h 238125"/>
                  <a:gd name="connsiteX3" fmla="*/ 185738 w 221457"/>
                  <a:gd name="connsiteY3" fmla="*/ 38100 h 238125"/>
                  <a:gd name="connsiteX4" fmla="*/ 221457 w 221457"/>
                  <a:gd name="connsiteY4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7" h="238125">
                    <a:moveTo>
                      <a:pt x="0" y="238125"/>
                    </a:moveTo>
                    <a:lnTo>
                      <a:pt x="40482" y="178594"/>
                    </a:lnTo>
                    <a:lnTo>
                      <a:pt x="135732" y="102394"/>
                    </a:lnTo>
                    <a:lnTo>
                      <a:pt x="185738" y="38100"/>
                    </a:lnTo>
                    <a:lnTo>
                      <a:pt x="221457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3910013" y="2759869"/>
                <a:ext cx="357187" cy="792956"/>
              </a:xfrm>
              <a:custGeom>
                <a:avLst/>
                <a:gdLst>
                  <a:gd name="connsiteX0" fmla="*/ 0 w 357187"/>
                  <a:gd name="connsiteY0" fmla="*/ 792956 h 792956"/>
                  <a:gd name="connsiteX1" fmla="*/ 26193 w 357187"/>
                  <a:gd name="connsiteY1" fmla="*/ 678656 h 792956"/>
                  <a:gd name="connsiteX2" fmla="*/ 52387 w 357187"/>
                  <a:gd name="connsiteY2" fmla="*/ 552450 h 792956"/>
                  <a:gd name="connsiteX3" fmla="*/ 88106 w 357187"/>
                  <a:gd name="connsiteY3" fmla="*/ 438150 h 792956"/>
                  <a:gd name="connsiteX4" fmla="*/ 114300 w 357187"/>
                  <a:gd name="connsiteY4" fmla="*/ 350044 h 792956"/>
                  <a:gd name="connsiteX5" fmla="*/ 164306 w 357187"/>
                  <a:gd name="connsiteY5" fmla="*/ 254794 h 792956"/>
                  <a:gd name="connsiteX6" fmla="*/ 226218 w 357187"/>
                  <a:gd name="connsiteY6" fmla="*/ 190500 h 792956"/>
                  <a:gd name="connsiteX7" fmla="*/ 311943 w 357187"/>
                  <a:gd name="connsiteY7" fmla="*/ 88106 h 792956"/>
                  <a:gd name="connsiteX8" fmla="*/ 357187 w 357187"/>
                  <a:gd name="connsiteY8" fmla="*/ 0 h 79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187" h="792956">
                    <a:moveTo>
                      <a:pt x="0" y="792956"/>
                    </a:moveTo>
                    <a:lnTo>
                      <a:pt x="26193" y="678656"/>
                    </a:lnTo>
                    <a:lnTo>
                      <a:pt x="52387" y="552450"/>
                    </a:lnTo>
                    <a:lnTo>
                      <a:pt x="88106" y="438150"/>
                    </a:lnTo>
                    <a:lnTo>
                      <a:pt x="114300" y="350044"/>
                    </a:lnTo>
                    <a:lnTo>
                      <a:pt x="164306" y="254794"/>
                    </a:lnTo>
                    <a:lnTo>
                      <a:pt x="226218" y="190500"/>
                    </a:lnTo>
                    <a:lnTo>
                      <a:pt x="311943" y="88106"/>
                    </a:lnTo>
                    <a:lnTo>
                      <a:pt x="357187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 195"/>
              <p:cNvSpPr/>
              <p:nvPr/>
            </p:nvSpPr>
            <p:spPr>
              <a:xfrm>
                <a:off x="3998119" y="3121819"/>
                <a:ext cx="207169" cy="435769"/>
              </a:xfrm>
              <a:custGeom>
                <a:avLst/>
                <a:gdLst>
                  <a:gd name="connsiteX0" fmla="*/ 0 w 207169"/>
                  <a:gd name="connsiteY0" fmla="*/ 435769 h 435769"/>
                  <a:gd name="connsiteX1" fmla="*/ 35719 w 207169"/>
                  <a:gd name="connsiteY1" fmla="*/ 285750 h 435769"/>
                  <a:gd name="connsiteX2" fmla="*/ 92869 w 207169"/>
                  <a:gd name="connsiteY2" fmla="*/ 145256 h 435769"/>
                  <a:gd name="connsiteX3" fmla="*/ 152400 w 207169"/>
                  <a:gd name="connsiteY3" fmla="*/ 52387 h 435769"/>
                  <a:gd name="connsiteX4" fmla="*/ 207169 w 207169"/>
                  <a:gd name="connsiteY4" fmla="*/ 0 h 43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69" h="435769">
                    <a:moveTo>
                      <a:pt x="0" y="435769"/>
                    </a:moveTo>
                    <a:lnTo>
                      <a:pt x="35719" y="285750"/>
                    </a:lnTo>
                    <a:lnTo>
                      <a:pt x="92869" y="145256"/>
                    </a:lnTo>
                    <a:lnTo>
                      <a:pt x="152400" y="52387"/>
                    </a:lnTo>
                    <a:lnTo>
                      <a:pt x="207169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4557713" y="2562225"/>
                <a:ext cx="147637" cy="995363"/>
              </a:xfrm>
              <a:custGeom>
                <a:avLst/>
                <a:gdLst>
                  <a:gd name="connsiteX0" fmla="*/ 0 w 147637"/>
                  <a:gd name="connsiteY0" fmla="*/ 995363 h 995363"/>
                  <a:gd name="connsiteX1" fmla="*/ 9525 w 147637"/>
                  <a:gd name="connsiteY1" fmla="*/ 881063 h 995363"/>
                  <a:gd name="connsiteX2" fmla="*/ 57150 w 147637"/>
                  <a:gd name="connsiteY2" fmla="*/ 745331 h 995363"/>
                  <a:gd name="connsiteX3" fmla="*/ 57150 w 147637"/>
                  <a:gd name="connsiteY3" fmla="*/ 661988 h 995363"/>
                  <a:gd name="connsiteX4" fmla="*/ 57150 w 147637"/>
                  <a:gd name="connsiteY4" fmla="*/ 635794 h 995363"/>
                  <a:gd name="connsiteX5" fmla="*/ 50006 w 147637"/>
                  <a:gd name="connsiteY5" fmla="*/ 535781 h 995363"/>
                  <a:gd name="connsiteX6" fmla="*/ 71437 w 147637"/>
                  <a:gd name="connsiteY6" fmla="*/ 366713 h 995363"/>
                  <a:gd name="connsiteX7" fmla="*/ 71437 w 147637"/>
                  <a:gd name="connsiteY7" fmla="*/ 342900 h 995363"/>
                  <a:gd name="connsiteX8" fmla="*/ 92868 w 147637"/>
                  <a:gd name="connsiteY8" fmla="*/ 226219 h 995363"/>
                  <a:gd name="connsiteX9" fmla="*/ 109537 w 147637"/>
                  <a:gd name="connsiteY9" fmla="*/ 145256 h 995363"/>
                  <a:gd name="connsiteX10" fmla="*/ 114300 w 147637"/>
                  <a:gd name="connsiteY10" fmla="*/ 59531 h 995363"/>
                  <a:gd name="connsiteX11" fmla="*/ 147637 w 147637"/>
                  <a:gd name="connsiteY11" fmla="*/ 0 h 99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637" h="995363">
                    <a:moveTo>
                      <a:pt x="0" y="995363"/>
                    </a:moveTo>
                    <a:lnTo>
                      <a:pt x="9525" y="881063"/>
                    </a:lnTo>
                    <a:lnTo>
                      <a:pt x="57150" y="745331"/>
                    </a:lnTo>
                    <a:lnTo>
                      <a:pt x="57150" y="661988"/>
                    </a:lnTo>
                    <a:lnTo>
                      <a:pt x="57150" y="635794"/>
                    </a:lnTo>
                    <a:lnTo>
                      <a:pt x="50006" y="535781"/>
                    </a:lnTo>
                    <a:lnTo>
                      <a:pt x="71437" y="366713"/>
                    </a:lnTo>
                    <a:lnTo>
                      <a:pt x="71437" y="342900"/>
                    </a:lnTo>
                    <a:lnTo>
                      <a:pt x="92868" y="226219"/>
                    </a:lnTo>
                    <a:lnTo>
                      <a:pt x="109537" y="145256"/>
                    </a:lnTo>
                    <a:lnTo>
                      <a:pt x="114300" y="59531"/>
                    </a:lnTo>
                    <a:lnTo>
                      <a:pt x="147637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20" name="Group 219"/>
          <p:cNvGrpSpPr/>
          <p:nvPr/>
        </p:nvGrpSpPr>
        <p:grpSpPr>
          <a:xfrm>
            <a:off x="2854325" y="1752600"/>
            <a:ext cx="1670050" cy="2343150"/>
            <a:chOff x="2854325" y="1752600"/>
            <a:chExt cx="1670050" cy="2343150"/>
          </a:xfrm>
        </p:grpSpPr>
        <p:cxnSp>
          <p:nvCxnSpPr>
            <p:cNvPr id="215" name="Straight Connector 214"/>
            <p:cNvCxnSpPr/>
            <p:nvPr/>
          </p:nvCxnSpPr>
          <p:spPr>
            <a:xfrm>
              <a:off x="2854325" y="1752600"/>
              <a:ext cx="0" cy="210312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>
              <a:off x="2855913" y="3733800"/>
              <a:ext cx="46355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xtBox 218"/>
            <p:cNvSpPr txBox="1"/>
            <p:nvPr/>
          </p:nvSpPr>
          <p:spPr>
            <a:xfrm>
              <a:off x="2895600" y="3787973"/>
              <a:ext cx="1628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No L-bars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05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Region B5N</a:t>
            </a:r>
            <a:endParaRPr lang="en-US" sz="3300" dirty="0"/>
          </a:p>
        </p:txBody>
      </p:sp>
      <p:sp>
        <p:nvSpPr>
          <p:cNvPr id="154" name="TextBox 153"/>
          <p:cNvSpPr txBox="1"/>
          <p:nvPr/>
        </p:nvSpPr>
        <p:spPr>
          <a:xfrm>
            <a:off x="5029200" y="3977640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#5 R-bars spaced at	4 in. for 8'-3"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</a:t>
            </a:r>
            <a:r>
              <a:rPr lang="en-US" dirty="0" smtClean="0"/>
              <a:t>6 in. for </a:t>
            </a:r>
            <a:r>
              <a:rPr lang="en-US" dirty="0"/>
              <a:t>5</a:t>
            </a:r>
            <a:r>
              <a:rPr lang="en-US" dirty="0" smtClean="0"/>
              <a:t>'-</a:t>
            </a:r>
            <a:r>
              <a:rPr lang="en-US" dirty="0"/>
              <a:t>1</a:t>
            </a:r>
            <a:r>
              <a:rPr lang="en-US" dirty="0" smtClean="0"/>
              <a:t>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#6 L-bars spaced at	4 in. </a:t>
            </a:r>
            <a:r>
              <a:rPr lang="en-US" dirty="0"/>
              <a:t>for 8'-3"</a:t>
            </a:r>
          </a:p>
        </p:txBody>
      </p:sp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5120640" y="1463040"/>
            <a:ext cx="3708589" cy="2286000"/>
            <a:chOff x="4572000" y="3858768"/>
            <a:chExt cx="4450307" cy="2743200"/>
          </a:xfrm>
        </p:grpSpPr>
        <p:sp>
          <p:nvSpPr>
            <p:cNvPr id="156" name="Freeform 122"/>
            <p:cNvSpPr>
              <a:spLocks/>
            </p:cNvSpPr>
            <p:nvPr/>
          </p:nvSpPr>
          <p:spPr bwMode="auto">
            <a:xfrm>
              <a:off x="4572000" y="4096630"/>
              <a:ext cx="4450307" cy="2505338"/>
            </a:xfrm>
            <a:custGeom>
              <a:avLst/>
              <a:gdLst>
                <a:gd name="T0" fmla="*/ 0 w 1636"/>
                <a:gd name="T1" fmla="*/ 0 h 921"/>
                <a:gd name="T2" fmla="*/ 6 w 1636"/>
                <a:gd name="T3" fmla="*/ 100 h 921"/>
                <a:gd name="T4" fmla="*/ 147 w 1636"/>
                <a:gd name="T5" fmla="*/ 115 h 921"/>
                <a:gd name="T6" fmla="*/ 345 w 1636"/>
                <a:gd name="T7" fmla="*/ 905 h 921"/>
                <a:gd name="T8" fmla="*/ 366 w 1636"/>
                <a:gd name="T9" fmla="*/ 921 h 921"/>
                <a:gd name="T10" fmla="*/ 1270 w 1636"/>
                <a:gd name="T11" fmla="*/ 921 h 921"/>
                <a:gd name="T12" fmla="*/ 1291 w 1636"/>
                <a:gd name="T13" fmla="*/ 905 h 921"/>
                <a:gd name="T14" fmla="*/ 1489 w 1636"/>
                <a:gd name="T15" fmla="*/ 115 h 921"/>
                <a:gd name="T16" fmla="*/ 1630 w 1636"/>
                <a:gd name="T17" fmla="*/ 100 h 921"/>
                <a:gd name="T18" fmla="*/ 1636 w 1636"/>
                <a:gd name="T19" fmla="*/ 0 h 921"/>
                <a:gd name="T20" fmla="*/ 1368 w 1636"/>
                <a:gd name="T21" fmla="*/ 0 h 921"/>
                <a:gd name="T22" fmla="*/ 1338 w 1636"/>
                <a:gd name="T23" fmla="*/ 369 h 921"/>
                <a:gd name="T24" fmla="*/ 1248 w 1636"/>
                <a:gd name="T25" fmla="*/ 729 h 921"/>
                <a:gd name="T26" fmla="*/ 1185 w 1636"/>
                <a:gd name="T27" fmla="*/ 780 h 921"/>
                <a:gd name="T28" fmla="*/ 452 w 1636"/>
                <a:gd name="T29" fmla="*/ 780 h 921"/>
                <a:gd name="T30" fmla="*/ 388 w 1636"/>
                <a:gd name="T31" fmla="*/ 729 h 921"/>
                <a:gd name="T32" fmla="*/ 298 w 1636"/>
                <a:gd name="T33" fmla="*/ 369 h 921"/>
                <a:gd name="T34" fmla="*/ 268 w 1636"/>
                <a:gd name="T35" fmla="*/ 0 h 921"/>
                <a:gd name="T36" fmla="*/ 0 w 1636"/>
                <a:gd name="T37" fmla="*/ 0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6" h="921">
                  <a:moveTo>
                    <a:pt x="0" y="0"/>
                  </a:moveTo>
                  <a:lnTo>
                    <a:pt x="6" y="100"/>
                  </a:lnTo>
                  <a:lnTo>
                    <a:pt x="147" y="115"/>
                  </a:lnTo>
                  <a:lnTo>
                    <a:pt x="345" y="905"/>
                  </a:lnTo>
                  <a:lnTo>
                    <a:pt x="366" y="921"/>
                  </a:lnTo>
                  <a:lnTo>
                    <a:pt x="1270" y="921"/>
                  </a:lnTo>
                  <a:lnTo>
                    <a:pt x="1291" y="905"/>
                  </a:lnTo>
                  <a:lnTo>
                    <a:pt x="1489" y="115"/>
                  </a:lnTo>
                  <a:lnTo>
                    <a:pt x="1630" y="100"/>
                  </a:lnTo>
                  <a:lnTo>
                    <a:pt x="1636" y="0"/>
                  </a:lnTo>
                  <a:lnTo>
                    <a:pt x="1368" y="0"/>
                  </a:lnTo>
                  <a:lnTo>
                    <a:pt x="1338" y="369"/>
                  </a:lnTo>
                  <a:lnTo>
                    <a:pt x="1248" y="729"/>
                  </a:lnTo>
                  <a:lnTo>
                    <a:pt x="1185" y="780"/>
                  </a:lnTo>
                  <a:lnTo>
                    <a:pt x="452" y="780"/>
                  </a:lnTo>
                  <a:lnTo>
                    <a:pt x="388" y="729"/>
                  </a:lnTo>
                  <a:lnTo>
                    <a:pt x="298" y="369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5551285" y="6308183"/>
              <a:ext cx="2491736" cy="206738"/>
              <a:chOff x="3035300" y="3990976"/>
              <a:chExt cx="1454150" cy="12065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52" name="Freeform 132"/>
              <p:cNvSpPr>
                <a:spLocks/>
              </p:cNvSpPr>
              <p:nvPr/>
            </p:nvSpPr>
            <p:spPr bwMode="auto">
              <a:xfrm>
                <a:off x="37560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33"/>
              <p:cNvSpPr>
                <a:spLocks/>
              </p:cNvSpPr>
              <p:nvPr/>
            </p:nvSpPr>
            <p:spPr bwMode="auto">
              <a:xfrm>
                <a:off x="37020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4"/>
              <p:cNvSpPr>
                <a:spLocks/>
              </p:cNvSpPr>
              <p:nvPr/>
            </p:nvSpPr>
            <p:spPr bwMode="auto">
              <a:xfrm>
                <a:off x="3649663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35"/>
              <p:cNvSpPr>
                <a:spLocks/>
              </p:cNvSpPr>
              <p:nvPr/>
            </p:nvSpPr>
            <p:spPr bwMode="auto">
              <a:xfrm>
                <a:off x="3595688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6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36"/>
              <p:cNvSpPr>
                <a:spLocks/>
              </p:cNvSpPr>
              <p:nvPr/>
            </p:nvSpPr>
            <p:spPr bwMode="auto">
              <a:xfrm>
                <a:off x="3541713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37"/>
              <p:cNvSpPr>
                <a:spLocks/>
              </p:cNvSpPr>
              <p:nvPr/>
            </p:nvSpPr>
            <p:spPr bwMode="auto">
              <a:xfrm>
                <a:off x="34893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6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38"/>
              <p:cNvSpPr>
                <a:spLocks/>
              </p:cNvSpPr>
              <p:nvPr/>
            </p:nvSpPr>
            <p:spPr bwMode="auto">
              <a:xfrm>
                <a:off x="34353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39"/>
              <p:cNvSpPr>
                <a:spLocks/>
              </p:cNvSpPr>
              <p:nvPr/>
            </p:nvSpPr>
            <p:spPr bwMode="auto">
              <a:xfrm>
                <a:off x="3382963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40"/>
              <p:cNvSpPr>
                <a:spLocks/>
              </p:cNvSpPr>
              <p:nvPr/>
            </p:nvSpPr>
            <p:spPr bwMode="auto">
              <a:xfrm>
                <a:off x="3328988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41"/>
              <p:cNvSpPr>
                <a:spLocks/>
              </p:cNvSpPr>
              <p:nvPr/>
            </p:nvSpPr>
            <p:spPr bwMode="auto">
              <a:xfrm>
                <a:off x="3276600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42"/>
              <p:cNvSpPr>
                <a:spLocks/>
              </p:cNvSpPr>
              <p:nvPr/>
            </p:nvSpPr>
            <p:spPr bwMode="auto">
              <a:xfrm>
                <a:off x="3222625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43"/>
              <p:cNvSpPr>
                <a:spLocks/>
              </p:cNvSpPr>
              <p:nvPr/>
            </p:nvSpPr>
            <p:spPr bwMode="auto">
              <a:xfrm>
                <a:off x="3170238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44"/>
              <p:cNvSpPr>
                <a:spLocks/>
              </p:cNvSpPr>
              <p:nvPr/>
            </p:nvSpPr>
            <p:spPr bwMode="auto">
              <a:xfrm>
                <a:off x="3116263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45"/>
              <p:cNvSpPr>
                <a:spLocks/>
              </p:cNvSpPr>
              <p:nvPr/>
            </p:nvSpPr>
            <p:spPr bwMode="auto">
              <a:xfrm>
                <a:off x="3062288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46"/>
              <p:cNvSpPr>
                <a:spLocks/>
              </p:cNvSpPr>
              <p:nvPr/>
            </p:nvSpPr>
            <p:spPr bwMode="auto">
              <a:xfrm>
                <a:off x="37560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47"/>
              <p:cNvSpPr>
                <a:spLocks/>
              </p:cNvSpPr>
              <p:nvPr/>
            </p:nvSpPr>
            <p:spPr bwMode="auto">
              <a:xfrm>
                <a:off x="37020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48"/>
              <p:cNvSpPr>
                <a:spLocks/>
              </p:cNvSpPr>
              <p:nvPr/>
            </p:nvSpPr>
            <p:spPr bwMode="auto">
              <a:xfrm>
                <a:off x="3649663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49"/>
              <p:cNvSpPr>
                <a:spLocks/>
              </p:cNvSpPr>
              <p:nvPr/>
            </p:nvSpPr>
            <p:spPr bwMode="auto">
              <a:xfrm>
                <a:off x="3595688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6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50"/>
              <p:cNvSpPr>
                <a:spLocks/>
              </p:cNvSpPr>
              <p:nvPr/>
            </p:nvSpPr>
            <p:spPr bwMode="auto">
              <a:xfrm>
                <a:off x="3541713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51"/>
              <p:cNvSpPr>
                <a:spLocks/>
              </p:cNvSpPr>
              <p:nvPr/>
            </p:nvSpPr>
            <p:spPr bwMode="auto">
              <a:xfrm>
                <a:off x="34893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6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152"/>
              <p:cNvSpPr>
                <a:spLocks/>
              </p:cNvSpPr>
              <p:nvPr/>
            </p:nvSpPr>
            <p:spPr bwMode="auto">
              <a:xfrm>
                <a:off x="34353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153"/>
              <p:cNvSpPr>
                <a:spLocks/>
              </p:cNvSpPr>
              <p:nvPr/>
            </p:nvSpPr>
            <p:spPr bwMode="auto">
              <a:xfrm>
                <a:off x="3382963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54"/>
              <p:cNvSpPr>
                <a:spLocks/>
              </p:cNvSpPr>
              <p:nvPr/>
            </p:nvSpPr>
            <p:spPr bwMode="auto">
              <a:xfrm>
                <a:off x="3328988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55"/>
              <p:cNvSpPr>
                <a:spLocks/>
              </p:cNvSpPr>
              <p:nvPr/>
            </p:nvSpPr>
            <p:spPr bwMode="auto">
              <a:xfrm>
                <a:off x="3276600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56"/>
              <p:cNvSpPr>
                <a:spLocks/>
              </p:cNvSpPr>
              <p:nvPr/>
            </p:nvSpPr>
            <p:spPr bwMode="auto">
              <a:xfrm>
                <a:off x="3222625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57"/>
              <p:cNvSpPr>
                <a:spLocks/>
              </p:cNvSpPr>
              <p:nvPr/>
            </p:nvSpPr>
            <p:spPr bwMode="auto">
              <a:xfrm>
                <a:off x="3170238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459"/>
              <p:cNvSpPr>
                <a:spLocks/>
              </p:cNvSpPr>
              <p:nvPr/>
            </p:nvSpPr>
            <p:spPr bwMode="auto">
              <a:xfrm>
                <a:off x="3116262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460"/>
              <p:cNvSpPr>
                <a:spLocks/>
              </p:cNvSpPr>
              <p:nvPr/>
            </p:nvSpPr>
            <p:spPr bwMode="auto">
              <a:xfrm>
                <a:off x="3049587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461"/>
              <p:cNvSpPr>
                <a:spLocks/>
              </p:cNvSpPr>
              <p:nvPr/>
            </p:nvSpPr>
            <p:spPr bwMode="auto">
              <a:xfrm>
                <a:off x="3595687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8 w 8"/>
                  <a:gd name="T5" fmla="*/ 1 h 8"/>
                  <a:gd name="T6" fmla="*/ 7 w 8"/>
                  <a:gd name="T7" fmla="*/ 1 h 8"/>
                  <a:gd name="T8" fmla="*/ 6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2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2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6 w 8"/>
                  <a:gd name="T33" fmla="*/ 8 h 8"/>
                  <a:gd name="T34" fmla="*/ 7 w 8"/>
                  <a:gd name="T35" fmla="*/ 7 h 8"/>
                  <a:gd name="T36" fmla="*/ 8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462"/>
              <p:cNvSpPr>
                <a:spLocks/>
              </p:cNvSpPr>
              <p:nvPr/>
            </p:nvSpPr>
            <p:spPr bwMode="auto">
              <a:xfrm>
                <a:off x="3489325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8 w 8"/>
                  <a:gd name="T5" fmla="*/ 1 h 8"/>
                  <a:gd name="T6" fmla="*/ 7 w 8"/>
                  <a:gd name="T7" fmla="*/ 1 h 8"/>
                  <a:gd name="T8" fmla="*/ 6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2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2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6 w 8"/>
                  <a:gd name="T33" fmla="*/ 8 h 8"/>
                  <a:gd name="T34" fmla="*/ 7 w 8"/>
                  <a:gd name="T35" fmla="*/ 7 h 8"/>
                  <a:gd name="T36" fmla="*/ 8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463"/>
              <p:cNvSpPr>
                <a:spLocks/>
              </p:cNvSpPr>
              <p:nvPr/>
            </p:nvSpPr>
            <p:spPr bwMode="auto">
              <a:xfrm>
                <a:off x="3382962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2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2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464"/>
              <p:cNvSpPr>
                <a:spLocks/>
              </p:cNvSpPr>
              <p:nvPr/>
            </p:nvSpPr>
            <p:spPr bwMode="auto">
              <a:xfrm>
                <a:off x="3276600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2 w 8"/>
                  <a:gd name="T13" fmla="*/ 0 h 8"/>
                  <a:gd name="T14" fmla="*/ 1 w 8"/>
                  <a:gd name="T15" fmla="*/ 1 h 8"/>
                  <a:gd name="T16" fmla="*/ 0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0 w 8"/>
                  <a:gd name="T25" fmla="*/ 6 h 8"/>
                  <a:gd name="T26" fmla="*/ 1 w 8"/>
                  <a:gd name="T27" fmla="*/ 7 h 8"/>
                  <a:gd name="T28" fmla="*/ 2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465"/>
              <p:cNvSpPr>
                <a:spLocks/>
              </p:cNvSpPr>
              <p:nvPr/>
            </p:nvSpPr>
            <p:spPr bwMode="auto">
              <a:xfrm>
                <a:off x="3170237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2 w 8"/>
                  <a:gd name="T13" fmla="*/ 0 h 8"/>
                  <a:gd name="T14" fmla="*/ 1 w 8"/>
                  <a:gd name="T15" fmla="*/ 1 h 8"/>
                  <a:gd name="T16" fmla="*/ 0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0 w 8"/>
                  <a:gd name="T25" fmla="*/ 6 h 8"/>
                  <a:gd name="T26" fmla="*/ 1 w 8"/>
                  <a:gd name="T27" fmla="*/ 7 h 8"/>
                  <a:gd name="T28" fmla="*/ 2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466"/>
              <p:cNvSpPr>
                <a:spLocks/>
              </p:cNvSpPr>
              <p:nvPr/>
            </p:nvSpPr>
            <p:spPr bwMode="auto">
              <a:xfrm>
                <a:off x="3035300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9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5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1 w 9"/>
                  <a:gd name="T19" fmla="*/ 3 h 8"/>
                  <a:gd name="T20" fmla="*/ 0 w 9"/>
                  <a:gd name="T21" fmla="*/ 4 h 8"/>
                  <a:gd name="T22" fmla="*/ 1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5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9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467"/>
              <p:cNvSpPr>
                <a:spLocks/>
              </p:cNvSpPr>
              <p:nvPr/>
            </p:nvSpPr>
            <p:spPr bwMode="auto">
              <a:xfrm>
                <a:off x="3808412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468"/>
              <p:cNvSpPr>
                <a:spLocks/>
              </p:cNvSpPr>
              <p:nvPr/>
            </p:nvSpPr>
            <p:spPr bwMode="auto">
              <a:xfrm>
                <a:off x="3862387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469"/>
              <p:cNvSpPr>
                <a:spLocks/>
              </p:cNvSpPr>
              <p:nvPr/>
            </p:nvSpPr>
            <p:spPr bwMode="auto">
              <a:xfrm>
                <a:off x="3916362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470"/>
              <p:cNvSpPr>
                <a:spLocks/>
              </p:cNvSpPr>
              <p:nvPr/>
            </p:nvSpPr>
            <p:spPr bwMode="auto">
              <a:xfrm>
                <a:off x="39687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471"/>
              <p:cNvSpPr>
                <a:spLocks/>
              </p:cNvSpPr>
              <p:nvPr/>
            </p:nvSpPr>
            <p:spPr bwMode="auto">
              <a:xfrm>
                <a:off x="40227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472"/>
              <p:cNvSpPr>
                <a:spLocks/>
              </p:cNvSpPr>
              <p:nvPr/>
            </p:nvSpPr>
            <p:spPr bwMode="auto">
              <a:xfrm>
                <a:off x="4075112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473"/>
              <p:cNvSpPr>
                <a:spLocks/>
              </p:cNvSpPr>
              <p:nvPr/>
            </p:nvSpPr>
            <p:spPr bwMode="auto">
              <a:xfrm>
                <a:off x="4129087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7 w 9"/>
                  <a:gd name="T5" fmla="*/ 2 h 9"/>
                  <a:gd name="T6" fmla="*/ 7 w 9"/>
                  <a:gd name="T7" fmla="*/ 1 h 9"/>
                  <a:gd name="T8" fmla="*/ 5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5 w 9"/>
                  <a:gd name="T33" fmla="*/ 8 h 9"/>
                  <a:gd name="T34" fmla="*/ 7 w 9"/>
                  <a:gd name="T35" fmla="*/ 8 h 9"/>
                  <a:gd name="T36" fmla="*/ 7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474"/>
              <p:cNvSpPr>
                <a:spLocks/>
              </p:cNvSpPr>
              <p:nvPr/>
            </p:nvSpPr>
            <p:spPr bwMode="auto">
              <a:xfrm>
                <a:off x="4181475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475"/>
              <p:cNvSpPr>
                <a:spLocks/>
              </p:cNvSpPr>
              <p:nvPr/>
            </p:nvSpPr>
            <p:spPr bwMode="auto">
              <a:xfrm>
                <a:off x="42354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476"/>
              <p:cNvSpPr>
                <a:spLocks/>
              </p:cNvSpPr>
              <p:nvPr/>
            </p:nvSpPr>
            <p:spPr bwMode="auto">
              <a:xfrm>
                <a:off x="42894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477"/>
              <p:cNvSpPr>
                <a:spLocks/>
              </p:cNvSpPr>
              <p:nvPr/>
            </p:nvSpPr>
            <p:spPr bwMode="auto">
              <a:xfrm>
                <a:off x="4341812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478"/>
              <p:cNvSpPr>
                <a:spLocks/>
              </p:cNvSpPr>
              <p:nvPr/>
            </p:nvSpPr>
            <p:spPr bwMode="auto">
              <a:xfrm>
                <a:off x="4395787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479"/>
              <p:cNvSpPr>
                <a:spLocks/>
              </p:cNvSpPr>
              <p:nvPr/>
            </p:nvSpPr>
            <p:spPr bwMode="auto">
              <a:xfrm>
                <a:off x="4448175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480"/>
              <p:cNvSpPr>
                <a:spLocks/>
              </p:cNvSpPr>
              <p:nvPr/>
            </p:nvSpPr>
            <p:spPr bwMode="auto">
              <a:xfrm>
                <a:off x="3808412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481"/>
              <p:cNvSpPr>
                <a:spLocks/>
              </p:cNvSpPr>
              <p:nvPr/>
            </p:nvSpPr>
            <p:spPr bwMode="auto">
              <a:xfrm>
                <a:off x="3862387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482"/>
              <p:cNvSpPr>
                <a:spLocks/>
              </p:cNvSpPr>
              <p:nvPr/>
            </p:nvSpPr>
            <p:spPr bwMode="auto">
              <a:xfrm>
                <a:off x="3916362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483"/>
              <p:cNvSpPr>
                <a:spLocks/>
              </p:cNvSpPr>
              <p:nvPr/>
            </p:nvSpPr>
            <p:spPr bwMode="auto">
              <a:xfrm>
                <a:off x="39687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484"/>
              <p:cNvSpPr>
                <a:spLocks/>
              </p:cNvSpPr>
              <p:nvPr/>
            </p:nvSpPr>
            <p:spPr bwMode="auto">
              <a:xfrm>
                <a:off x="40227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485"/>
              <p:cNvSpPr>
                <a:spLocks/>
              </p:cNvSpPr>
              <p:nvPr/>
            </p:nvSpPr>
            <p:spPr bwMode="auto">
              <a:xfrm>
                <a:off x="4075112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486"/>
              <p:cNvSpPr>
                <a:spLocks/>
              </p:cNvSpPr>
              <p:nvPr/>
            </p:nvSpPr>
            <p:spPr bwMode="auto">
              <a:xfrm>
                <a:off x="4129087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7 w 9"/>
                  <a:gd name="T5" fmla="*/ 2 h 9"/>
                  <a:gd name="T6" fmla="*/ 7 w 9"/>
                  <a:gd name="T7" fmla="*/ 1 h 9"/>
                  <a:gd name="T8" fmla="*/ 5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5 w 9"/>
                  <a:gd name="T33" fmla="*/ 9 h 9"/>
                  <a:gd name="T34" fmla="*/ 7 w 9"/>
                  <a:gd name="T35" fmla="*/ 8 h 9"/>
                  <a:gd name="T36" fmla="*/ 7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487"/>
              <p:cNvSpPr>
                <a:spLocks/>
              </p:cNvSpPr>
              <p:nvPr/>
            </p:nvSpPr>
            <p:spPr bwMode="auto">
              <a:xfrm>
                <a:off x="4181475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488"/>
              <p:cNvSpPr>
                <a:spLocks/>
              </p:cNvSpPr>
              <p:nvPr/>
            </p:nvSpPr>
            <p:spPr bwMode="auto">
              <a:xfrm>
                <a:off x="42354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489"/>
              <p:cNvSpPr>
                <a:spLocks/>
              </p:cNvSpPr>
              <p:nvPr/>
            </p:nvSpPr>
            <p:spPr bwMode="auto">
              <a:xfrm>
                <a:off x="42894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490"/>
              <p:cNvSpPr>
                <a:spLocks/>
              </p:cNvSpPr>
              <p:nvPr/>
            </p:nvSpPr>
            <p:spPr bwMode="auto">
              <a:xfrm>
                <a:off x="4341812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491"/>
              <p:cNvSpPr>
                <a:spLocks/>
              </p:cNvSpPr>
              <p:nvPr/>
            </p:nvSpPr>
            <p:spPr bwMode="auto">
              <a:xfrm>
                <a:off x="4395787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492"/>
              <p:cNvSpPr>
                <a:spLocks/>
              </p:cNvSpPr>
              <p:nvPr/>
            </p:nvSpPr>
            <p:spPr bwMode="auto">
              <a:xfrm>
                <a:off x="4462462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493"/>
              <p:cNvSpPr>
                <a:spLocks/>
              </p:cNvSpPr>
              <p:nvPr/>
            </p:nvSpPr>
            <p:spPr bwMode="auto">
              <a:xfrm>
                <a:off x="3916362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2 w 8"/>
                  <a:gd name="T13" fmla="*/ 0 h 8"/>
                  <a:gd name="T14" fmla="*/ 1 w 8"/>
                  <a:gd name="T15" fmla="*/ 1 h 8"/>
                  <a:gd name="T16" fmla="*/ 0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0 w 8"/>
                  <a:gd name="T25" fmla="*/ 6 h 8"/>
                  <a:gd name="T26" fmla="*/ 1 w 8"/>
                  <a:gd name="T27" fmla="*/ 7 h 8"/>
                  <a:gd name="T28" fmla="*/ 2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494"/>
              <p:cNvSpPr>
                <a:spLocks/>
              </p:cNvSpPr>
              <p:nvPr/>
            </p:nvSpPr>
            <p:spPr bwMode="auto">
              <a:xfrm>
                <a:off x="4022725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1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1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495"/>
              <p:cNvSpPr>
                <a:spLocks/>
              </p:cNvSpPr>
              <p:nvPr/>
            </p:nvSpPr>
            <p:spPr bwMode="auto">
              <a:xfrm>
                <a:off x="4129087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8 w 9"/>
                  <a:gd name="T3" fmla="*/ 3 h 8"/>
                  <a:gd name="T4" fmla="*/ 7 w 9"/>
                  <a:gd name="T5" fmla="*/ 1 h 8"/>
                  <a:gd name="T6" fmla="*/ 7 w 9"/>
                  <a:gd name="T7" fmla="*/ 1 h 8"/>
                  <a:gd name="T8" fmla="*/ 5 w 9"/>
                  <a:gd name="T9" fmla="*/ 0 h 8"/>
                  <a:gd name="T10" fmla="*/ 4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0 w 9"/>
                  <a:gd name="T19" fmla="*/ 3 h 8"/>
                  <a:gd name="T20" fmla="*/ 0 w 9"/>
                  <a:gd name="T21" fmla="*/ 4 h 8"/>
                  <a:gd name="T22" fmla="*/ 0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4 w 9"/>
                  <a:gd name="T31" fmla="*/ 8 h 8"/>
                  <a:gd name="T32" fmla="*/ 5 w 9"/>
                  <a:gd name="T33" fmla="*/ 8 h 8"/>
                  <a:gd name="T34" fmla="*/ 7 w 9"/>
                  <a:gd name="T35" fmla="*/ 7 h 8"/>
                  <a:gd name="T36" fmla="*/ 7 w 9"/>
                  <a:gd name="T37" fmla="*/ 6 h 8"/>
                  <a:gd name="T38" fmla="*/ 8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496"/>
              <p:cNvSpPr>
                <a:spLocks/>
              </p:cNvSpPr>
              <p:nvPr/>
            </p:nvSpPr>
            <p:spPr bwMode="auto">
              <a:xfrm>
                <a:off x="4235450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8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4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0 w 9"/>
                  <a:gd name="T19" fmla="*/ 3 h 8"/>
                  <a:gd name="T20" fmla="*/ 0 w 9"/>
                  <a:gd name="T21" fmla="*/ 4 h 8"/>
                  <a:gd name="T22" fmla="*/ 0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4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8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497"/>
              <p:cNvSpPr>
                <a:spLocks/>
              </p:cNvSpPr>
              <p:nvPr/>
            </p:nvSpPr>
            <p:spPr bwMode="auto">
              <a:xfrm>
                <a:off x="4341812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9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5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0 w 9"/>
                  <a:gd name="T19" fmla="*/ 3 h 8"/>
                  <a:gd name="T20" fmla="*/ 0 w 9"/>
                  <a:gd name="T21" fmla="*/ 4 h 8"/>
                  <a:gd name="T22" fmla="*/ 0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5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9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498"/>
              <p:cNvSpPr>
                <a:spLocks/>
              </p:cNvSpPr>
              <p:nvPr/>
            </p:nvSpPr>
            <p:spPr bwMode="auto">
              <a:xfrm>
                <a:off x="4475162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8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4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1 w 9"/>
                  <a:gd name="T19" fmla="*/ 3 h 8"/>
                  <a:gd name="T20" fmla="*/ 0 w 9"/>
                  <a:gd name="T21" fmla="*/ 4 h 8"/>
                  <a:gd name="T22" fmla="*/ 1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4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8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4653607" y="4164635"/>
              <a:ext cx="671898" cy="1373721"/>
              <a:chOff x="2511425" y="2740026"/>
              <a:chExt cx="392112" cy="801688"/>
            </a:xfrm>
          </p:grpSpPr>
          <p:sp>
            <p:nvSpPr>
              <p:cNvPr id="345" name="Freeform 499"/>
              <p:cNvSpPr>
                <a:spLocks/>
              </p:cNvSpPr>
              <p:nvPr/>
            </p:nvSpPr>
            <p:spPr bwMode="auto">
              <a:xfrm>
                <a:off x="2862262" y="2774951"/>
                <a:ext cx="41275" cy="766763"/>
              </a:xfrm>
              <a:custGeom>
                <a:avLst/>
                <a:gdLst>
                  <a:gd name="T0" fmla="*/ 26 w 26"/>
                  <a:gd name="T1" fmla="*/ 483 h 483"/>
                  <a:gd name="T2" fmla="*/ 0 w 26"/>
                  <a:gd name="T3" fmla="*/ 384 h 483"/>
                  <a:gd name="T4" fmla="*/ 0 w 26"/>
                  <a:gd name="T5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83">
                    <a:moveTo>
                      <a:pt x="26" y="483"/>
                    </a:moveTo>
                    <a:lnTo>
                      <a:pt x="0" y="38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500"/>
              <p:cNvSpPr>
                <a:spLocks/>
              </p:cNvSpPr>
              <p:nvPr/>
            </p:nvSpPr>
            <p:spPr bwMode="auto">
              <a:xfrm>
                <a:off x="2828925" y="2740026"/>
                <a:ext cx="33338" cy="34925"/>
              </a:xfrm>
              <a:custGeom>
                <a:avLst/>
                <a:gdLst>
                  <a:gd name="T0" fmla="*/ 21 w 21"/>
                  <a:gd name="T1" fmla="*/ 22 h 22"/>
                  <a:gd name="T2" fmla="*/ 21 w 21"/>
                  <a:gd name="T3" fmla="*/ 19 h 22"/>
                  <a:gd name="T4" fmla="*/ 20 w 21"/>
                  <a:gd name="T5" fmla="*/ 16 h 22"/>
                  <a:gd name="T6" fmla="*/ 19 w 21"/>
                  <a:gd name="T7" fmla="*/ 13 h 22"/>
                  <a:gd name="T8" fmla="*/ 18 w 21"/>
                  <a:gd name="T9" fmla="*/ 10 h 22"/>
                  <a:gd name="T10" fmla="*/ 16 w 21"/>
                  <a:gd name="T11" fmla="*/ 8 h 22"/>
                  <a:gd name="T12" fmla="*/ 14 w 21"/>
                  <a:gd name="T13" fmla="*/ 6 h 22"/>
                  <a:gd name="T14" fmla="*/ 11 w 21"/>
                  <a:gd name="T15" fmla="*/ 4 h 22"/>
                  <a:gd name="T16" fmla="*/ 9 w 21"/>
                  <a:gd name="T17" fmla="*/ 2 h 22"/>
                  <a:gd name="T18" fmla="*/ 6 w 21"/>
                  <a:gd name="T19" fmla="*/ 1 h 22"/>
                  <a:gd name="T20" fmla="*/ 3 w 21"/>
                  <a:gd name="T21" fmla="*/ 1 h 22"/>
                  <a:gd name="T22" fmla="*/ 0 w 21"/>
                  <a:gd name="T2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2">
                    <a:moveTo>
                      <a:pt x="21" y="22"/>
                    </a:moveTo>
                    <a:lnTo>
                      <a:pt x="21" y="19"/>
                    </a:lnTo>
                    <a:lnTo>
                      <a:pt x="20" y="16"/>
                    </a:lnTo>
                    <a:lnTo>
                      <a:pt x="19" y="13"/>
                    </a:lnTo>
                    <a:lnTo>
                      <a:pt x="18" y="10"/>
                    </a:lnTo>
                    <a:lnTo>
                      <a:pt x="16" y="8"/>
                    </a:lnTo>
                    <a:lnTo>
                      <a:pt x="14" y="6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Line 501"/>
              <p:cNvSpPr>
                <a:spLocks noChangeShapeType="1"/>
              </p:cNvSpPr>
              <p:nvPr/>
            </p:nvSpPr>
            <p:spPr bwMode="auto">
              <a:xfrm flipH="1">
                <a:off x="2551112" y="2740026"/>
                <a:ext cx="277813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502"/>
              <p:cNvSpPr>
                <a:spLocks/>
              </p:cNvSpPr>
              <p:nvPr/>
            </p:nvSpPr>
            <p:spPr bwMode="auto">
              <a:xfrm>
                <a:off x="2511425" y="2740026"/>
                <a:ext cx="39688" cy="41275"/>
              </a:xfrm>
              <a:custGeom>
                <a:avLst/>
                <a:gdLst>
                  <a:gd name="T0" fmla="*/ 25 w 25"/>
                  <a:gd name="T1" fmla="*/ 0 h 26"/>
                  <a:gd name="T2" fmla="*/ 22 w 25"/>
                  <a:gd name="T3" fmla="*/ 1 h 26"/>
                  <a:gd name="T4" fmla="*/ 19 w 25"/>
                  <a:gd name="T5" fmla="*/ 1 h 26"/>
                  <a:gd name="T6" fmla="*/ 15 w 25"/>
                  <a:gd name="T7" fmla="*/ 2 h 26"/>
                  <a:gd name="T8" fmla="*/ 13 w 25"/>
                  <a:gd name="T9" fmla="*/ 4 h 26"/>
                  <a:gd name="T10" fmla="*/ 10 w 25"/>
                  <a:gd name="T11" fmla="*/ 6 h 26"/>
                  <a:gd name="T12" fmla="*/ 7 w 25"/>
                  <a:gd name="T13" fmla="*/ 8 h 26"/>
                  <a:gd name="T14" fmla="*/ 5 w 25"/>
                  <a:gd name="T15" fmla="*/ 11 h 26"/>
                  <a:gd name="T16" fmla="*/ 3 w 25"/>
                  <a:gd name="T17" fmla="*/ 13 h 26"/>
                  <a:gd name="T18" fmla="*/ 2 w 25"/>
                  <a:gd name="T19" fmla="*/ 16 h 26"/>
                  <a:gd name="T20" fmla="*/ 1 w 25"/>
                  <a:gd name="T21" fmla="*/ 19 h 26"/>
                  <a:gd name="T22" fmla="*/ 0 w 25"/>
                  <a:gd name="T23" fmla="*/ 23 h 26"/>
                  <a:gd name="T24" fmla="*/ 0 w 25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2" y="1"/>
                    </a:lnTo>
                    <a:lnTo>
                      <a:pt x="19" y="1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0" y="6"/>
                    </a:lnTo>
                    <a:lnTo>
                      <a:pt x="7" y="8"/>
                    </a:lnTo>
                    <a:lnTo>
                      <a:pt x="5" y="11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0" y="26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Line 503"/>
              <p:cNvSpPr>
                <a:spLocks noChangeShapeType="1"/>
              </p:cNvSpPr>
              <p:nvPr/>
            </p:nvSpPr>
            <p:spPr bwMode="auto">
              <a:xfrm>
                <a:off x="2511425" y="2781301"/>
                <a:ext cx="0" cy="3175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504"/>
              <p:cNvSpPr>
                <a:spLocks/>
              </p:cNvSpPr>
              <p:nvPr/>
            </p:nvSpPr>
            <p:spPr bwMode="auto">
              <a:xfrm>
                <a:off x="2511425" y="2784476"/>
                <a:ext cx="36513" cy="41275"/>
              </a:xfrm>
              <a:custGeom>
                <a:avLst/>
                <a:gdLst>
                  <a:gd name="T0" fmla="*/ 0 w 23"/>
                  <a:gd name="T1" fmla="*/ 0 h 26"/>
                  <a:gd name="T2" fmla="*/ 0 w 23"/>
                  <a:gd name="T3" fmla="*/ 4 h 26"/>
                  <a:gd name="T4" fmla="*/ 1 w 23"/>
                  <a:gd name="T5" fmla="*/ 7 h 26"/>
                  <a:gd name="T6" fmla="*/ 2 w 23"/>
                  <a:gd name="T7" fmla="*/ 10 h 26"/>
                  <a:gd name="T8" fmla="*/ 3 w 23"/>
                  <a:gd name="T9" fmla="*/ 13 h 26"/>
                  <a:gd name="T10" fmla="*/ 5 w 23"/>
                  <a:gd name="T11" fmla="*/ 16 h 26"/>
                  <a:gd name="T12" fmla="*/ 8 w 23"/>
                  <a:gd name="T13" fmla="*/ 19 h 26"/>
                  <a:gd name="T14" fmla="*/ 10 w 23"/>
                  <a:gd name="T15" fmla="*/ 21 h 26"/>
                  <a:gd name="T16" fmla="*/ 13 w 23"/>
                  <a:gd name="T17" fmla="*/ 23 h 26"/>
                  <a:gd name="T18" fmla="*/ 16 w 23"/>
                  <a:gd name="T19" fmla="*/ 24 h 26"/>
                  <a:gd name="T20" fmla="*/ 20 w 23"/>
                  <a:gd name="T21" fmla="*/ 25 h 26"/>
                  <a:gd name="T22" fmla="*/ 23 w 23"/>
                  <a:gd name="T2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6">
                    <a:moveTo>
                      <a:pt x="0" y="0"/>
                    </a:moveTo>
                    <a:lnTo>
                      <a:pt x="0" y="4"/>
                    </a:lnTo>
                    <a:lnTo>
                      <a:pt x="1" y="7"/>
                    </a:lnTo>
                    <a:lnTo>
                      <a:pt x="2" y="10"/>
                    </a:lnTo>
                    <a:lnTo>
                      <a:pt x="3" y="13"/>
                    </a:lnTo>
                    <a:lnTo>
                      <a:pt x="5" y="16"/>
                    </a:lnTo>
                    <a:lnTo>
                      <a:pt x="8" y="19"/>
                    </a:lnTo>
                    <a:lnTo>
                      <a:pt x="10" y="21"/>
                    </a:lnTo>
                    <a:lnTo>
                      <a:pt x="13" y="23"/>
                    </a:lnTo>
                    <a:lnTo>
                      <a:pt x="16" y="24"/>
                    </a:lnTo>
                    <a:lnTo>
                      <a:pt x="20" y="25"/>
                    </a:lnTo>
                    <a:lnTo>
                      <a:pt x="23" y="26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Line 505"/>
              <p:cNvSpPr>
                <a:spLocks noChangeShapeType="1"/>
              </p:cNvSpPr>
              <p:nvPr/>
            </p:nvSpPr>
            <p:spPr bwMode="auto">
              <a:xfrm>
                <a:off x="2547937" y="2825751"/>
                <a:ext cx="261938" cy="23813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8268800" y="4164635"/>
              <a:ext cx="671900" cy="1373721"/>
              <a:chOff x="4621212" y="2740026"/>
              <a:chExt cx="392113" cy="801688"/>
            </a:xfrm>
          </p:grpSpPr>
          <p:sp>
            <p:nvSpPr>
              <p:cNvPr id="338" name="Freeform 506"/>
              <p:cNvSpPr>
                <a:spLocks/>
              </p:cNvSpPr>
              <p:nvPr/>
            </p:nvSpPr>
            <p:spPr bwMode="auto">
              <a:xfrm>
                <a:off x="4621212" y="2774951"/>
                <a:ext cx="41275" cy="766763"/>
              </a:xfrm>
              <a:custGeom>
                <a:avLst/>
                <a:gdLst>
                  <a:gd name="T0" fmla="*/ 0 w 26"/>
                  <a:gd name="T1" fmla="*/ 483 h 483"/>
                  <a:gd name="T2" fmla="*/ 26 w 26"/>
                  <a:gd name="T3" fmla="*/ 384 h 483"/>
                  <a:gd name="T4" fmla="*/ 26 w 26"/>
                  <a:gd name="T5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83">
                    <a:moveTo>
                      <a:pt x="0" y="483"/>
                    </a:moveTo>
                    <a:lnTo>
                      <a:pt x="26" y="384"/>
                    </a:lnTo>
                    <a:lnTo>
                      <a:pt x="26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507"/>
              <p:cNvSpPr>
                <a:spLocks/>
              </p:cNvSpPr>
              <p:nvPr/>
            </p:nvSpPr>
            <p:spPr bwMode="auto">
              <a:xfrm>
                <a:off x="4662487" y="2740026"/>
                <a:ext cx="33338" cy="34925"/>
              </a:xfrm>
              <a:custGeom>
                <a:avLst/>
                <a:gdLst>
                  <a:gd name="T0" fmla="*/ 21 w 21"/>
                  <a:gd name="T1" fmla="*/ 0 h 22"/>
                  <a:gd name="T2" fmla="*/ 18 w 21"/>
                  <a:gd name="T3" fmla="*/ 1 h 22"/>
                  <a:gd name="T4" fmla="*/ 15 w 21"/>
                  <a:gd name="T5" fmla="*/ 1 h 22"/>
                  <a:gd name="T6" fmla="*/ 12 w 21"/>
                  <a:gd name="T7" fmla="*/ 2 h 22"/>
                  <a:gd name="T8" fmla="*/ 10 w 21"/>
                  <a:gd name="T9" fmla="*/ 4 h 22"/>
                  <a:gd name="T10" fmla="*/ 7 w 21"/>
                  <a:gd name="T11" fmla="*/ 6 h 22"/>
                  <a:gd name="T12" fmla="*/ 5 w 21"/>
                  <a:gd name="T13" fmla="*/ 8 h 22"/>
                  <a:gd name="T14" fmla="*/ 3 w 21"/>
                  <a:gd name="T15" fmla="*/ 10 h 22"/>
                  <a:gd name="T16" fmla="*/ 2 w 21"/>
                  <a:gd name="T17" fmla="*/ 13 h 22"/>
                  <a:gd name="T18" fmla="*/ 1 w 21"/>
                  <a:gd name="T19" fmla="*/ 16 h 22"/>
                  <a:gd name="T20" fmla="*/ 0 w 21"/>
                  <a:gd name="T21" fmla="*/ 19 h 22"/>
                  <a:gd name="T22" fmla="*/ 0 w 21"/>
                  <a:gd name="T2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2">
                    <a:moveTo>
                      <a:pt x="21" y="0"/>
                    </a:moveTo>
                    <a:lnTo>
                      <a:pt x="18" y="1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1" y="16"/>
                    </a:lnTo>
                    <a:lnTo>
                      <a:pt x="0" y="19"/>
                    </a:lnTo>
                    <a:lnTo>
                      <a:pt x="0" y="22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Line 508"/>
              <p:cNvSpPr>
                <a:spLocks noChangeShapeType="1"/>
              </p:cNvSpPr>
              <p:nvPr/>
            </p:nvSpPr>
            <p:spPr bwMode="auto">
              <a:xfrm>
                <a:off x="4695825" y="2740026"/>
                <a:ext cx="277813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509"/>
              <p:cNvSpPr>
                <a:spLocks/>
              </p:cNvSpPr>
              <p:nvPr/>
            </p:nvSpPr>
            <p:spPr bwMode="auto">
              <a:xfrm>
                <a:off x="4973637" y="2740026"/>
                <a:ext cx="39688" cy="41275"/>
              </a:xfrm>
              <a:custGeom>
                <a:avLst/>
                <a:gdLst>
                  <a:gd name="T0" fmla="*/ 25 w 25"/>
                  <a:gd name="T1" fmla="*/ 26 h 26"/>
                  <a:gd name="T2" fmla="*/ 25 w 25"/>
                  <a:gd name="T3" fmla="*/ 23 h 26"/>
                  <a:gd name="T4" fmla="*/ 25 w 25"/>
                  <a:gd name="T5" fmla="*/ 19 h 26"/>
                  <a:gd name="T6" fmla="*/ 24 w 25"/>
                  <a:gd name="T7" fmla="*/ 16 h 26"/>
                  <a:gd name="T8" fmla="*/ 22 w 25"/>
                  <a:gd name="T9" fmla="*/ 13 h 26"/>
                  <a:gd name="T10" fmla="*/ 20 w 25"/>
                  <a:gd name="T11" fmla="*/ 11 h 26"/>
                  <a:gd name="T12" fmla="*/ 18 w 25"/>
                  <a:gd name="T13" fmla="*/ 8 h 26"/>
                  <a:gd name="T14" fmla="*/ 15 w 25"/>
                  <a:gd name="T15" fmla="*/ 6 h 26"/>
                  <a:gd name="T16" fmla="*/ 13 w 25"/>
                  <a:gd name="T17" fmla="*/ 4 h 26"/>
                  <a:gd name="T18" fmla="*/ 10 w 25"/>
                  <a:gd name="T19" fmla="*/ 2 h 26"/>
                  <a:gd name="T20" fmla="*/ 6 w 25"/>
                  <a:gd name="T21" fmla="*/ 1 h 26"/>
                  <a:gd name="T22" fmla="*/ 3 w 25"/>
                  <a:gd name="T23" fmla="*/ 1 h 26"/>
                  <a:gd name="T24" fmla="*/ 0 w 25"/>
                  <a:gd name="T2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6">
                    <a:moveTo>
                      <a:pt x="25" y="26"/>
                    </a:moveTo>
                    <a:lnTo>
                      <a:pt x="25" y="23"/>
                    </a:lnTo>
                    <a:lnTo>
                      <a:pt x="25" y="19"/>
                    </a:lnTo>
                    <a:lnTo>
                      <a:pt x="24" y="16"/>
                    </a:lnTo>
                    <a:lnTo>
                      <a:pt x="22" y="13"/>
                    </a:lnTo>
                    <a:lnTo>
                      <a:pt x="20" y="11"/>
                    </a:lnTo>
                    <a:lnTo>
                      <a:pt x="18" y="8"/>
                    </a:lnTo>
                    <a:lnTo>
                      <a:pt x="15" y="6"/>
                    </a:lnTo>
                    <a:lnTo>
                      <a:pt x="13" y="4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510"/>
              <p:cNvSpPr>
                <a:spLocks noChangeShapeType="1"/>
              </p:cNvSpPr>
              <p:nvPr/>
            </p:nvSpPr>
            <p:spPr bwMode="auto">
              <a:xfrm>
                <a:off x="5013325" y="2781301"/>
                <a:ext cx="0" cy="3175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511"/>
              <p:cNvSpPr>
                <a:spLocks/>
              </p:cNvSpPr>
              <p:nvPr/>
            </p:nvSpPr>
            <p:spPr bwMode="auto">
              <a:xfrm>
                <a:off x="4976812" y="2784476"/>
                <a:ext cx="36513" cy="41275"/>
              </a:xfrm>
              <a:custGeom>
                <a:avLst/>
                <a:gdLst>
                  <a:gd name="T0" fmla="*/ 0 w 23"/>
                  <a:gd name="T1" fmla="*/ 26 h 26"/>
                  <a:gd name="T2" fmla="*/ 4 w 23"/>
                  <a:gd name="T3" fmla="*/ 25 h 26"/>
                  <a:gd name="T4" fmla="*/ 7 w 23"/>
                  <a:gd name="T5" fmla="*/ 24 h 26"/>
                  <a:gd name="T6" fmla="*/ 10 w 23"/>
                  <a:gd name="T7" fmla="*/ 23 h 26"/>
                  <a:gd name="T8" fmla="*/ 13 w 23"/>
                  <a:gd name="T9" fmla="*/ 21 h 26"/>
                  <a:gd name="T10" fmla="*/ 16 w 23"/>
                  <a:gd name="T11" fmla="*/ 19 h 26"/>
                  <a:gd name="T12" fmla="*/ 18 w 23"/>
                  <a:gd name="T13" fmla="*/ 16 h 26"/>
                  <a:gd name="T14" fmla="*/ 20 w 23"/>
                  <a:gd name="T15" fmla="*/ 13 h 26"/>
                  <a:gd name="T16" fmla="*/ 21 w 23"/>
                  <a:gd name="T17" fmla="*/ 10 h 26"/>
                  <a:gd name="T18" fmla="*/ 22 w 23"/>
                  <a:gd name="T19" fmla="*/ 7 h 26"/>
                  <a:gd name="T20" fmla="*/ 23 w 23"/>
                  <a:gd name="T21" fmla="*/ 4 h 26"/>
                  <a:gd name="T22" fmla="*/ 23 w 23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6">
                    <a:moveTo>
                      <a:pt x="0" y="26"/>
                    </a:moveTo>
                    <a:lnTo>
                      <a:pt x="4" y="25"/>
                    </a:lnTo>
                    <a:lnTo>
                      <a:pt x="7" y="24"/>
                    </a:lnTo>
                    <a:lnTo>
                      <a:pt x="10" y="23"/>
                    </a:lnTo>
                    <a:lnTo>
                      <a:pt x="13" y="21"/>
                    </a:lnTo>
                    <a:lnTo>
                      <a:pt x="16" y="19"/>
                    </a:lnTo>
                    <a:lnTo>
                      <a:pt x="18" y="16"/>
                    </a:lnTo>
                    <a:lnTo>
                      <a:pt x="20" y="13"/>
                    </a:lnTo>
                    <a:lnTo>
                      <a:pt x="21" y="10"/>
                    </a:lnTo>
                    <a:lnTo>
                      <a:pt x="22" y="7"/>
                    </a:lnTo>
                    <a:lnTo>
                      <a:pt x="23" y="4"/>
                    </a:lnTo>
                    <a:lnTo>
                      <a:pt x="23" y="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512"/>
              <p:cNvSpPr>
                <a:spLocks noChangeShapeType="1"/>
              </p:cNvSpPr>
              <p:nvPr/>
            </p:nvSpPr>
            <p:spPr bwMode="auto">
              <a:xfrm flipH="1">
                <a:off x="4714875" y="2825751"/>
                <a:ext cx="261938" cy="23813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4920190" y="3858768"/>
              <a:ext cx="3753928" cy="2676713"/>
              <a:chOff x="2667000" y="2552701"/>
              <a:chExt cx="2190751" cy="1562100"/>
            </a:xfrm>
          </p:grpSpPr>
          <p:sp>
            <p:nvSpPr>
              <p:cNvPr id="180" name="Freeform 128"/>
              <p:cNvSpPr>
                <a:spLocks/>
              </p:cNvSpPr>
              <p:nvPr/>
            </p:nvSpPr>
            <p:spPr bwMode="auto">
              <a:xfrm>
                <a:off x="3038475" y="4089401"/>
                <a:ext cx="33338" cy="25400"/>
              </a:xfrm>
              <a:custGeom>
                <a:avLst/>
                <a:gdLst>
                  <a:gd name="T0" fmla="*/ 0 w 21"/>
                  <a:gd name="T1" fmla="*/ 0 h 16"/>
                  <a:gd name="T2" fmla="*/ 1 w 21"/>
                  <a:gd name="T3" fmla="*/ 3 h 16"/>
                  <a:gd name="T4" fmla="*/ 3 w 21"/>
                  <a:gd name="T5" fmla="*/ 6 h 16"/>
                  <a:gd name="T6" fmla="*/ 4 w 21"/>
                  <a:gd name="T7" fmla="*/ 9 h 16"/>
                  <a:gd name="T8" fmla="*/ 7 w 21"/>
                  <a:gd name="T9" fmla="*/ 11 h 16"/>
                  <a:gd name="T10" fmla="*/ 9 w 21"/>
                  <a:gd name="T11" fmla="*/ 13 h 16"/>
                  <a:gd name="T12" fmla="*/ 12 w 21"/>
                  <a:gd name="T13" fmla="*/ 14 h 16"/>
                  <a:gd name="T14" fmla="*/ 15 w 21"/>
                  <a:gd name="T15" fmla="*/ 15 h 16"/>
                  <a:gd name="T16" fmla="*/ 18 w 21"/>
                  <a:gd name="T17" fmla="*/ 16 h 16"/>
                  <a:gd name="T18" fmla="*/ 21 w 21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5" y="15"/>
                    </a:lnTo>
                    <a:lnTo>
                      <a:pt x="18" y="16"/>
                    </a:lnTo>
                    <a:lnTo>
                      <a:pt x="21" y="16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23"/>
              <p:cNvSpPr>
                <a:spLocks/>
              </p:cNvSpPr>
              <p:nvPr/>
            </p:nvSpPr>
            <p:spPr bwMode="auto">
              <a:xfrm>
                <a:off x="4724400" y="2598738"/>
                <a:ext cx="39688" cy="482600"/>
              </a:xfrm>
              <a:custGeom>
                <a:avLst/>
                <a:gdLst>
                  <a:gd name="T0" fmla="*/ 0 w 25"/>
                  <a:gd name="T1" fmla="*/ 304 h 304"/>
                  <a:gd name="T2" fmla="*/ 25 w 25"/>
                  <a:gd name="T3" fmla="*/ 205 h 304"/>
                  <a:gd name="T4" fmla="*/ 25 w 25"/>
                  <a:gd name="T5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04">
                    <a:moveTo>
                      <a:pt x="0" y="304"/>
                    </a:moveTo>
                    <a:lnTo>
                      <a:pt x="25" y="205"/>
                    </a:lnTo>
                    <a:lnTo>
                      <a:pt x="25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24"/>
              <p:cNvSpPr>
                <a:spLocks/>
              </p:cNvSpPr>
              <p:nvPr/>
            </p:nvSpPr>
            <p:spPr bwMode="auto">
              <a:xfrm>
                <a:off x="4764088" y="2552701"/>
                <a:ext cx="93663" cy="58738"/>
              </a:xfrm>
              <a:custGeom>
                <a:avLst/>
                <a:gdLst>
                  <a:gd name="T0" fmla="*/ 58 w 59"/>
                  <a:gd name="T1" fmla="*/ 37 h 37"/>
                  <a:gd name="T2" fmla="*/ 59 w 59"/>
                  <a:gd name="T3" fmla="*/ 33 h 37"/>
                  <a:gd name="T4" fmla="*/ 59 w 59"/>
                  <a:gd name="T5" fmla="*/ 29 h 37"/>
                  <a:gd name="T6" fmla="*/ 59 w 59"/>
                  <a:gd name="T7" fmla="*/ 26 h 37"/>
                  <a:gd name="T8" fmla="*/ 58 w 59"/>
                  <a:gd name="T9" fmla="*/ 22 h 37"/>
                  <a:gd name="T10" fmla="*/ 57 w 59"/>
                  <a:gd name="T11" fmla="*/ 19 h 37"/>
                  <a:gd name="T12" fmla="*/ 56 w 59"/>
                  <a:gd name="T13" fmla="*/ 15 h 37"/>
                  <a:gd name="T14" fmla="*/ 54 w 59"/>
                  <a:gd name="T15" fmla="*/ 13 h 37"/>
                  <a:gd name="T16" fmla="*/ 52 w 59"/>
                  <a:gd name="T17" fmla="*/ 10 h 37"/>
                  <a:gd name="T18" fmla="*/ 49 w 59"/>
                  <a:gd name="T19" fmla="*/ 7 h 37"/>
                  <a:gd name="T20" fmla="*/ 47 w 59"/>
                  <a:gd name="T21" fmla="*/ 5 h 37"/>
                  <a:gd name="T22" fmla="*/ 44 w 59"/>
                  <a:gd name="T23" fmla="*/ 3 h 37"/>
                  <a:gd name="T24" fmla="*/ 40 w 59"/>
                  <a:gd name="T25" fmla="*/ 1 h 37"/>
                  <a:gd name="T26" fmla="*/ 37 w 59"/>
                  <a:gd name="T27" fmla="*/ 0 h 37"/>
                  <a:gd name="T28" fmla="*/ 33 w 59"/>
                  <a:gd name="T29" fmla="*/ 0 h 37"/>
                  <a:gd name="T30" fmla="*/ 30 w 59"/>
                  <a:gd name="T31" fmla="*/ 0 h 37"/>
                  <a:gd name="T32" fmla="*/ 26 w 59"/>
                  <a:gd name="T33" fmla="*/ 0 h 37"/>
                  <a:gd name="T34" fmla="*/ 22 w 59"/>
                  <a:gd name="T35" fmla="*/ 0 h 37"/>
                  <a:gd name="T36" fmla="*/ 19 w 59"/>
                  <a:gd name="T37" fmla="*/ 1 h 37"/>
                  <a:gd name="T38" fmla="*/ 16 w 59"/>
                  <a:gd name="T39" fmla="*/ 3 h 37"/>
                  <a:gd name="T40" fmla="*/ 13 w 59"/>
                  <a:gd name="T41" fmla="*/ 5 h 37"/>
                  <a:gd name="T42" fmla="*/ 10 w 59"/>
                  <a:gd name="T43" fmla="*/ 7 h 37"/>
                  <a:gd name="T44" fmla="*/ 7 w 59"/>
                  <a:gd name="T45" fmla="*/ 10 h 37"/>
                  <a:gd name="T46" fmla="*/ 5 w 59"/>
                  <a:gd name="T47" fmla="*/ 12 h 37"/>
                  <a:gd name="T48" fmla="*/ 3 w 59"/>
                  <a:gd name="T49" fmla="*/ 15 h 37"/>
                  <a:gd name="T50" fmla="*/ 2 w 59"/>
                  <a:gd name="T51" fmla="*/ 19 h 37"/>
                  <a:gd name="T52" fmla="*/ 1 w 59"/>
                  <a:gd name="T53" fmla="*/ 22 h 37"/>
                  <a:gd name="T54" fmla="*/ 0 w 59"/>
                  <a:gd name="T55" fmla="*/ 26 h 37"/>
                  <a:gd name="T56" fmla="*/ 0 w 59"/>
                  <a:gd name="T57" fmla="*/ 2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37">
                    <a:moveTo>
                      <a:pt x="58" y="37"/>
                    </a:moveTo>
                    <a:lnTo>
                      <a:pt x="59" y="33"/>
                    </a:lnTo>
                    <a:lnTo>
                      <a:pt x="59" y="29"/>
                    </a:lnTo>
                    <a:lnTo>
                      <a:pt x="59" y="26"/>
                    </a:lnTo>
                    <a:lnTo>
                      <a:pt x="58" y="22"/>
                    </a:lnTo>
                    <a:lnTo>
                      <a:pt x="57" y="19"/>
                    </a:lnTo>
                    <a:lnTo>
                      <a:pt x="56" y="15"/>
                    </a:lnTo>
                    <a:lnTo>
                      <a:pt x="54" y="13"/>
                    </a:lnTo>
                    <a:lnTo>
                      <a:pt x="52" y="10"/>
                    </a:lnTo>
                    <a:lnTo>
                      <a:pt x="49" y="7"/>
                    </a:lnTo>
                    <a:lnTo>
                      <a:pt x="47" y="5"/>
                    </a:lnTo>
                    <a:lnTo>
                      <a:pt x="44" y="3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9" y="1"/>
                    </a:lnTo>
                    <a:lnTo>
                      <a:pt x="16" y="3"/>
                    </a:lnTo>
                    <a:lnTo>
                      <a:pt x="13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5" y="12"/>
                    </a:lnTo>
                    <a:lnTo>
                      <a:pt x="3" y="15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9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Line 125"/>
              <p:cNvSpPr>
                <a:spLocks noChangeShapeType="1"/>
              </p:cNvSpPr>
              <p:nvPr/>
            </p:nvSpPr>
            <p:spPr bwMode="auto">
              <a:xfrm flipH="1">
                <a:off x="4486275" y="2611438"/>
                <a:ext cx="369888" cy="14779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26"/>
              <p:cNvSpPr>
                <a:spLocks/>
              </p:cNvSpPr>
              <p:nvPr/>
            </p:nvSpPr>
            <p:spPr bwMode="auto">
              <a:xfrm>
                <a:off x="4452938" y="4089401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6 h 16"/>
                  <a:gd name="T4" fmla="*/ 6 w 21"/>
                  <a:gd name="T5" fmla="*/ 15 h 16"/>
                  <a:gd name="T6" fmla="*/ 9 w 21"/>
                  <a:gd name="T7" fmla="*/ 14 h 16"/>
                  <a:gd name="T8" fmla="*/ 12 w 21"/>
                  <a:gd name="T9" fmla="*/ 13 h 16"/>
                  <a:gd name="T10" fmla="*/ 15 w 21"/>
                  <a:gd name="T11" fmla="*/ 11 h 16"/>
                  <a:gd name="T12" fmla="*/ 17 w 21"/>
                  <a:gd name="T13" fmla="*/ 9 h 16"/>
                  <a:gd name="T14" fmla="*/ 18 w 21"/>
                  <a:gd name="T15" fmla="*/ 6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6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5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127"/>
              <p:cNvSpPr>
                <a:spLocks noChangeShapeType="1"/>
              </p:cNvSpPr>
              <p:nvPr/>
            </p:nvSpPr>
            <p:spPr bwMode="auto">
              <a:xfrm flipH="1">
                <a:off x="3071813" y="4114801"/>
                <a:ext cx="138112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129"/>
              <p:cNvSpPr>
                <a:spLocks noChangeShapeType="1"/>
              </p:cNvSpPr>
              <p:nvPr/>
            </p:nvSpPr>
            <p:spPr bwMode="auto">
              <a:xfrm flipH="1" flipV="1">
                <a:off x="2668588" y="2611438"/>
                <a:ext cx="369888" cy="14779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2667000" y="2552701"/>
                <a:ext cx="93663" cy="58738"/>
              </a:xfrm>
              <a:custGeom>
                <a:avLst/>
                <a:gdLst>
                  <a:gd name="T0" fmla="*/ 59 w 59"/>
                  <a:gd name="T1" fmla="*/ 29 h 37"/>
                  <a:gd name="T2" fmla="*/ 59 w 59"/>
                  <a:gd name="T3" fmla="*/ 26 h 37"/>
                  <a:gd name="T4" fmla="*/ 59 w 59"/>
                  <a:gd name="T5" fmla="*/ 22 h 37"/>
                  <a:gd name="T6" fmla="*/ 58 w 59"/>
                  <a:gd name="T7" fmla="*/ 19 h 37"/>
                  <a:gd name="T8" fmla="*/ 56 w 59"/>
                  <a:gd name="T9" fmla="*/ 15 h 37"/>
                  <a:gd name="T10" fmla="*/ 54 w 59"/>
                  <a:gd name="T11" fmla="*/ 12 h 37"/>
                  <a:gd name="T12" fmla="*/ 52 w 59"/>
                  <a:gd name="T13" fmla="*/ 10 h 37"/>
                  <a:gd name="T14" fmla="*/ 49 w 59"/>
                  <a:gd name="T15" fmla="*/ 7 h 37"/>
                  <a:gd name="T16" fmla="*/ 46 w 59"/>
                  <a:gd name="T17" fmla="*/ 5 h 37"/>
                  <a:gd name="T18" fmla="*/ 43 w 59"/>
                  <a:gd name="T19" fmla="*/ 3 h 37"/>
                  <a:gd name="T20" fmla="*/ 40 w 59"/>
                  <a:gd name="T21" fmla="*/ 1 h 37"/>
                  <a:gd name="T22" fmla="*/ 37 w 59"/>
                  <a:gd name="T23" fmla="*/ 0 h 37"/>
                  <a:gd name="T24" fmla="*/ 33 w 59"/>
                  <a:gd name="T25" fmla="*/ 0 h 37"/>
                  <a:gd name="T26" fmla="*/ 29 w 59"/>
                  <a:gd name="T27" fmla="*/ 0 h 37"/>
                  <a:gd name="T28" fmla="*/ 26 w 59"/>
                  <a:gd name="T29" fmla="*/ 0 h 37"/>
                  <a:gd name="T30" fmla="*/ 22 w 59"/>
                  <a:gd name="T31" fmla="*/ 0 h 37"/>
                  <a:gd name="T32" fmla="*/ 19 w 59"/>
                  <a:gd name="T33" fmla="*/ 1 h 37"/>
                  <a:gd name="T34" fmla="*/ 16 w 59"/>
                  <a:gd name="T35" fmla="*/ 3 h 37"/>
                  <a:gd name="T36" fmla="*/ 13 w 59"/>
                  <a:gd name="T37" fmla="*/ 5 h 37"/>
                  <a:gd name="T38" fmla="*/ 10 w 59"/>
                  <a:gd name="T39" fmla="*/ 7 h 37"/>
                  <a:gd name="T40" fmla="*/ 7 w 59"/>
                  <a:gd name="T41" fmla="*/ 10 h 37"/>
                  <a:gd name="T42" fmla="*/ 5 w 59"/>
                  <a:gd name="T43" fmla="*/ 13 h 37"/>
                  <a:gd name="T44" fmla="*/ 3 w 59"/>
                  <a:gd name="T45" fmla="*/ 15 h 37"/>
                  <a:gd name="T46" fmla="*/ 2 w 59"/>
                  <a:gd name="T47" fmla="*/ 19 h 37"/>
                  <a:gd name="T48" fmla="*/ 1 w 59"/>
                  <a:gd name="T49" fmla="*/ 22 h 37"/>
                  <a:gd name="T50" fmla="*/ 0 w 59"/>
                  <a:gd name="T51" fmla="*/ 26 h 37"/>
                  <a:gd name="T52" fmla="*/ 0 w 59"/>
                  <a:gd name="T53" fmla="*/ 29 h 37"/>
                  <a:gd name="T54" fmla="*/ 0 w 59"/>
                  <a:gd name="T55" fmla="*/ 33 h 37"/>
                  <a:gd name="T56" fmla="*/ 1 w 59"/>
                  <a:gd name="T5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37">
                    <a:moveTo>
                      <a:pt x="59" y="29"/>
                    </a:moveTo>
                    <a:lnTo>
                      <a:pt x="59" y="26"/>
                    </a:lnTo>
                    <a:lnTo>
                      <a:pt x="59" y="22"/>
                    </a:lnTo>
                    <a:lnTo>
                      <a:pt x="58" y="19"/>
                    </a:lnTo>
                    <a:lnTo>
                      <a:pt x="56" y="15"/>
                    </a:lnTo>
                    <a:lnTo>
                      <a:pt x="54" y="12"/>
                    </a:lnTo>
                    <a:lnTo>
                      <a:pt x="52" y="10"/>
                    </a:lnTo>
                    <a:lnTo>
                      <a:pt x="49" y="7"/>
                    </a:lnTo>
                    <a:lnTo>
                      <a:pt x="46" y="5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9" y="1"/>
                    </a:lnTo>
                    <a:lnTo>
                      <a:pt x="16" y="3"/>
                    </a:lnTo>
                    <a:lnTo>
                      <a:pt x="13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1" y="37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2760663" y="2598738"/>
                <a:ext cx="39688" cy="482600"/>
              </a:xfrm>
              <a:custGeom>
                <a:avLst/>
                <a:gdLst>
                  <a:gd name="T0" fmla="*/ 0 w 25"/>
                  <a:gd name="T1" fmla="*/ 0 h 304"/>
                  <a:gd name="T2" fmla="*/ 0 w 25"/>
                  <a:gd name="T3" fmla="*/ 205 h 304"/>
                  <a:gd name="T4" fmla="*/ 25 w 25"/>
                  <a:gd name="T5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04">
                    <a:moveTo>
                      <a:pt x="0" y="0"/>
                    </a:moveTo>
                    <a:lnTo>
                      <a:pt x="0" y="205"/>
                    </a:lnTo>
                    <a:lnTo>
                      <a:pt x="25" y="304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5529524" y="6283700"/>
              <a:ext cx="2535261" cy="255703"/>
              <a:chOff x="3022600" y="3976688"/>
              <a:chExt cx="1479550" cy="149225"/>
            </a:xfrm>
          </p:grpSpPr>
          <p:sp>
            <p:nvSpPr>
              <p:cNvPr id="170" name="Line 837"/>
              <p:cNvSpPr>
                <a:spLocks noChangeShapeType="1"/>
              </p:cNvSpPr>
              <p:nvPr/>
            </p:nvSpPr>
            <p:spPr bwMode="auto">
              <a:xfrm flipH="1">
                <a:off x="3055937" y="3976688"/>
                <a:ext cx="70643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838"/>
              <p:cNvSpPr>
                <a:spLocks/>
              </p:cNvSpPr>
              <p:nvPr/>
            </p:nvSpPr>
            <p:spPr bwMode="auto">
              <a:xfrm>
                <a:off x="3022600" y="3976688"/>
                <a:ext cx="33338" cy="42863"/>
              </a:xfrm>
              <a:custGeom>
                <a:avLst/>
                <a:gdLst>
                  <a:gd name="T0" fmla="*/ 21 w 21"/>
                  <a:gd name="T1" fmla="*/ 0 h 27"/>
                  <a:gd name="T2" fmla="*/ 18 w 21"/>
                  <a:gd name="T3" fmla="*/ 0 h 27"/>
                  <a:gd name="T4" fmla="*/ 15 w 21"/>
                  <a:gd name="T5" fmla="*/ 1 h 27"/>
                  <a:gd name="T6" fmla="*/ 13 w 21"/>
                  <a:gd name="T7" fmla="*/ 2 h 27"/>
                  <a:gd name="T8" fmla="*/ 10 w 21"/>
                  <a:gd name="T9" fmla="*/ 3 h 27"/>
                  <a:gd name="T10" fmla="*/ 8 w 21"/>
                  <a:gd name="T11" fmla="*/ 5 h 27"/>
                  <a:gd name="T12" fmla="*/ 5 w 21"/>
                  <a:gd name="T13" fmla="*/ 7 h 27"/>
                  <a:gd name="T14" fmla="*/ 4 w 21"/>
                  <a:gd name="T15" fmla="*/ 10 h 27"/>
                  <a:gd name="T16" fmla="*/ 2 w 21"/>
                  <a:gd name="T17" fmla="*/ 12 h 27"/>
                  <a:gd name="T18" fmla="*/ 1 w 21"/>
                  <a:gd name="T19" fmla="*/ 15 h 27"/>
                  <a:gd name="T20" fmla="*/ 0 w 21"/>
                  <a:gd name="T21" fmla="*/ 18 h 27"/>
                  <a:gd name="T22" fmla="*/ 0 w 21"/>
                  <a:gd name="T23" fmla="*/ 21 h 27"/>
                  <a:gd name="T24" fmla="*/ 0 w 21"/>
                  <a:gd name="T25" fmla="*/ 24 h 27"/>
                  <a:gd name="T26" fmla="*/ 1 w 21"/>
                  <a:gd name="T2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7">
                    <a:moveTo>
                      <a:pt x="21" y="0"/>
                    </a:moveTo>
                    <a:lnTo>
                      <a:pt x="18" y="0"/>
                    </a:lnTo>
                    <a:lnTo>
                      <a:pt x="15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5" y="7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1" y="27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Line 839"/>
              <p:cNvSpPr>
                <a:spLocks noChangeShapeType="1"/>
              </p:cNvSpPr>
              <p:nvPr/>
            </p:nvSpPr>
            <p:spPr bwMode="auto">
              <a:xfrm>
                <a:off x="3024187" y="4019550"/>
                <a:ext cx="19050" cy="809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840"/>
              <p:cNvSpPr>
                <a:spLocks/>
              </p:cNvSpPr>
              <p:nvPr/>
            </p:nvSpPr>
            <p:spPr bwMode="auto">
              <a:xfrm>
                <a:off x="3043237" y="4100513"/>
                <a:ext cx="33338" cy="25400"/>
              </a:xfrm>
              <a:custGeom>
                <a:avLst/>
                <a:gdLst>
                  <a:gd name="T0" fmla="*/ 0 w 21"/>
                  <a:gd name="T1" fmla="*/ 0 h 16"/>
                  <a:gd name="T2" fmla="*/ 1 w 21"/>
                  <a:gd name="T3" fmla="*/ 3 h 16"/>
                  <a:gd name="T4" fmla="*/ 3 w 21"/>
                  <a:gd name="T5" fmla="*/ 6 h 16"/>
                  <a:gd name="T6" fmla="*/ 4 w 21"/>
                  <a:gd name="T7" fmla="*/ 8 h 16"/>
                  <a:gd name="T8" fmla="*/ 7 w 21"/>
                  <a:gd name="T9" fmla="*/ 11 h 16"/>
                  <a:gd name="T10" fmla="*/ 9 w 21"/>
                  <a:gd name="T11" fmla="*/ 12 h 16"/>
                  <a:gd name="T12" fmla="*/ 12 w 21"/>
                  <a:gd name="T13" fmla="*/ 14 h 16"/>
                  <a:gd name="T14" fmla="*/ 15 w 21"/>
                  <a:gd name="T15" fmla="*/ 15 h 16"/>
                  <a:gd name="T16" fmla="*/ 18 w 21"/>
                  <a:gd name="T17" fmla="*/ 16 h 16"/>
                  <a:gd name="T18" fmla="*/ 21 w 21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9" y="12"/>
                    </a:lnTo>
                    <a:lnTo>
                      <a:pt x="12" y="14"/>
                    </a:lnTo>
                    <a:lnTo>
                      <a:pt x="15" y="15"/>
                    </a:lnTo>
                    <a:lnTo>
                      <a:pt x="18" y="16"/>
                    </a:lnTo>
                    <a:lnTo>
                      <a:pt x="21" y="16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841"/>
              <p:cNvSpPr>
                <a:spLocks noChangeShapeType="1"/>
              </p:cNvSpPr>
              <p:nvPr/>
            </p:nvSpPr>
            <p:spPr bwMode="auto">
              <a:xfrm>
                <a:off x="3076575" y="4125913"/>
                <a:ext cx="68580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842"/>
              <p:cNvSpPr>
                <a:spLocks noChangeShapeType="1"/>
              </p:cNvSpPr>
              <p:nvPr/>
            </p:nvSpPr>
            <p:spPr bwMode="auto">
              <a:xfrm>
                <a:off x="3762375" y="3976688"/>
                <a:ext cx="70643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843"/>
              <p:cNvSpPr>
                <a:spLocks/>
              </p:cNvSpPr>
              <p:nvPr/>
            </p:nvSpPr>
            <p:spPr bwMode="auto">
              <a:xfrm>
                <a:off x="4468812" y="3976688"/>
                <a:ext cx="33338" cy="42863"/>
              </a:xfrm>
              <a:custGeom>
                <a:avLst/>
                <a:gdLst>
                  <a:gd name="T0" fmla="*/ 21 w 21"/>
                  <a:gd name="T1" fmla="*/ 27 h 27"/>
                  <a:gd name="T2" fmla="*/ 21 w 21"/>
                  <a:gd name="T3" fmla="*/ 24 h 27"/>
                  <a:gd name="T4" fmla="*/ 21 w 21"/>
                  <a:gd name="T5" fmla="*/ 21 h 27"/>
                  <a:gd name="T6" fmla="*/ 21 w 21"/>
                  <a:gd name="T7" fmla="*/ 18 h 27"/>
                  <a:gd name="T8" fmla="*/ 20 w 21"/>
                  <a:gd name="T9" fmla="*/ 15 h 27"/>
                  <a:gd name="T10" fmla="*/ 19 w 21"/>
                  <a:gd name="T11" fmla="*/ 12 h 27"/>
                  <a:gd name="T12" fmla="*/ 18 w 21"/>
                  <a:gd name="T13" fmla="*/ 10 h 27"/>
                  <a:gd name="T14" fmla="*/ 16 w 21"/>
                  <a:gd name="T15" fmla="*/ 7 h 27"/>
                  <a:gd name="T16" fmla="*/ 14 w 21"/>
                  <a:gd name="T17" fmla="*/ 5 h 27"/>
                  <a:gd name="T18" fmla="*/ 11 w 21"/>
                  <a:gd name="T19" fmla="*/ 3 h 27"/>
                  <a:gd name="T20" fmla="*/ 9 w 21"/>
                  <a:gd name="T21" fmla="*/ 2 h 27"/>
                  <a:gd name="T22" fmla="*/ 6 w 21"/>
                  <a:gd name="T23" fmla="*/ 1 h 27"/>
                  <a:gd name="T24" fmla="*/ 3 w 21"/>
                  <a:gd name="T25" fmla="*/ 0 h 27"/>
                  <a:gd name="T26" fmla="*/ 0 w 21"/>
                  <a:gd name="T2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7">
                    <a:moveTo>
                      <a:pt x="21" y="27"/>
                    </a:moveTo>
                    <a:lnTo>
                      <a:pt x="21" y="24"/>
                    </a:lnTo>
                    <a:lnTo>
                      <a:pt x="21" y="21"/>
                    </a:lnTo>
                    <a:lnTo>
                      <a:pt x="21" y="18"/>
                    </a:lnTo>
                    <a:lnTo>
                      <a:pt x="20" y="15"/>
                    </a:lnTo>
                    <a:lnTo>
                      <a:pt x="19" y="12"/>
                    </a:lnTo>
                    <a:lnTo>
                      <a:pt x="18" y="10"/>
                    </a:lnTo>
                    <a:lnTo>
                      <a:pt x="16" y="7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Line 844"/>
              <p:cNvSpPr>
                <a:spLocks noChangeShapeType="1"/>
              </p:cNvSpPr>
              <p:nvPr/>
            </p:nvSpPr>
            <p:spPr bwMode="auto">
              <a:xfrm flipH="1">
                <a:off x="4481512" y="4019550"/>
                <a:ext cx="20638" cy="809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845"/>
              <p:cNvSpPr>
                <a:spLocks/>
              </p:cNvSpPr>
              <p:nvPr/>
            </p:nvSpPr>
            <p:spPr bwMode="auto">
              <a:xfrm>
                <a:off x="4448175" y="4100513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6 h 16"/>
                  <a:gd name="T4" fmla="*/ 6 w 21"/>
                  <a:gd name="T5" fmla="*/ 15 h 16"/>
                  <a:gd name="T6" fmla="*/ 9 w 21"/>
                  <a:gd name="T7" fmla="*/ 14 h 16"/>
                  <a:gd name="T8" fmla="*/ 12 w 21"/>
                  <a:gd name="T9" fmla="*/ 12 h 16"/>
                  <a:gd name="T10" fmla="*/ 15 w 21"/>
                  <a:gd name="T11" fmla="*/ 11 h 16"/>
                  <a:gd name="T12" fmla="*/ 17 w 21"/>
                  <a:gd name="T13" fmla="*/ 8 h 16"/>
                  <a:gd name="T14" fmla="*/ 19 w 21"/>
                  <a:gd name="T15" fmla="*/ 6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6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2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9" y="6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846"/>
              <p:cNvSpPr>
                <a:spLocks noChangeShapeType="1"/>
              </p:cNvSpPr>
              <p:nvPr/>
            </p:nvSpPr>
            <p:spPr bwMode="auto">
              <a:xfrm flipH="1">
                <a:off x="3762375" y="4125913"/>
                <a:ext cx="68580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5092913" y="4240800"/>
              <a:ext cx="1368279" cy="2135388"/>
              <a:chOff x="2784475" y="2784475"/>
              <a:chExt cx="798512" cy="1246188"/>
            </a:xfrm>
          </p:grpSpPr>
          <p:sp>
            <p:nvSpPr>
              <p:cNvPr id="167" name="Line 847"/>
              <p:cNvSpPr>
                <a:spLocks noChangeShapeType="1"/>
              </p:cNvSpPr>
              <p:nvPr/>
            </p:nvSpPr>
            <p:spPr bwMode="auto">
              <a:xfrm>
                <a:off x="2784475" y="2784475"/>
                <a:ext cx="304800" cy="1220788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848"/>
              <p:cNvSpPr>
                <a:spLocks/>
              </p:cNvSpPr>
              <p:nvPr/>
            </p:nvSpPr>
            <p:spPr bwMode="auto">
              <a:xfrm>
                <a:off x="3089275" y="4005263"/>
                <a:ext cx="33338" cy="25400"/>
              </a:xfrm>
              <a:custGeom>
                <a:avLst/>
                <a:gdLst>
                  <a:gd name="T0" fmla="*/ 0 w 21"/>
                  <a:gd name="T1" fmla="*/ 0 h 16"/>
                  <a:gd name="T2" fmla="*/ 2 w 21"/>
                  <a:gd name="T3" fmla="*/ 3 h 16"/>
                  <a:gd name="T4" fmla="*/ 3 w 21"/>
                  <a:gd name="T5" fmla="*/ 6 h 16"/>
                  <a:gd name="T6" fmla="*/ 5 w 21"/>
                  <a:gd name="T7" fmla="*/ 9 h 16"/>
                  <a:gd name="T8" fmla="*/ 7 w 21"/>
                  <a:gd name="T9" fmla="*/ 11 h 16"/>
                  <a:gd name="T10" fmla="*/ 9 w 21"/>
                  <a:gd name="T11" fmla="*/ 13 h 16"/>
                  <a:gd name="T12" fmla="*/ 12 w 21"/>
                  <a:gd name="T13" fmla="*/ 14 h 16"/>
                  <a:gd name="T14" fmla="*/ 15 w 21"/>
                  <a:gd name="T15" fmla="*/ 15 h 16"/>
                  <a:gd name="T16" fmla="*/ 18 w 21"/>
                  <a:gd name="T17" fmla="*/ 16 h 16"/>
                  <a:gd name="T18" fmla="*/ 21 w 21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0"/>
                    </a:moveTo>
                    <a:lnTo>
                      <a:pt x="2" y="3"/>
                    </a:lnTo>
                    <a:lnTo>
                      <a:pt x="3" y="6"/>
                    </a:lnTo>
                    <a:lnTo>
                      <a:pt x="5" y="9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5" y="15"/>
                    </a:lnTo>
                    <a:lnTo>
                      <a:pt x="18" y="16"/>
                    </a:lnTo>
                    <a:lnTo>
                      <a:pt x="21" y="16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849"/>
              <p:cNvSpPr>
                <a:spLocks noChangeShapeType="1"/>
              </p:cNvSpPr>
              <p:nvPr/>
            </p:nvSpPr>
            <p:spPr bwMode="auto">
              <a:xfrm>
                <a:off x="3122612" y="4030663"/>
                <a:ext cx="460375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7123588" y="4240800"/>
              <a:ext cx="1371002" cy="2135388"/>
              <a:chOff x="3941762" y="2784475"/>
              <a:chExt cx="800101" cy="1246188"/>
            </a:xfrm>
          </p:grpSpPr>
          <p:sp>
            <p:nvSpPr>
              <p:cNvPr id="164" name="Line 850"/>
              <p:cNvSpPr>
                <a:spLocks noChangeShapeType="1"/>
              </p:cNvSpPr>
              <p:nvPr/>
            </p:nvSpPr>
            <p:spPr bwMode="auto">
              <a:xfrm flipH="1">
                <a:off x="4435475" y="2784475"/>
                <a:ext cx="306388" cy="1220788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851"/>
              <p:cNvSpPr>
                <a:spLocks/>
              </p:cNvSpPr>
              <p:nvPr/>
            </p:nvSpPr>
            <p:spPr bwMode="auto">
              <a:xfrm>
                <a:off x="4402137" y="4005263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6 h 16"/>
                  <a:gd name="T4" fmla="*/ 6 w 21"/>
                  <a:gd name="T5" fmla="*/ 15 h 16"/>
                  <a:gd name="T6" fmla="*/ 9 w 21"/>
                  <a:gd name="T7" fmla="*/ 14 h 16"/>
                  <a:gd name="T8" fmla="*/ 12 w 21"/>
                  <a:gd name="T9" fmla="*/ 13 h 16"/>
                  <a:gd name="T10" fmla="*/ 14 w 21"/>
                  <a:gd name="T11" fmla="*/ 11 h 16"/>
                  <a:gd name="T12" fmla="*/ 17 w 21"/>
                  <a:gd name="T13" fmla="*/ 9 h 16"/>
                  <a:gd name="T14" fmla="*/ 18 w 21"/>
                  <a:gd name="T15" fmla="*/ 6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6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4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852"/>
              <p:cNvSpPr>
                <a:spLocks noChangeShapeType="1"/>
              </p:cNvSpPr>
              <p:nvPr/>
            </p:nvSpPr>
            <p:spPr bwMode="auto">
              <a:xfrm flipH="1">
                <a:off x="3941762" y="4030663"/>
                <a:ext cx="460375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8" name="TextBox 117"/>
          <p:cNvSpPr txBox="1"/>
          <p:nvPr/>
        </p:nvSpPr>
        <p:spPr>
          <a:xfrm>
            <a:off x="2986177" y="308252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confinement steel</a:t>
            </a:r>
          </a:p>
        </p:txBody>
      </p:sp>
      <p:sp>
        <p:nvSpPr>
          <p:cNvPr id="119" name="Freeform 118"/>
          <p:cNvSpPr/>
          <p:nvPr/>
        </p:nvSpPr>
        <p:spPr>
          <a:xfrm>
            <a:off x="4848045" y="3286664"/>
            <a:ext cx="1130061" cy="189781"/>
          </a:xfrm>
          <a:custGeom>
            <a:avLst/>
            <a:gdLst>
              <a:gd name="connsiteX0" fmla="*/ 0 w 1130061"/>
              <a:gd name="connsiteY0" fmla="*/ 0 h 189781"/>
              <a:gd name="connsiteX1" fmla="*/ 759125 w 1130061"/>
              <a:gd name="connsiteY1" fmla="*/ 43132 h 189781"/>
              <a:gd name="connsiteX2" fmla="*/ 1130061 w 1130061"/>
              <a:gd name="connsiteY2" fmla="*/ 189781 h 1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061" h="189781">
                <a:moveTo>
                  <a:pt x="0" y="0"/>
                </a:moveTo>
                <a:cubicBezTo>
                  <a:pt x="285390" y="5751"/>
                  <a:pt x="570781" y="11502"/>
                  <a:pt x="759125" y="43132"/>
                </a:cubicBezTo>
                <a:cubicBezTo>
                  <a:pt x="947469" y="74762"/>
                  <a:pt x="1038765" y="132271"/>
                  <a:pt x="1130061" y="189781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2743199" y="2057400"/>
            <a:ext cx="236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supplementary bottom flange-to-web steel </a:t>
            </a:r>
            <a:br>
              <a:rPr lang="en-US" dirty="0" smtClean="0"/>
            </a:br>
            <a:r>
              <a:rPr lang="en-US" dirty="0" smtClean="0"/>
              <a:t>(L-bars)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127321" y="1276350"/>
            <a:ext cx="82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R-bar</a:t>
            </a:r>
            <a:endParaRPr lang="en-US" dirty="0"/>
          </a:p>
        </p:txBody>
      </p:sp>
      <p:sp>
        <p:nvSpPr>
          <p:cNvPr id="141" name="Freeform 140"/>
          <p:cNvSpPr/>
          <p:nvPr/>
        </p:nvSpPr>
        <p:spPr>
          <a:xfrm>
            <a:off x="7839075" y="1485900"/>
            <a:ext cx="561975" cy="104775"/>
          </a:xfrm>
          <a:custGeom>
            <a:avLst/>
            <a:gdLst>
              <a:gd name="connsiteX0" fmla="*/ 0 w 561975"/>
              <a:gd name="connsiteY0" fmla="*/ 0 h 104775"/>
              <a:gd name="connsiteX1" fmla="*/ 390525 w 561975"/>
              <a:gd name="connsiteY1" fmla="*/ 38100 h 104775"/>
              <a:gd name="connsiteX2" fmla="*/ 561975 w 561975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" h="104775">
                <a:moveTo>
                  <a:pt x="0" y="0"/>
                </a:moveTo>
                <a:cubicBezTo>
                  <a:pt x="148431" y="10319"/>
                  <a:pt x="296863" y="20638"/>
                  <a:pt x="390525" y="38100"/>
                </a:cubicBezTo>
                <a:cubicBezTo>
                  <a:pt x="484187" y="55562"/>
                  <a:pt x="523081" y="80168"/>
                  <a:pt x="561975" y="104775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785360" y="2537460"/>
            <a:ext cx="1043940" cy="396240"/>
          </a:xfrm>
          <a:custGeom>
            <a:avLst/>
            <a:gdLst>
              <a:gd name="connsiteX0" fmla="*/ 0 w 1043940"/>
              <a:gd name="connsiteY0" fmla="*/ 0 h 396240"/>
              <a:gd name="connsiteX1" fmla="*/ 495300 w 1043940"/>
              <a:gd name="connsiteY1" fmla="*/ 137160 h 396240"/>
              <a:gd name="connsiteX2" fmla="*/ 678180 w 1043940"/>
              <a:gd name="connsiteY2" fmla="*/ 342900 h 396240"/>
              <a:gd name="connsiteX3" fmla="*/ 1043940 w 1043940"/>
              <a:gd name="connsiteY3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940" h="396240">
                <a:moveTo>
                  <a:pt x="0" y="0"/>
                </a:moveTo>
                <a:cubicBezTo>
                  <a:pt x="191135" y="40005"/>
                  <a:pt x="382270" y="80010"/>
                  <a:pt x="495300" y="137160"/>
                </a:cubicBezTo>
                <a:cubicBezTo>
                  <a:pt x="608330" y="194310"/>
                  <a:pt x="586740" y="299720"/>
                  <a:pt x="678180" y="342900"/>
                </a:cubicBezTo>
                <a:cubicBezTo>
                  <a:pt x="769620" y="386080"/>
                  <a:pt x="906780" y="391160"/>
                  <a:pt x="1043940" y="396240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3749040" y="1645918"/>
            <a:ext cx="3291840" cy="1737360"/>
            <a:chOff x="3574844" y="1645918"/>
            <a:chExt cx="3291840" cy="1737360"/>
          </a:xfrm>
        </p:grpSpPr>
        <p:grpSp>
          <p:nvGrpSpPr>
            <p:cNvPr id="10" name="Group 9"/>
            <p:cNvGrpSpPr/>
            <p:nvPr/>
          </p:nvGrpSpPr>
          <p:grpSpPr>
            <a:xfrm>
              <a:off x="3736177" y="1792224"/>
              <a:ext cx="2969175" cy="1448675"/>
              <a:chOff x="4818063" y="1827213"/>
              <a:chExt cx="4265613" cy="2081213"/>
            </a:xfrm>
          </p:grpSpPr>
          <p:sp>
            <p:nvSpPr>
              <p:cNvPr id="14" name="Freeform 16"/>
              <p:cNvSpPr>
                <a:spLocks/>
              </p:cNvSpPr>
              <p:nvPr/>
            </p:nvSpPr>
            <p:spPr bwMode="auto">
              <a:xfrm>
                <a:off x="4818063" y="1827213"/>
                <a:ext cx="4265613" cy="2081213"/>
              </a:xfrm>
              <a:custGeom>
                <a:avLst/>
                <a:gdLst>
                  <a:gd name="T0" fmla="*/ 0 w 2687"/>
                  <a:gd name="T1" fmla="*/ 658 h 1311"/>
                  <a:gd name="T2" fmla="*/ 3 w 2687"/>
                  <a:gd name="T3" fmla="*/ 712 h 1311"/>
                  <a:gd name="T4" fmla="*/ 61 w 2687"/>
                  <a:gd name="T5" fmla="*/ 736 h 1311"/>
                  <a:gd name="T6" fmla="*/ 144 w 2687"/>
                  <a:gd name="T7" fmla="*/ 1183 h 1311"/>
                  <a:gd name="T8" fmla="*/ 153 w 2687"/>
                  <a:gd name="T9" fmla="*/ 1194 h 1311"/>
                  <a:gd name="T10" fmla="*/ 539 w 2687"/>
                  <a:gd name="T11" fmla="*/ 1311 h 1311"/>
                  <a:gd name="T12" fmla="*/ 2511 w 2687"/>
                  <a:gd name="T13" fmla="*/ 547 h 1311"/>
                  <a:gd name="T14" fmla="*/ 2520 w 2687"/>
                  <a:gd name="T15" fmla="*/ 542 h 1311"/>
                  <a:gd name="T16" fmla="*/ 2613 w 2687"/>
                  <a:gd name="T17" fmla="*/ 214 h 1311"/>
                  <a:gd name="T18" fmla="*/ 2682 w 2687"/>
                  <a:gd name="T19" fmla="*/ 190 h 1311"/>
                  <a:gd name="T20" fmla="*/ 2687 w 2687"/>
                  <a:gd name="T21" fmla="*/ 142 h 1311"/>
                  <a:gd name="T22" fmla="*/ 2012 w 2687"/>
                  <a:gd name="T23" fmla="*/ 0 h 1311"/>
                  <a:gd name="T24" fmla="*/ 0 w 2687"/>
                  <a:gd name="T25" fmla="*/ 658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7" h="1311">
                    <a:moveTo>
                      <a:pt x="0" y="658"/>
                    </a:moveTo>
                    <a:lnTo>
                      <a:pt x="3" y="712"/>
                    </a:lnTo>
                    <a:lnTo>
                      <a:pt x="61" y="736"/>
                    </a:lnTo>
                    <a:lnTo>
                      <a:pt x="144" y="1183"/>
                    </a:lnTo>
                    <a:lnTo>
                      <a:pt x="153" y="1194"/>
                    </a:lnTo>
                    <a:lnTo>
                      <a:pt x="539" y="1311"/>
                    </a:lnTo>
                    <a:lnTo>
                      <a:pt x="2511" y="547"/>
                    </a:lnTo>
                    <a:lnTo>
                      <a:pt x="2520" y="542"/>
                    </a:lnTo>
                    <a:lnTo>
                      <a:pt x="2613" y="214"/>
                    </a:lnTo>
                    <a:lnTo>
                      <a:pt x="2682" y="190"/>
                    </a:lnTo>
                    <a:lnTo>
                      <a:pt x="2687" y="142"/>
                    </a:lnTo>
                    <a:lnTo>
                      <a:pt x="2012" y="0"/>
                    </a:lnTo>
                    <a:lnTo>
                      <a:pt x="0" y="6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8"/>
              <p:cNvSpPr>
                <a:spLocks/>
              </p:cNvSpPr>
              <p:nvPr/>
            </p:nvSpPr>
            <p:spPr bwMode="auto">
              <a:xfrm>
                <a:off x="5180013" y="1908176"/>
                <a:ext cx="3586163" cy="1152525"/>
              </a:xfrm>
              <a:custGeom>
                <a:avLst/>
                <a:gdLst>
                  <a:gd name="T0" fmla="*/ 0 w 2259"/>
                  <a:gd name="T1" fmla="*/ 599 h 726"/>
                  <a:gd name="T2" fmla="*/ 1805 w 2259"/>
                  <a:gd name="T3" fmla="*/ 0 h 726"/>
                  <a:gd name="T4" fmla="*/ 2259 w 2259"/>
                  <a:gd name="T5" fmla="*/ 97 h 726"/>
                  <a:gd name="T6" fmla="*/ 473 w 2259"/>
                  <a:gd name="T7" fmla="*/ 726 h 726"/>
                  <a:gd name="T8" fmla="*/ 0 w 2259"/>
                  <a:gd name="T9" fmla="*/ 599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9" h="726">
                    <a:moveTo>
                      <a:pt x="0" y="599"/>
                    </a:moveTo>
                    <a:lnTo>
                      <a:pt x="1805" y="0"/>
                    </a:lnTo>
                    <a:lnTo>
                      <a:pt x="2259" y="97"/>
                    </a:lnTo>
                    <a:lnTo>
                      <a:pt x="473" y="726"/>
                    </a:lnTo>
                    <a:lnTo>
                      <a:pt x="0" y="59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 flipV="1">
                <a:off x="5708650" y="2189163"/>
                <a:ext cx="2346325" cy="812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"/>
              <p:cNvSpPr>
                <a:spLocks/>
              </p:cNvSpPr>
              <p:nvPr/>
            </p:nvSpPr>
            <p:spPr bwMode="auto">
              <a:xfrm>
                <a:off x="8045450" y="1908176"/>
                <a:ext cx="28575" cy="398463"/>
              </a:xfrm>
              <a:custGeom>
                <a:avLst/>
                <a:gdLst>
                  <a:gd name="T0" fmla="*/ 0 w 18"/>
                  <a:gd name="T1" fmla="*/ 0 h 251"/>
                  <a:gd name="T2" fmla="*/ 6 w 18"/>
                  <a:gd name="T3" fmla="*/ 177 h 251"/>
                  <a:gd name="T4" fmla="*/ 18 w 18"/>
                  <a:gd name="T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51">
                    <a:moveTo>
                      <a:pt x="0" y="0"/>
                    </a:moveTo>
                    <a:lnTo>
                      <a:pt x="6" y="177"/>
                    </a:lnTo>
                    <a:lnTo>
                      <a:pt x="18" y="25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 flipH="1">
                <a:off x="5934075" y="2128838"/>
                <a:ext cx="3141663" cy="11366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 flipH="1">
                <a:off x="5688013" y="2687638"/>
                <a:ext cx="3130550" cy="1209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/>
              </p:cNvSpPr>
              <p:nvPr/>
            </p:nvSpPr>
            <p:spPr bwMode="auto">
              <a:xfrm>
                <a:off x="4818063" y="2052638"/>
                <a:ext cx="4265613" cy="1125538"/>
              </a:xfrm>
              <a:custGeom>
                <a:avLst/>
                <a:gdLst>
                  <a:gd name="T0" fmla="*/ 0 w 2687"/>
                  <a:gd name="T1" fmla="*/ 516 h 709"/>
                  <a:gd name="T2" fmla="*/ 706 w 2687"/>
                  <a:gd name="T3" fmla="*/ 709 h 709"/>
                  <a:gd name="T4" fmla="*/ 2687 w 2687"/>
                  <a:gd name="T5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87" h="709">
                    <a:moveTo>
                      <a:pt x="0" y="516"/>
                    </a:moveTo>
                    <a:lnTo>
                      <a:pt x="706" y="709"/>
                    </a:lnTo>
                    <a:lnTo>
                      <a:pt x="268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5673725" y="3178176"/>
                <a:ext cx="265113" cy="730250"/>
              </a:xfrm>
              <a:custGeom>
                <a:avLst/>
                <a:gdLst>
                  <a:gd name="T0" fmla="*/ 0 w 167"/>
                  <a:gd name="T1" fmla="*/ 460 h 460"/>
                  <a:gd name="T2" fmla="*/ 9 w 167"/>
                  <a:gd name="T3" fmla="*/ 453 h 460"/>
                  <a:gd name="T4" fmla="*/ 101 w 167"/>
                  <a:gd name="T5" fmla="*/ 46 h 460"/>
                  <a:gd name="T6" fmla="*/ 164 w 167"/>
                  <a:gd name="T7" fmla="*/ 55 h 460"/>
                  <a:gd name="T8" fmla="*/ 167 w 167"/>
                  <a:gd name="T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60">
                    <a:moveTo>
                      <a:pt x="0" y="460"/>
                    </a:moveTo>
                    <a:lnTo>
                      <a:pt x="9" y="453"/>
                    </a:lnTo>
                    <a:lnTo>
                      <a:pt x="101" y="46"/>
                    </a:lnTo>
                    <a:lnTo>
                      <a:pt x="164" y="55"/>
                    </a:lnTo>
                    <a:lnTo>
                      <a:pt x="16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574844" y="1645918"/>
              <a:ext cx="3291840" cy="17373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5" idx="3"/>
            <a:endCxn id="62" idx="1"/>
          </p:cNvCxnSpPr>
          <p:nvPr/>
        </p:nvCxnSpPr>
        <p:spPr>
          <a:xfrm flipV="1">
            <a:off x="3200400" y="2514598"/>
            <a:ext cx="548640" cy="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394960" y="3383278"/>
            <a:ext cx="0" cy="12801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5623560" y="3749040"/>
            <a:ext cx="3383280" cy="1828800"/>
            <a:chOff x="5623560" y="3749040"/>
            <a:chExt cx="3383280" cy="1828800"/>
          </a:xfrm>
        </p:grpSpPr>
        <p:grpSp>
          <p:nvGrpSpPr>
            <p:cNvPr id="99" name="Group 98"/>
            <p:cNvGrpSpPr/>
            <p:nvPr/>
          </p:nvGrpSpPr>
          <p:grpSpPr>
            <a:xfrm flipH="1">
              <a:off x="5889731" y="4053472"/>
              <a:ext cx="2850938" cy="1219936"/>
              <a:chOff x="259800" y="2364250"/>
              <a:chExt cx="2850938" cy="1219936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259800" y="2364250"/>
                <a:ext cx="2850938" cy="1219936"/>
                <a:chOff x="-315913" y="2701926"/>
                <a:chExt cx="4095750" cy="1752600"/>
              </a:xfrm>
            </p:grpSpPr>
            <p:sp>
              <p:nvSpPr>
                <p:cNvPr id="104" name="Freeform 25"/>
                <p:cNvSpPr>
                  <a:spLocks noChangeAspect="1"/>
                </p:cNvSpPr>
                <p:nvPr/>
              </p:nvSpPr>
              <p:spPr bwMode="auto">
                <a:xfrm>
                  <a:off x="-315913" y="2701926"/>
                  <a:ext cx="4095750" cy="1752600"/>
                </a:xfrm>
                <a:custGeom>
                  <a:avLst/>
                  <a:gdLst>
                    <a:gd name="T0" fmla="*/ 0 w 2580"/>
                    <a:gd name="T1" fmla="*/ 487 h 1104"/>
                    <a:gd name="T2" fmla="*/ 4 w 2580"/>
                    <a:gd name="T3" fmla="*/ 557 h 1104"/>
                    <a:gd name="T4" fmla="*/ 8 w 2580"/>
                    <a:gd name="T5" fmla="*/ 604 h 1104"/>
                    <a:gd name="T6" fmla="*/ 51 w 2580"/>
                    <a:gd name="T7" fmla="*/ 623 h 1104"/>
                    <a:gd name="T8" fmla="*/ 130 w 2580"/>
                    <a:gd name="T9" fmla="*/ 1008 h 1104"/>
                    <a:gd name="T10" fmla="*/ 136 w 2580"/>
                    <a:gd name="T11" fmla="*/ 1018 h 1104"/>
                    <a:gd name="T12" fmla="*/ 420 w 2580"/>
                    <a:gd name="T13" fmla="*/ 1104 h 1104"/>
                    <a:gd name="T14" fmla="*/ 2462 w 2580"/>
                    <a:gd name="T15" fmla="*/ 533 h 1104"/>
                    <a:gd name="T16" fmla="*/ 2469 w 2580"/>
                    <a:gd name="T17" fmla="*/ 527 h 1104"/>
                    <a:gd name="T18" fmla="*/ 2529 w 2580"/>
                    <a:gd name="T19" fmla="*/ 225 h 1104"/>
                    <a:gd name="T20" fmla="*/ 2578 w 2580"/>
                    <a:gd name="T21" fmla="*/ 213 h 1104"/>
                    <a:gd name="T22" fmla="*/ 2580 w 2580"/>
                    <a:gd name="T23" fmla="*/ 170 h 1104"/>
                    <a:gd name="T24" fmla="*/ 2580 w 2580"/>
                    <a:gd name="T25" fmla="*/ 107 h 1104"/>
                    <a:gd name="T26" fmla="*/ 2064 w 2580"/>
                    <a:gd name="T27" fmla="*/ 0 h 1104"/>
                    <a:gd name="T28" fmla="*/ 0 w 2580"/>
                    <a:gd name="T29" fmla="*/ 487 h 1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80" h="1104">
                      <a:moveTo>
                        <a:pt x="0" y="487"/>
                      </a:moveTo>
                      <a:lnTo>
                        <a:pt x="4" y="557"/>
                      </a:lnTo>
                      <a:lnTo>
                        <a:pt x="8" y="604"/>
                      </a:lnTo>
                      <a:lnTo>
                        <a:pt x="51" y="623"/>
                      </a:lnTo>
                      <a:lnTo>
                        <a:pt x="130" y="1008"/>
                      </a:lnTo>
                      <a:lnTo>
                        <a:pt x="136" y="1018"/>
                      </a:lnTo>
                      <a:lnTo>
                        <a:pt x="420" y="1104"/>
                      </a:lnTo>
                      <a:lnTo>
                        <a:pt x="2462" y="533"/>
                      </a:lnTo>
                      <a:lnTo>
                        <a:pt x="2469" y="527"/>
                      </a:lnTo>
                      <a:lnTo>
                        <a:pt x="2529" y="225"/>
                      </a:lnTo>
                      <a:lnTo>
                        <a:pt x="2578" y="213"/>
                      </a:lnTo>
                      <a:lnTo>
                        <a:pt x="2580" y="170"/>
                      </a:lnTo>
                      <a:lnTo>
                        <a:pt x="2580" y="107"/>
                      </a:lnTo>
                      <a:lnTo>
                        <a:pt x="2064" y="0"/>
                      </a:lnTo>
                      <a:lnTo>
                        <a:pt x="0" y="48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6"/>
                <p:cNvSpPr>
                  <a:spLocks/>
                </p:cNvSpPr>
                <p:nvPr/>
              </p:nvSpPr>
              <p:spPr bwMode="auto">
                <a:xfrm>
                  <a:off x="-309563" y="2971801"/>
                  <a:ext cx="4089400" cy="839788"/>
                </a:xfrm>
                <a:custGeom>
                  <a:avLst/>
                  <a:gdLst>
                    <a:gd name="T0" fmla="*/ 0 w 2576"/>
                    <a:gd name="T1" fmla="*/ 387 h 529"/>
                    <a:gd name="T2" fmla="*/ 517 w 2576"/>
                    <a:gd name="T3" fmla="*/ 529 h 529"/>
                    <a:gd name="T4" fmla="*/ 2576 w 2576"/>
                    <a:gd name="T5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76" h="529">
                      <a:moveTo>
                        <a:pt x="0" y="387"/>
                      </a:moveTo>
                      <a:lnTo>
                        <a:pt x="517" y="529"/>
                      </a:lnTo>
                      <a:lnTo>
                        <a:pt x="2576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Freeform 7"/>
                <p:cNvSpPr>
                  <a:spLocks/>
                </p:cNvSpPr>
                <p:nvPr/>
              </p:nvSpPr>
              <p:spPr bwMode="auto">
                <a:xfrm>
                  <a:off x="-315913" y="2871788"/>
                  <a:ext cx="4095750" cy="823913"/>
                </a:xfrm>
                <a:custGeom>
                  <a:avLst/>
                  <a:gdLst>
                    <a:gd name="T0" fmla="*/ 0 w 2580"/>
                    <a:gd name="T1" fmla="*/ 380 h 519"/>
                    <a:gd name="T2" fmla="*/ 519 w 2580"/>
                    <a:gd name="T3" fmla="*/ 519 h 519"/>
                    <a:gd name="T4" fmla="*/ 2580 w 2580"/>
                    <a:gd name="T5" fmla="*/ 0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80" h="519">
                      <a:moveTo>
                        <a:pt x="0" y="380"/>
                      </a:moveTo>
                      <a:lnTo>
                        <a:pt x="519" y="519"/>
                      </a:lnTo>
                      <a:lnTo>
                        <a:pt x="258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Line 8"/>
                <p:cNvSpPr>
                  <a:spLocks noChangeShapeType="1"/>
                </p:cNvSpPr>
                <p:nvPr/>
              </p:nvSpPr>
              <p:spPr bwMode="auto">
                <a:xfrm>
                  <a:off x="276225" y="4430713"/>
                  <a:ext cx="0" cy="17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Freeform 9"/>
                <p:cNvSpPr>
                  <a:spLocks/>
                </p:cNvSpPr>
                <p:nvPr/>
              </p:nvSpPr>
              <p:spPr bwMode="auto">
                <a:xfrm>
                  <a:off x="4762" y="4349751"/>
                  <a:ext cx="300038" cy="98425"/>
                </a:xfrm>
                <a:custGeom>
                  <a:avLst/>
                  <a:gdLst>
                    <a:gd name="T0" fmla="*/ 0 w 189"/>
                    <a:gd name="T1" fmla="*/ 0 h 62"/>
                    <a:gd name="T2" fmla="*/ 0 w 189"/>
                    <a:gd name="T3" fmla="*/ 10 h 62"/>
                    <a:gd name="T4" fmla="*/ 171 w 189"/>
                    <a:gd name="T5" fmla="*/ 62 h 62"/>
                    <a:gd name="T6" fmla="*/ 189 w 189"/>
                    <a:gd name="T7" fmla="*/ 57 h 62"/>
                    <a:gd name="T8" fmla="*/ 0 w 189"/>
                    <a:gd name="T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9" h="62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171" y="62"/>
                      </a:lnTo>
                      <a:lnTo>
                        <a:pt x="189" y="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Line 10"/>
                <p:cNvSpPr>
                  <a:spLocks noChangeShapeType="1"/>
                </p:cNvSpPr>
                <p:nvPr/>
              </p:nvSpPr>
              <p:spPr bwMode="auto">
                <a:xfrm>
                  <a:off x="1354137" y="3135313"/>
                  <a:ext cx="0" cy="492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Line 11"/>
                <p:cNvSpPr>
                  <a:spLocks noChangeShapeType="1"/>
                </p:cNvSpPr>
                <p:nvPr/>
              </p:nvSpPr>
              <p:spPr bwMode="auto">
                <a:xfrm>
                  <a:off x="1960562" y="327977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12"/>
                <p:cNvSpPr>
                  <a:spLocks/>
                </p:cNvSpPr>
                <p:nvPr/>
              </p:nvSpPr>
              <p:spPr bwMode="auto">
                <a:xfrm>
                  <a:off x="1731962" y="3171826"/>
                  <a:ext cx="449263" cy="158750"/>
                </a:xfrm>
                <a:custGeom>
                  <a:avLst/>
                  <a:gdLst>
                    <a:gd name="T0" fmla="*/ 0 w 283"/>
                    <a:gd name="T1" fmla="*/ 34 h 100"/>
                    <a:gd name="T2" fmla="*/ 0 w 283"/>
                    <a:gd name="T3" fmla="*/ 65 h 100"/>
                    <a:gd name="T4" fmla="*/ 144 w 283"/>
                    <a:gd name="T5" fmla="*/ 100 h 100"/>
                    <a:gd name="T6" fmla="*/ 283 w 283"/>
                    <a:gd name="T7" fmla="*/ 64 h 100"/>
                    <a:gd name="T8" fmla="*/ 283 w 283"/>
                    <a:gd name="T9" fmla="*/ 33 h 100"/>
                    <a:gd name="T10" fmla="*/ 139 w 283"/>
                    <a:gd name="T11" fmla="*/ 0 h 100"/>
                    <a:gd name="T12" fmla="*/ 0 w 283"/>
                    <a:gd name="T13" fmla="*/ 3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3" h="100">
                      <a:moveTo>
                        <a:pt x="0" y="34"/>
                      </a:moveTo>
                      <a:lnTo>
                        <a:pt x="0" y="65"/>
                      </a:lnTo>
                      <a:lnTo>
                        <a:pt x="144" y="100"/>
                      </a:lnTo>
                      <a:lnTo>
                        <a:pt x="283" y="64"/>
                      </a:lnTo>
                      <a:lnTo>
                        <a:pt x="283" y="33"/>
                      </a:lnTo>
                      <a:lnTo>
                        <a:pt x="139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3"/>
                <p:cNvSpPr>
                  <a:spLocks/>
                </p:cNvSpPr>
                <p:nvPr/>
              </p:nvSpPr>
              <p:spPr bwMode="auto">
                <a:xfrm>
                  <a:off x="1135062" y="3032126"/>
                  <a:ext cx="439738" cy="152400"/>
                </a:xfrm>
                <a:custGeom>
                  <a:avLst/>
                  <a:gdLst>
                    <a:gd name="T0" fmla="*/ 0 w 277"/>
                    <a:gd name="T1" fmla="*/ 33 h 96"/>
                    <a:gd name="T2" fmla="*/ 1 w 277"/>
                    <a:gd name="T3" fmla="*/ 63 h 96"/>
                    <a:gd name="T4" fmla="*/ 138 w 277"/>
                    <a:gd name="T5" fmla="*/ 96 h 96"/>
                    <a:gd name="T6" fmla="*/ 277 w 277"/>
                    <a:gd name="T7" fmla="*/ 63 h 96"/>
                    <a:gd name="T8" fmla="*/ 277 w 277"/>
                    <a:gd name="T9" fmla="*/ 32 h 96"/>
                    <a:gd name="T10" fmla="*/ 139 w 277"/>
                    <a:gd name="T11" fmla="*/ 0 h 96"/>
                    <a:gd name="T12" fmla="*/ 0 w 277"/>
                    <a:gd name="T13" fmla="*/ 3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7" h="96">
                      <a:moveTo>
                        <a:pt x="0" y="33"/>
                      </a:moveTo>
                      <a:lnTo>
                        <a:pt x="1" y="63"/>
                      </a:lnTo>
                      <a:lnTo>
                        <a:pt x="138" y="96"/>
                      </a:lnTo>
                      <a:lnTo>
                        <a:pt x="277" y="63"/>
                      </a:lnTo>
                      <a:lnTo>
                        <a:pt x="277" y="32"/>
                      </a:lnTo>
                      <a:lnTo>
                        <a:pt x="139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4"/>
                <p:cNvSpPr>
                  <a:spLocks/>
                </p:cNvSpPr>
                <p:nvPr/>
              </p:nvSpPr>
              <p:spPr bwMode="auto">
                <a:xfrm>
                  <a:off x="1135062" y="3082926"/>
                  <a:ext cx="439738" cy="52388"/>
                </a:xfrm>
                <a:custGeom>
                  <a:avLst/>
                  <a:gdLst>
                    <a:gd name="T0" fmla="*/ 0 w 277"/>
                    <a:gd name="T1" fmla="*/ 1 h 33"/>
                    <a:gd name="T2" fmla="*/ 138 w 277"/>
                    <a:gd name="T3" fmla="*/ 33 h 33"/>
                    <a:gd name="T4" fmla="*/ 277 w 277"/>
                    <a:gd name="T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7" h="33">
                      <a:moveTo>
                        <a:pt x="0" y="1"/>
                      </a:moveTo>
                      <a:lnTo>
                        <a:pt x="138" y="33"/>
                      </a:lnTo>
                      <a:lnTo>
                        <a:pt x="277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5"/>
                <p:cNvSpPr>
                  <a:spLocks/>
                </p:cNvSpPr>
                <p:nvPr/>
              </p:nvSpPr>
              <p:spPr bwMode="auto">
                <a:xfrm>
                  <a:off x="1731962" y="3224213"/>
                  <a:ext cx="449263" cy="55563"/>
                </a:xfrm>
                <a:custGeom>
                  <a:avLst/>
                  <a:gdLst>
                    <a:gd name="T0" fmla="*/ 0 w 283"/>
                    <a:gd name="T1" fmla="*/ 1 h 35"/>
                    <a:gd name="T2" fmla="*/ 144 w 283"/>
                    <a:gd name="T3" fmla="*/ 35 h 35"/>
                    <a:gd name="T4" fmla="*/ 283 w 283"/>
                    <a:gd name="T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3" h="35">
                      <a:moveTo>
                        <a:pt x="0" y="1"/>
                      </a:moveTo>
                      <a:lnTo>
                        <a:pt x="144" y="35"/>
                      </a:lnTo>
                      <a:lnTo>
                        <a:pt x="283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11175" y="3040063"/>
                  <a:ext cx="3265488" cy="846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61950" y="3538538"/>
                  <a:ext cx="3241675" cy="906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Freeform 28"/>
                <p:cNvSpPr>
                  <a:spLocks/>
                </p:cNvSpPr>
                <p:nvPr/>
              </p:nvSpPr>
              <p:spPr bwMode="auto">
                <a:xfrm>
                  <a:off x="350837" y="3695701"/>
                  <a:ext cx="160338" cy="758825"/>
                </a:xfrm>
                <a:custGeom>
                  <a:avLst/>
                  <a:gdLst>
                    <a:gd name="T0" fmla="*/ 0 w 101"/>
                    <a:gd name="T1" fmla="*/ 478 h 478"/>
                    <a:gd name="T2" fmla="*/ 7 w 101"/>
                    <a:gd name="T3" fmla="*/ 472 h 478"/>
                    <a:gd name="T4" fmla="*/ 56 w 101"/>
                    <a:gd name="T5" fmla="*/ 115 h 478"/>
                    <a:gd name="T6" fmla="*/ 101 w 101"/>
                    <a:gd name="T7" fmla="*/ 120 h 478"/>
                    <a:gd name="T8" fmla="*/ 101 w 101"/>
                    <a:gd name="T9" fmla="*/ 73 h 478"/>
                    <a:gd name="T10" fmla="*/ 99 w 101"/>
                    <a:gd name="T11" fmla="*/ 0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1" h="478">
                      <a:moveTo>
                        <a:pt x="0" y="478"/>
                      </a:moveTo>
                      <a:lnTo>
                        <a:pt x="7" y="472"/>
                      </a:lnTo>
                      <a:lnTo>
                        <a:pt x="56" y="115"/>
                      </a:lnTo>
                      <a:lnTo>
                        <a:pt x="101" y="120"/>
                      </a:lnTo>
                      <a:lnTo>
                        <a:pt x="101" y="73"/>
                      </a:lnTo>
                      <a:lnTo>
                        <a:pt x="99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02" name="Straight Arrow Connector 101"/>
              <p:cNvCxnSpPr/>
              <p:nvPr/>
            </p:nvCxnSpPr>
            <p:spPr>
              <a:xfrm>
                <a:off x="1421170" y="2400327"/>
                <a:ext cx="1105" cy="2298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1841629" y="2497956"/>
                <a:ext cx="1105" cy="2298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99"/>
            <p:cNvSpPr/>
            <p:nvPr/>
          </p:nvSpPr>
          <p:spPr>
            <a:xfrm>
              <a:off x="5623560" y="3749040"/>
              <a:ext cx="338328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8" name="Straight Arrow Connector 117"/>
          <p:cNvCxnSpPr/>
          <p:nvPr/>
        </p:nvCxnSpPr>
        <p:spPr>
          <a:xfrm flipH="1">
            <a:off x="5394960" y="4663440"/>
            <a:ext cx="228600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621350" y="5638800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those specimens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934055" y="2331895"/>
            <a:ext cx="190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test specimens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39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3897" y="3976733"/>
            <a:ext cx="4843007" cy="2271727"/>
            <a:chOff x="103897" y="3976733"/>
            <a:chExt cx="4843007" cy="2271727"/>
          </a:xfrm>
        </p:grpSpPr>
        <p:sp>
          <p:nvSpPr>
            <p:cNvPr id="19" name="Rectangle 18"/>
            <p:cNvSpPr/>
            <p:nvPr/>
          </p:nvSpPr>
          <p:spPr>
            <a:xfrm>
              <a:off x="374904" y="3977640"/>
              <a:ext cx="4572000" cy="2002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74904" y="4504624"/>
              <a:ext cx="4561337" cy="152240"/>
              <a:chOff x="1327150" y="3255963"/>
              <a:chExt cx="1236663" cy="41275"/>
            </a:xfrm>
          </p:grpSpPr>
          <p:sp>
            <p:nvSpPr>
              <p:cNvPr id="24" name="Line 262"/>
              <p:cNvSpPr>
                <a:spLocks noChangeShapeType="1"/>
              </p:cNvSpPr>
              <p:nvPr/>
            </p:nvSpPr>
            <p:spPr bwMode="auto">
              <a:xfrm>
                <a:off x="1327150" y="3255963"/>
                <a:ext cx="765175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263"/>
              <p:cNvSpPr>
                <a:spLocks noChangeShapeType="1"/>
              </p:cNvSpPr>
              <p:nvPr/>
            </p:nvSpPr>
            <p:spPr bwMode="auto">
              <a:xfrm>
                <a:off x="2092325" y="3255963"/>
                <a:ext cx="0" cy="41275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64"/>
              <p:cNvSpPr>
                <a:spLocks noChangeShapeType="1"/>
              </p:cNvSpPr>
              <p:nvPr/>
            </p:nvSpPr>
            <p:spPr bwMode="auto">
              <a:xfrm>
                <a:off x="2092325" y="3297238"/>
                <a:ext cx="471488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Freeform 68"/>
            <p:cNvSpPr>
              <a:spLocks/>
            </p:cNvSpPr>
            <p:nvPr/>
          </p:nvSpPr>
          <p:spPr bwMode="auto">
            <a:xfrm>
              <a:off x="374904" y="3977640"/>
              <a:ext cx="4569689" cy="2006203"/>
            </a:xfrm>
            <a:custGeom>
              <a:avLst/>
              <a:gdLst>
                <a:gd name="T0" fmla="*/ 779 w 779"/>
                <a:gd name="T1" fmla="*/ 342 h 342"/>
                <a:gd name="T2" fmla="*/ 0 w 779"/>
                <a:gd name="T3" fmla="*/ 342 h 342"/>
                <a:gd name="T4" fmla="*/ 0 w 779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9" h="342">
                  <a:moveTo>
                    <a:pt x="779" y="342"/>
                  </a:moveTo>
                  <a:lnTo>
                    <a:pt x="0" y="34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28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Region </a:t>
            </a:r>
            <a:r>
              <a:rPr lang="en-US" dirty="0" smtClean="0"/>
              <a:t>B5N</a:t>
            </a:r>
            <a:endParaRPr lang="en-US" sz="3300" dirty="0"/>
          </a:p>
        </p:txBody>
      </p:sp>
      <p:sp>
        <p:nvSpPr>
          <p:cNvPr id="51" name="TextBox 50"/>
          <p:cNvSpPr txBox="1"/>
          <p:nvPr/>
        </p:nvSpPr>
        <p:spPr>
          <a:xfrm>
            <a:off x="5029200" y="3977640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#5 R-bars spaced at	4 in. for 8'-3"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	</a:t>
            </a:r>
            <a:r>
              <a:rPr lang="en-US" dirty="0" smtClean="0"/>
              <a:t>6 in. for </a:t>
            </a:r>
            <a:r>
              <a:rPr lang="en-US" dirty="0"/>
              <a:t>5</a:t>
            </a:r>
            <a:r>
              <a:rPr lang="en-US" dirty="0" smtClean="0"/>
              <a:t>'-</a:t>
            </a:r>
            <a:r>
              <a:rPr lang="en-US" dirty="0"/>
              <a:t>1</a:t>
            </a:r>
            <a:r>
              <a:rPr lang="en-US" dirty="0" smtClean="0"/>
              <a:t>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#6 L-bars spaced at	4 in. </a:t>
            </a:r>
            <a:r>
              <a:rPr lang="en-US" dirty="0"/>
              <a:t>for 8'-3"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1.11</a:t>
                </a:r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blipFill rotWithShape="1">
                <a:blip r:embed="rId2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ine 265"/>
          <p:cNvSpPr>
            <a:spLocks noChangeShapeType="1"/>
          </p:cNvSpPr>
          <p:nvPr/>
        </p:nvSpPr>
        <p:spPr bwMode="auto">
          <a:xfrm>
            <a:off x="374904" y="4446070"/>
            <a:ext cx="4561337" cy="117107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36496" y="5600891"/>
            <a:ext cx="4712667" cy="215444"/>
            <a:chOff x="436496" y="5600891"/>
            <a:chExt cx="4712667" cy="215444"/>
          </a:xfrm>
        </p:grpSpPr>
        <p:sp>
          <p:nvSpPr>
            <p:cNvPr id="21" name="TextBox 20"/>
            <p:cNvSpPr txBox="1"/>
            <p:nvPr/>
          </p:nvSpPr>
          <p:spPr>
            <a:xfrm>
              <a:off x="436496" y="5600891"/>
              <a:ext cx="217001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[1.00]</a:t>
              </a:r>
              <a:endParaRPr lang="en-US" sz="1400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83233" y="5600891"/>
              <a:ext cx="246593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[1.11]</a:t>
              </a:r>
              <a:endParaRPr lang="en-US" sz="1400" baseline="-25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4904" y="1804216"/>
            <a:ext cx="4572000" cy="2059124"/>
            <a:chOff x="2302023" y="1661160"/>
            <a:chExt cx="4572000" cy="2059124"/>
          </a:xfrm>
        </p:grpSpPr>
        <p:pic>
          <p:nvPicPr>
            <p:cNvPr id="32" name="Picture 31" descr="\\disk.austin.utexas.edu\root\engr\research\fsel\Projects\BurstingShearBeams-5831\Photos\2010-02-02 Shear Test Beam5N\P1020359.JPG"/>
            <p:cNvPicPr>
              <a:picLocks noChangeArrowheads="1"/>
            </p:cNvPicPr>
            <p:nvPr/>
          </p:nvPicPr>
          <p:blipFill rotWithShape="1">
            <a:blip r:embed="rId3" cstate="print"/>
            <a:srcRect t="40000" r="8333" b="11190"/>
            <a:stretch/>
          </p:blipFill>
          <p:spPr bwMode="auto">
            <a:xfrm flipH="1">
              <a:off x="2302023" y="1704032"/>
              <a:ext cx="4572000" cy="181051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33" name="Down Arrow 32"/>
            <p:cNvSpPr/>
            <p:nvPr/>
          </p:nvSpPr>
          <p:spPr>
            <a:xfrm flipH="1">
              <a:off x="6591343" y="1661160"/>
              <a:ext cx="228600" cy="3048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Down Arrow 33"/>
            <p:cNvSpPr/>
            <p:nvPr/>
          </p:nvSpPr>
          <p:spPr>
            <a:xfrm flipH="1" flipV="1">
              <a:off x="2667043" y="3415484"/>
              <a:ext cx="228600" cy="3048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7" name="TextBox 20"/>
          <p:cNvSpPr txBox="1"/>
          <p:nvPr/>
        </p:nvSpPr>
        <p:spPr>
          <a:xfrm>
            <a:off x="580203" y="19812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B5N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38800" y="210312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flexure-shear </a:t>
            </a:r>
            <a:endParaRPr lang="en-US" sz="14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105400" y="2258568"/>
            <a:ext cx="533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7132320" y="228600"/>
            <a:ext cx="1483436" cy="914400"/>
            <a:chOff x="7200811" y="1389888"/>
            <a:chExt cx="1483436" cy="914400"/>
          </a:xfrm>
        </p:grpSpPr>
        <p:sp>
          <p:nvSpPr>
            <p:cNvPr id="30" name="Freeform 122"/>
            <p:cNvSpPr>
              <a:spLocks/>
            </p:cNvSpPr>
            <p:nvPr/>
          </p:nvSpPr>
          <p:spPr bwMode="auto">
            <a:xfrm>
              <a:off x="7200811" y="1469175"/>
              <a:ext cx="1483436" cy="835113"/>
            </a:xfrm>
            <a:custGeom>
              <a:avLst/>
              <a:gdLst>
                <a:gd name="T0" fmla="*/ 0 w 1636"/>
                <a:gd name="T1" fmla="*/ 0 h 921"/>
                <a:gd name="T2" fmla="*/ 6 w 1636"/>
                <a:gd name="T3" fmla="*/ 100 h 921"/>
                <a:gd name="T4" fmla="*/ 147 w 1636"/>
                <a:gd name="T5" fmla="*/ 115 h 921"/>
                <a:gd name="T6" fmla="*/ 345 w 1636"/>
                <a:gd name="T7" fmla="*/ 905 h 921"/>
                <a:gd name="T8" fmla="*/ 366 w 1636"/>
                <a:gd name="T9" fmla="*/ 921 h 921"/>
                <a:gd name="T10" fmla="*/ 1270 w 1636"/>
                <a:gd name="T11" fmla="*/ 921 h 921"/>
                <a:gd name="T12" fmla="*/ 1291 w 1636"/>
                <a:gd name="T13" fmla="*/ 905 h 921"/>
                <a:gd name="T14" fmla="*/ 1489 w 1636"/>
                <a:gd name="T15" fmla="*/ 115 h 921"/>
                <a:gd name="T16" fmla="*/ 1630 w 1636"/>
                <a:gd name="T17" fmla="*/ 100 h 921"/>
                <a:gd name="T18" fmla="*/ 1636 w 1636"/>
                <a:gd name="T19" fmla="*/ 0 h 921"/>
                <a:gd name="T20" fmla="*/ 1368 w 1636"/>
                <a:gd name="T21" fmla="*/ 0 h 921"/>
                <a:gd name="T22" fmla="*/ 1338 w 1636"/>
                <a:gd name="T23" fmla="*/ 369 h 921"/>
                <a:gd name="T24" fmla="*/ 1248 w 1636"/>
                <a:gd name="T25" fmla="*/ 729 h 921"/>
                <a:gd name="T26" fmla="*/ 1185 w 1636"/>
                <a:gd name="T27" fmla="*/ 780 h 921"/>
                <a:gd name="T28" fmla="*/ 452 w 1636"/>
                <a:gd name="T29" fmla="*/ 780 h 921"/>
                <a:gd name="T30" fmla="*/ 388 w 1636"/>
                <a:gd name="T31" fmla="*/ 729 h 921"/>
                <a:gd name="T32" fmla="*/ 298 w 1636"/>
                <a:gd name="T33" fmla="*/ 369 h 921"/>
                <a:gd name="T34" fmla="*/ 268 w 1636"/>
                <a:gd name="T35" fmla="*/ 0 h 921"/>
                <a:gd name="T36" fmla="*/ 0 w 1636"/>
                <a:gd name="T37" fmla="*/ 0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6" h="921">
                  <a:moveTo>
                    <a:pt x="0" y="0"/>
                  </a:moveTo>
                  <a:lnTo>
                    <a:pt x="6" y="100"/>
                  </a:lnTo>
                  <a:lnTo>
                    <a:pt x="147" y="115"/>
                  </a:lnTo>
                  <a:lnTo>
                    <a:pt x="345" y="905"/>
                  </a:lnTo>
                  <a:lnTo>
                    <a:pt x="366" y="921"/>
                  </a:lnTo>
                  <a:lnTo>
                    <a:pt x="1270" y="921"/>
                  </a:lnTo>
                  <a:lnTo>
                    <a:pt x="1291" y="905"/>
                  </a:lnTo>
                  <a:lnTo>
                    <a:pt x="1489" y="115"/>
                  </a:lnTo>
                  <a:lnTo>
                    <a:pt x="1630" y="100"/>
                  </a:lnTo>
                  <a:lnTo>
                    <a:pt x="1636" y="0"/>
                  </a:lnTo>
                  <a:lnTo>
                    <a:pt x="1368" y="0"/>
                  </a:lnTo>
                  <a:lnTo>
                    <a:pt x="1338" y="369"/>
                  </a:lnTo>
                  <a:lnTo>
                    <a:pt x="1248" y="729"/>
                  </a:lnTo>
                  <a:lnTo>
                    <a:pt x="1185" y="780"/>
                  </a:lnTo>
                  <a:lnTo>
                    <a:pt x="452" y="780"/>
                  </a:lnTo>
                  <a:lnTo>
                    <a:pt x="388" y="729"/>
                  </a:lnTo>
                  <a:lnTo>
                    <a:pt x="298" y="369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527239" y="2206360"/>
              <a:ext cx="830579" cy="68913"/>
              <a:chOff x="3035300" y="3990976"/>
              <a:chExt cx="1454150" cy="12065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7" name="Freeform 132"/>
              <p:cNvSpPr>
                <a:spLocks/>
              </p:cNvSpPr>
              <p:nvPr/>
            </p:nvSpPr>
            <p:spPr bwMode="auto">
              <a:xfrm>
                <a:off x="37560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33"/>
              <p:cNvSpPr>
                <a:spLocks/>
              </p:cNvSpPr>
              <p:nvPr/>
            </p:nvSpPr>
            <p:spPr bwMode="auto">
              <a:xfrm>
                <a:off x="37020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34"/>
              <p:cNvSpPr>
                <a:spLocks/>
              </p:cNvSpPr>
              <p:nvPr/>
            </p:nvSpPr>
            <p:spPr bwMode="auto">
              <a:xfrm>
                <a:off x="3649663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35"/>
              <p:cNvSpPr>
                <a:spLocks/>
              </p:cNvSpPr>
              <p:nvPr/>
            </p:nvSpPr>
            <p:spPr bwMode="auto">
              <a:xfrm>
                <a:off x="3595688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6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36"/>
              <p:cNvSpPr>
                <a:spLocks/>
              </p:cNvSpPr>
              <p:nvPr/>
            </p:nvSpPr>
            <p:spPr bwMode="auto">
              <a:xfrm>
                <a:off x="3541713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37"/>
              <p:cNvSpPr>
                <a:spLocks/>
              </p:cNvSpPr>
              <p:nvPr/>
            </p:nvSpPr>
            <p:spPr bwMode="auto">
              <a:xfrm>
                <a:off x="34893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6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8"/>
              <p:cNvSpPr>
                <a:spLocks/>
              </p:cNvSpPr>
              <p:nvPr/>
            </p:nvSpPr>
            <p:spPr bwMode="auto">
              <a:xfrm>
                <a:off x="34353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39"/>
              <p:cNvSpPr>
                <a:spLocks/>
              </p:cNvSpPr>
              <p:nvPr/>
            </p:nvSpPr>
            <p:spPr bwMode="auto">
              <a:xfrm>
                <a:off x="3382963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40"/>
              <p:cNvSpPr>
                <a:spLocks/>
              </p:cNvSpPr>
              <p:nvPr/>
            </p:nvSpPr>
            <p:spPr bwMode="auto">
              <a:xfrm>
                <a:off x="3328988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41"/>
              <p:cNvSpPr>
                <a:spLocks/>
              </p:cNvSpPr>
              <p:nvPr/>
            </p:nvSpPr>
            <p:spPr bwMode="auto">
              <a:xfrm>
                <a:off x="3276600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42"/>
              <p:cNvSpPr>
                <a:spLocks/>
              </p:cNvSpPr>
              <p:nvPr/>
            </p:nvSpPr>
            <p:spPr bwMode="auto">
              <a:xfrm>
                <a:off x="3222625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43"/>
              <p:cNvSpPr>
                <a:spLocks/>
              </p:cNvSpPr>
              <p:nvPr/>
            </p:nvSpPr>
            <p:spPr bwMode="auto">
              <a:xfrm>
                <a:off x="3170238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44"/>
              <p:cNvSpPr>
                <a:spLocks/>
              </p:cNvSpPr>
              <p:nvPr/>
            </p:nvSpPr>
            <p:spPr bwMode="auto">
              <a:xfrm>
                <a:off x="3116263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145"/>
              <p:cNvSpPr>
                <a:spLocks/>
              </p:cNvSpPr>
              <p:nvPr/>
            </p:nvSpPr>
            <p:spPr bwMode="auto">
              <a:xfrm>
                <a:off x="3062288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46"/>
              <p:cNvSpPr>
                <a:spLocks/>
              </p:cNvSpPr>
              <p:nvPr/>
            </p:nvSpPr>
            <p:spPr bwMode="auto">
              <a:xfrm>
                <a:off x="37560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47"/>
              <p:cNvSpPr>
                <a:spLocks/>
              </p:cNvSpPr>
              <p:nvPr/>
            </p:nvSpPr>
            <p:spPr bwMode="auto">
              <a:xfrm>
                <a:off x="37020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148"/>
              <p:cNvSpPr>
                <a:spLocks/>
              </p:cNvSpPr>
              <p:nvPr/>
            </p:nvSpPr>
            <p:spPr bwMode="auto">
              <a:xfrm>
                <a:off x="3649663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149"/>
              <p:cNvSpPr>
                <a:spLocks/>
              </p:cNvSpPr>
              <p:nvPr/>
            </p:nvSpPr>
            <p:spPr bwMode="auto">
              <a:xfrm>
                <a:off x="3595688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6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150"/>
              <p:cNvSpPr>
                <a:spLocks/>
              </p:cNvSpPr>
              <p:nvPr/>
            </p:nvSpPr>
            <p:spPr bwMode="auto">
              <a:xfrm>
                <a:off x="3541713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51"/>
              <p:cNvSpPr>
                <a:spLocks/>
              </p:cNvSpPr>
              <p:nvPr/>
            </p:nvSpPr>
            <p:spPr bwMode="auto">
              <a:xfrm>
                <a:off x="34893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6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6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52"/>
              <p:cNvSpPr>
                <a:spLocks/>
              </p:cNvSpPr>
              <p:nvPr/>
            </p:nvSpPr>
            <p:spPr bwMode="auto">
              <a:xfrm>
                <a:off x="34353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53"/>
              <p:cNvSpPr>
                <a:spLocks/>
              </p:cNvSpPr>
              <p:nvPr/>
            </p:nvSpPr>
            <p:spPr bwMode="auto">
              <a:xfrm>
                <a:off x="3382963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54"/>
              <p:cNvSpPr>
                <a:spLocks/>
              </p:cNvSpPr>
              <p:nvPr/>
            </p:nvSpPr>
            <p:spPr bwMode="auto">
              <a:xfrm>
                <a:off x="3328988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55"/>
              <p:cNvSpPr>
                <a:spLocks/>
              </p:cNvSpPr>
              <p:nvPr/>
            </p:nvSpPr>
            <p:spPr bwMode="auto">
              <a:xfrm>
                <a:off x="3276600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56"/>
              <p:cNvSpPr>
                <a:spLocks/>
              </p:cNvSpPr>
              <p:nvPr/>
            </p:nvSpPr>
            <p:spPr bwMode="auto">
              <a:xfrm>
                <a:off x="3222625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57"/>
              <p:cNvSpPr>
                <a:spLocks/>
              </p:cNvSpPr>
              <p:nvPr/>
            </p:nvSpPr>
            <p:spPr bwMode="auto">
              <a:xfrm>
                <a:off x="3170238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459"/>
              <p:cNvSpPr>
                <a:spLocks/>
              </p:cNvSpPr>
              <p:nvPr/>
            </p:nvSpPr>
            <p:spPr bwMode="auto">
              <a:xfrm>
                <a:off x="3116262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460"/>
              <p:cNvSpPr>
                <a:spLocks/>
              </p:cNvSpPr>
              <p:nvPr/>
            </p:nvSpPr>
            <p:spPr bwMode="auto">
              <a:xfrm>
                <a:off x="3049587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461"/>
              <p:cNvSpPr>
                <a:spLocks/>
              </p:cNvSpPr>
              <p:nvPr/>
            </p:nvSpPr>
            <p:spPr bwMode="auto">
              <a:xfrm>
                <a:off x="3595687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8 w 8"/>
                  <a:gd name="T5" fmla="*/ 1 h 8"/>
                  <a:gd name="T6" fmla="*/ 7 w 8"/>
                  <a:gd name="T7" fmla="*/ 1 h 8"/>
                  <a:gd name="T8" fmla="*/ 6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2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2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6 w 8"/>
                  <a:gd name="T33" fmla="*/ 8 h 8"/>
                  <a:gd name="T34" fmla="*/ 7 w 8"/>
                  <a:gd name="T35" fmla="*/ 7 h 8"/>
                  <a:gd name="T36" fmla="*/ 8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462"/>
              <p:cNvSpPr>
                <a:spLocks/>
              </p:cNvSpPr>
              <p:nvPr/>
            </p:nvSpPr>
            <p:spPr bwMode="auto">
              <a:xfrm>
                <a:off x="3489325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8 w 8"/>
                  <a:gd name="T5" fmla="*/ 1 h 8"/>
                  <a:gd name="T6" fmla="*/ 7 w 8"/>
                  <a:gd name="T7" fmla="*/ 1 h 8"/>
                  <a:gd name="T8" fmla="*/ 6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2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2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6 w 8"/>
                  <a:gd name="T33" fmla="*/ 8 h 8"/>
                  <a:gd name="T34" fmla="*/ 7 w 8"/>
                  <a:gd name="T35" fmla="*/ 7 h 8"/>
                  <a:gd name="T36" fmla="*/ 8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463"/>
              <p:cNvSpPr>
                <a:spLocks/>
              </p:cNvSpPr>
              <p:nvPr/>
            </p:nvSpPr>
            <p:spPr bwMode="auto">
              <a:xfrm>
                <a:off x="3382962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2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2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464"/>
              <p:cNvSpPr>
                <a:spLocks/>
              </p:cNvSpPr>
              <p:nvPr/>
            </p:nvSpPr>
            <p:spPr bwMode="auto">
              <a:xfrm>
                <a:off x="3276600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2 w 8"/>
                  <a:gd name="T13" fmla="*/ 0 h 8"/>
                  <a:gd name="T14" fmla="*/ 1 w 8"/>
                  <a:gd name="T15" fmla="*/ 1 h 8"/>
                  <a:gd name="T16" fmla="*/ 0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0 w 8"/>
                  <a:gd name="T25" fmla="*/ 6 h 8"/>
                  <a:gd name="T26" fmla="*/ 1 w 8"/>
                  <a:gd name="T27" fmla="*/ 7 h 8"/>
                  <a:gd name="T28" fmla="*/ 2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465"/>
              <p:cNvSpPr>
                <a:spLocks/>
              </p:cNvSpPr>
              <p:nvPr/>
            </p:nvSpPr>
            <p:spPr bwMode="auto">
              <a:xfrm>
                <a:off x="3170237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2 w 8"/>
                  <a:gd name="T13" fmla="*/ 0 h 8"/>
                  <a:gd name="T14" fmla="*/ 1 w 8"/>
                  <a:gd name="T15" fmla="*/ 1 h 8"/>
                  <a:gd name="T16" fmla="*/ 0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0 w 8"/>
                  <a:gd name="T25" fmla="*/ 6 h 8"/>
                  <a:gd name="T26" fmla="*/ 1 w 8"/>
                  <a:gd name="T27" fmla="*/ 7 h 8"/>
                  <a:gd name="T28" fmla="*/ 2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466"/>
              <p:cNvSpPr>
                <a:spLocks/>
              </p:cNvSpPr>
              <p:nvPr/>
            </p:nvSpPr>
            <p:spPr bwMode="auto">
              <a:xfrm>
                <a:off x="3035300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9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5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1 w 9"/>
                  <a:gd name="T19" fmla="*/ 3 h 8"/>
                  <a:gd name="T20" fmla="*/ 0 w 9"/>
                  <a:gd name="T21" fmla="*/ 4 h 8"/>
                  <a:gd name="T22" fmla="*/ 1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5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9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467"/>
              <p:cNvSpPr>
                <a:spLocks/>
              </p:cNvSpPr>
              <p:nvPr/>
            </p:nvSpPr>
            <p:spPr bwMode="auto">
              <a:xfrm>
                <a:off x="3808412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468"/>
              <p:cNvSpPr>
                <a:spLocks/>
              </p:cNvSpPr>
              <p:nvPr/>
            </p:nvSpPr>
            <p:spPr bwMode="auto">
              <a:xfrm>
                <a:off x="3862387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469"/>
              <p:cNvSpPr>
                <a:spLocks/>
              </p:cNvSpPr>
              <p:nvPr/>
            </p:nvSpPr>
            <p:spPr bwMode="auto">
              <a:xfrm>
                <a:off x="3916362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470"/>
              <p:cNvSpPr>
                <a:spLocks/>
              </p:cNvSpPr>
              <p:nvPr/>
            </p:nvSpPr>
            <p:spPr bwMode="auto">
              <a:xfrm>
                <a:off x="39687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71"/>
              <p:cNvSpPr>
                <a:spLocks/>
              </p:cNvSpPr>
              <p:nvPr/>
            </p:nvSpPr>
            <p:spPr bwMode="auto">
              <a:xfrm>
                <a:off x="40227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472"/>
              <p:cNvSpPr>
                <a:spLocks/>
              </p:cNvSpPr>
              <p:nvPr/>
            </p:nvSpPr>
            <p:spPr bwMode="auto">
              <a:xfrm>
                <a:off x="4075112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473"/>
              <p:cNvSpPr>
                <a:spLocks/>
              </p:cNvSpPr>
              <p:nvPr/>
            </p:nvSpPr>
            <p:spPr bwMode="auto">
              <a:xfrm>
                <a:off x="4129087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7 w 9"/>
                  <a:gd name="T5" fmla="*/ 2 h 9"/>
                  <a:gd name="T6" fmla="*/ 7 w 9"/>
                  <a:gd name="T7" fmla="*/ 1 h 9"/>
                  <a:gd name="T8" fmla="*/ 5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5 w 9"/>
                  <a:gd name="T33" fmla="*/ 8 h 9"/>
                  <a:gd name="T34" fmla="*/ 7 w 9"/>
                  <a:gd name="T35" fmla="*/ 8 h 9"/>
                  <a:gd name="T36" fmla="*/ 7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474"/>
              <p:cNvSpPr>
                <a:spLocks/>
              </p:cNvSpPr>
              <p:nvPr/>
            </p:nvSpPr>
            <p:spPr bwMode="auto">
              <a:xfrm>
                <a:off x="4181475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475"/>
              <p:cNvSpPr>
                <a:spLocks/>
              </p:cNvSpPr>
              <p:nvPr/>
            </p:nvSpPr>
            <p:spPr bwMode="auto">
              <a:xfrm>
                <a:off x="4235450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4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476"/>
              <p:cNvSpPr>
                <a:spLocks/>
              </p:cNvSpPr>
              <p:nvPr/>
            </p:nvSpPr>
            <p:spPr bwMode="auto">
              <a:xfrm>
                <a:off x="4289425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477"/>
              <p:cNvSpPr>
                <a:spLocks/>
              </p:cNvSpPr>
              <p:nvPr/>
            </p:nvSpPr>
            <p:spPr bwMode="auto">
              <a:xfrm>
                <a:off x="4341812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4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478"/>
              <p:cNvSpPr>
                <a:spLocks/>
              </p:cNvSpPr>
              <p:nvPr/>
            </p:nvSpPr>
            <p:spPr bwMode="auto">
              <a:xfrm>
                <a:off x="4395787" y="4097338"/>
                <a:ext cx="12700" cy="14288"/>
              </a:xfrm>
              <a:custGeom>
                <a:avLst/>
                <a:gdLst>
                  <a:gd name="T0" fmla="*/ 8 w 8"/>
                  <a:gd name="T1" fmla="*/ 4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4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8 h 9"/>
                  <a:gd name="T30" fmla="*/ 4 w 8"/>
                  <a:gd name="T31" fmla="*/ 9 h 9"/>
                  <a:gd name="T32" fmla="*/ 5 w 8"/>
                  <a:gd name="T33" fmla="*/ 8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479"/>
              <p:cNvSpPr>
                <a:spLocks/>
              </p:cNvSpPr>
              <p:nvPr/>
            </p:nvSpPr>
            <p:spPr bwMode="auto">
              <a:xfrm>
                <a:off x="4448175" y="4097338"/>
                <a:ext cx="14288" cy="14288"/>
              </a:xfrm>
              <a:custGeom>
                <a:avLst/>
                <a:gdLst>
                  <a:gd name="T0" fmla="*/ 9 w 9"/>
                  <a:gd name="T1" fmla="*/ 4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4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8 h 9"/>
                  <a:gd name="T30" fmla="*/ 5 w 9"/>
                  <a:gd name="T31" fmla="*/ 9 h 9"/>
                  <a:gd name="T32" fmla="*/ 6 w 9"/>
                  <a:gd name="T33" fmla="*/ 8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480"/>
              <p:cNvSpPr>
                <a:spLocks/>
              </p:cNvSpPr>
              <p:nvPr/>
            </p:nvSpPr>
            <p:spPr bwMode="auto">
              <a:xfrm>
                <a:off x="3808412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481"/>
              <p:cNvSpPr>
                <a:spLocks/>
              </p:cNvSpPr>
              <p:nvPr/>
            </p:nvSpPr>
            <p:spPr bwMode="auto">
              <a:xfrm>
                <a:off x="3862387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482"/>
              <p:cNvSpPr>
                <a:spLocks/>
              </p:cNvSpPr>
              <p:nvPr/>
            </p:nvSpPr>
            <p:spPr bwMode="auto">
              <a:xfrm>
                <a:off x="3916362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2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2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483"/>
              <p:cNvSpPr>
                <a:spLocks/>
              </p:cNvSpPr>
              <p:nvPr/>
            </p:nvSpPr>
            <p:spPr bwMode="auto">
              <a:xfrm>
                <a:off x="39687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484"/>
              <p:cNvSpPr>
                <a:spLocks/>
              </p:cNvSpPr>
              <p:nvPr/>
            </p:nvSpPr>
            <p:spPr bwMode="auto">
              <a:xfrm>
                <a:off x="40227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485"/>
              <p:cNvSpPr>
                <a:spLocks/>
              </p:cNvSpPr>
              <p:nvPr/>
            </p:nvSpPr>
            <p:spPr bwMode="auto">
              <a:xfrm>
                <a:off x="4075112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486"/>
              <p:cNvSpPr>
                <a:spLocks/>
              </p:cNvSpPr>
              <p:nvPr/>
            </p:nvSpPr>
            <p:spPr bwMode="auto">
              <a:xfrm>
                <a:off x="4129087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7 w 9"/>
                  <a:gd name="T5" fmla="*/ 2 h 9"/>
                  <a:gd name="T6" fmla="*/ 7 w 9"/>
                  <a:gd name="T7" fmla="*/ 1 h 9"/>
                  <a:gd name="T8" fmla="*/ 5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5 w 9"/>
                  <a:gd name="T33" fmla="*/ 9 h 9"/>
                  <a:gd name="T34" fmla="*/ 7 w 9"/>
                  <a:gd name="T35" fmla="*/ 8 h 9"/>
                  <a:gd name="T36" fmla="*/ 7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487"/>
              <p:cNvSpPr>
                <a:spLocks/>
              </p:cNvSpPr>
              <p:nvPr/>
            </p:nvSpPr>
            <p:spPr bwMode="auto">
              <a:xfrm>
                <a:off x="4181475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1 w 9"/>
                  <a:gd name="T19" fmla="*/ 3 h 9"/>
                  <a:gd name="T20" fmla="*/ 0 w 9"/>
                  <a:gd name="T21" fmla="*/ 5 h 9"/>
                  <a:gd name="T22" fmla="*/ 1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488"/>
              <p:cNvSpPr>
                <a:spLocks/>
              </p:cNvSpPr>
              <p:nvPr/>
            </p:nvSpPr>
            <p:spPr bwMode="auto">
              <a:xfrm>
                <a:off x="4235450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8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4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4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8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489"/>
              <p:cNvSpPr>
                <a:spLocks/>
              </p:cNvSpPr>
              <p:nvPr/>
            </p:nvSpPr>
            <p:spPr bwMode="auto">
              <a:xfrm>
                <a:off x="4289425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6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1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1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6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490"/>
              <p:cNvSpPr>
                <a:spLocks/>
              </p:cNvSpPr>
              <p:nvPr/>
            </p:nvSpPr>
            <p:spPr bwMode="auto">
              <a:xfrm>
                <a:off x="4341812" y="4043363"/>
                <a:ext cx="14288" cy="14288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3 h 9"/>
                  <a:gd name="T4" fmla="*/ 8 w 9"/>
                  <a:gd name="T5" fmla="*/ 2 h 9"/>
                  <a:gd name="T6" fmla="*/ 7 w 9"/>
                  <a:gd name="T7" fmla="*/ 1 h 9"/>
                  <a:gd name="T8" fmla="*/ 6 w 9"/>
                  <a:gd name="T9" fmla="*/ 0 h 9"/>
                  <a:gd name="T10" fmla="*/ 5 w 9"/>
                  <a:gd name="T11" fmla="*/ 0 h 9"/>
                  <a:gd name="T12" fmla="*/ 3 w 9"/>
                  <a:gd name="T13" fmla="*/ 0 h 9"/>
                  <a:gd name="T14" fmla="*/ 2 w 9"/>
                  <a:gd name="T15" fmla="*/ 1 h 9"/>
                  <a:gd name="T16" fmla="*/ 1 w 9"/>
                  <a:gd name="T17" fmla="*/ 2 h 9"/>
                  <a:gd name="T18" fmla="*/ 0 w 9"/>
                  <a:gd name="T19" fmla="*/ 3 h 9"/>
                  <a:gd name="T20" fmla="*/ 0 w 9"/>
                  <a:gd name="T21" fmla="*/ 5 h 9"/>
                  <a:gd name="T22" fmla="*/ 0 w 9"/>
                  <a:gd name="T23" fmla="*/ 6 h 9"/>
                  <a:gd name="T24" fmla="*/ 1 w 9"/>
                  <a:gd name="T25" fmla="*/ 7 h 9"/>
                  <a:gd name="T26" fmla="*/ 2 w 9"/>
                  <a:gd name="T27" fmla="*/ 8 h 9"/>
                  <a:gd name="T28" fmla="*/ 3 w 9"/>
                  <a:gd name="T29" fmla="*/ 9 h 9"/>
                  <a:gd name="T30" fmla="*/ 5 w 9"/>
                  <a:gd name="T31" fmla="*/ 9 h 9"/>
                  <a:gd name="T32" fmla="*/ 6 w 9"/>
                  <a:gd name="T33" fmla="*/ 9 h 9"/>
                  <a:gd name="T34" fmla="*/ 7 w 9"/>
                  <a:gd name="T35" fmla="*/ 8 h 9"/>
                  <a:gd name="T36" fmla="*/ 8 w 9"/>
                  <a:gd name="T37" fmla="*/ 7 h 9"/>
                  <a:gd name="T38" fmla="*/ 9 w 9"/>
                  <a:gd name="T39" fmla="*/ 6 h 9"/>
                  <a:gd name="T40" fmla="*/ 9 w 9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491"/>
              <p:cNvSpPr>
                <a:spLocks/>
              </p:cNvSpPr>
              <p:nvPr/>
            </p:nvSpPr>
            <p:spPr bwMode="auto">
              <a:xfrm>
                <a:off x="4395787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8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0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0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8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492"/>
              <p:cNvSpPr>
                <a:spLocks/>
              </p:cNvSpPr>
              <p:nvPr/>
            </p:nvSpPr>
            <p:spPr bwMode="auto">
              <a:xfrm>
                <a:off x="4462462" y="4043363"/>
                <a:ext cx="12700" cy="14288"/>
              </a:xfrm>
              <a:custGeom>
                <a:avLst/>
                <a:gdLst>
                  <a:gd name="T0" fmla="*/ 8 w 8"/>
                  <a:gd name="T1" fmla="*/ 5 h 9"/>
                  <a:gd name="T2" fmla="*/ 8 w 8"/>
                  <a:gd name="T3" fmla="*/ 3 h 9"/>
                  <a:gd name="T4" fmla="*/ 7 w 8"/>
                  <a:gd name="T5" fmla="*/ 2 h 9"/>
                  <a:gd name="T6" fmla="*/ 7 w 8"/>
                  <a:gd name="T7" fmla="*/ 1 h 9"/>
                  <a:gd name="T8" fmla="*/ 5 w 8"/>
                  <a:gd name="T9" fmla="*/ 0 h 9"/>
                  <a:gd name="T10" fmla="*/ 4 w 8"/>
                  <a:gd name="T11" fmla="*/ 0 h 9"/>
                  <a:gd name="T12" fmla="*/ 3 w 8"/>
                  <a:gd name="T13" fmla="*/ 0 h 9"/>
                  <a:gd name="T14" fmla="*/ 2 w 8"/>
                  <a:gd name="T15" fmla="*/ 1 h 9"/>
                  <a:gd name="T16" fmla="*/ 1 w 8"/>
                  <a:gd name="T17" fmla="*/ 2 h 9"/>
                  <a:gd name="T18" fmla="*/ 0 w 8"/>
                  <a:gd name="T19" fmla="*/ 3 h 9"/>
                  <a:gd name="T20" fmla="*/ 0 w 8"/>
                  <a:gd name="T21" fmla="*/ 5 h 9"/>
                  <a:gd name="T22" fmla="*/ 0 w 8"/>
                  <a:gd name="T23" fmla="*/ 6 h 9"/>
                  <a:gd name="T24" fmla="*/ 1 w 8"/>
                  <a:gd name="T25" fmla="*/ 7 h 9"/>
                  <a:gd name="T26" fmla="*/ 2 w 8"/>
                  <a:gd name="T27" fmla="*/ 8 h 9"/>
                  <a:gd name="T28" fmla="*/ 3 w 8"/>
                  <a:gd name="T29" fmla="*/ 9 h 9"/>
                  <a:gd name="T30" fmla="*/ 4 w 8"/>
                  <a:gd name="T31" fmla="*/ 9 h 9"/>
                  <a:gd name="T32" fmla="*/ 5 w 8"/>
                  <a:gd name="T33" fmla="*/ 9 h 9"/>
                  <a:gd name="T34" fmla="*/ 7 w 8"/>
                  <a:gd name="T35" fmla="*/ 8 h 9"/>
                  <a:gd name="T36" fmla="*/ 7 w 8"/>
                  <a:gd name="T37" fmla="*/ 7 h 9"/>
                  <a:gd name="T38" fmla="*/ 8 w 8"/>
                  <a:gd name="T39" fmla="*/ 6 h 9"/>
                  <a:gd name="T40" fmla="*/ 8 w 8"/>
                  <a:gd name="T4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493"/>
              <p:cNvSpPr>
                <a:spLocks/>
              </p:cNvSpPr>
              <p:nvPr/>
            </p:nvSpPr>
            <p:spPr bwMode="auto">
              <a:xfrm>
                <a:off x="3916362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2 w 8"/>
                  <a:gd name="T13" fmla="*/ 0 h 8"/>
                  <a:gd name="T14" fmla="*/ 1 w 8"/>
                  <a:gd name="T15" fmla="*/ 1 h 8"/>
                  <a:gd name="T16" fmla="*/ 0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0 w 8"/>
                  <a:gd name="T25" fmla="*/ 6 h 8"/>
                  <a:gd name="T26" fmla="*/ 1 w 8"/>
                  <a:gd name="T27" fmla="*/ 7 h 8"/>
                  <a:gd name="T28" fmla="*/ 2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494"/>
              <p:cNvSpPr>
                <a:spLocks/>
              </p:cNvSpPr>
              <p:nvPr/>
            </p:nvSpPr>
            <p:spPr bwMode="auto">
              <a:xfrm>
                <a:off x="4022725" y="3990976"/>
                <a:ext cx="12700" cy="12700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3 h 8"/>
                  <a:gd name="T4" fmla="*/ 7 w 8"/>
                  <a:gd name="T5" fmla="*/ 1 h 8"/>
                  <a:gd name="T6" fmla="*/ 6 w 8"/>
                  <a:gd name="T7" fmla="*/ 1 h 8"/>
                  <a:gd name="T8" fmla="*/ 5 w 8"/>
                  <a:gd name="T9" fmla="*/ 0 h 8"/>
                  <a:gd name="T10" fmla="*/ 4 w 8"/>
                  <a:gd name="T11" fmla="*/ 0 h 8"/>
                  <a:gd name="T12" fmla="*/ 3 w 8"/>
                  <a:gd name="T13" fmla="*/ 0 h 8"/>
                  <a:gd name="T14" fmla="*/ 1 w 8"/>
                  <a:gd name="T15" fmla="*/ 1 h 8"/>
                  <a:gd name="T16" fmla="*/ 1 w 8"/>
                  <a:gd name="T17" fmla="*/ 1 h 8"/>
                  <a:gd name="T18" fmla="*/ 0 w 8"/>
                  <a:gd name="T19" fmla="*/ 3 h 8"/>
                  <a:gd name="T20" fmla="*/ 0 w 8"/>
                  <a:gd name="T21" fmla="*/ 4 h 8"/>
                  <a:gd name="T22" fmla="*/ 0 w 8"/>
                  <a:gd name="T23" fmla="*/ 5 h 8"/>
                  <a:gd name="T24" fmla="*/ 1 w 8"/>
                  <a:gd name="T25" fmla="*/ 6 h 8"/>
                  <a:gd name="T26" fmla="*/ 1 w 8"/>
                  <a:gd name="T27" fmla="*/ 7 h 8"/>
                  <a:gd name="T28" fmla="*/ 3 w 8"/>
                  <a:gd name="T29" fmla="*/ 8 h 8"/>
                  <a:gd name="T30" fmla="*/ 4 w 8"/>
                  <a:gd name="T31" fmla="*/ 8 h 8"/>
                  <a:gd name="T32" fmla="*/ 5 w 8"/>
                  <a:gd name="T33" fmla="*/ 8 h 8"/>
                  <a:gd name="T34" fmla="*/ 6 w 8"/>
                  <a:gd name="T35" fmla="*/ 7 h 8"/>
                  <a:gd name="T36" fmla="*/ 7 w 8"/>
                  <a:gd name="T37" fmla="*/ 6 h 8"/>
                  <a:gd name="T38" fmla="*/ 8 w 8"/>
                  <a:gd name="T39" fmla="*/ 5 h 8"/>
                  <a:gd name="T40" fmla="*/ 8 w 8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495"/>
              <p:cNvSpPr>
                <a:spLocks/>
              </p:cNvSpPr>
              <p:nvPr/>
            </p:nvSpPr>
            <p:spPr bwMode="auto">
              <a:xfrm>
                <a:off x="4129087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8 w 9"/>
                  <a:gd name="T3" fmla="*/ 3 h 8"/>
                  <a:gd name="T4" fmla="*/ 7 w 9"/>
                  <a:gd name="T5" fmla="*/ 1 h 8"/>
                  <a:gd name="T6" fmla="*/ 7 w 9"/>
                  <a:gd name="T7" fmla="*/ 1 h 8"/>
                  <a:gd name="T8" fmla="*/ 5 w 9"/>
                  <a:gd name="T9" fmla="*/ 0 h 8"/>
                  <a:gd name="T10" fmla="*/ 4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0 w 9"/>
                  <a:gd name="T19" fmla="*/ 3 h 8"/>
                  <a:gd name="T20" fmla="*/ 0 w 9"/>
                  <a:gd name="T21" fmla="*/ 4 h 8"/>
                  <a:gd name="T22" fmla="*/ 0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4 w 9"/>
                  <a:gd name="T31" fmla="*/ 8 h 8"/>
                  <a:gd name="T32" fmla="*/ 5 w 9"/>
                  <a:gd name="T33" fmla="*/ 8 h 8"/>
                  <a:gd name="T34" fmla="*/ 7 w 9"/>
                  <a:gd name="T35" fmla="*/ 7 h 8"/>
                  <a:gd name="T36" fmla="*/ 7 w 9"/>
                  <a:gd name="T37" fmla="*/ 6 h 8"/>
                  <a:gd name="T38" fmla="*/ 8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496"/>
              <p:cNvSpPr>
                <a:spLocks/>
              </p:cNvSpPr>
              <p:nvPr/>
            </p:nvSpPr>
            <p:spPr bwMode="auto">
              <a:xfrm>
                <a:off x="4235450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8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4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0 w 9"/>
                  <a:gd name="T19" fmla="*/ 3 h 8"/>
                  <a:gd name="T20" fmla="*/ 0 w 9"/>
                  <a:gd name="T21" fmla="*/ 4 h 8"/>
                  <a:gd name="T22" fmla="*/ 0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4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8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497"/>
              <p:cNvSpPr>
                <a:spLocks/>
              </p:cNvSpPr>
              <p:nvPr/>
            </p:nvSpPr>
            <p:spPr bwMode="auto">
              <a:xfrm>
                <a:off x="4341812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9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5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0 w 9"/>
                  <a:gd name="T19" fmla="*/ 3 h 8"/>
                  <a:gd name="T20" fmla="*/ 0 w 9"/>
                  <a:gd name="T21" fmla="*/ 4 h 8"/>
                  <a:gd name="T22" fmla="*/ 0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5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9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498"/>
              <p:cNvSpPr>
                <a:spLocks/>
              </p:cNvSpPr>
              <p:nvPr/>
            </p:nvSpPr>
            <p:spPr bwMode="auto">
              <a:xfrm>
                <a:off x="4475162" y="3990976"/>
                <a:ext cx="14288" cy="12700"/>
              </a:xfrm>
              <a:custGeom>
                <a:avLst/>
                <a:gdLst>
                  <a:gd name="T0" fmla="*/ 9 w 9"/>
                  <a:gd name="T1" fmla="*/ 4 h 8"/>
                  <a:gd name="T2" fmla="*/ 8 w 9"/>
                  <a:gd name="T3" fmla="*/ 3 h 8"/>
                  <a:gd name="T4" fmla="*/ 8 w 9"/>
                  <a:gd name="T5" fmla="*/ 1 h 8"/>
                  <a:gd name="T6" fmla="*/ 7 w 9"/>
                  <a:gd name="T7" fmla="*/ 1 h 8"/>
                  <a:gd name="T8" fmla="*/ 6 w 9"/>
                  <a:gd name="T9" fmla="*/ 0 h 8"/>
                  <a:gd name="T10" fmla="*/ 4 w 9"/>
                  <a:gd name="T11" fmla="*/ 0 h 8"/>
                  <a:gd name="T12" fmla="*/ 3 w 9"/>
                  <a:gd name="T13" fmla="*/ 0 h 8"/>
                  <a:gd name="T14" fmla="*/ 2 w 9"/>
                  <a:gd name="T15" fmla="*/ 1 h 8"/>
                  <a:gd name="T16" fmla="*/ 1 w 9"/>
                  <a:gd name="T17" fmla="*/ 1 h 8"/>
                  <a:gd name="T18" fmla="*/ 1 w 9"/>
                  <a:gd name="T19" fmla="*/ 3 h 8"/>
                  <a:gd name="T20" fmla="*/ 0 w 9"/>
                  <a:gd name="T21" fmla="*/ 4 h 8"/>
                  <a:gd name="T22" fmla="*/ 1 w 9"/>
                  <a:gd name="T23" fmla="*/ 5 h 8"/>
                  <a:gd name="T24" fmla="*/ 1 w 9"/>
                  <a:gd name="T25" fmla="*/ 6 h 8"/>
                  <a:gd name="T26" fmla="*/ 2 w 9"/>
                  <a:gd name="T27" fmla="*/ 7 h 8"/>
                  <a:gd name="T28" fmla="*/ 3 w 9"/>
                  <a:gd name="T29" fmla="*/ 8 h 8"/>
                  <a:gd name="T30" fmla="*/ 4 w 9"/>
                  <a:gd name="T31" fmla="*/ 8 h 8"/>
                  <a:gd name="T32" fmla="*/ 6 w 9"/>
                  <a:gd name="T33" fmla="*/ 8 h 8"/>
                  <a:gd name="T34" fmla="*/ 7 w 9"/>
                  <a:gd name="T35" fmla="*/ 7 h 8"/>
                  <a:gd name="T36" fmla="*/ 8 w 9"/>
                  <a:gd name="T37" fmla="*/ 6 h 8"/>
                  <a:gd name="T38" fmla="*/ 8 w 9"/>
                  <a:gd name="T39" fmla="*/ 5 h 8"/>
                  <a:gd name="T40" fmla="*/ 9 w 9"/>
                  <a:gd name="T4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8">
                    <a:moveTo>
                      <a:pt x="9" y="4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228013" y="1491844"/>
              <a:ext cx="223966" cy="457907"/>
              <a:chOff x="2511425" y="2740026"/>
              <a:chExt cx="392112" cy="801688"/>
            </a:xfrm>
          </p:grpSpPr>
          <p:sp>
            <p:nvSpPr>
              <p:cNvPr id="80" name="Freeform 499"/>
              <p:cNvSpPr>
                <a:spLocks/>
              </p:cNvSpPr>
              <p:nvPr/>
            </p:nvSpPr>
            <p:spPr bwMode="auto">
              <a:xfrm>
                <a:off x="2862262" y="2774951"/>
                <a:ext cx="41275" cy="766763"/>
              </a:xfrm>
              <a:custGeom>
                <a:avLst/>
                <a:gdLst>
                  <a:gd name="T0" fmla="*/ 26 w 26"/>
                  <a:gd name="T1" fmla="*/ 483 h 483"/>
                  <a:gd name="T2" fmla="*/ 0 w 26"/>
                  <a:gd name="T3" fmla="*/ 384 h 483"/>
                  <a:gd name="T4" fmla="*/ 0 w 26"/>
                  <a:gd name="T5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83">
                    <a:moveTo>
                      <a:pt x="26" y="483"/>
                    </a:moveTo>
                    <a:lnTo>
                      <a:pt x="0" y="38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500"/>
              <p:cNvSpPr>
                <a:spLocks/>
              </p:cNvSpPr>
              <p:nvPr/>
            </p:nvSpPr>
            <p:spPr bwMode="auto">
              <a:xfrm>
                <a:off x="2828925" y="2740026"/>
                <a:ext cx="33338" cy="34925"/>
              </a:xfrm>
              <a:custGeom>
                <a:avLst/>
                <a:gdLst>
                  <a:gd name="T0" fmla="*/ 21 w 21"/>
                  <a:gd name="T1" fmla="*/ 22 h 22"/>
                  <a:gd name="T2" fmla="*/ 21 w 21"/>
                  <a:gd name="T3" fmla="*/ 19 h 22"/>
                  <a:gd name="T4" fmla="*/ 20 w 21"/>
                  <a:gd name="T5" fmla="*/ 16 h 22"/>
                  <a:gd name="T6" fmla="*/ 19 w 21"/>
                  <a:gd name="T7" fmla="*/ 13 h 22"/>
                  <a:gd name="T8" fmla="*/ 18 w 21"/>
                  <a:gd name="T9" fmla="*/ 10 h 22"/>
                  <a:gd name="T10" fmla="*/ 16 w 21"/>
                  <a:gd name="T11" fmla="*/ 8 h 22"/>
                  <a:gd name="T12" fmla="*/ 14 w 21"/>
                  <a:gd name="T13" fmla="*/ 6 h 22"/>
                  <a:gd name="T14" fmla="*/ 11 w 21"/>
                  <a:gd name="T15" fmla="*/ 4 h 22"/>
                  <a:gd name="T16" fmla="*/ 9 w 21"/>
                  <a:gd name="T17" fmla="*/ 2 h 22"/>
                  <a:gd name="T18" fmla="*/ 6 w 21"/>
                  <a:gd name="T19" fmla="*/ 1 h 22"/>
                  <a:gd name="T20" fmla="*/ 3 w 21"/>
                  <a:gd name="T21" fmla="*/ 1 h 22"/>
                  <a:gd name="T22" fmla="*/ 0 w 21"/>
                  <a:gd name="T2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2">
                    <a:moveTo>
                      <a:pt x="21" y="22"/>
                    </a:moveTo>
                    <a:lnTo>
                      <a:pt x="21" y="19"/>
                    </a:lnTo>
                    <a:lnTo>
                      <a:pt x="20" y="16"/>
                    </a:lnTo>
                    <a:lnTo>
                      <a:pt x="19" y="13"/>
                    </a:lnTo>
                    <a:lnTo>
                      <a:pt x="18" y="10"/>
                    </a:lnTo>
                    <a:lnTo>
                      <a:pt x="16" y="8"/>
                    </a:lnTo>
                    <a:lnTo>
                      <a:pt x="14" y="6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501"/>
              <p:cNvSpPr>
                <a:spLocks noChangeShapeType="1"/>
              </p:cNvSpPr>
              <p:nvPr/>
            </p:nvSpPr>
            <p:spPr bwMode="auto">
              <a:xfrm flipH="1">
                <a:off x="2551112" y="2740026"/>
                <a:ext cx="27781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502"/>
              <p:cNvSpPr>
                <a:spLocks/>
              </p:cNvSpPr>
              <p:nvPr/>
            </p:nvSpPr>
            <p:spPr bwMode="auto">
              <a:xfrm>
                <a:off x="2511425" y="2740026"/>
                <a:ext cx="39688" cy="41275"/>
              </a:xfrm>
              <a:custGeom>
                <a:avLst/>
                <a:gdLst>
                  <a:gd name="T0" fmla="*/ 25 w 25"/>
                  <a:gd name="T1" fmla="*/ 0 h 26"/>
                  <a:gd name="T2" fmla="*/ 22 w 25"/>
                  <a:gd name="T3" fmla="*/ 1 h 26"/>
                  <a:gd name="T4" fmla="*/ 19 w 25"/>
                  <a:gd name="T5" fmla="*/ 1 h 26"/>
                  <a:gd name="T6" fmla="*/ 15 w 25"/>
                  <a:gd name="T7" fmla="*/ 2 h 26"/>
                  <a:gd name="T8" fmla="*/ 13 w 25"/>
                  <a:gd name="T9" fmla="*/ 4 h 26"/>
                  <a:gd name="T10" fmla="*/ 10 w 25"/>
                  <a:gd name="T11" fmla="*/ 6 h 26"/>
                  <a:gd name="T12" fmla="*/ 7 w 25"/>
                  <a:gd name="T13" fmla="*/ 8 h 26"/>
                  <a:gd name="T14" fmla="*/ 5 w 25"/>
                  <a:gd name="T15" fmla="*/ 11 h 26"/>
                  <a:gd name="T16" fmla="*/ 3 w 25"/>
                  <a:gd name="T17" fmla="*/ 13 h 26"/>
                  <a:gd name="T18" fmla="*/ 2 w 25"/>
                  <a:gd name="T19" fmla="*/ 16 h 26"/>
                  <a:gd name="T20" fmla="*/ 1 w 25"/>
                  <a:gd name="T21" fmla="*/ 19 h 26"/>
                  <a:gd name="T22" fmla="*/ 0 w 25"/>
                  <a:gd name="T23" fmla="*/ 23 h 26"/>
                  <a:gd name="T24" fmla="*/ 0 w 25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2" y="1"/>
                    </a:lnTo>
                    <a:lnTo>
                      <a:pt x="19" y="1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0" y="6"/>
                    </a:lnTo>
                    <a:lnTo>
                      <a:pt x="7" y="8"/>
                    </a:lnTo>
                    <a:lnTo>
                      <a:pt x="5" y="11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0" y="26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503"/>
              <p:cNvSpPr>
                <a:spLocks noChangeShapeType="1"/>
              </p:cNvSpPr>
              <p:nvPr/>
            </p:nvSpPr>
            <p:spPr bwMode="auto">
              <a:xfrm>
                <a:off x="2511425" y="2781301"/>
                <a:ext cx="0" cy="317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504"/>
              <p:cNvSpPr>
                <a:spLocks/>
              </p:cNvSpPr>
              <p:nvPr/>
            </p:nvSpPr>
            <p:spPr bwMode="auto">
              <a:xfrm>
                <a:off x="2511425" y="2784476"/>
                <a:ext cx="36513" cy="41275"/>
              </a:xfrm>
              <a:custGeom>
                <a:avLst/>
                <a:gdLst>
                  <a:gd name="T0" fmla="*/ 0 w 23"/>
                  <a:gd name="T1" fmla="*/ 0 h 26"/>
                  <a:gd name="T2" fmla="*/ 0 w 23"/>
                  <a:gd name="T3" fmla="*/ 4 h 26"/>
                  <a:gd name="T4" fmla="*/ 1 w 23"/>
                  <a:gd name="T5" fmla="*/ 7 h 26"/>
                  <a:gd name="T6" fmla="*/ 2 w 23"/>
                  <a:gd name="T7" fmla="*/ 10 h 26"/>
                  <a:gd name="T8" fmla="*/ 3 w 23"/>
                  <a:gd name="T9" fmla="*/ 13 h 26"/>
                  <a:gd name="T10" fmla="*/ 5 w 23"/>
                  <a:gd name="T11" fmla="*/ 16 h 26"/>
                  <a:gd name="T12" fmla="*/ 8 w 23"/>
                  <a:gd name="T13" fmla="*/ 19 h 26"/>
                  <a:gd name="T14" fmla="*/ 10 w 23"/>
                  <a:gd name="T15" fmla="*/ 21 h 26"/>
                  <a:gd name="T16" fmla="*/ 13 w 23"/>
                  <a:gd name="T17" fmla="*/ 23 h 26"/>
                  <a:gd name="T18" fmla="*/ 16 w 23"/>
                  <a:gd name="T19" fmla="*/ 24 h 26"/>
                  <a:gd name="T20" fmla="*/ 20 w 23"/>
                  <a:gd name="T21" fmla="*/ 25 h 26"/>
                  <a:gd name="T22" fmla="*/ 23 w 23"/>
                  <a:gd name="T2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6">
                    <a:moveTo>
                      <a:pt x="0" y="0"/>
                    </a:moveTo>
                    <a:lnTo>
                      <a:pt x="0" y="4"/>
                    </a:lnTo>
                    <a:lnTo>
                      <a:pt x="1" y="7"/>
                    </a:lnTo>
                    <a:lnTo>
                      <a:pt x="2" y="10"/>
                    </a:lnTo>
                    <a:lnTo>
                      <a:pt x="3" y="13"/>
                    </a:lnTo>
                    <a:lnTo>
                      <a:pt x="5" y="16"/>
                    </a:lnTo>
                    <a:lnTo>
                      <a:pt x="8" y="19"/>
                    </a:lnTo>
                    <a:lnTo>
                      <a:pt x="10" y="21"/>
                    </a:lnTo>
                    <a:lnTo>
                      <a:pt x="13" y="23"/>
                    </a:lnTo>
                    <a:lnTo>
                      <a:pt x="16" y="24"/>
                    </a:lnTo>
                    <a:lnTo>
                      <a:pt x="20" y="25"/>
                    </a:lnTo>
                    <a:lnTo>
                      <a:pt x="23" y="26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505"/>
              <p:cNvSpPr>
                <a:spLocks noChangeShapeType="1"/>
              </p:cNvSpPr>
              <p:nvPr/>
            </p:nvSpPr>
            <p:spPr bwMode="auto">
              <a:xfrm>
                <a:off x="2547937" y="2825751"/>
                <a:ext cx="261938" cy="2381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8433078" y="1491844"/>
              <a:ext cx="223967" cy="457907"/>
              <a:chOff x="4621212" y="2740026"/>
              <a:chExt cx="392113" cy="801688"/>
            </a:xfrm>
          </p:grpSpPr>
          <p:sp>
            <p:nvSpPr>
              <p:cNvPr id="73" name="Freeform 506"/>
              <p:cNvSpPr>
                <a:spLocks/>
              </p:cNvSpPr>
              <p:nvPr/>
            </p:nvSpPr>
            <p:spPr bwMode="auto">
              <a:xfrm>
                <a:off x="4621212" y="2774951"/>
                <a:ext cx="41275" cy="766763"/>
              </a:xfrm>
              <a:custGeom>
                <a:avLst/>
                <a:gdLst>
                  <a:gd name="T0" fmla="*/ 0 w 26"/>
                  <a:gd name="T1" fmla="*/ 483 h 483"/>
                  <a:gd name="T2" fmla="*/ 26 w 26"/>
                  <a:gd name="T3" fmla="*/ 384 h 483"/>
                  <a:gd name="T4" fmla="*/ 26 w 26"/>
                  <a:gd name="T5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83">
                    <a:moveTo>
                      <a:pt x="0" y="483"/>
                    </a:moveTo>
                    <a:lnTo>
                      <a:pt x="26" y="384"/>
                    </a:lnTo>
                    <a:lnTo>
                      <a:pt x="26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07"/>
              <p:cNvSpPr>
                <a:spLocks/>
              </p:cNvSpPr>
              <p:nvPr/>
            </p:nvSpPr>
            <p:spPr bwMode="auto">
              <a:xfrm>
                <a:off x="4662487" y="2740026"/>
                <a:ext cx="33338" cy="34925"/>
              </a:xfrm>
              <a:custGeom>
                <a:avLst/>
                <a:gdLst>
                  <a:gd name="T0" fmla="*/ 21 w 21"/>
                  <a:gd name="T1" fmla="*/ 0 h 22"/>
                  <a:gd name="T2" fmla="*/ 18 w 21"/>
                  <a:gd name="T3" fmla="*/ 1 h 22"/>
                  <a:gd name="T4" fmla="*/ 15 w 21"/>
                  <a:gd name="T5" fmla="*/ 1 h 22"/>
                  <a:gd name="T6" fmla="*/ 12 w 21"/>
                  <a:gd name="T7" fmla="*/ 2 h 22"/>
                  <a:gd name="T8" fmla="*/ 10 w 21"/>
                  <a:gd name="T9" fmla="*/ 4 h 22"/>
                  <a:gd name="T10" fmla="*/ 7 w 21"/>
                  <a:gd name="T11" fmla="*/ 6 h 22"/>
                  <a:gd name="T12" fmla="*/ 5 w 21"/>
                  <a:gd name="T13" fmla="*/ 8 h 22"/>
                  <a:gd name="T14" fmla="*/ 3 w 21"/>
                  <a:gd name="T15" fmla="*/ 10 h 22"/>
                  <a:gd name="T16" fmla="*/ 2 w 21"/>
                  <a:gd name="T17" fmla="*/ 13 h 22"/>
                  <a:gd name="T18" fmla="*/ 1 w 21"/>
                  <a:gd name="T19" fmla="*/ 16 h 22"/>
                  <a:gd name="T20" fmla="*/ 0 w 21"/>
                  <a:gd name="T21" fmla="*/ 19 h 22"/>
                  <a:gd name="T22" fmla="*/ 0 w 21"/>
                  <a:gd name="T2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2">
                    <a:moveTo>
                      <a:pt x="21" y="0"/>
                    </a:moveTo>
                    <a:lnTo>
                      <a:pt x="18" y="1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1" y="16"/>
                    </a:lnTo>
                    <a:lnTo>
                      <a:pt x="0" y="19"/>
                    </a:lnTo>
                    <a:lnTo>
                      <a:pt x="0" y="22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508"/>
              <p:cNvSpPr>
                <a:spLocks noChangeShapeType="1"/>
              </p:cNvSpPr>
              <p:nvPr/>
            </p:nvSpPr>
            <p:spPr bwMode="auto">
              <a:xfrm>
                <a:off x="4695825" y="2740026"/>
                <a:ext cx="277813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09"/>
              <p:cNvSpPr>
                <a:spLocks/>
              </p:cNvSpPr>
              <p:nvPr/>
            </p:nvSpPr>
            <p:spPr bwMode="auto">
              <a:xfrm>
                <a:off x="4973637" y="2740026"/>
                <a:ext cx="39688" cy="41275"/>
              </a:xfrm>
              <a:custGeom>
                <a:avLst/>
                <a:gdLst>
                  <a:gd name="T0" fmla="*/ 25 w 25"/>
                  <a:gd name="T1" fmla="*/ 26 h 26"/>
                  <a:gd name="T2" fmla="*/ 25 w 25"/>
                  <a:gd name="T3" fmla="*/ 23 h 26"/>
                  <a:gd name="T4" fmla="*/ 25 w 25"/>
                  <a:gd name="T5" fmla="*/ 19 h 26"/>
                  <a:gd name="T6" fmla="*/ 24 w 25"/>
                  <a:gd name="T7" fmla="*/ 16 h 26"/>
                  <a:gd name="T8" fmla="*/ 22 w 25"/>
                  <a:gd name="T9" fmla="*/ 13 h 26"/>
                  <a:gd name="T10" fmla="*/ 20 w 25"/>
                  <a:gd name="T11" fmla="*/ 11 h 26"/>
                  <a:gd name="T12" fmla="*/ 18 w 25"/>
                  <a:gd name="T13" fmla="*/ 8 h 26"/>
                  <a:gd name="T14" fmla="*/ 15 w 25"/>
                  <a:gd name="T15" fmla="*/ 6 h 26"/>
                  <a:gd name="T16" fmla="*/ 13 w 25"/>
                  <a:gd name="T17" fmla="*/ 4 h 26"/>
                  <a:gd name="T18" fmla="*/ 10 w 25"/>
                  <a:gd name="T19" fmla="*/ 2 h 26"/>
                  <a:gd name="T20" fmla="*/ 6 w 25"/>
                  <a:gd name="T21" fmla="*/ 1 h 26"/>
                  <a:gd name="T22" fmla="*/ 3 w 25"/>
                  <a:gd name="T23" fmla="*/ 1 h 26"/>
                  <a:gd name="T24" fmla="*/ 0 w 25"/>
                  <a:gd name="T2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6">
                    <a:moveTo>
                      <a:pt x="25" y="26"/>
                    </a:moveTo>
                    <a:lnTo>
                      <a:pt x="25" y="23"/>
                    </a:lnTo>
                    <a:lnTo>
                      <a:pt x="25" y="19"/>
                    </a:lnTo>
                    <a:lnTo>
                      <a:pt x="24" y="16"/>
                    </a:lnTo>
                    <a:lnTo>
                      <a:pt x="22" y="13"/>
                    </a:lnTo>
                    <a:lnTo>
                      <a:pt x="20" y="11"/>
                    </a:lnTo>
                    <a:lnTo>
                      <a:pt x="18" y="8"/>
                    </a:lnTo>
                    <a:lnTo>
                      <a:pt x="15" y="6"/>
                    </a:lnTo>
                    <a:lnTo>
                      <a:pt x="13" y="4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510"/>
              <p:cNvSpPr>
                <a:spLocks noChangeShapeType="1"/>
              </p:cNvSpPr>
              <p:nvPr/>
            </p:nvSpPr>
            <p:spPr bwMode="auto">
              <a:xfrm>
                <a:off x="5013325" y="2781301"/>
                <a:ext cx="0" cy="3175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511"/>
              <p:cNvSpPr>
                <a:spLocks/>
              </p:cNvSpPr>
              <p:nvPr/>
            </p:nvSpPr>
            <p:spPr bwMode="auto">
              <a:xfrm>
                <a:off x="4976812" y="2784476"/>
                <a:ext cx="36513" cy="41275"/>
              </a:xfrm>
              <a:custGeom>
                <a:avLst/>
                <a:gdLst>
                  <a:gd name="T0" fmla="*/ 0 w 23"/>
                  <a:gd name="T1" fmla="*/ 26 h 26"/>
                  <a:gd name="T2" fmla="*/ 4 w 23"/>
                  <a:gd name="T3" fmla="*/ 25 h 26"/>
                  <a:gd name="T4" fmla="*/ 7 w 23"/>
                  <a:gd name="T5" fmla="*/ 24 h 26"/>
                  <a:gd name="T6" fmla="*/ 10 w 23"/>
                  <a:gd name="T7" fmla="*/ 23 h 26"/>
                  <a:gd name="T8" fmla="*/ 13 w 23"/>
                  <a:gd name="T9" fmla="*/ 21 h 26"/>
                  <a:gd name="T10" fmla="*/ 16 w 23"/>
                  <a:gd name="T11" fmla="*/ 19 h 26"/>
                  <a:gd name="T12" fmla="*/ 18 w 23"/>
                  <a:gd name="T13" fmla="*/ 16 h 26"/>
                  <a:gd name="T14" fmla="*/ 20 w 23"/>
                  <a:gd name="T15" fmla="*/ 13 h 26"/>
                  <a:gd name="T16" fmla="*/ 21 w 23"/>
                  <a:gd name="T17" fmla="*/ 10 h 26"/>
                  <a:gd name="T18" fmla="*/ 22 w 23"/>
                  <a:gd name="T19" fmla="*/ 7 h 26"/>
                  <a:gd name="T20" fmla="*/ 23 w 23"/>
                  <a:gd name="T21" fmla="*/ 4 h 26"/>
                  <a:gd name="T22" fmla="*/ 23 w 23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6">
                    <a:moveTo>
                      <a:pt x="0" y="26"/>
                    </a:moveTo>
                    <a:lnTo>
                      <a:pt x="4" y="25"/>
                    </a:lnTo>
                    <a:lnTo>
                      <a:pt x="7" y="24"/>
                    </a:lnTo>
                    <a:lnTo>
                      <a:pt x="10" y="23"/>
                    </a:lnTo>
                    <a:lnTo>
                      <a:pt x="13" y="21"/>
                    </a:lnTo>
                    <a:lnTo>
                      <a:pt x="16" y="19"/>
                    </a:lnTo>
                    <a:lnTo>
                      <a:pt x="18" y="16"/>
                    </a:lnTo>
                    <a:lnTo>
                      <a:pt x="20" y="13"/>
                    </a:lnTo>
                    <a:lnTo>
                      <a:pt x="21" y="10"/>
                    </a:lnTo>
                    <a:lnTo>
                      <a:pt x="22" y="7"/>
                    </a:lnTo>
                    <a:lnTo>
                      <a:pt x="23" y="4"/>
                    </a:lnTo>
                    <a:lnTo>
                      <a:pt x="2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512"/>
              <p:cNvSpPr>
                <a:spLocks noChangeShapeType="1"/>
              </p:cNvSpPr>
              <p:nvPr/>
            </p:nvSpPr>
            <p:spPr bwMode="auto">
              <a:xfrm flipH="1">
                <a:off x="4714875" y="2825751"/>
                <a:ext cx="261938" cy="23813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316874" y="1389888"/>
              <a:ext cx="1251310" cy="892238"/>
              <a:chOff x="2667000" y="2552701"/>
              <a:chExt cx="2190751" cy="1562100"/>
            </a:xfrm>
          </p:grpSpPr>
          <p:sp>
            <p:nvSpPr>
              <p:cNvPr id="64" name="Freeform 128"/>
              <p:cNvSpPr>
                <a:spLocks/>
              </p:cNvSpPr>
              <p:nvPr/>
            </p:nvSpPr>
            <p:spPr bwMode="auto">
              <a:xfrm>
                <a:off x="3038475" y="4089401"/>
                <a:ext cx="33338" cy="25400"/>
              </a:xfrm>
              <a:custGeom>
                <a:avLst/>
                <a:gdLst>
                  <a:gd name="T0" fmla="*/ 0 w 21"/>
                  <a:gd name="T1" fmla="*/ 0 h 16"/>
                  <a:gd name="T2" fmla="*/ 1 w 21"/>
                  <a:gd name="T3" fmla="*/ 3 h 16"/>
                  <a:gd name="T4" fmla="*/ 3 w 21"/>
                  <a:gd name="T5" fmla="*/ 6 h 16"/>
                  <a:gd name="T6" fmla="*/ 4 w 21"/>
                  <a:gd name="T7" fmla="*/ 9 h 16"/>
                  <a:gd name="T8" fmla="*/ 7 w 21"/>
                  <a:gd name="T9" fmla="*/ 11 h 16"/>
                  <a:gd name="T10" fmla="*/ 9 w 21"/>
                  <a:gd name="T11" fmla="*/ 13 h 16"/>
                  <a:gd name="T12" fmla="*/ 12 w 21"/>
                  <a:gd name="T13" fmla="*/ 14 h 16"/>
                  <a:gd name="T14" fmla="*/ 15 w 21"/>
                  <a:gd name="T15" fmla="*/ 15 h 16"/>
                  <a:gd name="T16" fmla="*/ 18 w 21"/>
                  <a:gd name="T17" fmla="*/ 16 h 16"/>
                  <a:gd name="T18" fmla="*/ 21 w 21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5" y="15"/>
                    </a:lnTo>
                    <a:lnTo>
                      <a:pt x="18" y="16"/>
                    </a:lnTo>
                    <a:lnTo>
                      <a:pt x="21" y="1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23"/>
              <p:cNvSpPr>
                <a:spLocks/>
              </p:cNvSpPr>
              <p:nvPr/>
            </p:nvSpPr>
            <p:spPr bwMode="auto">
              <a:xfrm>
                <a:off x="4724400" y="2598738"/>
                <a:ext cx="39688" cy="482600"/>
              </a:xfrm>
              <a:custGeom>
                <a:avLst/>
                <a:gdLst>
                  <a:gd name="T0" fmla="*/ 0 w 25"/>
                  <a:gd name="T1" fmla="*/ 304 h 304"/>
                  <a:gd name="T2" fmla="*/ 25 w 25"/>
                  <a:gd name="T3" fmla="*/ 205 h 304"/>
                  <a:gd name="T4" fmla="*/ 25 w 25"/>
                  <a:gd name="T5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04">
                    <a:moveTo>
                      <a:pt x="0" y="304"/>
                    </a:moveTo>
                    <a:lnTo>
                      <a:pt x="25" y="205"/>
                    </a:lnTo>
                    <a:lnTo>
                      <a:pt x="2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24"/>
              <p:cNvSpPr>
                <a:spLocks/>
              </p:cNvSpPr>
              <p:nvPr/>
            </p:nvSpPr>
            <p:spPr bwMode="auto">
              <a:xfrm>
                <a:off x="4764088" y="2552701"/>
                <a:ext cx="93663" cy="58738"/>
              </a:xfrm>
              <a:custGeom>
                <a:avLst/>
                <a:gdLst>
                  <a:gd name="T0" fmla="*/ 58 w 59"/>
                  <a:gd name="T1" fmla="*/ 37 h 37"/>
                  <a:gd name="T2" fmla="*/ 59 w 59"/>
                  <a:gd name="T3" fmla="*/ 33 h 37"/>
                  <a:gd name="T4" fmla="*/ 59 w 59"/>
                  <a:gd name="T5" fmla="*/ 29 h 37"/>
                  <a:gd name="T6" fmla="*/ 59 w 59"/>
                  <a:gd name="T7" fmla="*/ 26 h 37"/>
                  <a:gd name="T8" fmla="*/ 58 w 59"/>
                  <a:gd name="T9" fmla="*/ 22 h 37"/>
                  <a:gd name="T10" fmla="*/ 57 w 59"/>
                  <a:gd name="T11" fmla="*/ 19 h 37"/>
                  <a:gd name="T12" fmla="*/ 56 w 59"/>
                  <a:gd name="T13" fmla="*/ 15 h 37"/>
                  <a:gd name="T14" fmla="*/ 54 w 59"/>
                  <a:gd name="T15" fmla="*/ 13 h 37"/>
                  <a:gd name="T16" fmla="*/ 52 w 59"/>
                  <a:gd name="T17" fmla="*/ 10 h 37"/>
                  <a:gd name="T18" fmla="*/ 49 w 59"/>
                  <a:gd name="T19" fmla="*/ 7 h 37"/>
                  <a:gd name="T20" fmla="*/ 47 w 59"/>
                  <a:gd name="T21" fmla="*/ 5 h 37"/>
                  <a:gd name="T22" fmla="*/ 44 w 59"/>
                  <a:gd name="T23" fmla="*/ 3 h 37"/>
                  <a:gd name="T24" fmla="*/ 40 w 59"/>
                  <a:gd name="T25" fmla="*/ 1 h 37"/>
                  <a:gd name="T26" fmla="*/ 37 w 59"/>
                  <a:gd name="T27" fmla="*/ 0 h 37"/>
                  <a:gd name="T28" fmla="*/ 33 w 59"/>
                  <a:gd name="T29" fmla="*/ 0 h 37"/>
                  <a:gd name="T30" fmla="*/ 30 w 59"/>
                  <a:gd name="T31" fmla="*/ 0 h 37"/>
                  <a:gd name="T32" fmla="*/ 26 w 59"/>
                  <a:gd name="T33" fmla="*/ 0 h 37"/>
                  <a:gd name="T34" fmla="*/ 22 w 59"/>
                  <a:gd name="T35" fmla="*/ 0 h 37"/>
                  <a:gd name="T36" fmla="*/ 19 w 59"/>
                  <a:gd name="T37" fmla="*/ 1 h 37"/>
                  <a:gd name="T38" fmla="*/ 16 w 59"/>
                  <a:gd name="T39" fmla="*/ 3 h 37"/>
                  <a:gd name="T40" fmla="*/ 13 w 59"/>
                  <a:gd name="T41" fmla="*/ 5 h 37"/>
                  <a:gd name="T42" fmla="*/ 10 w 59"/>
                  <a:gd name="T43" fmla="*/ 7 h 37"/>
                  <a:gd name="T44" fmla="*/ 7 w 59"/>
                  <a:gd name="T45" fmla="*/ 10 h 37"/>
                  <a:gd name="T46" fmla="*/ 5 w 59"/>
                  <a:gd name="T47" fmla="*/ 12 h 37"/>
                  <a:gd name="T48" fmla="*/ 3 w 59"/>
                  <a:gd name="T49" fmla="*/ 15 h 37"/>
                  <a:gd name="T50" fmla="*/ 2 w 59"/>
                  <a:gd name="T51" fmla="*/ 19 h 37"/>
                  <a:gd name="T52" fmla="*/ 1 w 59"/>
                  <a:gd name="T53" fmla="*/ 22 h 37"/>
                  <a:gd name="T54" fmla="*/ 0 w 59"/>
                  <a:gd name="T55" fmla="*/ 26 h 37"/>
                  <a:gd name="T56" fmla="*/ 0 w 59"/>
                  <a:gd name="T57" fmla="*/ 2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37">
                    <a:moveTo>
                      <a:pt x="58" y="37"/>
                    </a:moveTo>
                    <a:lnTo>
                      <a:pt x="59" y="33"/>
                    </a:lnTo>
                    <a:lnTo>
                      <a:pt x="59" y="29"/>
                    </a:lnTo>
                    <a:lnTo>
                      <a:pt x="59" y="26"/>
                    </a:lnTo>
                    <a:lnTo>
                      <a:pt x="58" y="22"/>
                    </a:lnTo>
                    <a:lnTo>
                      <a:pt x="57" y="19"/>
                    </a:lnTo>
                    <a:lnTo>
                      <a:pt x="56" y="15"/>
                    </a:lnTo>
                    <a:lnTo>
                      <a:pt x="54" y="13"/>
                    </a:lnTo>
                    <a:lnTo>
                      <a:pt x="52" y="10"/>
                    </a:lnTo>
                    <a:lnTo>
                      <a:pt x="49" y="7"/>
                    </a:lnTo>
                    <a:lnTo>
                      <a:pt x="47" y="5"/>
                    </a:lnTo>
                    <a:lnTo>
                      <a:pt x="44" y="3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9" y="1"/>
                    </a:lnTo>
                    <a:lnTo>
                      <a:pt x="16" y="3"/>
                    </a:lnTo>
                    <a:lnTo>
                      <a:pt x="13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5" y="12"/>
                    </a:lnTo>
                    <a:lnTo>
                      <a:pt x="3" y="15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9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125"/>
              <p:cNvSpPr>
                <a:spLocks noChangeShapeType="1"/>
              </p:cNvSpPr>
              <p:nvPr/>
            </p:nvSpPr>
            <p:spPr bwMode="auto">
              <a:xfrm flipH="1">
                <a:off x="4486275" y="2611438"/>
                <a:ext cx="369888" cy="14779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26"/>
              <p:cNvSpPr>
                <a:spLocks/>
              </p:cNvSpPr>
              <p:nvPr/>
            </p:nvSpPr>
            <p:spPr bwMode="auto">
              <a:xfrm>
                <a:off x="4452938" y="4089401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6 h 16"/>
                  <a:gd name="T4" fmla="*/ 6 w 21"/>
                  <a:gd name="T5" fmla="*/ 15 h 16"/>
                  <a:gd name="T6" fmla="*/ 9 w 21"/>
                  <a:gd name="T7" fmla="*/ 14 h 16"/>
                  <a:gd name="T8" fmla="*/ 12 w 21"/>
                  <a:gd name="T9" fmla="*/ 13 h 16"/>
                  <a:gd name="T10" fmla="*/ 15 w 21"/>
                  <a:gd name="T11" fmla="*/ 11 h 16"/>
                  <a:gd name="T12" fmla="*/ 17 w 21"/>
                  <a:gd name="T13" fmla="*/ 9 h 16"/>
                  <a:gd name="T14" fmla="*/ 18 w 21"/>
                  <a:gd name="T15" fmla="*/ 6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6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5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127"/>
              <p:cNvSpPr>
                <a:spLocks noChangeShapeType="1"/>
              </p:cNvSpPr>
              <p:nvPr/>
            </p:nvSpPr>
            <p:spPr bwMode="auto">
              <a:xfrm flipH="1">
                <a:off x="3071813" y="4114801"/>
                <a:ext cx="13811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129"/>
              <p:cNvSpPr>
                <a:spLocks noChangeShapeType="1"/>
              </p:cNvSpPr>
              <p:nvPr/>
            </p:nvSpPr>
            <p:spPr bwMode="auto">
              <a:xfrm flipH="1" flipV="1">
                <a:off x="2668588" y="2611438"/>
                <a:ext cx="369888" cy="14779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30"/>
              <p:cNvSpPr>
                <a:spLocks/>
              </p:cNvSpPr>
              <p:nvPr/>
            </p:nvSpPr>
            <p:spPr bwMode="auto">
              <a:xfrm>
                <a:off x="2667000" y="2552701"/>
                <a:ext cx="93663" cy="58738"/>
              </a:xfrm>
              <a:custGeom>
                <a:avLst/>
                <a:gdLst>
                  <a:gd name="T0" fmla="*/ 59 w 59"/>
                  <a:gd name="T1" fmla="*/ 29 h 37"/>
                  <a:gd name="T2" fmla="*/ 59 w 59"/>
                  <a:gd name="T3" fmla="*/ 26 h 37"/>
                  <a:gd name="T4" fmla="*/ 59 w 59"/>
                  <a:gd name="T5" fmla="*/ 22 h 37"/>
                  <a:gd name="T6" fmla="*/ 58 w 59"/>
                  <a:gd name="T7" fmla="*/ 19 h 37"/>
                  <a:gd name="T8" fmla="*/ 56 w 59"/>
                  <a:gd name="T9" fmla="*/ 15 h 37"/>
                  <a:gd name="T10" fmla="*/ 54 w 59"/>
                  <a:gd name="T11" fmla="*/ 12 h 37"/>
                  <a:gd name="T12" fmla="*/ 52 w 59"/>
                  <a:gd name="T13" fmla="*/ 10 h 37"/>
                  <a:gd name="T14" fmla="*/ 49 w 59"/>
                  <a:gd name="T15" fmla="*/ 7 h 37"/>
                  <a:gd name="T16" fmla="*/ 46 w 59"/>
                  <a:gd name="T17" fmla="*/ 5 h 37"/>
                  <a:gd name="T18" fmla="*/ 43 w 59"/>
                  <a:gd name="T19" fmla="*/ 3 h 37"/>
                  <a:gd name="T20" fmla="*/ 40 w 59"/>
                  <a:gd name="T21" fmla="*/ 1 h 37"/>
                  <a:gd name="T22" fmla="*/ 37 w 59"/>
                  <a:gd name="T23" fmla="*/ 0 h 37"/>
                  <a:gd name="T24" fmla="*/ 33 w 59"/>
                  <a:gd name="T25" fmla="*/ 0 h 37"/>
                  <a:gd name="T26" fmla="*/ 29 w 59"/>
                  <a:gd name="T27" fmla="*/ 0 h 37"/>
                  <a:gd name="T28" fmla="*/ 26 w 59"/>
                  <a:gd name="T29" fmla="*/ 0 h 37"/>
                  <a:gd name="T30" fmla="*/ 22 w 59"/>
                  <a:gd name="T31" fmla="*/ 0 h 37"/>
                  <a:gd name="T32" fmla="*/ 19 w 59"/>
                  <a:gd name="T33" fmla="*/ 1 h 37"/>
                  <a:gd name="T34" fmla="*/ 16 w 59"/>
                  <a:gd name="T35" fmla="*/ 3 h 37"/>
                  <a:gd name="T36" fmla="*/ 13 w 59"/>
                  <a:gd name="T37" fmla="*/ 5 h 37"/>
                  <a:gd name="T38" fmla="*/ 10 w 59"/>
                  <a:gd name="T39" fmla="*/ 7 h 37"/>
                  <a:gd name="T40" fmla="*/ 7 w 59"/>
                  <a:gd name="T41" fmla="*/ 10 h 37"/>
                  <a:gd name="T42" fmla="*/ 5 w 59"/>
                  <a:gd name="T43" fmla="*/ 13 h 37"/>
                  <a:gd name="T44" fmla="*/ 3 w 59"/>
                  <a:gd name="T45" fmla="*/ 15 h 37"/>
                  <a:gd name="T46" fmla="*/ 2 w 59"/>
                  <a:gd name="T47" fmla="*/ 19 h 37"/>
                  <a:gd name="T48" fmla="*/ 1 w 59"/>
                  <a:gd name="T49" fmla="*/ 22 h 37"/>
                  <a:gd name="T50" fmla="*/ 0 w 59"/>
                  <a:gd name="T51" fmla="*/ 26 h 37"/>
                  <a:gd name="T52" fmla="*/ 0 w 59"/>
                  <a:gd name="T53" fmla="*/ 29 h 37"/>
                  <a:gd name="T54" fmla="*/ 0 w 59"/>
                  <a:gd name="T55" fmla="*/ 33 h 37"/>
                  <a:gd name="T56" fmla="*/ 1 w 59"/>
                  <a:gd name="T5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37">
                    <a:moveTo>
                      <a:pt x="59" y="29"/>
                    </a:moveTo>
                    <a:lnTo>
                      <a:pt x="59" y="26"/>
                    </a:lnTo>
                    <a:lnTo>
                      <a:pt x="59" y="22"/>
                    </a:lnTo>
                    <a:lnTo>
                      <a:pt x="58" y="19"/>
                    </a:lnTo>
                    <a:lnTo>
                      <a:pt x="56" y="15"/>
                    </a:lnTo>
                    <a:lnTo>
                      <a:pt x="54" y="12"/>
                    </a:lnTo>
                    <a:lnTo>
                      <a:pt x="52" y="10"/>
                    </a:lnTo>
                    <a:lnTo>
                      <a:pt x="49" y="7"/>
                    </a:lnTo>
                    <a:lnTo>
                      <a:pt x="46" y="5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9" y="1"/>
                    </a:lnTo>
                    <a:lnTo>
                      <a:pt x="16" y="3"/>
                    </a:lnTo>
                    <a:lnTo>
                      <a:pt x="13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1" y="3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31"/>
              <p:cNvSpPr>
                <a:spLocks/>
              </p:cNvSpPr>
              <p:nvPr/>
            </p:nvSpPr>
            <p:spPr bwMode="auto">
              <a:xfrm>
                <a:off x="2760663" y="2598738"/>
                <a:ext cx="39688" cy="482600"/>
              </a:xfrm>
              <a:custGeom>
                <a:avLst/>
                <a:gdLst>
                  <a:gd name="T0" fmla="*/ 0 w 25"/>
                  <a:gd name="T1" fmla="*/ 0 h 304"/>
                  <a:gd name="T2" fmla="*/ 0 w 25"/>
                  <a:gd name="T3" fmla="*/ 205 h 304"/>
                  <a:gd name="T4" fmla="*/ 25 w 25"/>
                  <a:gd name="T5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04">
                    <a:moveTo>
                      <a:pt x="0" y="0"/>
                    </a:moveTo>
                    <a:lnTo>
                      <a:pt x="0" y="205"/>
                    </a:lnTo>
                    <a:lnTo>
                      <a:pt x="25" y="30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7519986" y="2198199"/>
              <a:ext cx="845087" cy="85234"/>
              <a:chOff x="3022600" y="3976688"/>
              <a:chExt cx="1479550" cy="149225"/>
            </a:xfrm>
          </p:grpSpPr>
          <p:sp>
            <p:nvSpPr>
              <p:cNvPr id="54" name="Line 837"/>
              <p:cNvSpPr>
                <a:spLocks noChangeShapeType="1"/>
              </p:cNvSpPr>
              <p:nvPr/>
            </p:nvSpPr>
            <p:spPr bwMode="auto">
              <a:xfrm flipH="1">
                <a:off x="3055937" y="3976688"/>
                <a:ext cx="70643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838"/>
              <p:cNvSpPr>
                <a:spLocks/>
              </p:cNvSpPr>
              <p:nvPr/>
            </p:nvSpPr>
            <p:spPr bwMode="auto">
              <a:xfrm>
                <a:off x="3022600" y="3976688"/>
                <a:ext cx="33338" cy="42863"/>
              </a:xfrm>
              <a:custGeom>
                <a:avLst/>
                <a:gdLst>
                  <a:gd name="T0" fmla="*/ 21 w 21"/>
                  <a:gd name="T1" fmla="*/ 0 h 27"/>
                  <a:gd name="T2" fmla="*/ 18 w 21"/>
                  <a:gd name="T3" fmla="*/ 0 h 27"/>
                  <a:gd name="T4" fmla="*/ 15 w 21"/>
                  <a:gd name="T5" fmla="*/ 1 h 27"/>
                  <a:gd name="T6" fmla="*/ 13 w 21"/>
                  <a:gd name="T7" fmla="*/ 2 h 27"/>
                  <a:gd name="T8" fmla="*/ 10 w 21"/>
                  <a:gd name="T9" fmla="*/ 3 h 27"/>
                  <a:gd name="T10" fmla="*/ 8 w 21"/>
                  <a:gd name="T11" fmla="*/ 5 h 27"/>
                  <a:gd name="T12" fmla="*/ 5 w 21"/>
                  <a:gd name="T13" fmla="*/ 7 h 27"/>
                  <a:gd name="T14" fmla="*/ 4 w 21"/>
                  <a:gd name="T15" fmla="*/ 10 h 27"/>
                  <a:gd name="T16" fmla="*/ 2 w 21"/>
                  <a:gd name="T17" fmla="*/ 12 h 27"/>
                  <a:gd name="T18" fmla="*/ 1 w 21"/>
                  <a:gd name="T19" fmla="*/ 15 h 27"/>
                  <a:gd name="T20" fmla="*/ 0 w 21"/>
                  <a:gd name="T21" fmla="*/ 18 h 27"/>
                  <a:gd name="T22" fmla="*/ 0 w 21"/>
                  <a:gd name="T23" fmla="*/ 21 h 27"/>
                  <a:gd name="T24" fmla="*/ 0 w 21"/>
                  <a:gd name="T25" fmla="*/ 24 h 27"/>
                  <a:gd name="T26" fmla="*/ 1 w 21"/>
                  <a:gd name="T2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7">
                    <a:moveTo>
                      <a:pt x="21" y="0"/>
                    </a:moveTo>
                    <a:lnTo>
                      <a:pt x="18" y="0"/>
                    </a:lnTo>
                    <a:lnTo>
                      <a:pt x="15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5" y="7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1" y="27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839"/>
              <p:cNvSpPr>
                <a:spLocks noChangeShapeType="1"/>
              </p:cNvSpPr>
              <p:nvPr/>
            </p:nvSpPr>
            <p:spPr bwMode="auto">
              <a:xfrm>
                <a:off x="3024187" y="4019550"/>
                <a:ext cx="19050" cy="8096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840"/>
              <p:cNvSpPr>
                <a:spLocks/>
              </p:cNvSpPr>
              <p:nvPr/>
            </p:nvSpPr>
            <p:spPr bwMode="auto">
              <a:xfrm>
                <a:off x="3043237" y="4100513"/>
                <a:ext cx="33338" cy="25400"/>
              </a:xfrm>
              <a:custGeom>
                <a:avLst/>
                <a:gdLst>
                  <a:gd name="T0" fmla="*/ 0 w 21"/>
                  <a:gd name="T1" fmla="*/ 0 h 16"/>
                  <a:gd name="T2" fmla="*/ 1 w 21"/>
                  <a:gd name="T3" fmla="*/ 3 h 16"/>
                  <a:gd name="T4" fmla="*/ 3 w 21"/>
                  <a:gd name="T5" fmla="*/ 6 h 16"/>
                  <a:gd name="T6" fmla="*/ 4 w 21"/>
                  <a:gd name="T7" fmla="*/ 8 h 16"/>
                  <a:gd name="T8" fmla="*/ 7 w 21"/>
                  <a:gd name="T9" fmla="*/ 11 h 16"/>
                  <a:gd name="T10" fmla="*/ 9 w 21"/>
                  <a:gd name="T11" fmla="*/ 12 h 16"/>
                  <a:gd name="T12" fmla="*/ 12 w 21"/>
                  <a:gd name="T13" fmla="*/ 14 h 16"/>
                  <a:gd name="T14" fmla="*/ 15 w 21"/>
                  <a:gd name="T15" fmla="*/ 15 h 16"/>
                  <a:gd name="T16" fmla="*/ 18 w 21"/>
                  <a:gd name="T17" fmla="*/ 16 h 16"/>
                  <a:gd name="T18" fmla="*/ 21 w 21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9" y="12"/>
                    </a:lnTo>
                    <a:lnTo>
                      <a:pt x="12" y="14"/>
                    </a:lnTo>
                    <a:lnTo>
                      <a:pt x="15" y="15"/>
                    </a:lnTo>
                    <a:lnTo>
                      <a:pt x="18" y="16"/>
                    </a:lnTo>
                    <a:lnTo>
                      <a:pt x="21" y="16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841"/>
              <p:cNvSpPr>
                <a:spLocks noChangeShapeType="1"/>
              </p:cNvSpPr>
              <p:nvPr/>
            </p:nvSpPr>
            <p:spPr bwMode="auto">
              <a:xfrm>
                <a:off x="3076575" y="4125913"/>
                <a:ext cx="685800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842"/>
              <p:cNvSpPr>
                <a:spLocks noChangeShapeType="1"/>
              </p:cNvSpPr>
              <p:nvPr/>
            </p:nvSpPr>
            <p:spPr bwMode="auto">
              <a:xfrm>
                <a:off x="3762375" y="3976688"/>
                <a:ext cx="70643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843"/>
              <p:cNvSpPr>
                <a:spLocks/>
              </p:cNvSpPr>
              <p:nvPr/>
            </p:nvSpPr>
            <p:spPr bwMode="auto">
              <a:xfrm>
                <a:off x="4468812" y="3976688"/>
                <a:ext cx="33338" cy="42863"/>
              </a:xfrm>
              <a:custGeom>
                <a:avLst/>
                <a:gdLst>
                  <a:gd name="T0" fmla="*/ 21 w 21"/>
                  <a:gd name="T1" fmla="*/ 27 h 27"/>
                  <a:gd name="T2" fmla="*/ 21 w 21"/>
                  <a:gd name="T3" fmla="*/ 24 h 27"/>
                  <a:gd name="T4" fmla="*/ 21 w 21"/>
                  <a:gd name="T5" fmla="*/ 21 h 27"/>
                  <a:gd name="T6" fmla="*/ 21 w 21"/>
                  <a:gd name="T7" fmla="*/ 18 h 27"/>
                  <a:gd name="T8" fmla="*/ 20 w 21"/>
                  <a:gd name="T9" fmla="*/ 15 h 27"/>
                  <a:gd name="T10" fmla="*/ 19 w 21"/>
                  <a:gd name="T11" fmla="*/ 12 h 27"/>
                  <a:gd name="T12" fmla="*/ 18 w 21"/>
                  <a:gd name="T13" fmla="*/ 10 h 27"/>
                  <a:gd name="T14" fmla="*/ 16 w 21"/>
                  <a:gd name="T15" fmla="*/ 7 h 27"/>
                  <a:gd name="T16" fmla="*/ 14 w 21"/>
                  <a:gd name="T17" fmla="*/ 5 h 27"/>
                  <a:gd name="T18" fmla="*/ 11 w 21"/>
                  <a:gd name="T19" fmla="*/ 3 h 27"/>
                  <a:gd name="T20" fmla="*/ 9 w 21"/>
                  <a:gd name="T21" fmla="*/ 2 h 27"/>
                  <a:gd name="T22" fmla="*/ 6 w 21"/>
                  <a:gd name="T23" fmla="*/ 1 h 27"/>
                  <a:gd name="T24" fmla="*/ 3 w 21"/>
                  <a:gd name="T25" fmla="*/ 0 h 27"/>
                  <a:gd name="T26" fmla="*/ 0 w 21"/>
                  <a:gd name="T2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7">
                    <a:moveTo>
                      <a:pt x="21" y="27"/>
                    </a:moveTo>
                    <a:lnTo>
                      <a:pt x="21" y="24"/>
                    </a:lnTo>
                    <a:lnTo>
                      <a:pt x="21" y="21"/>
                    </a:lnTo>
                    <a:lnTo>
                      <a:pt x="21" y="18"/>
                    </a:lnTo>
                    <a:lnTo>
                      <a:pt x="20" y="15"/>
                    </a:lnTo>
                    <a:lnTo>
                      <a:pt x="19" y="12"/>
                    </a:lnTo>
                    <a:lnTo>
                      <a:pt x="18" y="10"/>
                    </a:lnTo>
                    <a:lnTo>
                      <a:pt x="16" y="7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844"/>
              <p:cNvSpPr>
                <a:spLocks noChangeShapeType="1"/>
              </p:cNvSpPr>
              <p:nvPr/>
            </p:nvSpPr>
            <p:spPr bwMode="auto">
              <a:xfrm flipH="1">
                <a:off x="4481512" y="4019550"/>
                <a:ext cx="20638" cy="80963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845"/>
              <p:cNvSpPr>
                <a:spLocks/>
              </p:cNvSpPr>
              <p:nvPr/>
            </p:nvSpPr>
            <p:spPr bwMode="auto">
              <a:xfrm>
                <a:off x="4448175" y="4100513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6 h 16"/>
                  <a:gd name="T4" fmla="*/ 6 w 21"/>
                  <a:gd name="T5" fmla="*/ 15 h 16"/>
                  <a:gd name="T6" fmla="*/ 9 w 21"/>
                  <a:gd name="T7" fmla="*/ 14 h 16"/>
                  <a:gd name="T8" fmla="*/ 12 w 21"/>
                  <a:gd name="T9" fmla="*/ 12 h 16"/>
                  <a:gd name="T10" fmla="*/ 15 w 21"/>
                  <a:gd name="T11" fmla="*/ 11 h 16"/>
                  <a:gd name="T12" fmla="*/ 17 w 21"/>
                  <a:gd name="T13" fmla="*/ 8 h 16"/>
                  <a:gd name="T14" fmla="*/ 19 w 21"/>
                  <a:gd name="T15" fmla="*/ 6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6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2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9" y="6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846"/>
              <p:cNvSpPr>
                <a:spLocks noChangeShapeType="1"/>
              </p:cNvSpPr>
              <p:nvPr/>
            </p:nvSpPr>
            <p:spPr bwMode="auto">
              <a:xfrm flipH="1">
                <a:off x="3762375" y="4125913"/>
                <a:ext cx="685800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374449" y="1517232"/>
              <a:ext cx="456093" cy="711796"/>
              <a:chOff x="2784475" y="2784475"/>
              <a:chExt cx="798512" cy="1246188"/>
            </a:xfrm>
          </p:grpSpPr>
          <p:sp>
            <p:nvSpPr>
              <p:cNvPr id="49" name="Line 847"/>
              <p:cNvSpPr>
                <a:spLocks noChangeShapeType="1"/>
              </p:cNvSpPr>
              <p:nvPr/>
            </p:nvSpPr>
            <p:spPr bwMode="auto">
              <a:xfrm>
                <a:off x="2784475" y="2784475"/>
                <a:ext cx="304800" cy="1220788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848"/>
              <p:cNvSpPr>
                <a:spLocks/>
              </p:cNvSpPr>
              <p:nvPr/>
            </p:nvSpPr>
            <p:spPr bwMode="auto">
              <a:xfrm>
                <a:off x="3089275" y="4005263"/>
                <a:ext cx="33338" cy="25400"/>
              </a:xfrm>
              <a:custGeom>
                <a:avLst/>
                <a:gdLst>
                  <a:gd name="T0" fmla="*/ 0 w 21"/>
                  <a:gd name="T1" fmla="*/ 0 h 16"/>
                  <a:gd name="T2" fmla="*/ 2 w 21"/>
                  <a:gd name="T3" fmla="*/ 3 h 16"/>
                  <a:gd name="T4" fmla="*/ 3 w 21"/>
                  <a:gd name="T5" fmla="*/ 6 h 16"/>
                  <a:gd name="T6" fmla="*/ 5 w 21"/>
                  <a:gd name="T7" fmla="*/ 9 h 16"/>
                  <a:gd name="T8" fmla="*/ 7 w 21"/>
                  <a:gd name="T9" fmla="*/ 11 h 16"/>
                  <a:gd name="T10" fmla="*/ 9 w 21"/>
                  <a:gd name="T11" fmla="*/ 13 h 16"/>
                  <a:gd name="T12" fmla="*/ 12 w 21"/>
                  <a:gd name="T13" fmla="*/ 14 h 16"/>
                  <a:gd name="T14" fmla="*/ 15 w 21"/>
                  <a:gd name="T15" fmla="*/ 15 h 16"/>
                  <a:gd name="T16" fmla="*/ 18 w 21"/>
                  <a:gd name="T17" fmla="*/ 16 h 16"/>
                  <a:gd name="T18" fmla="*/ 21 w 21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0"/>
                    </a:moveTo>
                    <a:lnTo>
                      <a:pt x="2" y="3"/>
                    </a:lnTo>
                    <a:lnTo>
                      <a:pt x="3" y="6"/>
                    </a:lnTo>
                    <a:lnTo>
                      <a:pt x="5" y="9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5" y="15"/>
                    </a:lnTo>
                    <a:lnTo>
                      <a:pt x="18" y="16"/>
                    </a:lnTo>
                    <a:lnTo>
                      <a:pt x="21" y="16"/>
                    </a:lnTo>
                  </a:path>
                </a:pathLst>
              </a:cu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849"/>
              <p:cNvSpPr>
                <a:spLocks noChangeShapeType="1"/>
              </p:cNvSpPr>
              <p:nvPr/>
            </p:nvSpPr>
            <p:spPr bwMode="auto">
              <a:xfrm>
                <a:off x="3122612" y="4030663"/>
                <a:ext cx="460375" cy="0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8051341" y="1517232"/>
              <a:ext cx="457001" cy="711796"/>
              <a:chOff x="3941762" y="2784475"/>
              <a:chExt cx="800101" cy="1246188"/>
            </a:xfrm>
          </p:grpSpPr>
          <p:sp>
            <p:nvSpPr>
              <p:cNvPr id="46" name="Line 850"/>
              <p:cNvSpPr>
                <a:spLocks noChangeShapeType="1"/>
              </p:cNvSpPr>
              <p:nvPr/>
            </p:nvSpPr>
            <p:spPr bwMode="auto">
              <a:xfrm flipH="1">
                <a:off x="4435475" y="2784475"/>
                <a:ext cx="306388" cy="1220788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851"/>
              <p:cNvSpPr>
                <a:spLocks/>
              </p:cNvSpPr>
              <p:nvPr/>
            </p:nvSpPr>
            <p:spPr bwMode="auto">
              <a:xfrm>
                <a:off x="4402137" y="4005263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6 h 16"/>
                  <a:gd name="T4" fmla="*/ 6 w 21"/>
                  <a:gd name="T5" fmla="*/ 15 h 16"/>
                  <a:gd name="T6" fmla="*/ 9 w 21"/>
                  <a:gd name="T7" fmla="*/ 14 h 16"/>
                  <a:gd name="T8" fmla="*/ 12 w 21"/>
                  <a:gd name="T9" fmla="*/ 13 h 16"/>
                  <a:gd name="T10" fmla="*/ 14 w 21"/>
                  <a:gd name="T11" fmla="*/ 11 h 16"/>
                  <a:gd name="T12" fmla="*/ 17 w 21"/>
                  <a:gd name="T13" fmla="*/ 9 h 16"/>
                  <a:gd name="T14" fmla="*/ 18 w 21"/>
                  <a:gd name="T15" fmla="*/ 6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6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4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852"/>
              <p:cNvSpPr>
                <a:spLocks noChangeShapeType="1"/>
              </p:cNvSpPr>
              <p:nvPr/>
            </p:nvSpPr>
            <p:spPr bwMode="auto">
              <a:xfrm flipH="1">
                <a:off x="3941762" y="4030663"/>
                <a:ext cx="460375" cy="0"/>
              </a:xfrm>
              <a:prstGeom prst="line">
                <a:avLst/>
              </a:prstGeom>
              <a:noFill/>
              <a:ln w="1270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Freeform 1"/>
          <p:cNvSpPr/>
          <p:nvPr/>
        </p:nvSpPr>
        <p:spPr>
          <a:xfrm>
            <a:off x="2819399" y="2095500"/>
            <a:ext cx="1602581" cy="1504950"/>
          </a:xfrm>
          <a:custGeom>
            <a:avLst/>
            <a:gdLst>
              <a:gd name="connsiteX0" fmla="*/ 431006 w 1602581"/>
              <a:gd name="connsiteY0" fmla="*/ 595313 h 1504950"/>
              <a:gd name="connsiteX1" fmla="*/ 359569 w 1602581"/>
              <a:gd name="connsiteY1" fmla="*/ 533400 h 1504950"/>
              <a:gd name="connsiteX2" fmla="*/ 292894 w 1602581"/>
              <a:gd name="connsiteY2" fmla="*/ 519113 h 1504950"/>
              <a:gd name="connsiteX3" fmla="*/ 254794 w 1602581"/>
              <a:gd name="connsiteY3" fmla="*/ 535781 h 1504950"/>
              <a:gd name="connsiteX4" fmla="*/ 273844 w 1602581"/>
              <a:gd name="connsiteY4" fmla="*/ 471488 h 1504950"/>
              <a:gd name="connsiteX5" fmla="*/ 376238 w 1602581"/>
              <a:gd name="connsiteY5" fmla="*/ 426244 h 1504950"/>
              <a:gd name="connsiteX6" fmla="*/ 457200 w 1602581"/>
              <a:gd name="connsiteY6" fmla="*/ 371475 h 1504950"/>
              <a:gd name="connsiteX7" fmla="*/ 554831 w 1602581"/>
              <a:gd name="connsiteY7" fmla="*/ 316706 h 1504950"/>
              <a:gd name="connsiteX8" fmla="*/ 626269 w 1602581"/>
              <a:gd name="connsiteY8" fmla="*/ 276225 h 1504950"/>
              <a:gd name="connsiteX9" fmla="*/ 642938 w 1602581"/>
              <a:gd name="connsiteY9" fmla="*/ 252413 h 1504950"/>
              <a:gd name="connsiteX10" fmla="*/ 647700 w 1602581"/>
              <a:gd name="connsiteY10" fmla="*/ 245269 h 1504950"/>
              <a:gd name="connsiteX11" fmla="*/ 683419 w 1602581"/>
              <a:gd name="connsiteY11" fmla="*/ 204788 h 1504950"/>
              <a:gd name="connsiteX12" fmla="*/ 692944 w 1602581"/>
              <a:gd name="connsiteY12" fmla="*/ 185738 h 1504950"/>
              <a:gd name="connsiteX13" fmla="*/ 714375 w 1602581"/>
              <a:gd name="connsiteY13" fmla="*/ 154781 h 1504950"/>
              <a:gd name="connsiteX14" fmla="*/ 783431 w 1602581"/>
              <a:gd name="connsiteY14" fmla="*/ 97631 h 1504950"/>
              <a:gd name="connsiteX15" fmla="*/ 802481 w 1602581"/>
              <a:gd name="connsiteY15" fmla="*/ 88106 h 1504950"/>
              <a:gd name="connsiteX16" fmla="*/ 942975 w 1602581"/>
              <a:gd name="connsiteY16" fmla="*/ 33338 h 1504950"/>
              <a:gd name="connsiteX17" fmla="*/ 1031081 w 1602581"/>
              <a:gd name="connsiteY17" fmla="*/ 7144 h 1504950"/>
              <a:gd name="connsiteX18" fmla="*/ 1159669 w 1602581"/>
              <a:gd name="connsiteY18" fmla="*/ 0 h 1504950"/>
              <a:gd name="connsiteX19" fmla="*/ 1602581 w 1602581"/>
              <a:gd name="connsiteY19" fmla="*/ 57150 h 1504950"/>
              <a:gd name="connsiteX20" fmla="*/ 1559719 w 1602581"/>
              <a:gd name="connsiteY20" fmla="*/ 107156 h 1504950"/>
              <a:gd name="connsiteX21" fmla="*/ 1509713 w 1602581"/>
              <a:gd name="connsiteY21" fmla="*/ 152400 h 1504950"/>
              <a:gd name="connsiteX22" fmla="*/ 1490663 w 1602581"/>
              <a:gd name="connsiteY22" fmla="*/ 159544 h 1504950"/>
              <a:gd name="connsiteX23" fmla="*/ 1445419 w 1602581"/>
              <a:gd name="connsiteY23" fmla="*/ 185738 h 1504950"/>
              <a:gd name="connsiteX24" fmla="*/ 1414463 w 1602581"/>
              <a:gd name="connsiteY24" fmla="*/ 197644 h 1504950"/>
              <a:gd name="connsiteX25" fmla="*/ 1404938 w 1602581"/>
              <a:gd name="connsiteY25" fmla="*/ 200025 h 1504950"/>
              <a:gd name="connsiteX26" fmla="*/ 1326356 w 1602581"/>
              <a:gd name="connsiteY26" fmla="*/ 219075 h 1504950"/>
              <a:gd name="connsiteX27" fmla="*/ 1307306 w 1602581"/>
              <a:gd name="connsiteY27" fmla="*/ 228600 h 1504950"/>
              <a:gd name="connsiteX28" fmla="*/ 1238250 w 1602581"/>
              <a:gd name="connsiteY28" fmla="*/ 250031 h 1504950"/>
              <a:gd name="connsiteX29" fmla="*/ 1169194 w 1602581"/>
              <a:gd name="connsiteY29" fmla="*/ 302419 h 1504950"/>
              <a:gd name="connsiteX30" fmla="*/ 1159669 w 1602581"/>
              <a:gd name="connsiteY30" fmla="*/ 364331 h 1504950"/>
              <a:gd name="connsiteX31" fmla="*/ 1159669 w 1602581"/>
              <a:gd name="connsiteY31" fmla="*/ 385763 h 1504950"/>
              <a:gd name="connsiteX32" fmla="*/ 1164431 w 1602581"/>
              <a:gd name="connsiteY32" fmla="*/ 426244 h 1504950"/>
              <a:gd name="connsiteX33" fmla="*/ 1147763 w 1602581"/>
              <a:gd name="connsiteY33" fmla="*/ 473869 h 1504950"/>
              <a:gd name="connsiteX34" fmla="*/ 1114425 w 1602581"/>
              <a:gd name="connsiteY34" fmla="*/ 481013 h 1504950"/>
              <a:gd name="connsiteX35" fmla="*/ 1064419 w 1602581"/>
              <a:gd name="connsiteY35" fmla="*/ 504825 h 1504950"/>
              <a:gd name="connsiteX36" fmla="*/ 1019175 w 1602581"/>
              <a:gd name="connsiteY36" fmla="*/ 504825 h 1504950"/>
              <a:gd name="connsiteX37" fmla="*/ 988219 w 1602581"/>
              <a:gd name="connsiteY37" fmla="*/ 592931 h 1504950"/>
              <a:gd name="connsiteX38" fmla="*/ 1078706 w 1602581"/>
              <a:gd name="connsiteY38" fmla="*/ 573881 h 1504950"/>
              <a:gd name="connsiteX39" fmla="*/ 1112044 w 1602581"/>
              <a:gd name="connsiteY39" fmla="*/ 626269 h 1504950"/>
              <a:gd name="connsiteX40" fmla="*/ 1171575 w 1602581"/>
              <a:gd name="connsiteY40" fmla="*/ 642938 h 1504950"/>
              <a:gd name="connsiteX41" fmla="*/ 1285875 w 1602581"/>
              <a:gd name="connsiteY41" fmla="*/ 600075 h 1504950"/>
              <a:gd name="connsiteX42" fmla="*/ 1309688 w 1602581"/>
              <a:gd name="connsiteY42" fmla="*/ 683419 h 1504950"/>
              <a:gd name="connsiteX43" fmla="*/ 1285875 w 1602581"/>
              <a:gd name="connsiteY43" fmla="*/ 692944 h 1504950"/>
              <a:gd name="connsiteX44" fmla="*/ 1273969 w 1602581"/>
              <a:gd name="connsiteY44" fmla="*/ 695325 h 1504950"/>
              <a:gd name="connsiteX45" fmla="*/ 1204913 w 1602581"/>
              <a:gd name="connsiteY45" fmla="*/ 752475 h 1504950"/>
              <a:gd name="connsiteX46" fmla="*/ 1204913 w 1602581"/>
              <a:gd name="connsiteY46" fmla="*/ 800100 h 1504950"/>
              <a:gd name="connsiteX47" fmla="*/ 1216819 w 1602581"/>
              <a:gd name="connsiteY47" fmla="*/ 864394 h 1504950"/>
              <a:gd name="connsiteX48" fmla="*/ 1197769 w 1602581"/>
              <a:gd name="connsiteY48" fmla="*/ 883444 h 1504950"/>
              <a:gd name="connsiteX49" fmla="*/ 1154906 w 1602581"/>
              <a:gd name="connsiteY49" fmla="*/ 938213 h 1504950"/>
              <a:gd name="connsiteX50" fmla="*/ 1128713 w 1602581"/>
              <a:gd name="connsiteY50" fmla="*/ 952500 h 1504950"/>
              <a:gd name="connsiteX51" fmla="*/ 1123950 w 1602581"/>
              <a:gd name="connsiteY51" fmla="*/ 952500 h 1504950"/>
              <a:gd name="connsiteX52" fmla="*/ 1090613 w 1602581"/>
              <a:gd name="connsiteY52" fmla="*/ 952500 h 1504950"/>
              <a:gd name="connsiteX53" fmla="*/ 1081088 w 1602581"/>
              <a:gd name="connsiteY53" fmla="*/ 1090613 h 1504950"/>
              <a:gd name="connsiteX54" fmla="*/ 1083469 w 1602581"/>
              <a:gd name="connsiteY54" fmla="*/ 1152525 h 1504950"/>
              <a:gd name="connsiteX55" fmla="*/ 1095375 w 1602581"/>
              <a:gd name="connsiteY55" fmla="*/ 1185863 h 1504950"/>
              <a:gd name="connsiteX56" fmla="*/ 1123950 w 1602581"/>
              <a:gd name="connsiteY56" fmla="*/ 1195388 h 1504950"/>
              <a:gd name="connsiteX57" fmla="*/ 1128713 w 1602581"/>
              <a:gd name="connsiteY57" fmla="*/ 1216819 h 1504950"/>
              <a:gd name="connsiteX58" fmla="*/ 1119188 w 1602581"/>
              <a:gd name="connsiteY58" fmla="*/ 1235869 h 1504950"/>
              <a:gd name="connsiteX59" fmla="*/ 1100138 w 1602581"/>
              <a:gd name="connsiteY59" fmla="*/ 1283494 h 1504950"/>
              <a:gd name="connsiteX60" fmla="*/ 1088231 w 1602581"/>
              <a:gd name="connsiteY60" fmla="*/ 1300163 h 1504950"/>
              <a:gd name="connsiteX61" fmla="*/ 1085850 w 1602581"/>
              <a:gd name="connsiteY61" fmla="*/ 1307306 h 1504950"/>
              <a:gd name="connsiteX62" fmla="*/ 1081088 w 1602581"/>
              <a:gd name="connsiteY62" fmla="*/ 1314450 h 1504950"/>
              <a:gd name="connsiteX63" fmla="*/ 1076325 w 1602581"/>
              <a:gd name="connsiteY63" fmla="*/ 1323975 h 1504950"/>
              <a:gd name="connsiteX64" fmla="*/ 1071563 w 1602581"/>
              <a:gd name="connsiteY64" fmla="*/ 1333500 h 1504950"/>
              <a:gd name="connsiteX65" fmla="*/ 1066800 w 1602581"/>
              <a:gd name="connsiteY65" fmla="*/ 1369219 h 1504950"/>
              <a:gd name="connsiteX66" fmla="*/ 1071563 w 1602581"/>
              <a:gd name="connsiteY66" fmla="*/ 1428750 h 1504950"/>
              <a:gd name="connsiteX67" fmla="*/ 1054894 w 1602581"/>
              <a:gd name="connsiteY67" fmla="*/ 1473994 h 1504950"/>
              <a:gd name="connsiteX68" fmla="*/ 1038225 w 1602581"/>
              <a:gd name="connsiteY68" fmla="*/ 1497806 h 1504950"/>
              <a:gd name="connsiteX69" fmla="*/ 985838 w 1602581"/>
              <a:gd name="connsiteY69" fmla="*/ 1504950 h 1504950"/>
              <a:gd name="connsiteX70" fmla="*/ 954881 w 1602581"/>
              <a:gd name="connsiteY70" fmla="*/ 1495425 h 1504950"/>
              <a:gd name="connsiteX71" fmla="*/ 897731 w 1602581"/>
              <a:gd name="connsiteY71" fmla="*/ 1464469 h 1504950"/>
              <a:gd name="connsiteX72" fmla="*/ 831056 w 1602581"/>
              <a:gd name="connsiteY72" fmla="*/ 1440656 h 1504950"/>
              <a:gd name="connsiteX73" fmla="*/ 783431 w 1602581"/>
              <a:gd name="connsiteY73" fmla="*/ 1416844 h 1504950"/>
              <a:gd name="connsiteX74" fmla="*/ 762000 w 1602581"/>
              <a:gd name="connsiteY74" fmla="*/ 1407319 h 1504950"/>
              <a:gd name="connsiteX75" fmla="*/ 752475 w 1602581"/>
              <a:gd name="connsiteY75" fmla="*/ 1404938 h 1504950"/>
              <a:gd name="connsiteX76" fmla="*/ 745331 w 1602581"/>
              <a:gd name="connsiteY76" fmla="*/ 1400175 h 1504950"/>
              <a:gd name="connsiteX77" fmla="*/ 735806 w 1602581"/>
              <a:gd name="connsiteY77" fmla="*/ 1397794 h 1504950"/>
              <a:gd name="connsiteX78" fmla="*/ 688181 w 1602581"/>
              <a:gd name="connsiteY78" fmla="*/ 1378744 h 1504950"/>
              <a:gd name="connsiteX79" fmla="*/ 616744 w 1602581"/>
              <a:gd name="connsiteY79" fmla="*/ 1373981 h 1504950"/>
              <a:gd name="connsiteX80" fmla="*/ 540544 w 1602581"/>
              <a:gd name="connsiteY80" fmla="*/ 1362075 h 1504950"/>
              <a:gd name="connsiteX81" fmla="*/ 469106 w 1602581"/>
              <a:gd name="connsiteY81" fmla="*/ 1366838 h 1504950"/>
              <a:gd name="connsiteX82" fmla="*/ 445294 w 1602581"/>
              <a:gd name="connsiteY82" fmla="*/ 1371600 h 1504950"/>
              <a:gd name="connsiteX83" fmla="*/ 371475 w 1602581"/>
              <a:gd name="connsiteY83" fmla="*/ 1383506 h 1504950"/>
              <a:gd name="connsiteX84" fmla="*/ 261938 w 1602581"/>
              <a:gd name="connsiteY84" fmla="*/ 1385888 h 1504950"/>
              <a:gd name="connsiteX85" fmla="*/ 192881 w 1602581"/>
              <a:gd name="connsiteY85" fmla="*/ 1395413 h 1504950"/>
              <a:gd name="connsiteX86" fmla="*/ 161925 w 1602581"/>
              <a:gd name="connsiteY86" fmla="*/ 1400175 h 1504950"/>
              <a:gd name="connsiteX87" fmla="*/ 126206 w 1602581"/>
              <a:gd name="connsiteY87" fmla="*/ 1400175 h 1504950"/>
              <a:gd name="connsiteX88" fmla="*/ 80963 w 1602581"/>
              <a:gd name="connsiteY88" fmla="*/ 1400175 h 1504950"/>
              <a:gd name="connsiteX89" fmla="*/ 50006 w 1602581"/>
              <a:gd name="connsiteY89" fmla="*/ 1395413 h 1504950"/>
              <a:gd name="connsiteX90" fmla="*/ 28575 w 1602581"/>
              <a:gd name="connsiteY90" fmla="*/ 1395413 h 1504950"/>
              <a:gd name="connsiteX91" fmla="*/ 0 w 1602581"/>
              <a:gd name="connsiteY91" fmla="*/ 1395413 h 1504950"/>
              <a:gd name="connsiteX92" fmla="*/ 38100 w 1602581"/>
              <a:gd name="connsiteY92" fmla="*/ 1364456 h 1504950"/>
              <a:gd name="connsiteX93" fmla="*/ 61913 w 1602581"/>
              <a:gd name="connsiteY93" fmla="*/ 1364456 h 1504950"/>
              <a:gd name="connsiteX94" fmla="*/ 159544 w 1602581"/>
              <a:gd name="connsiteY94" fmla="*/ 1352550 h 1504950"/>
              <a:gd name="connsiteX95" fmla="*/ 219075 w 1602581"/>
              <a:gd name="connsiteY95" fmla="*/ 1352550 h 1504950"/>
              <a:gd name="connsiteX96" fmla="*/ 278606 w 1602581"/>
              <a:gd name="connsiteY96" fmla="*/ 1352550 h 1504950"/>
              <a:gd name="connsiteX97" fmla="*/ 357188 w 1602581"/>
              <a:gd name="connsiteY97" fmla="*/ 1271588 h 1504950"/>
              <a:gd name="connsiteX98" fmla="*/ 388144 w 1602581"/>
              <a:gd name="connsiteY98" fmla="*/ 1231106 h 1504950"/>
              <a:gd name="connsiteX99" fmla="*/ 407194 w 1602581"/>
              <a:gd name="connsiteY99" fmla="*/ 1223963 h 1504950"/>
              <a:gd name="connsiteX100" fmla="*/ 421481 w 1602581"/>
              <a:gd name="connsiteY100" fmla="*/ 1219200 h 1504950"/>
              <a:gd name="connsiteX101" fmla="*/ 431006 w 1602581"/>
              <a:gd name="connsiteY101" fmla="*/ 1214438 h 1504950"/>
              <a:gd name="connsiteX102" fmla="*/ 438150 w 1602581"/>
              <a:gd name="connsiteY102" fmla="*/ 1212056 h 1504950"/>
              <a:gd name="connsiteX103" fmla="*/ 469106 w 1602581"/>
              <a:gd name="connsiteY103" fmla="*/ 1195388 h 1504950"/>
              <a:gd name="connsiteX104" fmla="*/ 492919 w 1602581"/>
              <a:gd name="connsiteY104" fmla="*/ 1181100 h 1504950"/>
              <a:gd name="connsiteX105" fmla="*/ 516731 w 1602581"/>
              <a:gd name="connsiteY105" fmla="*/ 1164431 h 1504950"/>
              <a:gd name="connsiteX106" fmla="*/ 523875 w 1602581"/>
              <a:gd name="connsiteY106" fmla="*/ 1135856 h 1504950"/>
              <a:gd name="connsiteX107" fmla="*/ 542925 w 1602581"/>
              <a:gd name="connsiteY107" fmla="*/ 1100138 h 1504950"/>
              <a:gd name="connsiteX108" fmla="*/ 557213 w 1602581"/>
              <a:gd name="connsiteY108" fmla="*/ 1083469 h 1504950"/>
              <a:gd name="connsiteX109" fmla="*/ 559594 w 1602581"/>
              <a:gd name="connsiteY109" fmla="*/ 1076325 h 1504950"/>
              <a:gd name="connsiteX110" fmla="*/ 564356 w 1602581"/>
              <a:gd name="connsiteY110" fmla="*/ 1059656 h 1504950"/>
              <a:gd name="connsiteX111" fmla="*/ 569119 w 1602581"/>
              <a:gd name="connsiteY111" fmla="*/ 1038225 h 1504950"/>
              <a:gd name="connsiteX112" fmla="*/ 571500 w 1602581"/>
              <a:gd name="connsiteY112" fmla="*/ 1028700 h 1504950"/>
              <a:gd name="connsiteX113" fmla="*/ 571500 w 1602581"/>
              <a:gd name="connsiteY113" fmla="*/ 1016794 h 1504950"/>
              <a:gd name="connsiteX114" fmla="*/ 573881 w 1602581"/>
              <a:gd name="connsiteY114" fmla="*/ 995363 h 1504950"/>
              <a:gd name="connsiteX115" fmla="*/ 581025 w 1602581"/>
              <a:gd name="connsiteY115" fmla="*/ 957263 h 1504950"/>
              <a:gd name="connsiteX116" fmla="*/ 581025 w 1602581"/>
              <a:gd name="connsiteY116" fmla="*/ 931069 h 1504950"/>
              <a:gd name="connsiteX117" fmla="*/ 585788 w 1602581"/>
              <a:gd name="connsiteY117" fmla="*/ 890588 h 1504950"/>
              <a:gd name="connsiteX118" fmla="*/ 581025 w 1602581"/>
              <a:gd name="connsiteY118" fmla="*/ 838200 h 1504950"/>
              <a:gd name="connsiteX119" fmla="*/ 578644 w 1602581"/>
              <a:gd name="connsiteY119" fmla="*/ 807244 h 1504950"/>
              <a:gd name="connsiteX120" fmla="*/ 576263 w 1602581"/>
              <a:gd name="connsiteY120" fmla="*/ 790575 h 1504950"/>
              <a:gd name="connsiteX121" fmla="*/ 569119 w 1602581"/>
              <a:gd name="connsiteY121" fmla="*/ 771525 h 1504950"/>
              <a:gd name="connsiteX122" fmla="*/ 566738 w 1602581"/>
              <a:gd name="connsiteY122" fmla="*/ 764381 h 1504950"/>
              <a:gd name="connsiteX123" fmla="*/ 535781 w 1602581"/>
              <a:gd name="connsiteY123" fmla="*/ 752475 h 1504950"/>
              <a:gd name="connsiteX124" fmla="*/ 488156 w 1602581"/>
              <a:gd name="connsiteY124" fmla="*/ 754856 h 1504950"/>
              <a:gd name="connsiteX125" fmla="*/ 435769 w 1602581"/>
              <a:gd name="connsiteY125" fmla="*/ 750094 h 1504950"/>
              <a:gd name="connsiteX126" fmla="*/ 435769 w 1602581"/>
              <a:gd name="connsiteY126" fmla="*/ 728663 h 1504950"/>
              <a:gd name="connsiteX127" fmla="*/ 435769 w 1602581"/>
              <a:gd name="connsiteY127" fmla="*/ 700088 h 1504950"/>
              <a:gd name="connsiteX128" fmla="*/ 504825 w 1602581"/>
              <a:gd name="connsiteY128" fmla="*/ 673894 h 1504950"/>
              <a:gd name="connsiteX129" fmla="*/ 526256 w 1602581"/>
              <a:gd name="connsiteY129" fmla="*/ 666750 h 1504950"/>
              <a:gd name="connsiteX130" fmla="*/ 561975 w 1602581"/>
              <a:gd name="connsiteY130" fmla="*/ 640556 h 1504950"/>
              <a:gd name="connsiteX131" fmla="*/ 535781 w 1602581"/>
              <a:gd name="connsiteY131" fmla="*/ 585788 h 1504950"/>
              <a:gd name="connsiteX132" fmla="*/ 514350 w 1602581"/>
              <a:gd name="connsiteY132" fmla="*/ 585788 h 1504950"/>
              <a:gd name="connsiteX133" fmla="*/ 431006 w 1602581"/>
              <a:gd name="connsiteY133" fmla="*/ 595313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602581" h="1504950">
                <a:moveTo>
                  <a:pt x="431006" y="595313"/>
                </a:moveTo>
                <a:lnTo>
                  <a:pt x="359569" y="533400"/>
                </a:lnTo>
                <a:lnTo>
                  <a:pt x="292894" y="519113"/>
                </a:lnTo>
                <a:lnTo>
                  <a:pt x="254794" y="535781"/>
                </a:lnTo>
                <a:lnTo>
                  <a:pt x="273844" y="471488"/>
                </a:lnTo>
                <a:lnTo>
                  <a:pt x="376238" y="426244"/>
                </a:lnTo>
                <a:lnTo>
                  <a:pt x="457200" y="371475"/>
                </a:lnTo>
                <a:lnTo>
                  <a:pt x="554831" y="316706"/>
                </a:lnTo>
                <a:lnTo>
                  <a:pt x="626269" y="276225"/>
                </a:lnTo>
                <a:lnTo>
                  <a:pt x="642938" y="252413"/>
                </a:lnTo>
                <a:cubicBezTo>
                  <a:pt x="644567" y="250060"/>
                  <a:pt x="647700" y="245269"/>
                  <a:pt x="647700" y="245269"/>
                </a:cubicBezTo>
                <a:lnTo>
                  <a:pt x="683419" y="204788"/>
                </a:lnTo>
                <a:lnTo>
                  <a:pt x="692944" y="185738"/>
                </a:lnTo>
                <a:lnTo>
                  <a:pt x="714375" y="154781"/>
                </a:lnTo>
                <a:lnTo>
                  <a:pt x="783431" y="97631"/>
                </a:lnTo>
                <a:lnTo>
                  <a:pt x="802481" y="88106"/>
                </a:lnTo>
                <a:lnTo>
                  <a:pt x="942975" y="33338"/>
                </a:lnTo>
                <a:lnTo>
                  <a:pt x="1031081" y="7144"/>
                </a:lnTo>
                <a:lnTo>
                  <a:pt x="1159669" y="0"/>
                </a:lnTo>
                <a:lnTo>
                  <a:pt x="1602581" y="57150"/>
                </a:lnTo>
                <a:lnTo>
                  <a:pt x="1559719" y="107156"/>
                </a:lnTo>
                <a:lnTo>
                  <a:pt x="1509713" y="152400"/>
                </a:lnTo>
                <a:lnTo>
                  <a:pt x="1490663" y="159544"/>
                </a:lnTo>
                <a:lnTo>
                  <a:pt x="1445419" y="185738"/>
                </a:lnTo>
                <a:cubicBezTo>
                  <a:pt x="1411806" y="200677"/>
                  <a:pt x="1435420" y="191657"/>
                  <a:pt x="1414463" y="197644"/>
                </a:cubicBezTo>
                <a:cubicBezTo>
                  <a:pt x="1405250" y="200276"/>
                  <a:pt x="1410245" y="200025"/>
                  <a:pt x="1404938" y="200025"/>
                </a:cubicBezTo>
                <a:lnTo>
                  <a:pt x="1326356" y="219075"/>
                </a:lnTo>
                <a:lnTo>
                  <a:pt x="1307306" y="228600"/>
                </a:lnTo>
                <a:lnTo>
                  <a:pt x="1238250" y="250031"/>
                </a:lnTo>
                <a:lnTo>
                  <a:pt x="1169194" y="302419"/>
                </a:lnTo>
                <a:lnTo>
                  <a:pt x="1159669" y="364331"/>
                </a:lnTo>
                <a:lnTo>
                  <a:pt x="1159669" y="385763"/>
                </a:lnTo>
                <a:lnTo>
                  <a:pt x="1164431" y="426244"/>
                </a:lnTo>
                <a:lnTo>
                  <a:pt x="1147763" y="473869"/>
                </a:lnTo>
                <a:lnTo>
                  <a:pt x="1114425" y="481013"/>
                </a:lnTo>
                <a:lnTo>
                  <a:pt x="1064419" y="504825"/>
                </a:lnTo>
                <a:lnTo>
                  <a:pt x="1019175" y="504825"/>
                </a:lnTo>
                <a:lnTo>
                  <a:pt x="988219" y="592931"/>
                </a:lnTo>
                <a:lnTo>
                  <a:pt x="1078706" y="573881"/>
                </a:lnTo>
                <a:lnTo>
                  <a:pt x="1112044" y="626269"/>
                </a:lnTo>
                <a:lnTo>
                  <a:pt x="1171575" y="642938"/>
                </a:lnTo>
                <a:lnTo>
                  <a:pt x="1285875" y="600075"/>
                </a:lnTo>
                <a:lnTo>
                  <a:pt x="1309688" y="683419"/>
                </a:lnTo>
                <a:cubicBezTo>
                  <a:pt x="1301750" y="686594"/>
                  <a:pt x="1293985" y="690241"/>
                  <a:pt x="1285875" y="692944"/>
                </a:cubicBezTo>
                <a:cubicBezTo>
                  <a:pt x="1282035" y="694224"/>
                  <a:pt x="1273969" y="695325"/>
                  <a:pt x="1273969" y="695325"/>
                </a:cubicBezTo>
                <a:lnTo>
                  <a:pt x="1204913" y="752475"/>
                </a:lnTo>
                <a:lnTo>
                  <a:pt x="1204913" y="800100"/>
                </a:lnTo>
                <a:lnTo>
                  <a:pt x="1216819" y="864394"/>
                </a:lnTo>
                <a:cubicBezTo>
                  <a:pt x="1201376" y="882410"/>
                  <a:pt x="1209077" y="877790"/>
                  <a:pt x="1197769" y="883444"/>
                </a:cubicBezTo>
                <a:lnTo>
                  <a:pt x="1154906" y="938213"/>
                </a:lnTo>
                <a:cubicBezTo>
                  <a:pt x="1140701" y="948359"/>
                  <a:pt x="1142405" y="950218"/>
                  <a:pt x="1128713" y="952500"/>
                </a:cubicBezTo>
                <a:cubicBezTo>
                  <a:pt x="1127147" y="952761"/>
                  <a:pt x="1125538" y="952500"/>
                  <a:pt x="1123950" y="952500"/>
                </a:cubicBezTo>
                <a:lnTo>
                  <a:pt x="1090613" y="952500"/>
                </a:lnTo>
                <a:lnTo>
                  <a:pt x="1081088" y="1090613"/>
                </a:lnTo>
                <a:cubicBezTo>
                  <a:pt x="1081882" y="1111250"/>
                  <a:pt x="1082675" y="1131888"/>
                  <a:pt x="1083469" y="1152525"/>
                </a:cubicBezTo>
                <a:lnTo>
                  <a:pt x="1095375" y="1185863"/>
                </a:lnTo>
                <a:lnTo>
                  <a:pt x="1123950" y="1195388"/>
                </a:lnTo>
                <a:cubicBezTo>
                  <a:pt x="1125538" y="1202532"/>
                  <a:pt x="1128713" y="1209501"/>
                  <a:pt x="1128713" y="1216819"/>
                </a:cubicBezTo>
                <a:cubicBezTo>
                  <a:pt x="1128713" y="1227762"/>
                  <a:pt x="1125052" y="1230004"/>
                  <a:pt x="1119188" y="1235869"/>
                </a:cubicBezTo>
                <a:lnTo>
                  <a:pt x="1100138" y="1283494"/>
                </a:lnTo>
                <a:cubicBezTo>
                  <a:pt x="1096169" y="1289050"/>
                  <a:pt x="1091744" y="1294308"/>
                  <a:pt x="1088231" y="1300163"/>
                </a:cubicBezTo>
                <a:cubicBezTo>
                  <a:pt x="1086940" y="1302315"/>
                  <a:pt x="1086972" y="1305061"/>
                  <a:pt x="1085850" y="1307306"/>
                </a:cubicBezTo>
                <a:cubicBezTo>
                  <a:pt x="1084570" y="1309866"/>
                  <a:pt x="1082508" y="1311965"/>
                  <a:pt x="1081088" y="1314450"/>
                </a:cubicBezTo>
                <a:cubicBezTo>
                  <a:pt x="1079327" y="1317532"/>
                  <a:pt x="1077723" y="1320712"/>
                  <a:pt x="1076325" y="1323975"/>
                </a:cubicBezTo>
                <a:cubicBezTo>
                  <a:pt x="1072220" y="1333553"/>
                  <a:pt x="1076331" y="1328732"/>
                  <a:pt x="1071563" y="1333500"/>
                </a:cubicBezTo>
                <a:lnTo>
                  <a:pt x="1066800" y="1369219"/>
                </a:lnTo>
                <a:lnTo>
                  <a:pt x="1071563" y="1428750"/>
                </a:lnTo>
                <a:lnTo>
                  <a:pt x="1054894" y="1473994"/>
                </a:lnTo>
                <a:lnTo>
                  <a:pt x="1038225" y="1497806"/>
                </a:lnTo>
                <a:lnTo>
                  <a:pt x="985838" y="1504950"/>
                </a:lnTo>
                <a:lnTo>
                  <a:pt x="954881" y="1495425"/>
                </a:lnTo>
                <a:lnTo>
                  <a:pt x="897731" y="1464469"/>
                </a:lnTo>
                <a:lnTo>
                  <a:pt x="831056" y="1440656"/>
                </a:lnTo>
                <a:lnTo>
                  <a:pt x="783431" y="1416844"/>
                </a:lnTo>
                <a:cubicBezTo>
                  <a:pt x="776287" y="1413669"/>
                  <a:pt x="769296" y="1410125"/>
                  <a:pt x="762000" y="1407319"/>
                </a:cubicBezTo>
                <a:cubicBezTo>
                  <a:pt x="758945" y="1406144"/>
                  <a:pt x="755483" y="1406227"/>
                  <a:pt x="752475" y="1404938"/>
                </a:cubicBezTo>
                <a:cubicBezTo>
                  <a:pt x="749844" y="1403811"/>
                  <a:pt x="747962" y="1401302"/>
                  <a:pt x="745331" y="1400175"/>
                </a:cubicBezTo>
                <a:cubicBezTo>
                  <a:pt x="742323" y="1398886"/>
                  <a:pt x="735806" y="1397794"/>
                  <a:pt x="735806" y="1397794"/>
                </a:cubicBezTo>
                <a:lnTo>
                  <a:pt x="688181" y="1378744"/>
                </a:lnTo>
                <a:lnTo>
                  <a:pt x="616744" y="1373981"/>
                </a:lnTo>
                <a:lnTo>
                  <a:pt x="540544" y="1362075"/>
                </a:lnTo>
                <a:lnTo>
                  <a:pt x="469106" y="1366838"/>
                </a:lnTo>
                <a:lnTo>
                  <a:pt x="445294" y="1371600"/>
                </a:lnTo>
                <a:lnTo>
                  <a:pt x="371475" y="1383506"/>
                </a:lnTo>
                <a:lnTo>
                  <a:pt x="261938" y="1385888"/>
                </a:lnTo>
                <a:lnTo>
                  <a:pt x="192881" y="1395413"/>
                </a:lnTo>
                <a:cubicBezTo>
                  <a:pt x="168351" y="1400864"/>
                  <a:pt x="178768" y="1400175"/>
                  <a:pt x="161925" y="1400175"/>
                </a:cubicBezTo>
                <a:lnTo>
                  <a:pt x="126206" y="1400175"/>
                </a:lnTo>
                <a:lnTo>
                  <a:pt x="80963" y="1400175"/>
                </a:lnTo>
                <a:lnTo>
                  <a:pt x="50006" y="1395413"/>
                </a:lnTo>
                <a:lnTo>
                  <a:pt x="28575" y="1395413"/>
                </a:lnTo>
                <a:lnTo>
                  <a:pt x="0" y="1395413"/>
                </a:lnTo>
                <a:lnTo>
                  <a:pt x="38100" y="1364456"/>
                </a:lnTo>
                <a:lnTo>
                  <a:pt x="61913" y="1364456"/>
                </a:lnTo>
                <a:lnTo>
                  <a:pt x="159544" y="1352550"/>
                </a:lnTo>
                <a:lnTo>
                  <a:pt x="219075" y="1352550"/>
                </a:lnTo>
                <a:lnTo>
                  <a:pt x="278606" y="1352550"/>
                </a:lnTo>
                <a:lnTo>
                  <a:pt x="357188" y="1271588"/>
                </a:lnTo>
                <a:lnTo>
                  <a:pt x="388144" y="1231106"/>
                </a:lnTo>
                <a:lnTo>
                  <a:pt x="407194" y="1223963"/>
                </a:lnTo>
                <a:cubicBezTo>
                  <a:pt x="411922" y="1222275"/>
                  <a:pt x="416991" y="1221445"/>
                  <a:pt x="421481" y="1219200"/>
                </a:cubicBezTo>
                <a:cubicBezTo>
                  <a:pt x="424656" y="1217613"/>
                  <a:pt x="427743" y="1215836"/>
                  <a:pt x="431006" y="1214438"/>
                </a:cubicBezTo>
                <a:cubicBezTo>
                  <a:pt x="433313" y="1213449"/>
                  <a:pt x="438150" y="1212056"/>
                  <a:pt x="438150" y="1212056"/>
                </a:cubicBezTo>
                <a:lnTo>
                  <a:pt x="469106" y="1195388"/>
                </a:lnTo>
                <a:cubicBezTo>
                  <a:pt x="489661" y="1182540"/>
                  <a:pt x="481458" y="1186829"/>
                  <a:pt x="492919" y="1181100"/>
                </a:cubicBezTo>
                <a:lnTo>
                  <a:pt x="516731" y="1164431"/>
                </a:lnTo>
                <a:cubicBezTo>
                  <a:pt x="524628" y="1140741"/>
                  <a:pt x="523875" y="1150530"/>
                  <a:pt x="523875" y="1135856"/>
                </a:cubicBezTo>
                <a:lnTo>
                  <a:pt x="542925" y="1100138"/>
                </a:lnTo>
                <a:cubicBezTo>
                  <a:pt x="547688" y="1094582"/>
                  <a:pt x="553016" y="1089464"/>
                  <a:pt x="557213" y="1083469"/>
                </a:cubicBezTo>
                <a:cubicBezTo>
                  <a:pt x="558652" y="1081413"/>
                  <a:pt x="559594" y="1076325"/>
                  <a:pt x="559594" y="1076325"/>
                </a:cubicBezTo>
                <a:lnTo>
                  <a:pt x="564356" y="1059656"/>
                </a:lnTo>
                <a:cubicBezTo>
                  <a:pt x="565944" y="1052512"/>
                  <a:pt x="567473" y="1045356"/>
                  <a:pt x="569119" y="1038225"/>
                </a:cubicBezTo>
                <a:cubicBezTo>
                  <a:pt x="569855" y="1035036"/>
                  <a:pt x="571139" y="1031953"/>
                  <a:pt x="571500" y="1028700"/>
                </a:cubicBezTo>
                <a:cubicBezTo>
                  <a:pt x="571938" y="1024756"/>
                  <a:pt x="571500" y="1020763"/>
                  <a:pt x="571500" y="1016794"/>
                </a:cubicBezTo>
                <a:lnTo>
                  <a:pt x="573881" y="995363"/>
                </a:lnTo>
                <a:cubicBezTo>
                  <a:pt x="582782" y="968660"/>
                  <a:pt x="581025" y="981461"/>
                  <a:pt x="581025" y="957263"/>
                </a:cubicBezTo>
                <a:lnTo>
                  <a:pt x="581025" y="931069"/>
                </a:lnTo>
                <a:cubicBezTo>
                  <a:pt x="587166" y="903439"/>
                  <a:pt x="585788" y="916956"/>
                  <a:pt x="585788" y="890588"/>
                </a:cubicBezTo>
                <a:lnTo>
                  <a:pt x="581025" y="838200"/>
                </a:lnTo>
                <a:lnTo>
                  <a:pt x="578644" y="807244"/>
                </a:lnTo>
                <a:lnTo>
                  <a:pt x="576263" y="790575"/>
                </a:lnTo>
                <a:lnTo>
                  <a:pt x="569119" y="771525"/>
                </a:lnTo>
                <a:lnTo>
                  <a:pt x="566738" y="764381"/>
                </a:lnTo>
                <a:cubicBezTo>
                  <a:pt x="546193" y="749707"/>
                  <a:pt x="556897" y="752475"/>
                  <a:pt x="535781" y="752475"/>
                </a:cubicBezTo>
                <a:lnTo>
                  <a:pt x="488156" y="754856"/>
                </a:lnTo>
                <a:lnTo>
                  <a:pt x="435769" y="750094"/>
                </a:lnTo>
                <a:lnTo>
                  <a:pt x="435769" y="728663"/>
                </a:lnTo>
                <a:lnTo>
                  <a:pt x="435769" y="700088"/>
                </a:lnTo>
                <a:lnTo>
                  <a:pt x="504825" y="673894"/>
                </a:lnTo>
                <a:lnTo>
                  <a:pt x="526256" y="666750"/>
                </a:lnTo>
                <a:lnTo>
                  <a:pt x="561975" y="640556"/>
                </a:lnTo>
                <a:lnTo>
                  <a:pt x="535781" y="585788"/>
                </a:lnTo>
                <a:lnTo>
                  <a:pt x="514350" y="585788"/>
                </a:lnTo>
                <a:lnTo>
                  <a:pt x="431006" y="595313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/>
          <p:cNvGrpSpPr/>
          <p:nvPr/>
        </p:nvGrpSpPr>
        <p:grpSpPr>
          <a:xfrm>
            <a:off x="704850" y="2395538"/>
            <a:ext cx="2693194" cy="1038225"/>
            <a:chOff x="704850" y="2395538"/>
            <a:chExt cx="2693194" cy="1038225"/>
          </a:xfrm>
        </p:grpSpPr>
        <p:sp>
          <p:nvSpPr>
            <p:cNvPr id="5" name="Freeform 4"/>
            <p:cNvSpPr/>
            <p:nvPr/>
          </p:nvSpPr>
          <p:spPr>
            <a:xfrm>
              <a:off x="2590800" y="3155156"/>
              <a:ext cx="390525" cy="223838"/>
            </a:xfrm>
            <a:custGeom>
              <a:avLst/>
              <a:gdLst>
                <a:gd name="connsiteX0" fmla="*/ 0 w 390525"/>
                <a:gd name="connsiteY0" fmla="*/ 223838 h 223838"/>
                <a:gd name="connsiteX1" fmla="*/ 147638 w 390525"/>
                <a:gd name="connsiteY1" fmla="*/ 145257 h 223838"/>
                <a:gd name="connsiteX2" fmla="*/ 311944 w 390525"/>
                <a:gd name="connsiteY2" fmla="*/ 40482 h 223838"/>
                <a:gd name="connsiteX3" fmla="*/ 390525 w 390525"/>
                <a:gd name="connsiteY3" fmla="*/ 0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223838">
                  <a:moveTo>
                    <a:pt x="0" y="223838"/>
                  </a:moveTo>
                  <a:lnTo>
                    <a:pt x="147638" y="145257"/>
                  </a:lnTo>
                  <a:lnTo>
                    <a:pt x="311944" y="40482"/>
                  </a:lnTo>
                  <a:lnTo>
                    <a:pt x="390525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669381" y="2978944"/>
              <a:ext cx="697707" cy="276225"/>
            </a:xfrm>
            <a:custGeom>
              <a:avLst/>
              <a:gdLst>
                <a:gd name="connsiteX0" fmla="*/ 0 w 697707"/>
                <a:gd name="connsiteY0" fmla="*/ 276225 h 276225"/>
                <a:gd name="connsiteX1" fmla="*/ 173832 w 697707"/>
                <a:gd name="connsiteY1" fmla="*/ 202406 h 276225"/>
                <a:gd name="connsiteX2" fmla="*/ 354807 w 697707"/>
                <a:gd name="connsiteY2" fmla="*/ 154781 h 276225"/>
                <a:gd name="connsiteX3" fmla="*/ 466725 w 697707"/>
                <a:gd name="connsiteY3" fmla="*/ 102394 h 276225"/>
                <a:gd name="connsiteX4" fmla="*/ 585788 w 697707"/>
                <a:gd name="connsiteY4" fmla="*/ 54769 h 276225"/>
                <a:gd name="connsiteX5" fmla="*/ 647700 w 697707"/>
                <a:gd name="connsiteY5" fmla="*/ 23812 h 276225"/>
                <a:gd name="connsiteX6" fmla="*/ 697707 w 697707"/>
                <a:gd name="connsiteY6" fmla="*/ 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707" h="276225">
                  <a:moveTo>
                    <a:pt x="0" y="276225"/>
                  </a:moveTo>
                  <a:lnTo>
                    <a:pt x="173832" y="202406"/>
                  </a:lnTo>
                  <a:lnTo>
                    <a:pt x="354807" y="154781"/>
                  </a:lnTo>
                  <a:lnTo>
                    <a:pt x="466725" y="102394"/>
                  </a:lnTo>
                  <a:lnTo>
                    <a:pt x="585788" y="54769"/>
                  </a:lnTo>
                  <a:lnTo>
                    <a:pt x="647700" y="23812"/>
                  </a:lnTo>
                  <a:lnTo>
                    <a:pt x="697707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855119" y="3117056"/>
              <a:ext cx="507206" cy="311944"/>
            </a:xfrm>
            <a:custGeom>
              <a:avLst/>
              <a:gdLst>
                <a:gd name="connsiteX0" fmla="*/ 0 w 507206"/>
                <a:gd name="connsiteY0" fmla="*/ 311944 h 311944"/>
                <a:gd name="connsiteX1" fmla="*/ 121444 w 507206"/>
                <a:gd name="connsiteY1" fmla="*/ 209550 h 311944"/>
                <a:gd name="connsiteX2" fmla="*/ 230981 w 507206"/>
                <a:gd name="connsiteY2" fmla="*/ 145257 h 311944"/>
                <a:gd name="connsiteX3" fmla="*/ 395287 w 507206"/>
                <a:gd name="connsiteY3" fmla="*/ 71438 h 311944"/>
                <a:gd name="connsiteX4" fmla="*/ 478631 w 507206"/>
                <a:gd name="connsiteY4" fmla="*/ 16669 h 311944"/>
                <a:gd name="connsiteX5" fmla="*/ 507206 w 507206"/>
                <a:gd name="connsiteY5" fmla="*/ 0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206" h="311944">
                  <a:moveTo>
                    <a:pt x="0" y="311944"/>
                  </a:moveTo>
                  <a:lnTo>
                    <a:pt x="121444" y="209550"/>
                  </a:lnTo>
                  <a:lnTo>
                    <a:pt x="230981" y="145257"/>
                  </a:lnTo>
                  <a:lnTo>
                    <a:pt x="395287" y="71438"/>
                  </a:lnTo>
                  <a:lnTo>
                    <a:pt x="478631" y="16669"/>
                  </a:lnTo>
                  <a:lnTo>
                    <a:pt x="507206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067050" y="3031331"/>
              <a:ext cx="330994" cy="173832"/>
            </a:xfrm>
            <a:custGeom>
              <a:avLst/>
              <a:gdLst>
                <a:gd name="connsiteX0" fmla="*/ 0 w 330994"/>
                <a:gd name="connsiteY0" fmla="*/ 173832 h 173832"/>
                <a:gd name="connsiteX1" fmla="*/ 171450 w 330994"/>
                <a:gd name="connsiteY1" fmla="*/ 92869 h 173832"/>
                <a:gd name="connsiteX2" fmla="*/ 188119 w 330994"/>
                <a:gd name="connsiteY2" fmla="*/ 80963 h 173832"/>
                <a:gd name="connsiteX3" fmla="*/ 295275 w 330994"/>
                <a:gd name="connsiteY3" fmla="*/ 26194 h 173832"/>
                <a:gd name="connsiteX4" fmla="*/ 330994 w 330994"/>
                <a:gd name="connsiteY4" fmla="*/ 0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994" h="173832">
                  <a:moveTo>
                    <a:pt x="0" y="173832"/>
                  </a:moveTo>
                  <a:lnTo>
                    <a:pt x="171450" y="92869"/>
                  </a:lnTo>
                  <a:lnTo>
                    <a:pt x="188119" y="80963"/>
                  </a:lnTo>
                  <a:lnTo>
                    <a:pt x="295275" y="26194"/>
                  </a:lnTo>
                  <a:lnTo>
                    <a:pt x="330994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907381" y="2702719"/>
              <a:ext cx="1421607" cy="719137"/>
            </a:xfrm>
            <a:custGeom>
              <a:avLst/>
              <a:gdLst>
                <a:gd name="connsiteX0" fmla="*/ 0 w 1421607"/>
                <a:gd name="connsiteY0" fmla="*/ 719137 h 719137"/>
                <a:gd name="connsiteX1" fmla="*/ 207169 w 1421607"/>
                <a:gd name="connsiteY1" fmla="*/ 602456 h 719137"/>
                <a:gd name="connsiteX2" fmla="*/ 323850 w 1421607"/>
                <a:gd name="connsiteY2" fmla="*/ 545306 h 719137"/>
                <a:gd name="connsiteX3" fmla="*/ 340519 w 1421607"/>
                <a:gd name="connsiteY3" fmla="*/ 526256 h 719137"/>
                <a:gd name="connsiteX4" fmla="*/ 442913 w 1421607"/>
                <a:gd name="connsiteY4" fmla="*/ 488156 h 719137"/>
                <a:gd name="connsiteX5" fmla="*/ 531019 w 1421607"/>
                <a:gd name="connsiteY5" fmla="*/ 435769 h 719137"/>
                <a:gd name="connsiteX6" fmla="*/ 650082 w 1421607"/>
                <a:gd name="connsiteY6" fmla="*/ 378619 h 719137"/>
                <a:gd name="connsiteX7" fmla="*/ 669132 w 1421607"/>
                <a:gd name="connsiteY7" fmla="*/ 361950 h 719137"/>
                <a:gd name="connsiteX8" fmla="*/ 781050 w 1421607"/>
                <a:gd name="connsiteY8" fmla="*/ 300037 h 719137"/>
                <a:gd name="connsiteX9" fmla="*/ 919163 w 1421607"/>
                <a:gd name="connsiteY9" fmla="*/ 245269 h 719137"/>
                <a:gd name="connsiteX10" fmla="*/ 1052513 w 1421607"/>
                <a:gd name="connsiteY10" fmla="*/ 166687 h 719137"/>
                <a:gd name="connsiteX11" fmla="*/ 1247775 w 1421607"/>
                <a:gd name="connsiteY11" fmla="*/ 88106 h 719137"/>
                <a:gd name="connsiteX12" fmla="*/ 1378744 w 1421607"/>
                <a:gd name="connsiteY12" fmla="*/ 23812 h 719137"/>
                <a:gd name="connsiteX13" fmla="*/ 1421607 w 1421607"/>
                <a:gd name="connsiteY13" fmla="*/ 0 h 71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1607" h="719137">
                  <a:moveTo>
                    <a:pt x="0" y="719137"/>
                  </a:moveTo>
                  <a:lnTo>
                    <a:pt x="207169" y="602456"/>
                  </a:lnTo>
                  <a:lnTo>
                    <a:pt x="323850" y="545306"/>
                  </a:lnTo>
                  <a:lnTo>
                    <a:pt x="340519" y="526256"/>
                  </a:lnTo>
                  <a:lnTo>
                    <a:pt x="442913" y="488156"/>
                  </a:lnTo>
                  <a:lnTo>
                    <a:pt x="531019" y="435769"/>
                  </a:lnTo>
                  <a:lnTo>
                    <a:pt x="650082" y="378619"/>
                  </a:lnTo>
                  <a:cubicBezTo>
                    <a:pt x="668194" y="365680"/>
                    <a:pt x="663695" y="372819"/>
                    <a:pt x="669132" y="361950"/>
                  </a:cubicBezTo>
                  <a:lnTo>
                    <a:pt x="781050" y="300037"/>
                  </a:lnTo>
                  <a:lnTo>
                    <a:pt x="919163" y="245269"/>
                  </a:lnTo>
                  <a:lnTo>
                    <a:pt x="1052513" y="166687"/>
                  </a:lnTo>
                  <a:lnTo>
                    <a:pt x="1247775" y="88106"/>
                  </a:lnTo>
                  <a:lnTo>
                    <a:pt x="1378744" y="23812"/>
                  </a:lnTo>
                  <a:lnTo>
                    <a:pt x="1421607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226469" y="2986088"/>
              <a:ext cx="745331" cy="371475"/>
            </a:xfrm>
            <a:custGeom>
              <a:avLst/>
              <a:gdLst>
                <a:gd name="connsiteX0" fmla="*/ 0 w 745331"/>
                <a:gd name="connsiteY0" fmla="*/ 371475 h 371475"/>
                <a:gd name="connsiteX1" fmla="*/ 185737 w 745331"/>
                <a:gd name="connsiteY1" fmla="*/ 269081 h 371475"/>
                <a:gd name="connsiteX2" fmla="*/ 385762 w 745331"/>
                <a:gd name="connsiteY2" fmla="*/ 164306 h 371475"/>
                <a:gd name="connsiteX3" fmla="*/ 504825 w 745331"/>
                <a:gd name="connsiteY3" fmla="*/ 109537 h 371475"/>
                <a:gd name="connsiteX4" fmla="*/ 528637 w 745331"/>
                <a:gd name="connsiteY4" fmla="*/ 102393 h 371475"/>
                <a:gd name="connsiteX5" fmla="*/ 535781 w 745331"/>
                <a:gd name="connsiteY5" fmla="*/ 100012 h 371475"/>
                <a:gd name="connsiteX6" fmla="*/ 611981 w 745331"/>
                <a:gd name="connsiteY6" fmla="*/ 66675 h 371475"/>
                <a:gd name="connsiteX7" fmla="*/ 635794 w 745331"/>
                <a:gd name="connsiteY7" fmla="*/ 64293 h 371475"/>
                <a:gd name="connsiteX8" fmla="*/ 711994 w 745331"/>
                <a:gd name="connsiteY8" fmla="*/ 28575 h 371475"/>
                <a:gd name="connsiteX9" fmla="*/ 745331 w 745331"/>
                <a:gd name="connsiteY9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5331" h="371475">
                  <a:moveTo>
                    <a:pt x="0" y="371475"/>
                  </a:moveTo>
                  <a:lnTo>
                    <a:pt x="185737" y="269081"/>
                  </a:lnTo>
                  <a:lnTo>
                    <a:pt x="385762" y="164306"/>
                  </a:lnTo>
                  <a:lnTo>
                    <a:pt x="504825" y="109537"/>
                  </a:lnTo>
                  <a:lnTo>
                    <a:pt x="528637" y="102393"/>
                  </a:lnTo>
                  <a:cubicBezTo>
                    <a:pt x="531036" y="101655"/>
                    <a:pt x="535781" y="100012"/>
                    <a:pt x="535781" y="100012"/>
                  </a:cubicBezTo>
                  <a:lnTo>
                    <a:pt x="611981" y="66675"/>
                  </a:lnTo>
                  <a:lnTo>
                    <a:pt x="635794" y="64293"/>
                  </a:lnTo>
                  <a:lnTo>
                    <a:pt x="711994" y="28575"/>
                  </a:lnTo>
                  <a:lnTo>
                    <a:pt x="745331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88406" y="2859881"/>
              <a:ext cx="840582" cy="438150"/>
            </a:xfrm>
            <a:custGeom>
              <a:avLst/>
              <a:gdLst>
                <a:gd name="connsiteX0" fmla="*/ 0 w 840582"/>
                <a:gd name="connsiteY0" fmla="*/ 438150 h 438150"/>
                <a:gd name="connsiteX1" fmla="*/ 0 w 840582"/>
                <a:gd name="connsiteY1" fmla="*/ 438150 h 438150"/>
                <a:gd name="connsiteX2" fmla="*/ 150019 w 840582"/>
                <a:gd name="connsiteY2" fmla="*/ 345282 h 438150"/>
                <a:gd name="connsiteX3" fmla="*/ 314325 w 840582"/>
                <a:gd name="connsiteY3" fmla="*/ 259557 h 438150"/>
                <a:gd name="connsiteX4" fmla="*/ 333375 w 840582"/>
                <a:gd name="connsiteY4" fmla="*/ 247650 h 438150"/>
                <a:gd name="connsiteX5" fmla="*/ 457200 w 840582"/>
                <a:gd name="connsiteY5" fmla="*/ 204788 h 438150"/>
                <a:gd name="connsiteX6" fmla="*/ 469107 w 840582"/>
                <a:gd name="connsiteY6" fmla="*/ 176213 h 438150"/>
                <a:gd name="connsiteX7" fmla="*/ 476250 w 840582"/>
                <a:gd name="connsiteY7" fmla="*/ 171450 h 438150"/>
                <a:gd name="connsiteX8" fmla="*/ 483394 w 840582"/>
                <a:gd name="connsiteY8" fmla="*/ 164307 h 438150"/>
                <a:gd name="connsiteX9" fmla="*/ 483394 w 840582"/>
                <a:gd name="connsiteY9" fmla="*/ 161925 h 438150"/>
                <a:gd name="connsiteX10" fmla="*/ 626269 w 840582"/>
                <a:gd name="connsiteY10" fmla="*/ 88107 h 438150"/>
                <a:gd name="connsiteX11" fmla="*/ 792957 w 840582"/>
                <a:gd name="connsiteY11" fmla="*/ 38100 h 438150"/>
                <a:gd name="connsiteX12" fmla="*/ 840582 w 840582"/>
                <a:gd name="connsiteY12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582" h="438150">
                  <a:moveTo>
                    <a:pt x="0" y="438150"/>
                  </a:moveTo>
                  <a:lnTo>
                    <a:pt x="0" y="438150"/>
                  </a:lnTo>
                  <a:lnTo>
                    <a:pt x="150019" y="345282"/>
                  </a:lnTo>
                  <a:lnTo>
                    <a:pt x="314325" y="259557"/>
                  </a:lnTo>
                  <a:lnTo>
                    <a:pt x="333375" y="247650"/>
                  </a:lnTo>
                  <a:lnTo>
                    <a:pt x="457200" y="204788"/>
                  </a:lnTo>
                  <a:cubicBezTo>
                    <a:pt x="459370" y="198278"/>
                    <a:pt x="462401" y="182919"/>
                    <a:pt x="469107" y="176213"/>
                  </a:cubicBezTo>
                  <a:cubicBezTo>
                    <a:pt x="471131" y="174189"/>
                    <a:pt x="474052" y="173282"/>
                    <a:pt x="476250" y="171450"/>
                  </a:cubicBezTo>
                  <a:cubicBezTo>
                    <a:pt x="478837" y="169294"/>
                    <a:pt x="483394" y="164307"/>
                    <a:pt x="483394" y="164307"/>
                  </a:cubicBezTo>
                  <a:lnTo>
                    <a:pt x="483394" y="161925"/>
                  </a:lnTo>
                  <a:lnTo>
                    <a:pt x="626269" y="88107"/>
                  </a:lnTo>
                  <a:lnTo>
                    <a:pt x="792957" y="38100"/>
                  </a:lnTo>
                  <a:lnTo>
                    <a:pt x="840582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616994" y="2795588"/>
              <a:ext cx="631031" cy="285750"/>
            </a:xfrm>
            <a:custGeom>
              <a:avLst/>
              <a:gdLst>
                <a:gd name="connsiteX0" fmla="*/ 0 w 631031"/>
                <a:gd name="connsiteY0" fmla="*/ 285750 h 285750"/>
                <a:gd name="connsiteX1" fmla="*/ 152400 w 631031"/>
                <a:gd name="connsiteY1" fmla="*/ 245268 h 285750"/>
                <a:gd name="connsiteX2" fmla="*/ 304800 w 631031"/>
                <a:gd name="connsiteY2" fmla="*/ 169068 h 285750"/>
                <a:gd name="connsiteX3" fmla="*/ 419100 w 631031"/>
                <a:gd name="connsiteY3" fmla="*/ 130968 h 285750"/>
                <a:gd name="connsiteX4" fmla="*/ 500062 w 631031"/>
                <a:gd name="connsiteY4" fmla="*/ 85725 h 285750"/>
                <a:gd name="connsiteX5" fmla="*/ 588169 w 631031"/>
                <a:gd name="connsiteY5" fmla="*/ 21431 h 285750"/>
                <a:gd name="connsiteX6" fmla="*/ 631031 w 631031"/>
                <a:gd name="connsiteY6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031" h="285750">
                  <a:moveTo>
                    <a:pt x="0" y="285750"/>
                  </a:moveTo>
                  <a:lnTo>
                    <a:pt x="152400" y="245268"/>
                  </a:lnTo>
                  <a:lnTo>
                    <a:pt x="304800" y="169068"/>
                  </a:lnTo>
                  <a:lnTo>
                    <a:pt x="419100" y="130968"/>
                  </a:lnTo>
                  <a:lnTo>
                    <a:pt x="500062" y="85725"/>
                  </a:lnTo>
                  <a:lnTo>
                    <a:pt x="588169" y="21431"/>
                  </a:lnTo>
                  <a:lnTo>
                    <a:pt x="631031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781175" y="2643188"/>
              <a:ext cx="1402556" cy="678656"/>
            </a:xfrm>
            <a:custGeom>
              <a:avLst/>
              <a:gdLst>
                <a:gd name="connsiteX0" fmla="*/ 0 w 1402556"/>
                <a:gd name="connsiteY0" fmla="*/ 678656 h 678656"/>
                <a:gd name="connsiteX1" fmla="*/ 226219 w 1402556"/>
                <a:gd name="connsiteY1" fmla="*/ 581025 h 678656"/>
                <a:gd name="connsiteX2" fmla="*/ 290513 w 1402556"/>
                <a:gd name="connsiteY2" fmla="*/ 521493 h 678656"/>
                <a:gd name="connsiteX3" fmla="*/ 383381 w 1402556"/>
                <a:gd name="connsiteY3" fmla="*/ 483393 h 678656"/>
                <a:gd name="connsiteX4" fmla="*/ 488156 w 1402556"/>
                <a:gd name="connsiteY4" fmla="*/ 438150 h 678656"/>
                <a:gd name="connsiteX5" fmla="*/ 511969 w 1402556"/>
                <a:gd name="connsiteY5" fmla="*/ 435768 h 678656"/>
                <a:gd name="connsiteX6" fmla="*/ 619125 w 1402556"/>
                <a:gd name="connsiteY6" fmla="*/ 402431 h 678656"/>
                <a:gd name="connsiteX7" fmla="*/ 692944 w 1402556"/>
                <a:gd name="connsiteY7" fmla="*/ 371475 h 678656"/>
                <a:gd name="connsiteX8" fmla="*/ 766763 w 1402556"/>
                <a:gd name="connsiteY8" fmla="*/ 342900 h 678656"/>
                <a:gd name="connsiteX9" fmla="*/ 916781 w 1402556"/>
                <a:gd name="connsiteY9" fmla="*/ 278606 h 678656"/>
                <a:gd name="connsiteX10" fmla="*/ 935831 w 1402556"/>
                <a:gd name="connsiteY10" fmla="*/ 271462 h 678656"/>
                <a:gd name="connsiteX11" fmla="*/ 942975 w 1402556"/>
                <a:gd name="connsiteY11" fmla="*/ 269081 h 678656"/>
                <a:gd name="connsiteX12" fmla="*/ 957263 w 1402556"/>
                <a:gd name="connsiteY12" fmla="*/ 259556 h 678656"/>
                <a:gd name="connsiteX13" fmla="*/ 964406 w 1402556"/>
                <a:gd name="connsiteY13" fmla="*/ 257175 h 678656"/>
                <a:gd name="connsiteX14" fmla="*/ 1035844 w 1402556"/>
                <a:gd name="connsiteY14" fmla="*/ 200025 h 678656"/>
                <a:gd name="connsiteX15" fmla="*/ 1057275 w 1402556"/>
                <a:gd name="connsiteY15" fmla="*/ 192881 h 678656"/>
                <a:gd name="connsiteX16" fmla="*/ 1126331 w 1402556"/>
                <a:gd name="connsiteY16" fmla="*/ 159543 h 678656"/>
                <a:gd name="connsiteX17" fmla="*/ 1159669 w 1402556"/>
                <a:gd name="connsiteY17" fmla="*/ 140493 h 678656"/>
                <a:gd name="connsiteX18" fmla="*/ 1169194 w 1402556"/>
                <a:gd name="connsiteY18" fmla="*/ 133350 h 678656"/>
                <a:gd name="connsiteX19" fmla="*/ 1176338 w 1402556"/>
                <a:gd name="connsiteY19" fmla="*/ 128587 h 678656"/>
                <a:gd name="connsiteX20" fmla="*/ 1233488 w 1402556"/>
                <a:gd name="connsiteY20" fmla="*/ 102393 h 678656"/>
                <a:gd name="connsiteX21" fmla="*/ 1252538 w 1402556"/>
                <a:gd name="connsiteY21" fmla="*/ 90487 h 678656"/>
                <a:gd name="connsiteX22" fmla="*/ 1262063 w 1402556"/>
                <a:gd name="connsiteY22" fmla="*/ 88106 h 678656"/>
                <a:gd name="connsiteX23" fmla="*/ 1271588 w 1402556"/>
                <a:gd name="connsiteY23" fmla="*/ 80962 h 678656"/>
                <a:gd name="connsiteX24" fmla="*/ 1328738 w 1402556"/>
                <a:gd name="connsiteY24" fmla="*/ 54768 h 678656"/>
                <a:gd name="connsiteX25" fmla="*/ 1345406 w 1402556"/>
                <a:gd name="connsiteY25" fmla="*/ 42862 h 678656"/>
                <a:gd name="connsiteX26" fmla="*/ 1354931 w 1402556"/>
                <a:gd name="connsiteY26" fmla="*/ 35718 h 678656"/>
                <a:gd name="connsiteX27" fmla="*/ 1378744 w 1402556"/>
                <a:gd name="connsiteY27" fmla="*/ 16668 h 678656"/>
                <a:gd name="connsiteX28" fmla="*/ 1402556 w 1402556"/>
                <a:gd name="connsiteY28" fmla="*/ 0 h 67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2556" h="678656">
                  <a:moveTo>
                    <a:pt x="0" y="678656"/>
                  </a:moveTo>
                  <a:lnTo>
                    <a:pt x="226219" y="581025"/>
                  </a:lnTo>
                  <a:lnTo>
                    <a:pt x="290513" y="521493"/>
                  </a:lnTo>
                  <a:lnTo>
                    <a:pt x="383381" y="483393"/>
                  </a:lnTo>
                  <a:lnTo>
                    <a:pt x="488156" y="438150"/>
                  </a:lnTo>
                  <a:lnTo>
                    <a:pt x="511969" y="435768"/>
                  </a:lnTo>
                  <a:lnTo>
                    <a:pt x="619125" y="402431"/>
                  </a:lnTo>
                  <a:lnTo>
                    <a:pt x="692944" y="371475"/>
                  </a:lnTo>
                  <a:lnTo>
                    <a:pt x="766763" y="342900"/>
                  </a:lnTo>
                  <a:lnTo>
                    <a:pt x="916781" y="278606"/>
                  </a:lnTo>
                  <a:lnTo>
                    <a:pt x="935831" y="271462"/>
                  </a:lnTo>
                  <a:cubicBezTo>
                    <a:pt x="938190" y="270604"/>
                    <a:pt x="940781" y="270300"/>
                    <a:pt x="942975" y="269081"/>
                  </a:cubicBezTo>
                  <a:cubicBezTo>
                    <a:pt x="947979" y="266301"/>
                    <a:pt x="951833" y="261366"/>
                    <a:pt x="957263" y="259556"/>
                  </a:cubicBezTo>
                  <a:lnTo>
                    <a:pt x="964406" y="257175"/>
                  </a:lnTo>
                  <a:lnTo>
                    <a:pt x="1035844" y="200025"/>
                  </a:lnTo>
                  <a:lnTo>
                    <a:pt x="1057275" y="192881"/>
                  </a:lnTo>
                  <a:lnTo>
                    <a:pt x="1126331" y="159543"/>
                  </a:lnTo>
                  <a:cubicBezTo>
                    <a:pt x="1152825" y="140998"/>
                    <a:pt x="1140745" y="145226"/>
                    <a:pt x="1159669" y="140493"/>
                  </a:cubicBezTo>
                  <a:cubicBezTo>
                    <a:pt x="1162844" y="138112"/>
                    <a:pt x="1165965" y="135657"/>
                    <a:pt x="1169194" y="133350"/>
                  </a:cubicBezTo>
                  <a:cubicBezTo>
                    <a:pt x="1171523" y="131686"/>
                    <a:pt x="1176338" y="128587"/>
                    <a:pt x="1176338" y="128587"/>
                  </a:cubicBezTo>
                  <a:lnTo>
                    <a:pt x="1233488" y="102393"/>
                  </a:lnTo>
                  <a:cubicBezTo>
                    <a:pt x="1239838" y="98424"/>
                    <a:pt x="1245840" y="93836"/>
                    <a:pt x="1252538" y="90487"/>
                  </a:cubicBezTo>
                  <a:cubicBezTo>
                    <a:pt x="1255465" y="89023"/>
                    <a:pt x="1259136" y="89570"/>
                    <a:pt x="1262063" y="88106"/>
                  </a:cubicBezTo>
                  <a:cubicBezTo>
                    <a:pt x="1265613" y="86331"/>
                    <a:pt x="1271588" y="80962"/>
                    <a:pt x="1271588" y="80962"/>
                  </a:cubicBezTo>
                  <a:lnTo>
                    <a:pt x="1328738" y="54768"/>
                  </a:lnTo>
                  <a:cubicBezTo>
                    <a:pt x="1334294" y="50799"/>
                    <a:pt x="1339646" y="46528"/>
                    <a:pt x="1345406" y="42862"/>
                  </a:cubicBezTo>
                  <a:cubicBezTo>
                    <a:pt x="1355641" y="36349"/>
                    <a:pt x="1354931" y="41962"/>
                    <a:pt x="1354931" y="35718"/>
                  </a:cubicBezTo>
                  <a:lnTo>
                    <a:pt x="1378744" y="16668"/>
                  </a:lnTo>
                  <a:lnTo>
                    <a:pt x="1402556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859881" y="2688431"/>
              <a:ext cx="402432" cy="190500"/>
            </a:xfrm>
            <a:custGeom>
              <a:avLst/>
              <a:gdLst>
                <a:gd name="connsiteX0" fmla="*/ 0 w 402432"/>
                <a:gd name="connsiteY0" fmla="*/ 190500 h 190500"/>
                <a:gd name="connsiteX1" fmla="*/ 0 w 402432"/>
                <a:gd name="connsiteY1" fmla="*/ 190500 h 190500"/>
                <a:gd name="connsiteX2" fmla="*/ 180975 w 402432"/>
                <a:gd name="connsiteY2" fmla="*/ 88107 h 190500"/>
                <a:gd name="connsiteX3" fmla="*/ 319088 w 402432"/>
                <a:gd name="connsiteY3" fmla="*/ 26194 h 190500"/>
                <a:gd name="connsiteX4" fmla="*/ 402432 w 402432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432" h="190500">
                  <a:moveTo>
                    <a:pt x="0" y="190500"/>
                  </a:moveTo>
                  <a:lnTo>
                    <a:pt x="0" y="190500"/>
                  </a:lnTo>
                  <a:lnTo>
                    <a:pt x="180975" y="88107"/>
                  </a:lnTo>
                  <a:lnTo>
                    <a:pt x="319088" y="26194"/>
                  </a:lnTo>
                  <a:lnTo>
                    <a:pt x="402432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445419" y="2540794"/>
              <a:ext cx="1578769" cy="745331"/>
            </a:xfrm>
            <a:custGeom>
              <a:avLst/>
              <a:gdLst>
                <a:gd name="connsiteX0" fmla="*/ 0 w 1578769"/>
                <a:gd name="connsiteY0" fmla="*/ 745331 h 745331"/>
                <a:gd name="connsiteX1" fmla="*/ 0 w 1578769"/>
                <a:gd name="connsiteY1" fmla="*/ 745331 h 745331"/>
                <a:gd name="connsiteX2" fmla="*/ 114300 w 1578769"/>
                <a:gd name="connsiteY2" fmla="*/ 728662 h 745331"/>
                <a:gd name="connsiteX3" fmla="*/ 240506 w 1578769"/>
                <a:gd name="connsiteY3" fmla="*/ 711994 h 745331"/>
                <a:gd name="connsiteX4" fmla="*/ 257175 w 1578769"/>
                <a:gd name="connsiteY4" fmla="*/ 692944 h 745331"/>
                <a:gd name="connsiteX5" fmla="*/ 335756 w 1578769"/>
                <a:gd name="connsiteY5" fmla="*/ 638175 h 745331"/>
                <a:gd name="connsiteX6" fmla="*/ 378619 w 1578769"/>
                <a:gd name="connsiteY6" fmla="*/ 600075 h 745331"/>
                <a:gd name="connsiteX7" fmla="*/ 416719 w 1578769"/>
                <a:gd name="connsiteY7" fmla="*/ 597694 h 745331"/>
                <a:gd name="connsiteX8" fmla="*/ 507206 w 1578769"/>
                <a:gd name="connsiteY8" fmla="*/ 578644 h 745331"/>
                <a:gd name="connsiteX9" fmla="*/ 578644 w 1578769"/>
                <a:gd name="connsiteY9" fmla="*/ 538162 h 745331"/>
                <a:gd name="connsiteX10" fmla="*/ 600075 w 1578769"/>
                <a:gd name="connsiteY10" fmla="*/ 526256 h 745331"/>
                <a:gd name="connsiteX11" fmla="*/ 614362 w 1578769"/>
                <a:gd name="connsiteY11" fmla="*/ 521494 h 745331"/>
                <a:gd name="connsiteX12" fmla="*/ 621506 w 1578769"/>
                <a:gd name="connsiteY12" fmla="*/ 519112 h 745331"/>
                <a:gd name="connsiteX13" fmla="*/ 673894 w 1578769"/>
                <a:gd name="connsiteY13" fmla="*/ 490537 h 745331"/>
                <a:gd name="connsiteX14" fmla="*/ 704850 w 1578769"/>
                <a:gd name="connsiteY14" fmla="*/ 488156 h 745331"/>
                <a:gd name="connsiteX15" fmla="*/ 769144 w 1578769"/>
                <a:gd name="connsiteY15" fmla="*/ 471487 h 745331"/>
                <a:gd name="connsiteX16" fmla="*/ 788194 w 1578769"/>
                <a:gd name="connsiteY16" fmla="*/ 461962 h 745331"/>
                <a:gd name="connsiteX17" fmla="*/ 812006 w 1578769"/>
                <a:gd name="connsiteY17" fmla="*/ 454819 h 745331"/>
                <a:gd name="connsiteX18" fmla="*/ 816769 w 1578769"/>
                <a:gd name="connsiteY18" fmla="*/ 450056 h 745331"/>
                <a:gd name="connsiteX19" fmla="*/ 859631 w 1578769"/>
                <a:gd name="connsiteY19" fmla="*/ 419100 h 745331"/>
                <a:gd name="connsiteX20" fmla="*/ 883444 w 1578769"/>
                <a:gd name="connsiteY20" fmla="*/ 409575 h 745331"/>
                <a:gd name="connsiteX21" fmla="*/ 950119 w 1578769"/>
                <a:gd name="connsiteY21" fmla="*/ 385762 h 745331"/>
                <a:gd name="connsiteX22" fmla="*/ 973931 w 1578769"/>
                <a:gd name="connsiteY22" fmla="*/ 371475 h 745331"/>
                <a:gd name="connsiteX23" fmla="*/ 976312 w 1578769"/>
                <a:gd name="connsiteY23" fmla="*/ 364331 h 745331"/>
                <a:gd name="connsiteX24" fmla="*/ 990600 w 1578769"/>
                <a:gd name="connsiteY24" fmla="*/ 354806 h 745331"/>
                <a:gd name="connsiteX25" fmla="*/ 1004887 w 1578769"/>
                <a:gd name="connsiteY25" fmla="*/ 340519 h 745331"/>
                <a:gd name="connsiteX26" fmla="*/ 1081087 w 1578769"/>
                <a:gd name="connsiteY26" fmla="*/ 307181 h 745331"/>
                <a:gd name="connsiteX27" fmla="*/ 1223962 w 1578769"/>
                <a:gd name="connsiteY27" fmla="*/ 204787 h 745331"/>
                <a:gd name="connsiteX28" fmla="*/ 1240631 w 1578769"/>
                <a:gd name="connsiteY28" fmla="*/ 192881 h 745331"/>
                <a:gd name="connsiteX29" fmla="*/ 1247775 w 1578769"/>
                <a:gd name="connsiteY29" fmla="*/ 190500 h 745331"/>
                <a:gd name="connsiteX30" fmla="*/ 1254919 w 1578769"/>
                <a:gd name="connsiteY30" fmla="*/ 185737 h 745331"/>
                <a:gd name="connsiteX31" fmla="*/ 1302544 w 1578769"/>
                <a:gd name="connsiteY31" fmla="*/ 147637 h 745331"/>
                <a:gd name="connsiteX32" fmla="*/ 1319212 w 1578769"/>
                <a:gd name="connsiteY32" fmla="*/ 135731 h 745331"/>
                <a:gd name="connsiteX33" fmla="*/ 1326356 w 1578769"/>
                <a:gd name="connsiteY33" fmla="*/ 133350 h 745331"/>
                <a:gd name="connsiteX34" fmla="*/ 1381125 w 1578769"/>
                <a:gd name="connsiteY34" fmla="*/ 85725 h 745331"/>
                <a:gd name="connsiteX35" fmla="*/ 1404937 w 1578769"/>
                <a:gd name="connsiteY35" fmla="*/ 69056 h 745331"/>
                <a:gd name="connsiteX36" fmla="*/ 1416844 w 1578769"/>
                <a:gd name="connsiteY36" fmla="*/ 61912 h 745331"/>
                <a:gd name="connsiteX37" fmla="*/ 1457325 w 1578769"/>
                <a:gd name="connsiteY37" fmla="*/ 40481 h 745331"/>
                <a:gd name="connsiteX38" fmla="*/ 1550194 w 1578769"/>
                <a:gd name="connsiteY38" fmla="*/ 7144 h 745331"/>
                <a:gd name="connsiteX39" fmla="*/ 1578769 w 1578769"/>
                <a:gd name="connsiteY39" fmla="*/ 0 h 74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78769" h="745331">
                  <a:moveTo>
                    <a:pt x="0" y="745331"/>
                  </a:moveTo>
                  <a:lnTo>
                    <a:pt x="0" y="745331"/>
                  </a:lnTo>
                  <a:lnTo>
                    <a:pt x="114300" y="728662"/>
                  </a:lnTo>
                  <a:lnTo>
                    <a:pt x="240506" y="711994"/>
                  </a:lnTo>
                  <a:cubicBezTo>
                    <a:pt x="255524" y="694473"/>
                    <a:pt x="249619" y="700500"/>
                    <a:pt x="257175" y="692944"/>
                  </a:cubicBezTo>
                  <a:lnTo>
                    <a:pt x="335756" y="638175"/>
                  </a:lnTo>
                  <a:lnTo>
                    <a:pt x="378619" y="600075"/>
                  </a:lnTo>
                  <a:cubicBezTo>
                    <a:pt x="407170" y="597220"/>
                    <a:pt x="394454" y="597694"/>
                    <a:pt x="416719" y="597694"/>
                  </a:cubicBezTo>
                  <a:lnTo>
                    <a:pt x="507206" y="578644"/>
                  </a:lnTo>
                  <a:lnTo>
                    <a:pt x="578644" y="538162"/>
                  </a:lnTo>
                  <a:cubicBezTo>
                    <a:pt x="585788" y="534193"/>
                    <a:pt x="592670" y="529712"/>
                    <a:pt x="600075" y="526256"/>
                  </a:cubicBezTo>
                  <a:cubicBezTo>
                    <a:pt x="604624" y="524133"/>
                    <a:pt x="609600" y="523081"/>
                    <a:pt x="614362" y="521494"/>
                  </a:cubicBezTo>
                  <a:lnTo>
                    <a:pt x="621506" y="519112"/>
                  </a:lnTo>
                  <a:lnTo>
                    <a:pt x="673894" y="490537"/>
                  </a:lnTo>
                  <a:cubicBezTo>
                    <a:pt x="698481" y="487805"/>
                    <a:pt x="688137" y="488156"/>
                    <a:pt x="704850" y="488156"/>
                  </a:cubicBezTo>
                  <a:lnTo>
                    <a:pt x="769144" y="471487"/>
                  </a:lnTo>
                  <a:cubicBezTo>
                    <a:pt x="775494" y="468312"/>
                    <a:pt x="781641" y="464693"/>
                    <a:pt x="788194" y="461962"/>
                  </a:cubicBezTo>
                  <a:cubicBezTo>
                    <a:pt x="793744" y="459650"/>
                    <a:pt x="808182" y="458643"/>
                    <a:pt x="812006" y="454819"/>
                  </a:cubicBezTo>
                  <a:lnTo>
                    <a:pt x="816769" y="450056"/>
                  </a:lnTo>
                  <a:lnTo>
                    <a:pt x="859631" y="419100"/>
                  </a:lnTo>
                  <a:cubicBezTo>
                    <a:pt x="880101" y="408865"/>
                    <a:pt x="871581" y="409575"/>
                    <a:pt x="883444" y="409575"/>
                  </a:cubicBezTo>
                  <a:lnTo>
                    <a:pt x="950119" y="385762"/>
                  </a:lnTo>
                  <a:cubicBezTo>
                    <a:pt x="958056" y="381000"/>
                    <a:pt x="966767" y="377337"/>
                    <a:pt x="973931" y="371475"/>
                  </a:cubicBezTo>
                  <a:cubicBezTo>
                    <a:pt x="975874" y="369885"/>
                    <a:pt x="974537" y="366106"/>
                    <a:pt x="976312" y="364331"/>
                  </a:cubicBezTo>
                  <a:cubicBezTo>
                    <a:pt x="980359" y="360284"/>
                    <a:pt x="986553" y="358853"/>
                    <a:pt x="990600" y="354806"/>
                  </a:cubicBezTo>
                  <a:lnTo>
                    <a:pt x="1004887" y="340519"/>
                  </a:lnTo>
                  <a:lnTo>
                    <a:pt x="1081087" y="307181"/>
                  </a:lnTo>
                  <a:lnTo>
                    <a:pt x="1223962" y="204787"/>
                  </a:lnTo>
                  <a:cubicBezTo>
                    <a:pt x="1229518" y="200818"/>
                    <a:pt x="1234776" y="196394"/>
                    <a:pt x="1240631" y="192881"/>
                  </a:cubicBezTo>
                  <a:cubicBezTo>
                    <a:pt x="1242783" y="191590"/>
                    <a:pt x="1245530" y="191623"/>
                    <a:pt x="1247775" y="190500"/>
                  </a:cubicBezTo>
                  <a:cubicBezTo>
                    <a:pt x="1250335" y="189220"/>
                    <a:pt x="1254919" y="185737"/>
                    <a:pt x="1254919" y="185737"/>
                  </a:cubicBezTo>
                  <a:lnTo>
                    <a:pt x="1302544" y="147637"/>
                  </a:lnTo>
                  <a:cubicBezTo>
                    <a:pt x="1308100" y="143668"/>
                    <a:pt x="1313357" y="139244"/>
                    <a:pt x="1319212" y="135731"/>
                  </a:cubicBezTo>
                  <a:cubicBezTo>
                    <a:pt x="1321364" y="134440"/>
                    <a:pt x="1326356" y="133350"/>
                    <a:pt x="1326356" y="133350"/>
                  </a:cubicBezTo>
                  <a:lnTo>
                    <a:pt x="1381125" y="85725"/>
                  </a:lnTo>
                  <a:cubicBezTo>
                    <a:pt x="1389062" y="80169"/>
                    <a:pt x="1398086" y="75907"/>
                    <a:pt x="1404937" y="69056"/>
                  </a:cubicBezTo>
                  <a:cubicBezTo>
                    <a:pt x="1413204" y="60789"/>
                    <a:pt x="1408713" y="61912"/>
                    <a:pt x="1416844" y="61912"/>
                  </a:cubicBezTo>
                  <a:lnTo>
                    <a:pt x="1457325" y="40481"/>
                  </a:lnTo>
                  <a:lnTo>
                    <a:pt x="1550194" y="7144"/>
                  </a:lnTo>
                  <a:lnTo>
                    <a:pt x="1578769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35994" y="2624138"/>
              <a:ext cx="838200" cy="404812"/>
            </a:xfrm>
            <a:custGeom>
              <a:avLst/>
              <a:gdLst>
                <a:gd name="connsiteX0" fmla="*/ 0 w 838200"/>
                <a:gd name="connsiteY0" fmla="*/ 404812 h 404812"/>
                <a:gd name="connsiteX1" fmla="*/ 202406 w 838200"/>
                <a:gd name="connsiteY1" fmla="*/ 345281 h 404812"/>
                <a:gd name="connsiteX2" fmla="*/ 342900 w 838200"/>
                <a:gd name="connsiteY2" fmla="*/ 271462 h 404812"/>
                <a:gd name="connsiteX3" fmla="*/ 364331 w 838200"/>
                <a:gd name="connsiteY3" fmla="*/ 261937 h 404812"/>
                <a:gd name="connsiteX4" fmla="*/ 431006 w 838200"/>
                <a:gd name="connsiteY4" fmla="*/ 221456 h 404812"/>
                <a:gd name="connsiteX5" fmla="*/ 459581 w 838200"/>
                <a:gd name="connsiteY5" fmla="*/ 211931 h 404812"/>
                <a:gd name="connsiteX6" fmla="*/ 466725 w 838200"/>
                <a:gd name="connsiteY6" fmla="*/ 209550 h 404812"/>
                <a:gd name="connsiteX7" fmla="*/ 483394 w 838200"/>
                <a:gd name="connsiteY7" fmla="*/ 207168 h 404812"/>
                <a:gd name="connsiteX8" fmla="*/ 595312 w 838200"/>
                <a:gd name="connsiteY8" fmla="*/ 152400 h 404812"/>
                <a:gd name="connsiteX9" fmla="*/ 614362 w 838200"/>
                <a:gd name="connsiteY9" fmla="*/ 140493 h 404812"/>
                <a:gd name="connsiteX10" fmla="*/ 619125 w 838200"/>
                <a:gd name="connsiteY10" fmla="*/ 133350 h 404812"/>
                <a:gd name="connsiteX11" fmla="*/ 647700 w 838200"/>
                <a:gd name="connsiteY11" fmla="*/ 88106 h 404812"/>
                <a:gd name="connsiteX12" fmla="*/ 664369 w 838200"/>
                <a:gd name="connsiteY12" fmla="*/ 76200 h 404812"/>
                <a:gd name="connsiteX13" fmla="*/ 671512 w 838200"/>
                <a:gd name="connsiteY13" fmla="*/ 73818 h 404812"/>
                <a:gd name="connsiteX14" fmla="*/ 797719 w 838200"/>
                <a:gd name="connsiteY14" fmla="*/ 23812 h 404812"/>
                <a:gd name="connsiteX15" fmla="*/ 838200 w 838200"/>
                <a:gd name="connsiteY15" fmla="*/ 0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8200" h="404812">
                  <a:moveTo>
                    <a:pt x="0" y="404812"/>
                  </a:moveTo>
                  <a:lnTo>
                    <a:pt x="202406" y="345281"/>
                  </a:lnTo>
                  <a:lnTo>
                    <a:pt x="342900" y="271462"/>
                  </a:lnTo>
                  <a:lnTo>
                    <a:pt x="364331" y="261937"/>
                  </a:lnTo>
                  <a:lnTo>
                    <a:pt x="431006" y="221456"/>
                  </a:lnTo>
                  <a:cubicBezTo>
                    <a:pt x="466459" y="208161"/>
                    <a:pt x="437040" y="218371"/>
                    <a:pt x="459581" y="211931"/>
                  </a:cubicBezTo>
                  <a:cubicBezTo>
                    <a:pt x="461995" y="211241"/>
                    <a:pt x="464290" y="210159"/>
                    <a:pt x="466725" y="209550"/>
                  </a:cubicBezTo>
                  <a:cubicBezTo>
                    <a:pt x="477498" y="206857"/>
                    <a:pt x="475639" y="207168"/>
                    <a:pt x="483394" y="207168"/>
                  </a:cubicBezTo>
                  <a:lnTo>
                    <a:pt x="595312" y="152400"/>
                  </a:lnTo>
                  <a:cubicBezTo>
                    <a:pt x="601662" y="148431"/>
                    <a:pt x="608765" y="145468"/>
                    <a:pt x="614362" y="140493"/>
                  </a:cubicBezTo>
                  <a:cubicBezTo>
                    <a:pt x="623245" y="132597"/>
                    <a:pt x="612258" y="133350"/>
                    <a:pt x="619125" y="133350"/>
                  </a:cubicBezTo>
                  <a:lnTo>
                    <a:pt x="647700" y="88106"/>
                  </a:lnTo>
                  <a:cubicBezTo>
                    <a:pt x="653256" y="84137"/>
                    <a:pt x="658514" y="79713"/>
                    <a:pt x="664369" y="76200"/>
                  </a:cubicBezTo>
                  <a:cubicBezTo>
                    <a:pt x="666521" y="74909"/>
                    <a:pt x="671512" y="73818"/>
                    <a:pt x="671512" y="73818"/>
                  </a:cubicBezTo>
                  <a:lnTo>
                    <a:pt x="797719" y="23812"/>
                  </a:lnTo>
                  <a:lnTo>
                    <a:pt x="838200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1459706" y="3221831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1426369" y="2457450"/>
              <a:ext cx="1552575" cy="764381"/>
            </a:xfrm>
            <a:custGeom>
              <a:avLst/>
              <a:gdLst>
                <a:gd name="connsiteX0" fmla="*/ 0 w 1552575"/>
                <a:gd name="connsiteY0" fmla="*/ 764381 h 764381"/>
                <a:gd name="connsiteX1" fmla="*/ 0 w 1552575"/>
                <a:gd name="connsiteY1" fmla="*/ 764381 h 764381"/>
                <a:gd name="connsiteX2" fmla="*/ 159544 w 1552575"/>
                <a:gd name="connsiteY2" fmla="*/ 733425 h 764381"/>
                <a:gd name="connsiteX3" fmla="*/ 183356 w 1552575"/>
                <a:gd name="connsiteY3" fmla="*/ 721519 h 764381"/>
                <a:gd name="connsiteX4" fmla="*/ 311944 w 1552575"/>
                <a:gd name="connsiteY4" fmla="*/ 626269 h 764381"/>
                <a:gd name="connsiteX5" fmla="*/ 438150 w 1552575"/>
                <a:gd name="connsiteY5" fmla="*/ 588169 h 764381"/>
                <a:gd name="connsiteX6" fmla="*/ 602456 w 1552575"/>
                <a:gd name="connsiteY6" fmla="*/ 516731 h 764381"/>
                <a:gd name="connsiteX7" fmla="*/ 678656 w 1552575"/>
                <a:gd name="connsiteY7" fmla="*/ 464344 h 764381"/>
                <a:gd name="connsiteX8" fmla="*/ 697706 w 1552575"/>
                <a:gd name="connsiteY8" fmla="*/ 454819 h 764381"/>
                <a:gd name="connsiteX9" fmla="*/ 707231 w 1552575"/>
                <a:gd name="connsiteY9" fmla="*/ 452438 h 764381"/>
                <a:gd name="connsiteX10" fmla="*/ 711994 w 1552575"/>
                <a:gd name="connsiteY10" fmla="*/ 450056 h 764381"/>
                <a:gd name="connsiteX11" fmla="*/ 802481 w 1552575"/>
                <a:gd name="connsiteY11" fmla="*/ 419100 h 764381"/>
                <a:gd name="connsiteX12" fmla="*/ 823912 w 1552575"/>
                <a:gd name="connsiteY12" fmla="*/ 409575 h 764381"/>
                <a:gd name="connsiteX13" fmla="*/ 838200 w 1552575"/>
                <a:gd name="connsiteY13" fmla="*/ 404813 h 764381"/>
                <a:gd name="connsiteX14" fmla="*/ 845344 w 1552575"/>
                <a:gd name="connsiteY14" fmla="*/ 402431 h 764381"/>
                <a:gd name="connsiteX15" fmla="*/ 928687 w 1552575"/>
                <a:gd name="connsiteY15" fmla="*/ 347663 h 764381"/>
                <a:gd name="connsiteX16" fmla="*/ 950119 w 1552575"/>
                <a:gd name="connsiteY16" fmla="*/ 323850 h 764381"/>
                <a:gd name="connsiteX17" fmla="*/ 950119 w 1552575"/>
                <a:gd name="connsiteY17" fmla="*/ 321469 h 764381"/>
                <a:gd name="connsiteX18" fmla="*/ 1014412 w 1552575"/>
                <a:gd name="connsiteY18" fmla="*/ 288131 h 764381"/>
                <a:gd name="connsiteX19" fmla="*/ 1033462 w 1552575"/>
                <a:gd name="connsiteY19" fmla="*/ 280988 h 764381"/>
                <a:gd name="connsiteX20" fmla="*/ 1143000 w 1552575"/>
                <a:gd name="connsiteY20" fmla="*/ 204788 h 764381"/>
                <a:gd name="connsiteX21" fmla="*/ 1252537 w 1552575"/>
                <a:gd name="connsiteY21" fmla="*/ 147638 h 764381"/>
                <a:gd name="connsiteX22" fmla="*/ 1278731 w 1552575"/>
                <a:gd name="connsiteY22" fmla="*/ 128588 h 764381"/>
                <a:gd name="connsiteX23" fmla="*/ 1283494 w 1552575"/>
                <a:gd name="connsiteY23" fmla="*/ 126206 h 764381"/>
                <a:gd name="connsiteX24" fmla="*/ 1345406 w 1552575"/>
                <a:gd name="connsiteY24" fmla="*/ 90488 h 764381"/>
                <a:gd name="connsiteX25" fmla="*/ 1364456 w 1552575"/>
                <a:gd name="connsiteY25" fmla="*/ 78581 h 764381"/>
                <a:gd name="connsiteX26" fmla="*/ 1371600 w 1552575"/>
                <a:gd name="connsiteY26" fmla="*/ 76200 h 764381"/>
                <a:gd name="connsiteX27" fmla="*/ 1381125 w 1552575"/>
                <a:gd name="connsiteY27" fmla="*/ 73819 h 764381"/>
                <a:gd name="connsiteX28" fmla="*/ 1452562 w 1552575"/>
                <a:gd name="connsiteY28" fmla="*/ 42863 h 764381"/>
                <a:gd name="connsiteX29" fmla="*/ 1473994 w 1552575"/>
                <a:gd name="connsiteY29" fmla="*/ 33338 h 764381"/>
                <a:gd name="connsiteX30" fmla="*/ 1483519 w 1552575"/>
                <a:gd name="connsiteY30" fmla="*/ 28575 h 764381"/>
                <a:gd name="connsiteX31" fmla="*/ 1490662 w 1552575"/>
                <a:gd name="connsiteY31" fmla="*/ 26194 h 764381"/>
                <a:gd name="connsiteX32" fmla="*/ 1552575 w 1552575"/>
                <a:gd name="connsiteY32" fmla="*/ 0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575" h="764381">
                  <a:moveTo>
                    <a:pt x="0" y="764381"/>
                  </a:moveTo>
                  <a:lnTo>
                    <a:pt x="0" y="764381"/>
                  </a:lnTo>
                  <a:lnTo>
                    <a:pt x="159544" y="733425"/>
                  </a:lnTo>
                  <a:lnTo>
                    <a:pt x="183356" y="721519"/>
                  </a:lnTo>
                  <a:lnTo>
                    <a:pt x="311944" y="626269"/>
                  </a:lnTo>
                  <a:lnTo>
                    <a:pt x="438150" y="588169"/>
                  </a:lnTo>
                  <a:lnTo>
                    <a:pt x="602456" y="516731"/>
                  </a:lnTo>
                  <a:lnTo>
                    <a:pt x="678656" y="464344"/>
                  </a:lnTo>
                  <a:cubicBezTo>
                    <a:pt x="685006" y="461169"/>
                    <a:pt x="691153" y="457550"/>
                    <a:pt x="697706" y="454819"/>
                  </a:cubicBezTo>
                  <a:cubicBezTo>
                    <a:pt x="700727" y="453560"/>
                    <a:pt x="704126" y="453473"/>
                    <a:pt x="707231" y="452438"/>
                  </a:cubicBezTo>
                  <a:cubicBezTo>
                    <a:pt x="708915" y="451877"/>
                    <a:pt x="710406" y="450850"/>
                    <a:pt x="711994" y="450056"/>
                  </a:cubicBezTo>
                  <a:lnTo>
                    <a:pt x="802481" y="419100"/>
                  </a:lnTo>
                  <a:cubicBezTo>
                    <a:pt x="809625" y="415925"/>
                    <a:pt x="816654" y="412478"/>
                    <a:pt x="823912" y="409575"/>
                  </a:cubicBezTo>
                  <a:cubicBezTo>
                    <a:pt x="828573" y="407711"/>
                    <a:pt x="833437" y="406401"/>
                    <a:pt x="838200" y="404813"/>
                  </a:cubicBezTo>
                  <a:lnTo>
                    <a:pt x="845344" y="402431"/>
                  </a:lnTo>
                  <a:lnTo>
                    <a:pt x="928687" y="347663"/>
                  </a:lnTo>
                  <a:cubicBezTo>
                    <a:pt x="934858" y="341492"/>
                    <a:pt x="945558" y="332971"/>
                    <a:pt x="950119" y="323850"/>
                  </a:cubicBezTo>
                  <a:cubicBezTo>
                    <a:pt x="950474" y="323140"/>
                    <a:pt x="950119" y="322263"/>
                    <a:pt x="950119" y="321469"/>
                  </a:cubicBezTo>
                  <a:lnTo>
                    <a:pt x="1014412" y="288131"/>
                  </a:lnTo>
                  <a:lnTo>
                    <a:pt x="1033462" y="280988"/>
                  </a:lnTo>
                  <a:lnTo>
                    <a:pt x="1143000" y="204788"/>
                  </a:lnTo>
                  <a:lnTo>
                    <a:pt x="1252537" y="147638"/>
                  </a:lnTo>
                  <a:cubicBezTo>
                    <a:pt x="1256953" y="144326"/>
                    <a:pt x="1271084" y="133176"/>
                    <a:pt x="1278731" y="128588"/>
                  </a:cubicBezTo>
                  <a:cubicBezTo>
                    <a:pt x="1280253" y="127675"/>
                    <a:pt x="1281906" y="127000"/>
                    <a:pt x="1283494" y="126206"/>
                  </a:cubicBezTo>
                  <a:lnTo>
                    <a:pt x="1345406" y="90488"/>
                  </a:lnTo>
                  <a:cubicBezTo>
                    <a:pt x="1351756" y="86519"/>
                    <a:pt x="1357882" y="82167"/>
                    <a:pt x="1364456" y="78581"/>
                  </a:cubicBezTo>
                  <a:cubicBezTo>
                    <a:pt x="1366660" y="77379"/>
                    <a:pt x="1369186" y="76890"/>
                    <a:pt x="1371600" y="76200"/>
                  </a:cubicBezTo>
                  <a:cubicBezTo>
                    <a:pt x="1374747" y="75301"/>
                    <a:pt x="1381125" y="73819"/>
                    <a:pt x="1381125" y="73819"/>
                  </a:cubicBezTo>
                  <a:lnTo>
                    <a:pt x="1452562" y="42863"/>
                  </a:lnTo>
                  <a:lnTo>
                    <a:pt x="1473994" y="33338"/>
                  </a:lnTo>
                  <a:cubicBezTo>
                    <a:pt x="1477217" y="31850"/>
                    <a:pt x="1480256" y="29973"/>
                    <a:pt x="1483519" y="28575"/>
                  </a:cubicBezTo>
                  <a:cubicBezTo>
                    <a:pt x="1485826" y="27586"/>
                    <a:pt x="1490662" y="26194"/>
                    <a:pt x="1490662" y="26194"/>
                  </a:cubicBezTo>
                  <a:lnTo>
                    <a:pt x="1552575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2174081" y="2709863"/>
              <a:ext cx="671513" cy="228600"/>
            </a:xfrm>
            <a:custGeom>
              <a:avLst/>
              <a:gdLst>
                <a:gd name="connsiteX0" fmla="*/ 0 w 671513"/>
                <a:gd name="connsiteY0" fmla="*/ 228600 h 228600"/>
                <a:gd name="connsiteX1" fmla="*/ 166688 w 671513"/>
                <a:gd name="connsiteY1" fmla="*/ 164306 h 228600"/>
                <a:gd name="connsiteX2" fmla="*/ 276225 w 671513"/>
                <a:gd name="connsiteY2" fmla="*/ 119062 h 228600"/>
                <a:gd name="connsiteX3" fmla="*/ 392907 w 671513"/>
                <a:gd name="connsiteY3" fmla="*/ 107156 h 228600"/>
                <a:gd name="connsiteX4" fmla="*/ 526257 w 671513"/>
                <a:gd name="connsiteY4" fmla="*/ 61912 h 228600"/>
                <a:gd name="connsiteX5" fmla="*/ 614363 w 671513"/>
                <a:gd name="connsiteY5" fmla="*/ 14287 h 228600"/>
                <a:gd name="connsiteX6" fmla="*/ 671513 w 671513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513" h="228600">
                  <a:moveTo>
                    <a:pt x="0" y="228600"/>
                  </a:moveTo>
                  <a:lnTo>
                    <a:pt x="166688" y="164306"/>
                  </a:lnTo>
                  <a:lnTo>
                    <a:pt x="276225" y="119062"/>
                  </a:lnTo>
                  <a:lnTo>
                    <a:pt x="392907" y="107156"/>
                  </a:lnTo>
                  <a:lnTo>
                    <a:pt x="526257" y="61912"/>
                  </a:lnTo>
                  <a:lnTo>
                    <a:pt x="614363" y="14287"/>
                  </a:lnTo>
                  <a:lnTo>
                    <a:pt x="671513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912019" y="3214688"/>
              <a:ext cx="492919" cy="219075"/>
            </a:xfrm>
            <a:custGeom>
              <a:avLst/>
              <a:gdLst>
                <a:gd name="connsiteX0" fmla="*/ 0 w 492919"/>
                <a:gd name="connsiteY0" fmla="*/ 219075 h 219075"/>
                <a:gd name="connsiteX1" fmla="*/ 0 w 492919"/>
                <a:gd name="connsiteY1" fmla="*/ 219075 h 219075"/>
                <a:gd name="connsiteX2" fmla="*/ 188119 w 492919"/>
                <a:gd name="connsiteY2" fmla="*/ 150018 h 219075"/>
                <a:gd name="connsiteX3" fmla="*/ 209550 w 492919"/>
                <a:gd name="connsiteY3" fmla="*/ 142875 h 219075"/>
                <a:gd name="connsiteX4" fmla="*/ 300037 w 492919"/>
                <a:gd name="connsiteY4" fmla="*/ 78581 h 219075"/>
                <a:gd name="connsiteX5" fmla="*/ 321469 w 492919"/>
                <a:gd name="connsiteY5" fmla="*/ 69056 h 219075"/>
                <a:gd name="connsiteX6" fmla="*/ 328612 w 492919"/>
                <a:gd name="connsiteY6" fmla="*/ 59531 h 219075"/>
                <a:gd name="connsiteX7" fmla="*/ 409575 w 492919"/>
                <a:gd name="connsiteY7" fmla="*/ 35718 h 219075"/>
                <a:gd name="connsiteX8" fmla="*/ 492919 w 492919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919" h="219075">
                  <a:moveTo>
                    <a:pt x="0" y="219075"/>
                  </a:moveTo>
                  <a:lnTo>
                    <a:pt x="0" y="219075"/>
                  </a:lnTo>
                  <a:lnTo>
                    <a:pt x="188119" y="150018"/>
                  </a:lnTo>
                  <a:lnTo>
                    <a:pt x="209550" y="142875"/>
                  </a:lnTo>
                  <a:lnTo>
                    <a:pt x="300037" y="78581"/>
                  </a:lnTo>
                  <a:cubicBezTo>
                    <a:pt x="307181" y="75406"/>
                    <a:pt x="314964" y="73393"/>
                    <a:pt x="321469" y="69056"/>
                  </a:cubicBezTo>
                  <a:cubicBezTo>
                    <a:pt x="324771" y="66855"/>
                    <a:pt x="328612" y="59531"/>
                    <a:pt x="328612" y="59531"/>
                  </a:cubicBezTo>
                  <a:lnTo>
                    <a:pt x="409575" y="35718"/>
                  </a:lnTo>
                  <a:lnTo>
                    <a:pt x="492919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878681" y="2767013"/>
              <a:ext cx="1464469" cy="571500"/>
            </a:xfrm>
            <a:custGeom>
              <a:avLst/>
              <a:gdLst>
                <a:gd name="connsiteX0" fmla="*/ 0 w 1464469"/>
                <a:gd name="connsiteY0" fmla="*/ 571500 h 571500"/>
                <a:gd name="connsiteX1" fmla="*/ 164307 w 1464469"/>
                <a:gd name="connsiteY1" fmla="*/ 509587 h 571500"/>
                <a:gd name="connsiteX2" fmla="*/ 192882 w 1464469"/>
                <a:gd name="connsiteY2" fmla="*/ 500062 h 571500"/>
                <a:gd name="connsiteX3" fmla="*/ 202407 w 1464469"/>
                <a:gd name="connsiteY3" fmla="*/ 495300 h 571500"/>
                <a:gd name="connsiteX4" fmla="*/ 321469 w 1464469"/>
                <a:gd name="connsiteY4" fmla="*/ 431006 h 571500"/>
                <a:gd name="connsiteX5" fmla="*/ 461963 w 1464469"/>
                <a:gd name="connsiteY5" fmla="*/ 409575 h 571500"/>
                <a:gd name="connsiteX6" fmla="*/ 478632 w 1464469"/>
                <a:gd name="connsiteY6" fmla="*/ 397668 h 571500"/>
                <a:gd name="connsiteX7" fmla="*/ 531019 w 1464469"/>
                <a:gd name="connsiteY7" fmla="*/ 350043 h 571500"/>
                <a:gd name="connsiteX8" fmla="*/ 557213 w 1464469"/>
                <a:gd name="connsiteY8" fmla="*/ 345281 h 571500"/>
                <a:gd name="connsiteX9" fmla="*/ 566738 w 1464469"/>
                <a:gd name="connsiteY9" fmla="*/ 342900 h 571500"/>
                <a:gd name="connsiteX10" fmla="*/ 573882 w 1464469"/>
                <a:gd name="connsiteY10" fmla="*/ 340518 h 571500"/>
                <a:gd name="connsiteX11" fmla="*/ 709613 w 1464469"/>
                <a:gd name="connsiteY11" fmla="*/ 300037 h 571500"/>
                <a:gd name="connsiteX12" fmla="*/ 731044 w 1464469"/>
                <a:gd name="connsiteY12" fmla="*/ 292893 h 571500"/>
                <a:gd name="connsiteX13" fmla="*/ 783432 w 1464469"/>
                <a:gd name="connsiteY13" fmla="*/ 271462 h 571500"/>
                <a:gd name="connsiteX14" fmla="*/ 826294 w 1464469"/>
                <a:gd name="connsiteY14" fmla="*/ 266700 h 571500"/>
                <a:gd name="connsiteX15" fmla="*/ 838200 w 1464469"/>
                <a:gd name="connsiteY15" fmla="*/ 264318 h 571500"/>
                <a:gd name="connsiteX16" fmla="*/ 845344 w 1464469"/>
                <a:gd name="connsiteY16" fmla="*/ 261937 h 571500"/>
                <a:gd name="connsiteX17" fmla="*/ 895350 w 1464469"/>
                <a:gd name="connsiteY17" fmla="*/ 242887 h 571500"/>
                <a:gd name="connsiteX18" fmla="*/ 914400 w 1464469"/>
                <a:gd name="connsiteY18" fmla="*/ 230981 h 571500"/>
                <a:gd name="connsiteX19" fmla="*/ 928688 w 1464469"/>
                <a:gd name="connsiteY19" fmla="*/ 226218 h 571500"/>
                <a:gd name="connsiteX20" fmla="*/ 933450 w 1464469"/>
                <a:gd name="connsiteY20" fmla="*/ 223837 h 571500"/>
                <a:gd name="connsiteX21" fmla="*/ 950119 w 1464469"/>
                <a:gd name="connsiteY21" fmla="*/ 207168 h 571500"/>
                <a:gd name="connsiteX22" fmla="*/ 969169 w 1464469"/>
                <a:gd name="connsiteY22" fmla="*/ 195262 h 571500"/>
                <a:gd name="connsiteX23" fmla="*/ 1000125 w 1464469"/>
                <a:gd name="connsiteY23" fmla="*/ 176212 h 571500"/>
                <a:gd name="connsiteX24" fmla="*/ 1019175 w 1464469"/>
                <a:gd name="connsiteY24" fmla="*/ 169068 h 571500"/>
                <a:gd name="connsiteX25" fmla="*/ 1026319 w 1464469"/>
                <a:gd name="connsiteY25" fmla="*/ 164306 h 571500"/>
                <a:gd name="connsiteX26" fmla="*/ 1076325 w 1464469"/>
                <a:gd name="connsiteY26" fmla="*/ 145256 h 571500"/>
                <a:gd name="connsiteX27" fmla="*/ 1109663 w 1464469"/>
                <a:gd name="connsiteY27" fmla="*/ 133350 h 571500"/>
                <a:gd name="connsiteX28" fmla="*/ 1116807 w 1464469"/>
                <a:gd name="connsiteY28" fmla="*/ 130968 h 571500"/>
                <a:gd name="connsiteX29" fmla="*/ 1133475 w 1464469"/>
                <a:gd name="connsiteY29" fmla="*/ 128587 h 571500"/>
                <a:gd name="connsiteX30" fmla="*/ 1140619 w 1464469"/>
                <a:gd name="connsiteY30" fmla="*/ 126206 h 571500"/>
                <a:gd name="connsiteX31" fmla="*/ 1152525 w 1464469"/>
                <a:gd name="connsiteY31" fmla="*/ 121443 h 571500"/>
                <a:gd name="connsiteX32" fmla="*/ 1178719 w 1464469"/>
                <a:gd name="connsiteY32" fmla="*/ 109537 h 571500"/>
                <a:gd name="connsiteX33" fmla="*/ 1197769 w 1464469"/>
                <a:gd name="connsiteY33" fmla="*/ 102393 h 571500"/>
                <a:gd name="connsiteX34" fmla="*/ 1204913 w 1464469"/>
                <a:gd name="connsiteY34" fmla="*/ 97631 h 571500"/>
                <a:gd name="connsiteX35" fmla="*/ 1214438 w 1464469"/>
                <a:gd name="connsiteY35" fmla="*/ 95250 h 571500"/>
                <a:gd name="connsiteX36" fmla="*/ 1259682 w 1464469"/>
                <a:gd name="connsiteY36" fmla="*/ 73818 h 571500"/>
                <a:gd name="connsiteX37" fmla="*/ 1281113 w 1464469"/>
                <a:gd name="connsiteY37" fmla="*/ 64293 h 571500"/>
                <a:gd name="connsiteX38" fmla="*/ 1293019 w 1464469"/>
                <a:gd name="connsiteY38" fmla="*/ 59531 h 571500"/>
                <a:gd name="connsiteX39" fmla="*/ 1300163 w 1464469"/>
                <a:gd name="connsiteY39" fmla="*/ 54768 h 571500"/>
                <a:gd name="connsiteX40" fmla="*/ 1307307 w 1464469"/>
                <a:gd name="connsiteY40" fmla="*/ 52387 h 571500"/>
                <a:gd name="connsiteX41" fmla="*/ 1340644 w 1464469"/>
                <a:gd name="connsiteY41" fmla="*/ 35718 h 571500"/>
                <a:gd name="connsiteX42" fmla="*/ 1419225 w 1464469"/>
                <a:gd name="connsiteY42" fmla="*/ 14287 h 571500"/>
                <a:gd name="connsiteX43" fmla="*/ 1464469 w 1464469"/>
                <a:gd name="connsiteY43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64469" h="571500">
                  <a:moveTo>
                    <a:pt x="0" y="571500"/>
                  </a:moveTo>
                  <a:lnTo>
                    <a:pt x="164307" y="509587"/>
                  </a:lnTo>
                  <a:cubicBezTo>
                    <a:pt x="173832" y="506412"/>
                    <a:pt x="183481" y="503587"/>
                    <a:pt x="192882" y="500062"/>
                  </a:cubicBezTo>
                  <a:cubicBezTo>
                    <a:pt x="196206" y="498816"/>
                    <a:pt x="202407" y="495300"/>
                    <a:pt x="202407" y="495300"/>
                  </a:cubicBezTo>
                  <a:lnTo>
                    <a:pt x="321469" y="431006"/>
                  </a:lnTo>
                  <a:lnTo>
                    <a:pt x="461963" y="409575"/>
                  </a:lnTo>
                  <a:lnTo>
                    <a:pt x="478632" y="397668"/>
                  </a:lnTo>
                  <a:lnTo>
                    <a:pt x="531019" y="350043"/>
                  </a:lnTo>
                  <a:lnTo>
                    <a:pt x="557213" y="345281"/>
                  </a:lnTo>
                  <a:cubicBezTo>
                    <a:pt x="560422" y="344639"/>
                    <a:pt x="563591" y="343799"/>
                    <a:pt x="566738" y="342900"/>
                  </a:cubicBezTo>
                  <a:cubicBezTo>
                    <a:pt x="569152" y="342210"/>
                    <a:pt x="573882" y="340518"/>
                    <a:pt x="573882" y="340518"/>
                  </a:cubicBezTo>
                  <a:lnTo>
                    <a:pt x="709613" y="300037"/>
                  </a:lnTo>
                  <a:lnTo>
                    <a:pt x="731044" y="292893"/>
                  </a:lnTo>
                  <a:lnTo>
                    <a:pt x="783432" y="271462"/>
                  </a:lnTo>
                  <a:cubicBezTo>
                    <a:pt x="795595" y="270246"/>
                    <a:pt x="813783" y="268625"/>
                    <a:pt x="826294" y="266700"/>
                  </a:cubicBezTo>
                  <a:cubicBezTo>
                    <a:pt x="830294" y="266085"/>
                    <a:pt x="834274" y="265300"/>
                    <a:pt x="838200" y="264318"/>
                  </a:cubicBezTo>
                  <a:cubicBezTo>
                    <a:pt x="840635" y="263709"/>
                    <a:pt x="845344" y="261937"/>
                    <a:pt x="845344" y="261937"/>
                  </a:cubicBezTo>
                  <a:lnTo>
                    <a:pt x="895350" y="242887"/>
                  </a:lnTo>
                  <a:cubicBezTo>
                    <a:pt x="901700" y="238918"/>
                    <a:pt x="907702" y="234330"/>
                    <a:pt x="914400" y="230981"/>
                  </a:cubicBezTo>
                  <a:cubicBezTo>
                    <a:pt x="918890" y="228736"/>
                    <a:pt x="924198" y="228463"/>
                    <a:pt x="928688" y="226218"/>
                  </a:cubicBezTo>
                  <a:lnTo>
                    <a:pt x="933450" y="223837"/>
                  </a:lnTo>
                  <a:lnTo>
                    <a:pt x="950119" y="207168"/>
                  </a:lnTo>
                  <a:lnTo>
                    <a:pt x="969169" y="195262"/>
                  </a:lnTo>
                  <a:lnTo>
                    <a:pt x="1000125" y="176212"/>
                  </a:lnTo>
                  <a:cubicBezTo>
                    <a:pt x="1006475" y="173831"/>
                    <a:pt x="1013001" y="171874"/>
                    <a:pt x="1019175" y="169068"/>
                  </a:cubicBezTo>
                  <a:cubicBezTo>
                    <a:pt x="1021780" y="167884"/>
                    <a:pt x="1026319" y="164306"/>
                    <a:pt x="1026319" y="164306"/>
                  </a:cubicBezTo>
                  <a:lnTo>
                    <a:pt x="1076325" y="145256"/>
                  </a:lnTo>
                  <a:cubicBezTo>
                    <a:pt x="1100107" y="136337"/>
                    <a:pt x="1088918" y="140265"/>
                    <a:pt x="1109663" y="133350"/>
                  </a:cubicBezTo>
                  <a:cubicBezTo>
                    <a:pt x="1112044" y="132556"/>
                    <a:pt x="1114322" y="131323"/>
                    <a:pt x="1116807" y="130968"/>
                  </a:cubicBezTo>
                  <a:lnTo>
                    <a:pt x="1133475" y="128587"/>
                  </a:lnTo>
                  <a:cubicBezTo>
                    <a:pt x="1135856" y="127793"/>
                    <a:pt x="1138269" y="127087"/>
                    <a:pt x="1140619" y="126206"/>
                  </a:cubicBezTo>
                  <a:cubicBezTo>
                    <a:pt x="1144621" y="124705"/>
                    <a:pt x="1152525" y="121443"/>
                    <a:pt x="1152525" y="121443"/>
                  </a:cubicBezTo>
                  <a:lnTo>
                    <a:pt x="1178719" y="109537"/>
                  </a:lnTo>
                  <a:cubicBezTo>
                    <a:pt x="1185069" y="107156"/>
                    <a:pt x="1191595" y="105199"/>
                    <a:pt x="1197769" y="102393"/>
                  </a:cubicBezTo>
                  <a:cubicBezTo>
                    <a:pt x="1200374" y="101209"/>
                    <a:pt x="1202282" y="98758"/>
                    <a:pt x="1204913" y="97631"/>
                  </a:cubicBezTo>
                  <a:cubicBezTo>
                    <a:pt x="1207921" y="96342"/>
                    <a:pt x="1214438" y="95250"/>
                    <a:pt x="1214438" y="95250"/>
                  </a:cubicBezTo>
                  <a:lnTo>
                    <a:pt x="1259682" y="73818"/>
                  </a:lnTo>
                  <a:lnTo>
                    <a:pt x="1281113" y="64293"/>
                  </a:lnTo>
                  <a:cubicBezTo>
                    <a:pt x="1285042" y="62609"/>
                    <a:pt x="1289196" y="61443"/>
                    <a:pt x="1293019" y="59531"/>
                  </a:cubicBezTo>
                  <a:cubicBezTo>
                    <a:pt x="1295579" y="58251"/>
                    <a:pt x="1297603" y="56048"/>
                    <a:pt x="1300163" y="54768"/>
                  </a:cubicBezTo>
                  <a:cubicBezTo>
                    <a:pt x="1302408" y="53645"/>
                    <a:pt x="1307307" y="52387"/>
                    <a:pt x="1307307" y="52387"/>
                  </a:cubicBezTo>
                  <a:lnTo>
                    <a:pt x="1340644" y="35718"/>
                  </a:lnTo>
                  <a:lnTo>
                    <a:pt x="1419225" y="14287"/>
                  </a:lnTo>
                  <a:lnTo>
                    <a:pt x="1464469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1847850" y="2924175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1824038" y="2645569"/>
              <a:ext cx="526256" cy="273844"/>
            </a:xfrm>
            <a:custGeom>
              <a:avLst/>
              <a:gdLst>
                <a:gd name="connsiteX0" fmla="*/ 0 w 526256"/>
                <a:gd name="connsiteY0" fmla="*/ 273844 h 273844"/>
                <a:gd name="connsiteX1" fmla="*/ 109537 w 526256"/>
                <a:gd name="connsiteY1" fmla="*/ 245269 h 273844"/>
                <a:gd name="connsiteX2" fmla="*/ 207168 w 526256"/>
                <a:gd name="connsiteY2" fmla="*/ 197644 h 273844"/>
                <a:gd name="connsiteX3" fmla="*/ 226218 w 526256"/>
                <a:gd name="connsiteY3" fmla="*/ 190500 h 273844"/>
                <a:gd name="connsiteX4" fmla="*/ 290512 w 526256"/>
                <a:gd name="connsiteY4" fmla="*/ 142875 h 273844"/>
                <a:gd name="connsiteX5" fmla="*/ 388143 w 526256"/>
                <a:gd name="connsiteY5" fmla="*/ 92869 h 273844"/>
                <a:gd name="connsiteX6" fmla="*/ 409575 w 526256"/>
                <a:gd name="connsiteY6" fmla="*/ 85725 h 273844"/>
                <a:gd name="connsiteX7" fmla="*/ 476250 w 526256"/>
                <a:gd name="connsiteY7" fmla="*/ 47625 h 273844"/>
                <a:gd name="connsiteX8" fmla="*/ 514350 w 526256"/>
                <a:gd name="connsiteY8" fmla="*/ 9525 h 273844"/>
                <a:gd name="connsiteX9" fmla="*/ 526256 w 526256"/>
                <a:gd name="connsiteY9" fmla="*/ 0 h 27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256" h="273844">
                  <a:moveTo>
                    <a:pt x="0" y="273844"/>
                  </a:moveTo>
                  <a:lnTo>
                    <a:pt x="109537" y="245269"/>
                  </a:lnTo>
                  <a:lnTo>
                    <a:pt x="207168" y="197644"/>
                  </a:lnTo>
                  <a:lnTo>
                    <a:pt x="226218" y="190500"/>
                  </a:lnTo>
                  <a:lnTo>
                    <a:pt x="290512" y="142875"/>
                  </a:lnTo>
                  <a:lnTo>
                    <a:pt x="388143" y="92869"/>
                  </a:lnTo>
                  <a:cubicBezTo>
                    <a:pt x="407936" y="85446"/>
                    <a:pt x="400411" y="85725"/>
                    <a:pt x="409575" y="85725"/>
                  </a:cubicBezTo>
                  <a:lnTo>
                    <a:pt x="476250" y="47625"/>
                  </a:lnTo>
                  <a:lnTo>
                    <a:pt x="514350" y="9525"/>
                  </a:lnTo>
                  <a:lnTo>
                    <a:pt x="526256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1393031" y="2524125"/>
              <a:ext cx="771525" cy="535781"/>
            </a:xfrm>
            <a:custGeom>
              <a:avLst/>
              <a:gdLst>
                <a:gd name="connsiteX0" fmla="*/ 0 w 771525"/>
                <a:gd name="connsiteY0" fmla="*/ 535781 h 535781"/>
                <a:gd name="connsiteX1" fmla="*/ 123825 w 771525"/>
                <a:gd name="connsiteY1" fmla="*/ 464344 h 535781"/>
                <a:gd name="connsiteX2" fmla="*/ 145257 w 771525"/>
                <a:gd name="connsiteY2" fmla="*/ 459581 h 535781"/>
                <a:gd name="connsiteX3" fmla="*/ 257175 w 771525"/>
                <a:gd name="connsiteY3" fmla="*/ 435769 h 535781"/>
                <a:gd name="connsiteX4" fmla="*/ 285750 w 771525"/>
                <a:gd name="connsiteY4" fmla="*/ 431006 h 535781"/>
                <a:gd name="connsiteX5" fmla="*/ 304800 w 771525"/>
                <a:gd name="connsiteY5" fmla="*/ 426244 h 535781"/>
                <a:gd name="connsiteX6" fmla="*/ 357188 w 771525"/>
                <a:gd name="connsiteY6" fmla="*/ 378619 h 535781"/>
                <a:gd name="connsiteX7" fmla="*/ 395288 w 771525"/>
                <a:gd name="connsiteY7" fmla="*/ 366713 h 535781"/>
                <a:gd name="connsiteX8" fmla="*/ 400050 w 771525"/>
                <a:gd name="connsiteY8" fmla="*/ 366713 h 535781"/>
                <a:gd name="connsiteX9" fmla="*/ 438150 w 771525"/>
                <a:gd name="connsiteY9" fmla="*/ 354806 h 535781"/>
                <a:gd name="connsiteX10" fmla="*/ 457200 w 771525"/>
                <a:gd name="connsiteY10" fmla="*/ 340519 h 535781"/>
                <a:gd name="connsiteX11" fmla="*/ 509588 w 771525"/>
                <a:gd name="connsiteY11" fmla="*/ 283369 h 535781"/>
                <a:gd name="connsiteX12" fmla="*/ 557213 w 771525"/>
                <a:gd name="connsiteY12" fmla="*/ 197644 h 535781"/>
                <a:gd name="connsiteX13" fmla="*/ 569119 w 771525"/>
                <a:gd name="connsiteY13" fmla="*/ 180975 h 535781"/>
                <a:gd name="connsiteX14" fmla="*/ 571500 w 771525"/>
                <a:gd name="connsiteY14" fmla="*/ 173831 h 535781"/>
                <a:gd name="connsiteX15" fmla="*/ 585788 w 771525"/>
                <a:gd name="connsiteY15" fmla="*/ 138113 h 535781"/>
                <a:gd name="connsiteX16" fmla="*/ 602457 w 771525"/>
                <a:gd name="connsiteY16" fmla="*/ 109538 h 535781"/>
                <a:gd name="connsiteX17" fmla="*/ 635794 w 771525"/>
                <a:gd name="connsiteY17" fmla="*/ 76200 h 535781"/>
                <a:gd name="connsiteX18" fmla="*/ 654844 w 771525"/>
                <a:gd name="connsiteY18" fmla="*/ 61913 h 535781"/>
                <a:gd name="connsiteX19" fmla="*/ 661988 w 771525"/>
                <a:gd name="connsiteY19" fmla="*/ 57150 h 535781"/>
                <a:gd name="connsiteX20" fmla="*/ 664369 w 771525"/>
                <a:gd name="connsiteY20" fmla="*/ 57150 h 535781"/>
                <a:gd name="connsiteX21" fmla="*/ 690563 w 771525"/>
                <a:gd name="connsiteY21" fmla="*/ 38100 h 535781"/>
                <a:gd name="connsiteX22" fmla="*/ 709613 w 771525"/>
                <a:gd name="connsiteY22" fmla="*/ 30956 h 535781"/>
                <a:gd name="connsiteX23" fmla="*/ 716757 w 771525"/>
                <a:gd name="connsiteY23" fmla="*/ 28575 h 535781"/>
                <a:gd name="connsiteX24" fmla="*/ 742950 w 771525"/>
                <a:gd name="connsiteY24" fmla="*/ 14288 h 535781"/>
                <a:gd name="connsiteX25" fmla="*/ 771525 w 771525"/>
                <a:gd name="connsiteY25" fmla="*/ 0 h 5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1525" h="535781">
                  <a:moveTo>
                    <a:pt x="0" y="535781"/>
                  </a:moveTo>
                  <a:lnTo>
                    <a:pt x="123825" y="464344"/>
                  </a:lnTo>
                  <a:lnTo>
                    <a:pt x="145257" y="459581"/>
                  </a:lnTo>
                  <a:lnTo>
                    <a:pt x="257175" y="435769"/>
                  </a:lnTo>
                  <a:cubicBezTo>
                    <a:pt x="296123" y="431442"/>
                    <a:pt x="266543" y="436245"/>
                    <a:pt x="285750" y="431006"/>
                  </a:cubicBezTo>
                  <a:cubicBezTo>
                    <a:pt x="292065" y="429284"/>
                    <a:pt x="304800" y="426244"/>
                    <a:pt x="304800" y="426244"/>
                  </a:cubicBezTo>
                  <a:lnTo>
                    <a:pt x="357188" y="378619"/>
                  </a:lnTo>
                  <a:cubicBezTo>
                    <a:pt x="364666" y="375815"/>
                    <a:pt x="386742" y="366713"/>
                    <a:pt x="395288" y="366713"/>
                  </a:cubicBezTo>
                  <a:lnTo>
                    <a:pt x="400050" y="366713"/>
                  </a:lnTo>
                  <a:lnTo>
                    <a:pt x="438150" y="354806"/>
                  </a:lnTo>
                  <a:cubicBezTo>
                    <a:pt x="455732" y="342248"/>
                    <a:pt x="449991" y="347728"/>
                    <a:pt x="457200" y="340519"/>
                  </a:cubicBezTo>
                  <a:lnTo>
                    <a:pt x="509588" y="283369"/>
                  </a:lnTo>
                  <a:lnTo>
                    <a:pt x="557213" y="197644"/>
                  </a:lnTo>
                  <a:cubicBezTo>
                    <a:pt x="561182" y="192088"/>
                    <a:pt x="565606" y="186830"/>
                    <a:pt x="569119" y="180975"/>
                  </a:cubicBezTo>
                  <a:cubicBezTo>
                    <a:pt x="570410" y="178823"/>
                    <a:pt x="571500" y="173831"/>
                    <a:pt x="571500" y="173831"/>
                  </a:cubicBezTo>
                  <a:lnTo>
                    <a:pt x="585788" y="138113"/>
                  </a:lnTo>
                  <a:cubicBezTo>
                    <a:pt x="602883" y="111249"/>
                    <a:pt x="602457" y="122268"/>
                    <a:pt x="602457" y="109538"/>
                  </a:cubicBezTo>
                  <a:lnTo>
                    <a:pt x="635794" y="76200"/>
                  </a:lnTo>
                  <a:cubicBezTo>
                    <a:pt x="642144" y="71438"/>
                    <a:pt x="648425" y="66582"/>
                    <a:pt x="654844" y="61913"/>
                  </a:cubicBezTo>
                  <a:cubicBezTo>
                    <a:pt x="657159" y="60230"/>
                    <a:pt x="659428" y="58430"/>
                    <a:pt x="661988" y="57150"/>
                  </a:cubicBezTo>
                  <a:cubicBezTo>
                    <a:pt x="662698" y="56795"/>
                    <a:pt x="663575" y="57150"/>
                    <a:pt x="664369" y="57150"/>
                  </a:cubicBezTo>
                  <a:lnTo>
                    <a:pt x="690563" y="38100"/>
                  </a:lnTo>
                  <a:lnTo>
                    <a:pt x="709613" y="30956"/>
                  </a:lnTo>
                  <a:cubicBezTo>
                    <a:pt x="711972" y="30098"/>
                    <a:pt x="716757" y="28575"/>
                    <a:pt x="716757" y="28575"/>
                  </a:cubicBezTo>
                  <a:lnTo>
                    <a:pt x="742950" y="14288"/>
                  </a:lnTo>
                  <a:lnTo>
                    <a:pt x="771525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1940719" y="2505075"/>
              <a:ext cx="652462" cy="269081"/>
            </a:xfrm>
            <a:custGeom>
              <a:avLst/>
              <a:gdLst>
                <a:gd name="connsiteX0" fmla="*/ 0 w 652462"/>
                <a:gd name="connsiteY0" fmla="*/ 269081 h 269081"/>
                <a:gd name="connsiteX1" fmla="*/ 188119 w 652462"/>
                <a:gd name="connsiteY1" fmla="*/ 202406 h 269081"/>
                <a:gd name="connsiteX2" fmla="*/ 302419 w 652462"/>
                <a:gd name="connsiteY2" fmla="*/ 152400 h 269081"/>
                <a:gd name="connsiteX3" fmla="*/ 319087 w 652462"/>
                <a:gd name="connsiteY3" fmla="*/ 140494 h 269081"/>
                <a:gd name="connsiteX4" fmla="*/ 383381 w 652462"/>
                <a:gd name="connsiteY4" fmla="*/ 85725 h 269081"/>
                <a:gd name="connsiteX5" fmla="*/ 461962 w 652462"/>
                <a:gd name="connsiteY5" fmla="*/ 45244 h 269081"/>
                <a:gd name="connsiteX6" fmla="*/ 547687 w 652462"/>
                <a:gd name="connsiteY6" fmla="*/ 14288 h 269081"/>
                <a:gd name="connsiteX7" fmla="*/ 623887 w 652462"/>
                <a:gd name="connsiteY7" fmla="*/ 2381 h 269081"/>
                <a:gd name="connsiteX8" fmla="*/ 645319 w 652462"/>
                <a:gd name="connsiteY8" fmla="*/ 0 h 269081"/>
                <a:gd name="connsiteX9" fmla="*/ 652462 w 652462"/>
                <a:gd name="connsiteY9" fmla="*/ 0 h 26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462" h="269081">
                  <a:moveTo>
                    <a:pt x="0" y="269081"/>
                  </a:moveTo>
                  <a:lnTo>
                    <a:pt x="188119" y="202406"/>
                  </a:lnTo>
                  <a:lnTo>
                    <a:pt x="302419" y="152400"/>
                  </a:lnTo>
                  <a:lnTo>
                    <a:pt x="319087" y="140494"/>
                  </a:lnTo>
                  <a:lnTo>
                    <a:pt x="383381" y="85725"/>
                  </a:lnTo>
                  <a:lnTo>
                    <a:pt x="461962" y="45244"/>
                  </a:lnTo>
                  <a:lnTo>
                    <a:pt x="547687" y="14288"/>
                  </a:lnTo>
                  <a:lnTo>
                    <a:pt x="623887" y="2381"/>
                  </a:lnTo>
                  <a:lnTo>
                    <a:pt x="645319" y="0"/>
                  </a:lnTo>
                  <a:lnTo>
                    <a:pt x="652462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2407444" y="2395538"/>
              <a:ext cx="407194" cy="223837"/>
            </a:xfrm>
            <a:custGeom>
              <a:avLst/>
              <a:gdLst>
                <a:gd name="connsiteX0" fmla="*/ 0 w 407194"/>
                <a:gd name="connsiteY0" fmla="*/ 223837 h 223837"/>
                <a:gd name="connsiteX1" fmla="*/ 145256 w 407194"/>
                <a:gd name="connsiteY1" fmla="*/ 159543 h 223837"/>
                <a:gd name="connsiteX2" fmla="*/ 264319 w 407194"/>
                <a:gd name="connsiteY2" fmla="*/ 104775 h 223837"/>
                <a:gd name="connsiteX3" fmla="*/ 283369 w 407194"/>
                <a:gd name="connsiteY3" fmla="*/ 92868 h 223837"/>
                <a:gd name="connsiteX4" fmla="*/ 295275 w 407194"/>
                <a:gd name="connsiteY4" fmla="*/ 85725 h 223837"/>
                <a:gd name="connsiteX5" fmla="*/ 345281 w 407194"/>
                <a:gd name="connsiteY5" fmla="*/ 47625 h 223837"/>
                <a:gd name="connsiteX6" fmla="*/ 366712 w 407194"/>
                <a:gd name="connsiteY6" fmla="*/ 33337 h 223837"/>
                <a:gd name="connsiteX7" fmla="*/ 407194 w 407194"/>
                <a:gd name="connsiteY7" fmla="*/ 0 h 22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194" h="223837">
                  <a:moveTo>
                    <a:pt x="0" y="223837"/>
                  </a:moveTo>
                  <a:lnTo>
                    <a:pt x="145256" y="159543"/>
                  </a:lnTo>
                  <a:lnTo>
                    <a:pt x="264319" y="104775"/>
                  </a:lnTo>
                  <a:cubicBezTo>
                    <a:pt x="270669" y="100806"/>
                    <a:pt x="276795" y="96454"/>
                    <a:pt x="283369" y="92868"/>
                  </a:cubicBezTo>
                  <a:cubicBezTo>
                    <a:pt x="296972" y="85448"/>
                    <a:pt x="284864" y="96134"/>
                    <a:pt x="295275" y="85725"/>
                  </a:cubicBezTo>
                  <a:lnTo>
                    <a:pt x="345281" y="47625"/>
                  </a:lnTo>
                  <a:cubicBezTo>
                    <a:pt x="365283" y="35123"/>
                    <a:pt x="359036" y="41013"/>
                    <a:pt x="366712" y="33337"/>
                  </a:cubicBezTo>
                  <a:lnTo>
                    <a:pt x="407194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2081213" y="2581275"/>
              <a:ext cx="140493" cy="111919"/>
            </a:xfrm>
            <a:custGeom>
              <a:avLst/>
              <a:gdLst>
                <a:gd name="connsiteX0" fmla="*/ 0 w 140493"/>
                <a:gd name="connsiteY0" fmla="*/ 111919 h 111919"/>
                <a:gd name="connsiteX1" fmla="*/ 54768 w 140493"/>
                <a:gd name="connsiteY1" fmla="*/ 50006 h 111919"/>
                <a:gd name="connsiteX2" fmla="*/ 119062 w 140493"/>
                <a:gd name="connsiteY2" fmla="*/ 14288 h 111919"/>
                <a:gd name="connsiteX3" fmla="*/ 140493 w 140493"/>
                <a:gd name="connsiteY3" fmla="*/ 0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493" h="111919">
                  <a:moveTo>
                    <a:pt x="0" y="111919"/>
                  </a:moveTo>
                  <a:lnTo>
                    <a:pt x="54768" y="50006"/>
                  </a:lnTo>
                  <a:lnTo>
                    <a:pt x="119062" y="14288"/>
                  </a:lnTo>
                  <a:lnTo>
                    <a:pt x="140493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721519" y="2650331"/>
              <a:ext cx="947737" cy="531019"/>
            </a:xfrm>
            <a:custGeom>
              <a:avLst/>
              <a:gdLst>
                <a:gd name="connsiteX0" fmla="*/ 0 w 947737"/>
                <a:gd name="connsiteY0" fmla="*/ 531019 h 531019"/>
                <a:gd name="connsiteX1" fmla="*/ 0 w 947737"/>
                <a:gd name="connsiteY1" fmla="*/ 531019 h 531019"/>
                <a:gd name="connsiteX2" fmla="*/ 185737 w 947737"/>
                <a:gd name="connsiteY2" fmla="*/ 428625 h 531019"/>
                <a:gd name="connsiteX3" fmla="*/ 214312 w 947737"/>
                <a:gd name="connsiteY3" fmla="*/ 421482 h 531019"/>
                <a:gd name="connsiteX4" fmla="*/ 338137 w 947737"/>
                <a:gd name="connsiteY4" fmla="*/ 366713 h 531019"/>
                <a:gd name="connsiteX5" fmla="*/ 357187 w 947737"/>
                <a:gd name="connsiteY5" fmla="*/ 359569 h 531019"/>
                <a:gd name="connsiteX6" fmla="*/ 366712 w 947737"/>
                <a:gd name="connsiteY6" fmla="*/ 354807 h 531019"/>
                <a:gd name="connsiteX7" fmla="*/ 450056 w 947737"/>
                <a:gd name="connsiteY7" fmla="*/ 314325 h 531019"/>
                <a:gd name="connsiteX8" fmla="*/ 473869 w 947737"/>
                <a:gd name="connsiteY8" fmla="*/ 304800 h 531019"/>
                <a:gd name="connsiteX9" fmla="*/ 485775 w 947737"/>
                <a:gd name="connsiteY9" fmla="*/ 297657 h 531019"/>
                <a:gd name="connsiteX10" fmla="*/ 492919 w 947737"/>
                <a:gd name="connsiteY10" fmla="*/ 292894 h 531019"/>
                <a:gd name="connsiteX11" fmla="*/ 500062 w 947737"/>
                <a:gd name="connsiteY11" fmla="*/ 290513 h 531019"/>
                <a:gd name="connsiteX12" fmla="*/ 511969 w 947737"/>
                <a:gd name="connsiteY12" fmla="*/ 283369 h 531019"/>
                <a:gd name="connsiteX13" fmla="*/ 528637 w 947737"/>
                <a:gd name="connsiteY13" fmla="*/ 276225 h 531019"/>
                <a:gd name="connsiteX14" fmla="*/ 581025 w 947737"/>
                <a:gd name="connsiteY14" fmla="*/ 235744 h 531019"/>
                <a:gd name="connsiteX15" fmla="*/ 609600 w 947737"/>
                <a:gd name="connsiteY15" fmla="*/ 209550 h 531019"/>
                <a:gd name="connsiteX16" fmla="*/ 726281 w 947737"/>
                <a:gd name="connsiteY16" fmla="*/ 133350 h 531019"/>
                <a:gd name="connsiteX17" fmla="*/ 783431 w 947737"/>
                <a:gd name="connsiteY17" fmla="*/ 92869 h 531019"/>
                <a:gd name="connsiteX18" fmla="*/ 804862 w 947737"/>
                <a:gd name="connsiteY18" fmla="*/ 76200 h 531019"/>
                <a:gd name="connsiteX19" fmla="*/ 897731 w 947737"/>
                <a:gd name="connsiteY19" fmla="*/ 23813 h 531019"/>
                <a:gd name="connsiteX20" fmla="*/ 914400 w 947737"/>
                <a:gd name="connsiteY20" fmla="*/ 11907 h 531019"/>
                <a:gd name="connsiteX21" fmla="*/ 921544 w 947737"/>
                <a:gd name="connsiteY21" fmla="*/ 7144 h 531019"/>
                <a:gd name="connsiteX22" fmla="*/ 947737 w 947737"/>
                <a:gd name="connsiteY22" fmla="*/ 0 h 53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7737" h="531019">
                  <a:moveTo>
                    <a:pt x="0" y="531019"/>
                  </a:moveTo>
                  <a:lnTo>
                    <a:pt x="0" y="531019"/>
                  </a:lnTo>
                  <a:lnTo>
                    <a:pt x="185737" y="428625"/>
                  </a:lnTo>
                  <a:cubicBezTo>
                    <a:pt x="211290" y="423515"/>
                    <a:pt x="202310" y="427483"/>
                    <a:pt x="214312" y="421482"/>
                  </a:cubicBezTo>
                  <a:lnTo>
                    <a:pt x="338137" y="366713"/>
                  </a:lnTo>
                  <a:cubicBezTo>
                    <a:pt x="344487" y="364332"/>
                    <a:pt x="350927" y="362177"/>
                    <a:pt x="357187" y="359569"/>
                  </a:cubicBezTo>
                  <a:cubicBezTo>
                    <a:pt x="360464" y="358204"/>
                    <a:pt x="366712" y="354807"/>
                    <a:pt x="366712" y="354807"/>
                  </a:cubicBezTo>
                  <a:lnTo>
                    <a:pt x="450056" y="314325"/>
                  </a:lnTo>
                  <a:cubicBezTo>
                    <a:pt x="457994" y="311150"/>
                    <a:pt x="466122" y="308415"/>
                    <a:pt x="473869" y="304800"/>
                  </a:cubicBezTo>
                  <a:cubicBezTo>
                    <a:pt x="478063" y="302843"/>
                    <a:pt x="481850" y="300110"/>
                    <a:pt x="485775" y="297657"/>
                  </a:cubicBezTo>
                  <a:cubicBezTo>
                    <a:pt x="488202" y="296140"/>
                    <a:pt x="490359" y="294174"/>
                    <a:pt x="492919" y="292894"/>
                  </a:cubicBezTo>
                  <a:cubicBezTo>
                    <a:pt x="495164" y="291772"/>
                    <a:pt x="497817" y="291635"/>
                    <a:pt x="500062" y="290513"/>
                  </a:cubicBezTo>
                  <a:cubicBezTo>
                    <a:pt x="504202" y="288443"/>
                    <a:pt x="507671" y="285088"/>
                    <a:pt x="511969" y="283369"/>
                  </a:cubicBezTo>
                  <a:cubicBezTo>
                    <a:pt x="530777" y="275846"/>
                    <a:pt x="518406" y="286458"/>
                    <a:pt x="528637" y="276225"/>
                  </a:cubicBezTo>
                  <a:lnTo>
                    <a:pt x="581025" y="235744"/>
                  </a:lnTo>
                  <a:cubicBezTo>
                    <a:pt x="606092" y="210677"/>
                    <a:pt x="594797" y="216953"/>
                    <a:pt x="609600" y="209550"/>
                  </a:cubicBezTo>
                  <a:lnTo>
                    <a:pt x="726281" y="133350"/>
                  </a:lnTo>
                  <a:lnTo>
                    <a:pt x="783431" y="92869"/>
                  </a:lnTo>
                  <a:cubicBezTo>
                    <a:pt x="801448" y="77427"/>
                    <a:pt x="793555" y="81856"/>
                    <a:pt x="804862" y="76200"/>
                  </a:cubicBezTo>
                  <a:lnTo>
                    <a:pt x="897731" y="23813"/>
                  </a:lnTo>
                  <a:cubicBezTo>
                    <a:pt x="903287" y="19844"/>
                    <a:pt x="908545" y="15420"/>
                    <a:pt x="914400" y="11907"/>
                  </a:cubicBezTo>
                  <a:cubicBezTo>
                    <a:pt x="922297" y="7169"/>
                    <a:pt x="921544" y="12701"/>
                    <a:pt x="921544" y="7144"/>
                  </a:cubicBezTo>
                  <a:lnTo>
                    <a:pt x="947737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704850" y="2414588"/>
              <a:ext cx="1402556" cy="909637"/>
            </a:xfrm>
            <a:custGeom>
              <a:avLst/>
              <a:gdLst>
                <a:gd name="connsiteX0" fmla="*/ 0 w 1402556"/>
                <a:gd name="connsiteY0" fmla="*/ 909637 h 909637"/>
                <a:gd name="connsiteX1" fmla="*/ 176213 w 1402556"/>
                <a:gd name="connsiteY1" fmla="*/ 809625 h 909637"/>
                <a:gd name="connsiteX2" fmla="*/ 211931 w 1402556"/>
                <a:gd name="connsiteY2" fmla="*/ 809625 h 909637"/>
                <a:gd name="connsiteX3" fmla="*/ 390525 w 1402556"/>
                <a:gd name="connsiteY3" fmla="*/ 707231 h 909637"/>
                <a:gd name="connsiteX4" fmla="*/ 502444 w 1402556"/>
                <a:gd name="connsiteY4" fmla="*/ 676275 h 909637"/>
                <a:gd name="connsiteX5" fmla="*/ 521494 w 1402556"/>
                <a:gd name="connsiteY5" fmla="*/ 669131 h 909637"/>
                <a:gd name="connsiteX6" fmla="*/ 531019 w 1402556"/>
                <a:gd name="connsiteY6" fmla="*/ 661987 h 909637"/>
                <a:gd name="connsiteX7" fmla="*/ 633413 w 1402556"/>
                <a:gd name="connsiteY7" fmla="*/ 600075 h 909637"/>
                <a:gd name="connsiteX8" fmla="*/ 721519 w 1402556"/>
                <a:gd name="connsiteY8" fmla="*/ 550068 h 909637"/>
                <a:gd name="connsiteX9" fmla="*/ 740569 w 1402556"/>
                <a:gd name="connsiteY9" fmla="*/ 538162 h 909637"/>
                <a:gd name="connsiteX10" fmla="*/ 752475 w 1402556"/>
                <a:gd name="connsiteY10" fmla="*/ 533400 h 909637"/>
                <a:gd name="connsiteX11" fmla="*/ 757238 w 1402556"/>
                <a:gd name="connsiteY11" fmla="*/ 526256 h 909637"/>
                <a:gd name="connsiteX12" fmla="*/ 764381 w 1402556"/>
                <a:gd name="connsiteY12" fmla="*/ 523875 h 909637"/>
                <a:gd name="connsiteX13" fmla="*/ 804863 w 1402556"/>
                <a:gd name="connsiteY13" fmla="*/ 488156 h 909637"/>
                <a:gd name="connsiteX14" fmla="*/ 823913 w 1402556"/>
                <a:gd name="connsiteY14" fmla="*/ 471487 h 909637"/>
                <a:gd name="connsiteX15" fmla="*/ 831056 w 1402556"/>
                <a:gd name="connsiteY15" fmla="*/ 461962 h 909637"/>
                <a:gd name="connsiteX16" fmla="*/ 840581 w 1402556"/>
                <a:gd name="connsiteY16" fmla="*/ 454818 h 909637"/>
                <a:gd name="connsiteX17" fmla="*/ 859631 w 1402556"/>
                <a:gd name="connsiteY17" fmla="*/ 435768 h 909637"/>
                <a:gd name="connsiteX18" fmla="*/ 883444 w 1402556"/>
                <a:gd name="connsiteY18" fmla="*/ 416718 h 909637"/>
                <a:gd name="connsiteX19" fmla="*/ 900113 w 1402556"/>
                <a:gd name="connsiteY19" fmla="*/ 404812 h 909637"/>
                <a:gd name="connsiteX20" fmla="*/ 909638 w 1402556"/>
                <a:gd name="connsiteY20" fmla="*/ 400050 h 909637"/>
                <a:gd name="connsiteX21" fmla="*/ 959644 w 1402556"/>
                <a:gd name="connsiteY21" fmla="*/ 376237 h 909637"/>
                <a:gd name="connsiteX22" fmla="*/ 988219 w 1402556"/>
                <a:gd name="connsiteY22" fmla="*/ 359568 h 909637"/>
                <a:gd name="connsiteX23" fmla="*/ 1000125 w 1402556"/>
                <a:gd name="connsiteY23" fmla="*/ 352425 h 909637"/>
                <a:gd name="connsiteX24" fmla="*/ 1026319 w 1402556"/>
                <a:gd name="connsiteY24" fmla="*/ 328612 h 909637"/>
                <a:gd name="connsiteX25" fmla="*/ 1047750 w 1402556"/>
                <a:gd name="connsiteY25" fmla="*/ 314325 h 909637"/>
                <a:gd name="connsiteX26" fmla="*/ 1054894 w 1402556"/>
                <a:gd name="connsiteY26" fmla="*/ 311943 h 909637"/>
                <a:gd name="connsiteX27" fmla="*/ 1062038 w 1402556"/>
                <a:gd name="connsiteY27" fmla="*/ 304800 h 909637"/>
                <a:gd name="connsiteX28" fmla="*/ 1073944 w 1402556"/>
                <a:gd name="connsiteY28" fmla="*/ 297656 h 909637"/>
                <a:gd name="connsiteX29" fmla="*/ 1095375 w 1402556"/>
                <a:gd name="connsiteY29" fmla="*/ 278606 h 909637"/>
                <a:gd name="connsiteX30" fmla="*/ 1116806 w 1402556"/>
                <a:gd name="connsiteY30" fmla="*/ 264318 h 909637"/>
                <a:gd name="connsiteX31" fmla="*/ 1131094 w 1402556"/>
                <a:gd name="connsiteY31" fmla="*/ 254793 h 909637"/>
                <a:gd name="connsiteX32" fmla="*/ 1157288 w 1402556"/>
                <a:gd name="connsiteY32" fmla="*/ 223837 h 909637"/>
                <a:gd name="connsiteX33" fmla="*/ 1171575 w 1402556"/>
                <a:gd name="connsiteY33" fmla="*/ 207168 h 909637"/>
                <a:gd name="connsiteX34" fmla="*/ 1178719 w 1402556"/>
                <a:gd name="connsiteY34" fmla="*/ 195262 h 909637"/>
                <a:gd name="connsiteX35" fmla="*/ 1312069 w 1402556"/>
                <a:gd name="connsiteY35" fmla="*/ 95250 h 909637"/>
                <a:gd name="connsiteX36" fmla="*/ 1362075 w 1402556"/>
                <a:gd name="connsiteY36" fmla="*/ 28575 h 909637"/>
                <a:gd name="connsiteX37" fmla="*/ 1402556 w 1402556"/>
                <a:gd name="connsiteY37" fmla="*/ 0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02556" h="909637">
                  <a:moveTo>
                    <a:pt x="0" y="909637"/>
                  </a:moveTo>
                  <a:lnTo>
                    <a:pt x="176213" y="809625"/>
                  </a:lnTo>
                  <a:lnTo>
                    <a:pt x="211931" y="809625"/>
                  </a:lnTo>
                  <a:lnTo>
                    <a:pt x="390525" y="707231"/>
                  </a:lnTo>
                  <a:lnTo>
                    <a:pt x="502444" y="676275"/>
                  </a:lnTo>
                  <a:cubicBezTo>
                    <a:pt x="508794" y="673894"/>
                    <a:pt x="515428" y="672164"/>
                    <a:pt x="521494" y="669131"/>
                  </a:cubicBezTo>
                  <a:cubicBezTo>
                    <a:pt x="525044" y="667356"/>
                    <a:pt x="531019" y="661987"/>
                    <a:pt x="531019" y="661987"/>
                  </a:cubicBezTo>
                  <a:lnTo>
                    <a:pt x="633413" y="600075"/>
                  </a:lnTo>
                  <a:lnTo>
                    <a:pt x="721519" y="550068"/>
                  </a:lnTo>
                  <a:cubicBezTo>
                    <a:pt x="727869" y="546099"/>
                    <a:pt x="733976" y="541712"/>
                    <a:pt x="740569" y="538162"/>
                  </a:cubicBezTo>
                  <a:cubicBezTo>
                    <a:pt x="744332" y="536136"/>
                    <a:pt x="748997" y="535884"/>
                    <a:pt x="752475" y="533400"/>
                  </a:cubicBezTo>
                  <a:cubicBezTo>
                    <a:pt x="754804" y="531736"/>
                    <a:pt x="755003" y="528044"/>
                    <a:pt x="757238" y="526256"/>
                  </a:cubicBezTo>
                  <a:cubicBezTo>
                    <a:pt x="759198" y="524688"/>
                    <a:pt x="764381" y="523875"/>
                    <a:pt x="764381" y="523875"/>
                  </a:cubicBezTo>
                  <a:lnTo>
                    <a:pt x="804863" y="488156"/>
                  </a:lnTo>
                  <a:cubicBezTo>
                    <a:pt x="811213" y="482600"/>
                    <a:pt x="817947" y="477453"/>
                    <a:pt x="823913" y="471487"/>
                  </a:cubicBezTo>
                  <a:cubicBezTo>
                    <a:pt x="826719" y="468681"/>
                    <a:pt x="828250" y="464768"/>
                    <a:pt x="831056" y="461962"/>
                  </a:cubicBezTo>
                  <a:cubicBezTo>
                    <a:pt x="833862" y="459156"/>
                    <a:pt x="837655" y="457500"/>
                    <a:pt x="840581" y="454818"/>
                  </a:cubicBezTo>
                  <a:cubicBezTo>
                    <a:pt x="847201" y="448750"/>
                    <a:pt x="859631" y="435768"/>
                    <a:pt x="859631" y="435768"/>
                  </a:cubicBezTo>
                  <a:lnTo>
                    <a:pt x="883444" y="416718"/>
                  </a:lnTo>
                  <a:cubicBezTo>
                    <a:pt x="889000" y="412749"/>
                    <a:pt x="894352" y="408478"/>
                    <a:pt x="900113" y="404812"/>
                  </a:cubicBezTo>
                  <a:cubicBezTo>
                    <a:pt x="903108" y="402906"/>
                    <a:pt x="909638" y="400050"/>
                    <a:pt x="909638" y="400050"/>
                  </a:cubicBezTo>
                  <a:lnTo>
                    <a:pt x="959644" y="376237"/>
                  </a:lnTo>
                  <a:cubicBezTo>
                    <a:pt x="959699" y="376206"/>
                    <a:pt x="982638" y="364218"/>
                    <a:pt x="988219" y="359568"/>
                  </a:cubicBezTo>
                  <a:cubicBezTo>
                    <a:pt x="998138" y="351303"/>
                    <a:pt x="991217" y="352425"/>
                    <a:pt x="1000125" y="352425"/>
                  </a:cubicBezTo>
                  <a:lnTo>
                    <a:pt x="1026319" y="328612"/>
                  </a:lnTo>
                  <a:cubicBezTo>
                    <a:pt x="1033463" y="323850"/>
                    <a:pt x="1040334" y="318651"/>
                    <a:pt x="1047750" y="314325"/>
                  </a:cubicBezTo>
                  <a:cubicBezTo>
                    <a:pt x="1049918" y="313060"/>
                    <a:pt x="1052805" y="313335"/>
                    <a:pt x="1054894" y="311943"/>
                  </a:cubicBezTo>
                  <a:cubicBezTo>
                    <a:pt x="1057696" y="310075"/>
                    <a:pt x="1059451" y="306956"/>
                    <a:pt x="1062038" y="304800"/>
                  </a:cubicBezTo>
                  <a:cubicBezTo>
                    <a:pt x="1066353" y="301204"/>
                    <a:pt x="1069291" y="299982"/>
                    <a:pt x="1073944" y="297656"/>
                  </a:cubicBezTo>
                  <a:lnTo>
                    <a:pt x="1095375" y="278606"/>
                  </a:lnTo>
                  <a:cubicBezTo>
                    <a:pt x="1102519" y="273843"/>
                    <a:pt x="1109747" y="269205"/>
                    <a:pt x="1116806" y="264318"/>
                  </a:cubicBezTo>
                  <a:cubicBezTo>
                    <a:pt x="1131032" y="254469"/>
                    <a:pt x="1121314" y="259684"/>
                    <a:pt x="1131094" y="254793"/>
                  </a:cubicBezTo>
                  <a:lnTo>
                    <a:pt x="1157288" y="223837"/>
                  </a:lnTo>
                  <a:cubicBezTo>
                    <a:pt x="1162050" y="218281"/>
                    <a:pt x="1167271" y="213086"/>
                    <a:pt x="1171575" y="207168"/>
                  </a:cubicBezTo>
                  <a:cubicBezTo>
                    <a:pt x="1185612" y="187868"/>
                    <a:pt x="1171054" y="202927"/>
                    <a:pt x="1178719" y="195262"/>
                  </a:cubicBezTo>
                  <a:lnTo>
                    <a:pt x="1312069" y="95250"/>
                  </a:lnTo>
                  <a:lnTo>
                    <a:pt x="1362075" y="28575"/>
                  </a:lnTo>
                  <a:lnTo>
                    <a:pt x="1402556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1645444" y="2533650"/>
              <a:ext cx="271462" cy="242888"/>
            </a:xfrm>
            <a:custGeom>
              <a:avLst/>
              <a:gdLst>
                <a:gd name="connsiteX0" fmla="*/ 0 w 271462"/>
                <a:gd name="connsiteY0" fmla="*/ 242888 h 242888"/>
                <a:gd name="connsiteX1" fmla="*/ 50006 w 271462"/>
                <a:gd name="connsiteY1" fmla="*/ 166688 h 242888"/>
                <a:gd name="connsiteX2" fmla="*/ 71437 w 271462"/>
                <a:gd name="connsiteY2" fmla="*/ 154781 h 242888"/>
                <a:gd name="connsiteX3" fmla="*/ 166687 w 271462"/>
                <a:gd name="connsiteY3" fmla="*/ 100013 h 242888"/>
                <a:gd name="connsiteX4" fmla="*/ 188119 w 271462"/>
                <a:gd name="connsiteY4" fmla="*/ 85725 h 242888"/>
                <a:gd name="connsiteX5" fmla="*/ 240506 w 271462"/>
                <a:gd name="connsiteY5" fmla="*/ 38100 h 242888"/>
                <a:gd name="connsiteX6" fmla="*/ 271462 w 271462"/>
                <a:gd name="connsiteY6" fmla="*/ 0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242888">
                  <a:moveTo>
                    <a:pt x="0" y="242888"/>
                  </a:moveTo>
                  <a:lnTo>
                    <a:pt x="50006" y="166688"/>
                  </a:lnTo>
                  <a:cubicBezTo>
                    <a:pt x="67967" y="153858"/>
                    <a:pt x="59847" y="154781"/>
                    <a:pt x="71437" y="154781"/>
                  </a:cubicBezTo>
                  <a:lnTo>
                    <a:pt x="166687" y="100013"/>
                  </a:lnTo>
                  <a:cubicBezTo>
                    <a:pt x="186689" y="87511"/>
                    <a:pt x="180441" y="93400"/>
                    <a:pt x="188119" y="85725"/>
                  </a:cubicBezTo>
                  <a:lnTo>
                    <a:pt x="240506" y="38100"/>
                  </a:lnTo>
                  <a:lnTo>
                    <a:pt x="271462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1550194" y="2714625"/>
              <a:ext cx="378619" cy="250031"/>
            </a:xfrm>
            <a:custGeom>
              <a:avLst/>
              <a:gdLst>
                <a:gd name="connsiteX0" fmla="*/ 0 w 378619"/>
                <a:gd name="connsiteY0" fmla="*/ 250031 h 250031"/>
                <a:gd name="connsiteX1" fmla="*/ 83344 w 378619"/>
                <a:gd name="connsiteY1" fmla="*/ 166688 h 250031"/>
                <a:gd name="connsiteX2" fmla="*/ 190500 w 378619"/>
                <a:gd name="connsiteY2" fmla="*/ 138113 h 250031"/>
                <a:gd name="connsiteX3" fmla="*/ 276225 w 378619"/>
                <a:gd name="connsiteY3" fmla="*/ 76200 h 250031"/>
                <a:gd name="connsiteX4" fmla="*/ 295275 w 378619"/>
                <a:gd name="connsiteY4" fmla="*/ 64294 h 250031"/>
                <a:gd name="connsiteX5" fmla="*/ 378619 w 378619"/>
                <a:gd name="connsiteY5" fmla="*/ 0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619" h="250031">
                  <a:moveTo>
                    <a:pt x="0" y="250031"/>
                  </a:moveTo>
                  <a:lnTo>
                    <a:pt x="83344" y="166688"/>
                  </a:lnTo>
                  <a:lnTo>
                    <a:pt x="190500" y="138113"/>
                  </a:lnTo>
                  <a:lnTo>
                    <a:pt x="276225" y="76200"/>
                  </a:lnTo>
                  <a:lnTo>
                    <a:pt x="295275" y="64294"/>
                  </a:lnTo>
                  <a:lnTo>
                    <a:pt x="378619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783431" y="2521744"/>
              <a:ext cx="940594" cy="416719"/>
            </a:xfrm>
            <a:custGeom>
              <a:avLst/>
              <a:gdLst>
                <a:gd name="connsiteX0" fmla="*/ 0 w 940594"/>
                <a:gd name="connsiteY0" fmla="*/ 416719 h 416719"/>
                <a:gd name="connsiteX1" fmla="*/ 0 w 940594"/>
                <a:gd name="connsiteY1" fmla="*/ 416719 h 416719"/>
                <a:gd name="connsiteX2" fmla="*/ 164307 w 940594"/>
                <a:gd name="connsiteY2" fmla="*/ 402431 h 416719"/>
                <a:gd name="connsiteX3" fmla="*/ 185738 w 940594"/>
                <a:gd name="connsiteY3" fmla="*/ 400050 h 416719"/>
                <a:gd name="connsiteX4" fmla="*/ 357188 w 940594"/>
                <a:gd name="connsiteY4" fmla="*/ 328612 h 416719"/>
                <a:gd name="connsiteX5" fmla="*/ 383382 w 940594"/>
                <a:gd name="connsiteY5" fmla="*/ 319087 h 416719"/>
                <a:gd name="connsiteX6" fmla="*/ 459582 w 940594"/>
                <a:gd name="connsiteY6" fmla="*/ 259556 h 416719"/>
                <a:gd name="connsiteX7" fmla="*/ 478632 w 940594"/>
                <a:gd name="connsiteY7" fmla="*/ 250031 h 416719"/>
                <a:gd name="connsiteX8" fmla="*/ 495300 w 940594"/>
                <a:gd name="connsiteY8" fmla="*/ 242887 h 416719"/>
                <a:gd name="connsiteX9" fmla="*/ 509588 w 940594"/>
                <a:gd name="connsiteY9" fmla="*/ 240506 h 416719"/>
                <a:gd name="connsiteX10" fmla="*/ 516732 w 940594"/>
                <a:gd name="connsiteY10" fmla="*/ 238125 h 416719"/>
                <a:gd name="connsiteX11" fmla="*/ 626269 w 940594"/>
                <a:gd name="connsiteY11" fmla="*/ 192881 h 416719"/>
                <a:gd name="connsiteX12" fmla="*/ 661988 w 940594"/>
                <a:gd name="connsiteY12" fmla="*/ 171450 h 416719"/>
                <a:gd name="connsiteX13" fmla="*/ 714375 w 940594"/>
                <a:gd name="connsiteY13" fmla="*/ 116681 h 416719"/>
                <a:gd name="connsiteX14" fmla="*/ 731044 w 940594"/>
                <a:gd name="connsiteY14" fmla="*/ 104775 h 416719"/>
                <a:gd name="connsiteX15" fmla="*/ 738188 w 940594"/>
                <a:gd name="connsiteY15" fmla="*/ 97631 h 416719"/>
                <a:gd name="connsiteX16" fmla="*/ 750094 w 940594"/>
                <a:gd name="connsiteY16" fmla="*/ 90487 h 416719"/>
                <a:gd name="connsiteX17" fmla="*/ 823913 w 940594"/>
                <a:gd name="connsiteY17" fmla="*/ 50006 h 416719"/>
                <a:gd name="connsiteX18" fmla="*/ 869157 w 940594"/>
                <a:gd name="connsiteY18" fmla="*/ 28575 h 416719"/>
                <a:gd name="connsiteX19" fmla="*/ 878682 w 940594"/>
                <a:gd name="connsiteY19" fmla="*/ 23812 h 416719"/>
                <a:gd name="connsiteX20" fmla="*/ 888207 w 940594"/>
                <a:gd name="connsiteY20" fmla="*/ 19050 h 416719"/>
                <a:gd name="connsiteX21" fmla="*/ 923925 w 940594"/>
                <a:gd name="connsiteY21" fmla="*/ 9525 h 416719"/>
                <a:gd name="connsiteX22" fmla="*/ 940594 w 940594"/>
                <a:gd name="connsiteY22" fmla="*/ 0 h 4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0594" h="416719">
                  <a:moveTo>
                    <a:pt x="0" y="416719"/>
                  </a:moveTo>
                  <a:lnTo>
                    <a:pt x="0" y="416719"/>
                  </a:lnTo>
                  <a:lnTo>
                    <a:pt x="164307" y="402431"/>
                  </a:lnTo>
                  <a:lnTo>
                    <a:pt x="185738" y="400050"/>
                  </a:lnTo>
                  <a:lnTo>
                    <a:pt x="357188" y="328612"/>
                  </a:lnTo>
                  <a:cubicBezTo>
                    <a:pt x="380070" y="318442"/>
                    <a:pt x="370802" y="319087"/>
                    <a:pt x="383382" y="319087"/>
                  </a:cubicBezTo>
                  <a:lnTo>
                    <a:pt x="459582" y="259556"/>
                  </a:lnTo>
                  <a:cubicBezTo>
                    <a:pt x="465932" y="256381"/>
                    <a:pt x="472399" y="253431"/>
                    <a:pt x="478632" y="250031"/>
                  </a:cubicBezTo>
                  <a:cubicBezTo>
                    <a:pt x="490401" y="243611"/>
                    <a:pt x="480822" y="245783"/>
                    <a:pt x="495300" y="242887"/>
                  </a:cubicBezTo>
                  <a:cubicBezTo>
                    <a:pt x="500035" y="241940"/>
                    <a:pt x="504875" y="241553"/>
                    <a:pt x="509588" y="240506"/>
                  </a:cubicBezTo>
                  <a:cubicBezTo>
                    <a:pt x="512038" y="239962"/>
                    <a:pt x="516732" y="238125"/>
                    <a:pt x="516732" y="238125"/>
                  </a:cubicBezTo>
                  <a:lnTo>
                    <a:pt x="626269" y="192881"/>
                  </a:lnTo>
                  <a:cubicBezTo>
                    <a:pt x="658737" y="172901"/>
                    <a:pt x="646388" y="179249"/>
                    <a:pt x="661988" y="171450"/>
                  </a:cubicBezTo>
                  <a:lnTo>
                    <a:pt x="714375" y="116681"/>
                  </a:lnTo>
                  <a:cubicBezTo>
                    <a:pt x="719931" y="112712"/>
                    <a:pt x="725712" y="109040"/>
                    <a:pt x="731044" y="104775"/>
                  </a:cubicBezTo>
                  <a:cubicBezTo>
                    <a:pt x="733674" y="102671"/>
                    <a:pt x="735601" y="99787"/>
                    <a:pt x="738188" y="97631"/>
                  </a:cubicBezTo>
                  <a:cubicBezTo>
                    <a:pt x="742494" y="94043"/>
                    <a:pt x="745448" y="92811"/>
                    <a:pt x="750094" y="90487"/>
                  </a:cubicBezTo>
                  <a:lnTo>
                    <a:pt x="823913" y="50006"/>
                  </a:lnTo>
                  <a:cubicBezTo>
                    <a:pt x="853443" y="36881"/>
                    <a:pt x="838363" y="43972"/>
                    <a:pt x="869157" y="28575"/>
                  </a:cubicBezTo>
                  <a:lnTo>
                    <a:pt x="878682" y="23812"/>
                  </a:lnTo>
                  <a:lnTo>
                    <a:pt x="888207" y="19050"/>
                  </a:lnTo>
                  <a:lnTo>
                    <a:pt x="923925" y="9525"/>
                  </a:lnTo>
                  <a:lnTo>
                    <a:pt x="940594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1685925" y="2416969"/>
              <a:ext cx="209550" cy="176212"/>
            </a:xfrm>
            <a:custGeom>
              <a:avLst/>
              <a:gdLst>
                <a:gd name="connsiteX0" fmla="*/ 0 w 209550"/>
                <a:gd name="connsiteY0" fmla="*/ 176212 h 176212"/>
                <a:gd name="connsiteX1" fmla="*/ 0 w 209550"/>
                <a:gd name="connsiteY1" fmla="*/ 176212 h 176212"/>
                <a:gd name="connsiteX2" fmla="*/ 114300 w 209550"/>
                <a:gd name="connsiteY2" fmla="*/ 114300 h 176212"/>
                <a:gd name="connsiteX3" fmla="*/ 190500 w 209550"/>
                <a:gd name="connsiteY3" fmla="*/ 54769 h 176212"/>
                <a:gd name="connsiteX4" fmla="*/ 209550 w 209550"/>
                <a:gd name="connsiteY4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176212">
                  <a:moveTo>
                    <a:pt x="0" y="176212"/>
                  </a:moveTo>
                  <a:lnTo>
                    <a:pt x="0" y="176212"/>
                  </a:lnTo>
                  <a:lnTo>
                    <a:pt x="114300" y="114300"/>
                  </a:lnTo>
                  <a:lnTo>
                    <a:pt x="190500" y="54769"/>
                  </a:lnTo>
                  <a:lnTo>
                    <a:pt x="209550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962025" y="2447925"/>
              <a:ext cx="397669" cy="330994"/>
            </a:xfrm>
            <a:custGeom>
              <a:avLst/>
              <a:gdLst>
                <a:gd name="connsiteX0" fmla="*/ 0 w 397669"/>
                <a:gd name="connsiteY0" fmla="*/ 330994 h 330994"/>
                <a:gd name="connsiteX1" fmla="*/ 180975 w 397669"/>
                <a:gd name="connsiteY1" fmla="*/ 204788 h 330994"/>
                <a:gd name="connsiteX2" fmla="*/ 283369 w 397669"/>
                <a:gd name="connsiteY2" fmla="*/ 114300 h 330994"/>
                <a:gd name="connsiteX3" fmla="*/ 311944 w 397669"/>
                <a:gd name="connsiteY3" fmla="*/ 76200 h 330994"/>
                <a:gd name="connsiteX4" fmla="*/ 361950 w 397669"/>
                <a:gd name="connsiteY4" fmla="*/ 35719 h 330994"/>
                <a:gd name="connsiteX5" fmla="*/ 397669 w 397669"/>
                <a:gd name="connsiteY5" fmla="*/ 0 h 33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669" h="330994">
                  <a:moveTo>
                    <a:pt x="0" y="330994"/>
                  </a:moveTo>
                  <a:lnTo>
                    <a:pt x="180975" y="204788"/>
                  </a:lnTo>
                  <a:lnTo>
                    <a:pt x="283369" y="114300"/>
                  </a:lnTo>
                  <a:lnTo>
                    <a:pt x="311944" y="76200"/>
                  </a:lnTo>
                  <a:lnTo>
                    <a:pt x="361950" y="35719"/>
                  </a:lnTo>
                  <a:lnTo>
                    <a:pt x="397669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895350" y="2469356"/>
              <a:ext cx="742950" cy="416719"/>
            </a:xfrm>
            <a:custGeom>
              <a:avLst/>
              <a:gdLst>
                <a:gd name="connsiteX0" fmla="*/ 0 w 742950"/>
                <a:gd name="connsiteY0" fmla="*/ 416719 h 416719"/>
                <a:gd name="connsiteX1" fmla="*/ 0 w 742950"/>
                <a:gd name="connsiteY1" fmla="*/ 416719 h 416719"/>
                <a:gd name="connsiteX2" fmla="*/ 80963 w 742950"/>
                <a:gd name="connsiteY2" fmla="*/ 364332 h 416719"/>
                <a:gd name="connsiteX3" fmla="*/ 216694 w 742950"/>
                <a:gd name="connsiteY3" fmla="*/ 352425 h 416719"/>
                <a:gd name="connsiteX4" fmla="*/ 330994 w 742950"/>
                <a:gd name="connsiteY4" fmla="*/ 280988 h 416719"/>
                <a:gd name="connsiteX5" fmla="*/ 388144 w 742950"/>
                <a:gd name="connsiteY5" fmla="*/ 219075 h 416719"/>
                <a:gd name="connsiteX6" fmla="*/ 447675 w 742950"/>
                <a:gd name="connsiteY6" fmla="*/ 185738 h 416719"/>
                <a:gd name="connsiteX7" fmla="*/ 473869 w 742950"/>
                <a:gd name="connsiteY7" fmla="*/ 178594 h 416719"/>
                <a:gd name="connsiteX8" fmla="*/ 485775 w 742950"/>
                <a:gd name="connsiteY8" fmla="*/ 176213 h 416719"/>
                <a:gd name="connsiteX9" fmla="*/ 507206 w 742950"/>
                <a:gd name="connsiteY9" fmla="*/ 169069 h 416719"/>
                <a:gd name="connsiteX10" fmla="*/ 542925 w 742950"/>
                <a:gd name="connsiteY10" fmla="*/ 140494 h 416719"/>
                <a:gd name="connsiteX11" fmla="*/ 561975 w 742950"/>
                <a:gd name="connsiteY11" fmla="*/ 133350 h 416719"/>
                <a:gd name="connsiteX12" fmla="*/ 569119 w 742950"/>
                <a:gd name="connsiteY12" fmla="*/ 126207 h 416719"/>
                <a:gd name="connsiteX13" fmla="*/ 576263 w 742950"/>
                <a:gd name="connsiteY13" fmla="*/ 123825 h 416719"/>
                <a:gd name="connsiteX14" fmla="*/ 585788 w 742950"/>
                <a:gd name="connsiteY14" fmla="*/ 114300 h 416719"/>
                <a:gd name="connsiteX15" fmla="*/ 623888 w 742950"/>
                <a:gd name="connsiteY15" fmla="*/ 83344 h 416719"/>
                <a:gd name="connsiteX16" fmla="*/ 647700 w 742950"/>
                <a:gd name="connsiteY16" fmla="*/ 66675 h 416719"/>
                <a:gd name="connsiteX17" fmla="*/ 714375 w 742950"/>
                <a:gd name="connsiteY17" fmla="*/ 21432 h 416719"/>
                <a:gd name="connsiteX18" fmla="*/ 742950 w 742950"/>
                <a:gd name="connsiteY18" fmla="*/ 0 h 4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2950" h="416719">
                  <a:moveTo>
                    <a:pt x="0" y="416719"/>
                  </a:moveTo>
                  <a:lnTo>
                    <a:pt x="0" y="416719"/>
                  </a:lnTo>
                  <a:lnTo>
                    <a:pt x="80963" y="364332"/>
                  </a:lnTo>
                  <a:lnTo>
                    <a:pt x="216694" y="352425"/>
                  </a:lnTo>
                  <a:lnTo>
                    <a:pt x="330994" y="280988"/>
                  </a:lnTo>
                  <a:lnTo>
                    <a:pt x="388144" y="219075"/>
                  </a:lnTo>
                  <a:lnTo>
                    <a:pt x="447675" y="185738"/>
                  </a:lnTo>
                  <a:cubicBezTo>
                    <a:pt x="456406" y="183357"/>
                    <a:pt x="465089" y="180789"/>
                    <a:pt x="473869" y="178594"/>
                  </a:cubicBezTo>
                  <a:cubicBezTo>
                    <a:pt x="477795" y="177612"/>
                    <a:pt x="481883" y="177325"/>
                    <a:pt x="485775" y="176213"/>
                  </a:cubicBezTo>
                  <a:cubicBezTo>
                    <a:pt x="493015" y="174144"/>
                    <a:pt x="507206" y="169069"/>
                    <a:pt x="507206" y="169069"/>
                  </a:cubicBezTo>
                  <a:lnTo>
                    <a:pt x="542925" y="140494"/>
                  </a:lnTo>
                  <a:cubicBezTo>
                    <a:pt x="549275" y="138113"/>
                    <a:pt x="556021" y="136597"/>
                    <a:pt x="561975" y="133350"/>
                  </a:cubicBezTo>
                  <a:cubicBezTo>
                    <a:pt x="564931" y="131738"/>
                    <a:pt x="566317" y="128075"/>
                    <a:pt x="569119" y="126207"/>
                  </a:cubicBezTo>
                  <a:cubicBezTo>
                    <a:pt x="571208" y="124815"/>
                    <a:pt x="574018" y="124948"/>
                    <a:pt x="576263" y="123825"/>
                  </a:cubicBezTo>
                  <a:cubicBezTo>
                    <a:pt x="583925" y="119994"/>
                    <a:pt x="582720" y="120434"/>
                    <a:pt x="585788" y="114300"/>
                  </a:cubicBezTo>
                  <a:lnTo>
                    <a:pt x="623888" y="83344"/>
                  </a:lnTo>
                  <a:lnTo>
                    <a:pt x="647700" y="66675"/>
                  </a:lnTo>
                  <a:lnTo>
                    <a:pt x="714375" y="21432"/>
                  </a:lnTo>
                  <a:lnTo>
                    <a:pt x="742950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3077690" y="1752600"/>
            <a:ext cx="1951510" cy="2406501"/>
            <a:chOff x="2854325" y="1752600"/>
            <a:chExt cx="1951510" cy="2406501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2854325" y="1752600"/>
              <a:ext cx="0" cy="21945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>
              <a:off x="2855913" y="3797151"/>
              <a:ext cx="46355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/>
            <p:cNvSpPr txBox="1"/>
            <p:nvPr/>
          </p:nvSpPr>
          <p:spPr>
            <a:xfrm>
              <a:off x="2895600" y="3851324"/>
              <a:ext cx="1910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 in. spacing, no L-bars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611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8" grpId="0" animBg="1"/>
      <p:bldP spid="37" grpId="0"/>
      <p:bldP spid="41" grpId="0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New Design</a:t>
            </a:r>
            <a:endParaRPr lang="en-US" dirty="0"/>
          </a:p>
        </p:txBody>
      </p:sp>
      <p:sp>
        <p:nvSpPr>
          <p:cNvPr id="5" name="Freeform 513"/>
          <p:cNvSpPr>
            <a:spLocks/>
          </p:cNvSpPr>
          <p:nvPr/>
        </p:nvSpPr>
        <p:spPr bwMode="auto">
          <a:xfrm>
            <a:off x="2342176" y="2287277"/>
            <a:ext cx="4459649" cy="2513323"/>
          </a:xfrm>
          <a:custGeom>
            <a:avLst/>
            <a:gdLst>
              <a:gd name="T0" fmla="*/ 0 w 1636"/>
              <a:gd name="T1" fmla="*/ 0 h 922"/>
              <a:gd name="T2" fmla="*/ 6 w 1636"/>
              <a:gd name="T3" fmla="*/ 101 h 922"/>
              <a:gd name="T4" fmla="*/ 147 w 1636"/>
              <a:gd name="T5" fmla="*/ 116 h 922"/>
              <a:gd name="T6" fmla="*/ 345 w 1636"/>
              <a:gd name="T7" fmla="*/ 905 h 922"/>
              <a:gd name="T8" fmla="*/ 366 w 1636"/>
              <a:gd name="T9" fmla="*/ 922 h 922"/>
              <a:gd name="T10" fmla="*/ 1270 w 1636"/>
              <a:gd name="T11" fmla="*/ 922 h 922"/>
              <a:gd name="T12" fmla="*/ 1291 w 1636"/>
              <a:gd name="T13" fmla="*/ 905 h 922"/>
              <a:gd name="T14" fmla="*/ 1489 w 1636"/>
              <a:gd name="T15" fmla="*/ 116 h 922"/>
              <a:gd name="T16" fmla="*/ 1630 w 1636"/>
              <a:gd name="T17" fmla="*/ 101 h 922"/>
              <a:gd name="T18" fmla="*/ 1636 w 1636"/>
              <a:gd name="T19" fmla="*/ 0 h 922"/>
              <a:gd name="T20" fmla="*/ 1368 w 1636"/>
              <a:gd name="T21" fmla="*/ 0 h 922"/>
              <a:gd name="T22" fmla="*/ 1338 w 1636"/>
              <a:gd name="T23" fmla="*/ 369 h 922"/>
              <a:gd name="T24" fmla="*/ 1249 w 1636"/>
              <a:gd name="T25" fmla="*/ 730 h 922"/>
              <a:gd name="T26" fmla="*/ 1185 w 1636"/>
              <a:gd name="T27" fmla="*/ 781 h 922"/>
              <a:gd name="T28" fmla="*/ 452 w 1636"/>
              <a:gd name="T29" fmla="*/ 781 h 922"/>
              <a:gd name="T30" fmla="*/ 388 w 1636"/>
              <a:gd name="T31" fmla="*/ 730 h 922"/>
              <a:gd name="T32" fmla="*/ 298 w 1636"/>
              <a:gd name="T33" fmla="*/ 369 h 922"/>
              <a:gd name="T34" fmla="*/ 268 w 1636"/>
              <a:gd name="T35" fmla="*/ 0 h 922"/>
              <a:gd name="T36" fmla="*/ 0 w 1636"/>
              <a:gd name="T37" fmla="*/ 0 h 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36" h="922">
                <a:moveTo>
                  <a:pt x="0" y="0"/>
                </a:moveTo>
                <a:lnTo>
                  <a:pt x="6" y="101"/>
                </a:lnTo>
                <a:lnTo>
                  <a:pt x="147" y="116"/>
                </a:lnTo>
                <a:lnTo>
                  <a:pt x="345" y="905"/>
                </a:lnTo>
                <a:lnTo>
                  <a:pt x="366" y="922"/>
                </a:lnTo>
                <a:lnTo>
                  <a:pt x="1270" y="922"/>
                </a:lnTo>
                <a:lnTo>
                  <a:pt x="1291" y="905"/>
                </a:lnTo>
                <a:lnTo>
                  <a:pt x="1489" y="116"/>
                </a:lnTo>
                <a:lnTo>
                  <a:pt x="1630" y="101"/>
                </a:lnTo>
                <a:lnTo>
                  <a:pt x="1636" y="0"/>
                </a:lnTo>
                <a:lnTo>
                  <a:pt x="1368" y="0"/>
                </a:lnTo>
                <a:lnTo>
                  <a:pt x="1338" y="369"/>
                </a:lnTo>
                <a:lnTo>
                  <a:pt x="1249" y="730"/>
                </a:lnTo>
                <a:lnTo>
                  <a:pt x="1185" y="781"/>
                </a:lnTo>
                <a:lnTo>
                  <a:pt x="452" y="781"/>
                </a:lnTo>
                <a:lnTo>
                  <a:pt x="388" y="730"/>
                </a:lnTo>
                <a:lnTo>
                  <a:pt x="298" y="369"/>
                </a:lnTo>
                <a:lnTo>
                  <a:pt x="26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323517" y="4503471"/>
            <a:ext cx="2496969" cy="207171"/>
            <a:chOff x="6011862" y="2093913"/>
            <a:chExt cx="1454151" cy="1206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0" name="Freeform 523"/>
            <p:cNvSpPr>
              <a:spLocks/>
            </p:cNvSpPr>
            <p:nvPr/>
          </p:nvSpPr>
          <p:spPr bwMode="auto">
            <a:xfrm>
              <a:off x="6732587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1 h 8"/>
                <a:gd name="T6" fmla="*/ 7 w 8"/>
                <a:gd name="T7" fmla="*/ 0 h 8"/>
                <a:gd name="T8" fmla="*/ 6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2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6 w 8"/>
                <a:gd name="T33" fmla="*/ 8 h 8"/>
                <a:gd name="T34" fmla="*/ 7 w 8"/>
                <a:gd name="T35" fmla="*/ 7 h 8"/>
                <a:gd name="T36" fmla="*/ 8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24"/>
            <p:cNvSpPr>
              <a:spLocks/>
            </p:cNvSpPr>
            <p:nvPr/>
          </p:nvSpPr>
          <p:spPr bwMode="auto">
            <a:xfrm>
              <a:off x="6678612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25"/>
            <p:cNvSpPr>
              <a:spLocks/>
            </p:cNvSpPr>
            <p:nvPr/>
          </p:nvSpPr>
          <p:spPr bwMode="auto">
            <a:xfrm>
              <a:off x="6626225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1 h 8"/>
                <a:gd name="T6" fmla="*/ 7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2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7 h 8"/>
                <a:gd name="T36" fmla="*/ 7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26"/>
            <p:cNvSpPr>
              <a:spLocks/>
            </p:cNvSpPr>
            <p:nvPr/>
          </p:nvSpPr>
          <p:spPr bwMode="auto">
            <a:xfrm>
              <a:off x="6572250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27"/>
            <p:cNvSpPr>
              <a:spLocks/>
            </p:cNvSpPr>
            <p:nvPr/>
          </p:nvSpPr>
          <p:spPr bwMode="auto">
            <a:xfrm>
              <a:off x="6518275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28"/>
            <p:cNvSpPr>
              <a:spLocks/>
            </p:cNvSpPr>
            <p:nvPr/>
          </p:nvSpPr>
          <p:spPr bwMode="auto">
            <a:xfrm>
              <a:off x="6465887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8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29"/>
            <p:cNvSpPr>
              <a:spLocks/>
            </p:cNvSpPr>
            <p:nvPr/>
          </p:nvSpPr>
          <p:spPr bwMode="auto">
            <a:xfrm>
              <a:off x="6411912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30"/>
            <p:cNvSpPr>
              <a:spLocks/>
            </p:cNvSpPr>
            <p:nvPr/>
          </p:nvSpPr>
          <p:spPr bwMode="auto">
            <a:xfrm>
              <a:off x="6359525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1 h 8"/>
                <a:gd name="T6" fmla="*/ 6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2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7 h 8"/>
                <a:gd name="T36" fmla="*/ 8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31"/>
            <p:cNvSpPr>
              <a:spLocks/>
            </p:cNvSpPr>
            <p:nvPr/>
          </p:nvSpPr>
          <p:spPr bwMode="auto">
            <a:xfrm>
              <a:off x="6305550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8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32"/>
            <p:cNvSpPr>
              <a:spLocks/>
            </p:cNvSpPr>
            <p:nvPr/>
          </p:nvSpPr>
          <p:spPr bwMode="auto">
            <a:xfrm>
              <a:off x="6253162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1 h 8"/>
                <a:gd name="T6" fmla="*/ 6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2 w 8"/>
                <a:gd name="T13" fmla="*/ 0 h 8"/>
                <a:gd name="T14" fmla="*/ 1 w 8"/>
                <a:gd name="T15" fmla="*/ 0 h 8"/>
                <a:gd name="T16" fmla="*/ 0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0 w 8"/>
                <a:gd name="T25" fmla="*/ 6 h 8"/>
                <a:gd name="T26" fmla="*/ 1 w 8"/>
                <a:gd name="T27" fmla="*/ 7 h 8"/>
                <a:gd name="T28" fmla="*/ 2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7 h 8"/>
                <a:gd name="T36" fmla="*/ 7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33"/>
            <p:cNvSpPr>
              <a:spLocks/>
            </p:cNvSpPr>
            <p:nvPr/>
          </p:nvSpPr>
          <p:spPr bwMode="auto">
            <a:xfrm>
              <a:off x="6199187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8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4"/>
            <p:cNvSpPr>
              <a:spLocks/>
            </p:cNvSpPr>
            <p:nvPr/>
          </p:nvSpPr>
          <p:spPr bwMode="auto">
            <a:xfrm>
              <a:off x="6146800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1 h 8"/>
                <a:gd name="T6" fmla="*/ 6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2 w 8"/>
                <a:gd name="T13" fmla="*/ 0 h 8"/>
                <a:gd name="T14" fmla="*/ 1 w 8"/>
                <a:gd name="T15" fmla="*/ 0 h 8"/>
                <a:gd name="T16" fmla="*/ 0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0 w 8"/>
                <a:gd name="T25" fmla="*/ 6 h 8"/>
                <a:gd name="T26" fmla="*/ 1 w 8"/>
                <a:gd name="T27" fmla="*/ 7 h 8"/>
                <a:gd name="T28" fmla="*/ 2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7 h 8"/>
                <a:gd name="T36" fmla="*/ 7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35"/>
            <p:cNvSpPr>
              <a:spLocks/>
            </p:cNvSpPr>
            <p:nvPr/>
          </p:nvSpPr>
          <p:spPr bwMode="auto">
            <a:xfrm>
              <a:off x="6092825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1 h 8"/>
                <a:gd name="T6" fmla="*/ 7 w 8"/>
                <a:gd name="T7" fmla="*/ 0 h 8"/>
                <a:gd name="T8" fmla="*/ 6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2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6 w 8"/>
                <a:gd name="T33" fmla="*/ 8 h 8"/>
                <a:gd name="T34" fmla="*/ 7 w 8"/>
                <a:gd name="T35" fmla="*/ 7 h 8"/>
                <a:gd name="T36" fmla="*/ 8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36"/>
            <p:cNvSpPr>
              <a:spLocks/>
            </p:cNvSpPr>
            <p:nvPr/>
          </p:nvSpPr>
          <p:spPr bwMode="auto">
            <a:xfrm>
              <a:off x="6038850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7"/>
            <p:cNvSpPr>
              <a:spLocks/>
            </p:cNvSpPr>
            <p:nvPr/>
          </p:nvSpPr>
          <p:spPr bwMode="auto">
            <a:xfrm>
              <a:off x="6732587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7 w 8"/>
                <a:gd name="T7" fmla="*/ 1 h 8"/>
                <a:gd name="T8" fmla="*/ 6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6 w 8"/>
                <a:gd name="T33" fmla="*/ 8 h 8"/>
                <a:gd name="T34" fmla="*/ 7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8"/>
            <p:cNvSpPr>
              <a:spLocks/>
            </p:cNvSpPr>
            <p:nvPr/>
          </p:nvSpPr>
          <p:spPr bwMode="auto">
            <a:xfrm>
              <a:off x="6678612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9"/>
            <p:cNvSpPr>
              <a:spLocks/>
            </p:cNvSpPr>
            <p:nvPr/>
          </p:nvSpPr>
          <p:spPr bwMode="auto">
            <a:xfrm>
              <a:off x="6626225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2 h 8"/>
                <a:gd name="T6" fmla="*/ 7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8 h 8"/>
                <a:gd name="T36" fmla="*/ 7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0"/>
            <p:cNvSpPr>
              <a:spLocks/>
            </p:cNvSpPr>
            <p:nvPr/>
          </p:nvSpPr>
          <p:spPr bwMode="auto">
            <a:xfrm>
              <a:off x="6572250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41"/>
            <p:cNvSpPr>
              <a:spLocks/>
            </p:cNvSpPr>
            <p:nvPr/>
          </p:nvSpPr>
          <p:spPr bwMode="auto">
            <a:xfrm>
              <a:off x="6518275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42"/>
            <p:cNvSpPr>
              <a:spLocks/>
            </p:cNvSpPr>
            <p:nvPr/>
          </p:nvSpPr>
          <p:spPr bwMode="auto">
            <a:xfrm>
              <a:off x="6465887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8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3"/>
            <p:cNvSpPr>
              <a:spLocks/>
            </p:cNvSpPr>
            <p:nvPr/>
          </p:nvSpPr>
          <p:spPr bwMode="auto">
            <a:xfrm>
              <a:off x="6411912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44"/>
            <p:cNvSpPr>
              <a:spLocks/>
            </p:cNvSpPr>
            <p:nvPr/>
          </p:nvSpPr>
          <p:spPr bwMode="auto">
            <a:xfrm>
              <a:off x="6359525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6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45"/>
            <p:cNvSpPr>
              <a:spLocks/>
            </p:cNvSpPr>
            <p:nvPr/>
          </p:nvSpPr>
          <p:spPr bwMode="auto">
            <a:xfrm>
              <a:off x="6305550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8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46"/>
            <p:cNvSpPr>
              <a:spLocks/>
            </p:cNvSpPr>
            <p:nvPr/>
          </p:nvSpPr>
          <p:spPr bwMode="auto">
            <a:xfrm>
              <a:off x="6253162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2 h 8"/>
                <a:gd name="T6" fmla="*/ 6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2 w 8"/>
                <a:gd name="T13" fmla="*/ 0 h 8"/>
                <a:gd name="T14" fmla="*/ 1 w 8"/>
                <a:gd name="T15" fmla="*/ 1 h 8"/>
                <a:gd name="T16" fmla="*/ 0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0 w 8"/>
                <a:gd name="T25" fmla="*/ 7 h 8"/>
                <a:gd name="T26" fmla="*/ 1 w 8"/>
                <a:gd name="T27" fmla="*/ 8 h 8"/>
                <a:gd name="T28" fmla="*/ 2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8 h 8"/>
                <a:gd name="T36" fmla="*/ 7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47"/>
            <p:cNvSpPr>
              <a:spLocks/>
            </p:cNvSpPr>
            <p:nvPr/>
          </p:nvSpPr>
          <p:spPr bwMode="auto">
            <a:xfrm>
              <a:off x="6199187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8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48"/>
            <p:cNvSpPr>
              <a:spLocks/>
            </p:cNvSpPr>
            <p:nvPr/>
          </p:nvSpPr>
          <p:spPr bwMode="auto">
            <a:xfrm>
              <a:off x="6146800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2 h 8"/>
                <a:gd name="T6" fmla="*/ 6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2 w 8"/>
                <a:gd name="T13" fmla="*/ 0 h 8"/>
                <a:gd name="T14" fmla="*/ 1 w 8"/>
                <a:gd name="T15" fmla="*/ 1 h 8"/>
                <a:gd name="T16" fmla="*/ 0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0 w 8"/>
                <a:gd name="T25" fmla="*/ 7 h 8"/>
                <a:gd name="T26" fmla="*/ 1 w 8"/>
                <a:gd name="T27" fmla="*/ 8 h 8"/>
                <a:gd name="T28" fmla="*/ 2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8 h 8"/>
                <a:gd name="T36" fmla="*/ 7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49"/>
            <p:cNvSpPr>
              <a:spLocks/>
            </p:cNvSpPr>
            <p:nvPr/>
          </p:nvSpPr>
          <p:spPr bwMode="auto">
            <a:xfrm>
              <a:off x="6092825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7 w 8"/>
                <a:gd name="T7" fmla="*/ 1 h 8"/>
                <a:gd name="T8" fmla="*/ 6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6 w 8"/>
                <a:gd name="T33" fmla="*/ 8 h 8"/>
                <a:gd name="T34" fmla="*/ 7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50"/>
            <p:cNvSpPr>
              <a:spLocks/>
            </p:cNvSpPr>
            <p:nvPr/>
          </p:nvSpPr>
          <p:spPr bwMode="auto">
            <a:xfrm>
              <a:off x="6026150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7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51"/>
            <p:cNvSpPr>
              <a:spLocks/>
            </p:cNvSpPr>
            <p:nvPr/>
          </p:nvSpPr>
          <p:spPr bwMode="auto">
            <a:xfrm>
              <a:off x="6253162" y="2093913"/>
              <a:ext cx="12700" cy="14288"/>
            </a:xfrm>
            <a:custGeom>
              <a:avLst/>
              <a:gdLst>
                <a:gd name="T0" fmla="*/ 8 w 8"/>
                <a:gd name="T1" fmla="*/ 5 h 9"/>
                <a:gd name="T2" fmla="*/ 8 w 8"/>
                <a:gd name="T3" fmla="*/ 3 h 9"/>
                <a:gd name="T4" fmla="*/ 7 w 8"/>
                <a:gd name="T5" fmla="*/ 2 h 9"/>
                <a:gd name="T6" fmla="*/ 6 w 8"/>
                <a:gd name="T7" fmla="*/ 1 h 9"/>
                <a:gd name="T8" fmla="*/ 5 w 8"/>
                <a:gd name="T9" fmla="*/ 1 h 9"/>
                <a:gd name="T10" fmla="*/ 4 w 8"/>
                <a:gd name="T11" fmla="*/ 0 h 9"/>
                <a:gd name="T12" fmla="*/ 2 w 8"/>
                <a:gd name="T13" fmla="*/ 1 h 9"/>
                <a:gd name="T14" fmla="*/ 1 w 8"/>
                <a:gd name="T15" fmla="*/ 1 h 9"/>
                <a:gd name="T16" fmla="*/ 0 w 8"/>
                <a:gd name="T17" fmla="*/ 2 h 9"/>
                <a:gd name="T18" fmla="*/ 0 w 8"/>
                <a:gd name="T19" fmla="*/ 3 h 9"/>
                <a:gd name="T20" fmla="*/ 0 w 8"/>
                <a:gd name="T21" fmla="*/ 5 h 9"/>
                <a:gd name="T22" fmla="*/ 0 w 8"/>
                <a:gd name="T23" fmla="*/ 6 h 9"/>
                <a:gd name="T24" fmla="*/ 0 w 8"/>
                <a:gd name="T25" fmla="*/ 7 h 9"/>
                <a:gd name="T26" fmla="*/ 1 w 8"/>
                <a:gd name="T27" fmla="*/ 8 h 9"/>
                <a:gd name="T28" fmla="*/ 2 w 8"/>
                <a:gd name="T29" fmla="*/ 9 h 9"/>
                <a:gd name="T30" fmla="*/ 4 w 8"/>
                <a:gd name="T31" fmla="*/ 9 h 9"/>
                <a:gd name="T32" fmla="*/ 5 w 8"/>
                <a:gd name="T33" fmla="*/ 9 h 9"/>
                <a:gd name="T34" fmla="*/ 6 w 8"/>
                <a:gd name="T35" fmla="*/ 8 h 9"/>
                <a:gd name="T36" fmla="*/ 7 w 8"/>
                <a:gd name="T37" fmla="*/ 7 h 9"/>
                <a:gd name="T38" fmla="*/ 8 w 8"/>
                <a:gd name="T39" fmla="*/ 6 h 9"/>
                <a:gd name="T40" fmla="*/ 8 w 8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2"/>
            <p:cNvSpPr>
              <a:spLocks/>
            </p:cNvSpPr>
            <p:nvPr/>
          </p:nvSpPr>
          <p:spPr bwMode="auto">
            <a:xfrm>
              <a:off x="6199187" y="2093913"/>
              <a:ext cx="14288" cy="14288"/>
            </a:xfrm>
            <a:custGeom>
              <a:avLst/>
              <a:gdLst>
                <a:gd name="T0" fmla="*/ 9 w 9"/>
                <a:gd name="T1" fmla="*/ 5 h 9"/>
                <a:gd name="T2" fmla="*/ 8 w 9"/>
                <a:gd name="T3" fmla="*/ 3 h 9"/>
                <a:gd name="T4" fmla="*/ 8 w 9"/>
                <a:gd name="T5" fmla="*/ 2 h 9"/>
                <a:gd name="T6" fmla="*/ 7 w 9"/>
                <a:gd name="T7" fmla="*/ 1 h 9"/>
                <a:gd name="T8" fmla="*/ 6 w 9"/>
                <a:gd name="T9" fmla="*/ 1 h 9"/>
                <a:gd name="T10" fmla="*/ 4 w 9"/>
                <a:gd name="T11" fmla="*/ 0 h 9"/>
                <a:gd name="T12" fmla="*/ 3 w 9"/>
                <a:gd name="T13" fmla="*/ 1 h 9"/>
                <a:gd name="T14" fmla="*/ 2 w 9"/>
                <a:gd name="T15" fmla="*/ 1 h 9"/>
                <a:gd name="T16" fmla="*/ 1 w 9"/>
                <a:gd name="T17" fmla="*/ 2 h 9"/>
                <a:gd name="T18" fmla="*/ 0 w 9"/>
                <a:gd name="T19" fmla="*/ 3 h 9"/>
                <a:gd name="T20" fmla="*/ 0 w 9"/>
                <a:gd name="T21" fmla="*/ 5 h 9"/>
                <a:gd name="T22" fmla="*/ 0 w 9"/>
                <a:gd name="T23" fmla="*/ 6 h 9"/>
                <a:gd name="T24" fmla="*/ 1 w 9"/>
                <a:gd name="T25" fmla="*/ 7 h 9"/>
                <a:gd name="T26" fmla="*/ 2 w 9"/>
                <a:gd name="T27" fmla="*/ 8 h 9"/>
                <a:gd name="T28" fmla="*/ 3 w 9"/>
                <a:gd name="T29" fmla="*/ 9 h 9"/>
                <a:gd name="T30" fmla="*/ 4 w 9"/>
                <a:gd name="T31" fmla="*/ 9 h 9"/>
                <a:gd name="T32" fmla="*/ 6 w 9"/>
                <a:gd name="T33" fmla="*/ 9 h 9"/>
                <a:gd name="T34" fmla="*/ 7 w 9"/>
                <a:gd name="T35" fmla="*/ 8 h 9"/>
                <a:gd name="T36" fmla="*/ 8 w 9"/>
                <a:gd name="T37" fmla="*/ 7 h 9"/>
                <a:gd name="T38" fmla="*/ 8 w 9"/>
                <a:gd name="T39" fmla="*/ 6 h 9"/>
                <a:gd name="T40" fmla="*/ 9 w 9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53"/>
            <p:cNvSpPr>
              <a:spLocks/>
            </p:cNvSpPr>
            <p:nvPr/>
          </p:nvSpPr>
          <p:spPr bwMode="auto">
            <a:xfrm>
              <a:off x="6146800" y="2093913"/>
              <a:ext cx="12700" cy="14288"/>
            </a:xfrm>
            <a:custGeom>
              <a:avLst/>
              <a:gdLst>
                <a:gd name="T0" fmla="*/ 8 w 8"/>
                <a:gd name="T1" fmla="*/ 5 h 9"/>
                <a:gd name="T2" fmla="*/ 8 w 8"/>
                <a:gd name="T3" fmla="*/ 3 h 9"/>
                <a:gd name="T4" fmla="*/ 7 w 8"/>
                <a:gd name="T5" fmla="*/ 2 h 9"/>
                <a:gd name="T6" fmla="*/ 6 w 8"/>
                <a:gd name="T7" fmla="*/ 1 h 9"/>
                <a:gd name="T8" fmla="*/ 5 w 8"/>
                <a:gd name="T9" fmla="*/ 1 h 9"/>
                <a:gd name="T10" fmla="*/ 4 w 8"/>
                <a:gd name="T11" fmla="*/ 0 h 9"/>
                <a:gd name="T12" fmla="*/ 2 w 8"/>
                <a:gd name="T13" fmla="*/ 1 h 9"/>
                <a:gd name="T14" fmla="*/ 1 w 8"/>
                <a:gd name="T15" fmla="*/ 1 h 9"/>
                <a:gd name="T16" fmla="*/ 0 w 8"/>
                <a:gd name="T17" fmla="*/ 2 h 9"/>
                <a:gd name="T18" fmla="*/ 0 w 8"/>
                <a:gd name="T19" fmla="*/ 3 h 9"/>
                <a:gd name="T20" fmla="*/ 0 w 8"/>
                <a:gd name="T21" fmla="*/ 5 h 9"/>
                <a:gd name="T22" fmla="*/ 0 w 8"/>
                <a:gd name="T23" fmla="*/ 6 h 9"/>
                <a:gd name="T24" fmla="*/ 0 w 8"/>
                <a:gd name="T25" fmla="*/ 7 h 9"/>
                <a:gd name="T26" fmla="*/ 1 w 8"/>
                <a:gd name="T27" fmla="*/ 8 h 9"/>
                <a:gd name="T28" fmla="*/ 2 w 8"/>
                <a:gd name="T29" fmla="*/ 9 h 9"/>
                <a:gd name="T30" fmla="*/ 4 w 8"/>
                <a:gd name="T31" fmla="*/ 9 h 9"/>
                <a:gd name="T32" fmla="*/ 5 w 8"/>
                <a:gd name="T33" fmla="*/ 9 h 9"/>
                <a:gd name="T34" fmla="*/ 6 w 8"/>
                <a:gd name="T35" fmla="*/ 8 h 9"/>
                <a:gd name="T36" fmla="*/ 7 w 8"/>
                <a:gd name="T37" fmla="*/ 7 h 9"/>
                <a:gd name="T38" fmla="*/ 8 w 8"/>
                <a:gd name="T39" fmla="*/ 6 h 9"/>
                <a:gd name="T40" fmla="*/ 8 w 8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4"/>
            <p:cNvSpPr>
              <a:spLocks/>
            </p:cNvSpPr>
            <p:nvPr/>
          </p:nvSpPr>
          <p:spPr bwMode="auto">
            <a:xfrm>
              <a:off x="6092825" y="2093913"/>
              <a:ext cx="12700" cy="14288"/>
            </a:xfrm>
            <a:custGeom>
              <a:avLst/>
              <a:gdLst>
                <a:gd name="T0" fmla="*/ 8 w 8"/>
                <a:gd name="T1" fmla="*/ 5 h 9"/>
                <a:gd name="T2" fmla="*/ 8 w 8"/>
                <a:gd name="T3" fmla="*/ 3 h 9"/>
                <a:gd name="T4" fmla="*/ 8 w 8"/>
                <a:gd name="T5" fmla="*/ 2 h 9"/>
                <a:gd name="T6" fmla="*/ 7 w 8"/>
                <a:gd name="T7" fmla="*/ 1 h 9"/>
                <a:gd name="T8" fmla="*/ 6 w 8"/>
                <a:gd name="T9" fmla="*/ 1 h 9"/>
                <a:gd name="T10" fmla="*/ 4 w 8"/>
                <a:gd name="T11" fmla="*/ 0 h 9"/>
                <a:gd name="T12" fmla="*/ 3 w 8"/>
                <a:gd name="T13" fmla="*/ 1 h 9"/>
                <a:gd name="T14" fmla="*/ 2 w 8"/>
                <a:gd name="T15" fmla="*/ 1 h 9"/>
                <a:gd name="T16" fmla="*/ 1 w 8"/>
                <a:gd name="T17" fmla="*/ 2 h 9"/>
                <a:gd name="T18" fmla="*/ 0 w 8"/>
                <a:gd name="T19" fmla="*/ 3 h 9"/>
                <a:gd name="T20" fmla="*/ 0 w 8"/>
                <a:gd name="T21" fmla="*/ 5 h 9"/>
                <a:gd name="T22" fmla="*/ 0 w 8"/>
                <a:gd name="T23" fmla="*/ 6 h 9"/>
                <a:gd name="T24" fmla="*/ 1 w 8"/>
                <a:gd name="T25" fmla="*/ 7 h 9"/>
                <a:gd name="T26" fmla="*/ 2 w 8"/>
                <a:gd name="T27" fmla="*/ 8 h 9"/>
                <a:gd name="T28" fmla="*/ 3 w 8"/>
                <a:gd name="T29" fmla="*/ 9 h 9"/>
                <a:gd name="T30" fmla="*/ 4 w 8"/>
                <a:gd name="T31" fmla="*/ 9 h 9"/>
                <a:gd name="T32" fmla="*/ 6 w 8"/>
                <a:gd name="T33" fmla="*/ 9 h 9"/>
                <a:gd name="T34" fmla="*/ 7 w 8"/>
                <a:gd name="T35" fmla="*/ 8 h 9"/>
                <a:gd name="T36" fmla="*/ 8 w 8"/>
                <a:gd name="T37" fmla="*/ 7 h 9"/>
                <a:gd name="T38" fmla="*/ 8 w 8"/>
                <a:gd name="T39" fmla="*/ 6 h 9"/>
                <a:gd name="T40" fmla="*/ 8 w 8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5"/>
            <p:cNvSpPr>
              <a:spLocks/>
            </p:cNvSpPr>
            <p:nvPr/>
          </p:nvSpPr>
          <p:spPr bwMode="auto">
            <a:xfrm>
              <a:off x="6011862" y="2093913"/>
              <a:ext cx="14288" cy="14288"/>
            </a:xfrm>
            <a:custGeom>
              <a:avLst/>
              <a:gdLst>
                <a:gd name="T0" fmla="*/ 9 w 9"/>
                <a:gd name="T1" fmla="*/ 5 h 9"/>
                <a:gd name="T2" fmla="*/ 9 w 9"/>
                <a:gd name="T3" fmla="*/ 3 h 9"/>
                <a:gd name="T4" fmla="*/ 8 w 9"/>
                <a:gd name="T5" fmla="*/ 2 h 9"/>
                <a:gd name="T6" fmla="*/ 7 w 9"/>
                <a:gd name="T7" fmla="*/ 1 h 9"/>
                <a:gd name="T8" fmla="*/ 6 w 9"/>
                <a:gd name="T9" fmla="*/ 1 h 9"/>
                <a:gd name="T10" fmla="*/ 5 w 9"/>
                <a:gd name="T11" fmla="*/ 0 h 9"/>
                <a:gd name="T12" fmla="*/ 3 w 9"/>
                <a:gd name="T13" fmla="*/ 1 h 9"/>
                <a:gd name="T14" fmla="*/ 2 w 9"/>
                <a:gd name="T15" fmla="*/ 1 h 9"/>
                <a:gd name="T16" fmla="*/ 1 w 9"/>
                <a:gd name="T17" fmla="*/ 2 h 9"/>
                <a:gd name="T18" fmla="*/ 1 w 9"/>
                <a:gd name="T19" fmla="*/ 3 h 9"/>
                <a:gd name="T20" fmla="*/ 0 w 9"/>
                <a:gd name="T21" fmla="*/ 5 h 9"/>
                <a:gd name="T22" fmla="*/ 1 w 9"/>
                <a:gd name="T23" fmla="*/ 6 h 9"/>
                <a:gd name="T24" fmla="*/ 1 w 9"/>
                <a:gd name="T25" fmla="*/ 7 h 9"/>
                <a:gd name="T26" fmla="*/ 2 w 9"/>
                <a:gd name="T27" fmla="*/ 8 h 9"/>
                <a:gd name="T28" fmla="*/ 3 w 9"/>
                <a:gd name="T29" fmla="*/ 9 h 9"/>
                <a:gd name="T30" fmla="*/ 5 w 9"/>
                <a:gd name="T31" fmla="*/ 9 h 9"/>
                <a:gd name="T32" fmla="*/ 6 w 9"/>
                <a:gd name="T33" fmla="*/ 9 h 9"/>
                <a:gd name="T34" fmla="*/ 7 w 9"/>
                <a:gd name="T35" fmla="*/ 8 h 9"/>
                <a:gd name="T36" fmla="*/ 8 w 9"/>
                <a:gd name="T37" fmla="*/ 7 h 9"/>
                <a:gd name="T38" fmla="*/ 9 w 9"/>
                <a:gd name="T39" fmla="*/ 6 h 9"/>
                <a:gd name="T40" fmla="*/ 9 w 9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56"/>
            <p:cNvSpPr>
              <a:spLocks/>
            </p:cNvSpPr>
            <p:nvPr/>
          </p:nvSpPr>
          <p:spPr bwMode="auto">
            <a:xfrm>
              <a:off x="6784975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4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4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57"/>
            <p:cNvSpPr>
              <a:spLocks/>
            </p:cNvSpPr>
            <p:nvPr/>
          </p:nvSpPr>
          <p:spPr bwMode="auto">
            <a:xfrm>
              <a:off x="6838950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1 h 8"/>
                <a:gd name="T6" fmla="*/ 7 w 8"/>
                <a:gd name="T7" fmla="*/ 0 h 8"/>
                <a:gd name="T8" fmla="*/ 6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2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6 w 8"/>
                <a:gd name="T33" fmla="*/ 8 h 8"/>
                <a:gd name="T34" fmla="*/ 7 w 8"/>
                <a:gd name="T35" fmla="*/ 7 h 8"/>
                <a:gd name="T36" fmla="*/ 8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58"/>
            <p:cNvSpPr>
              <a:spLocks/>
            </p:cNvSpPr>
            <p:nvPr/>
          </p:nvSpPr>
          <p:spPr bwMode="auto">
            <a:xfrm>
              <a:off x="6892925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1 h 8"/>
                <a:gd name="T6" fmla="*/ 6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1 w 8"/>
                <a:gd name="T15" fmla="*/ 0 h 8"/>
                <a:gd name="T16" fmla="*/ 0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0 w 8"/>
                <a:gd name="T25" fmla="*/ 6 h 8"/>
                <a:gd name="T26" fmla="*/ 1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7 h 8"/>
                <a:gd name="T36" fmla="*/ 7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59"/>
            <p:cNvSpPr>
              <a:spLocks/>
            </p:cNvSpPr>
            <p:nvPr/>
          </p:nvSpPr>
          <p:spPr bwMode="auto">
            <a:xfrm>
              <a:off x="6945312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8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560"/>
            <p:cNvSpPr>
              <a:spLocks/>
            </p:cNvSpPr>
            <p:nvPr/>
          </p:nvSpPr>
          <p:spPr bwMode="auto">
            <a:xfrm>
              <a:off x="6999287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1 h 8"/>
                <a:gd name="T6" fmla="*/ 6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1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1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7 h 8"/>
                <a:gd name="T36" fmla="*/ 8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561"/>
            <p:cNvSpPr>
              <a:spLocks/>
            </p:cNvSpPr>
            <p:nvPr/>
          </p:nvSpPr>
          <p:spPr bwMode="auto">
            <a:xfrm>
              <a:off x="7051675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62"/>
            <p:cNvSpPr>
              <a:spLocks/>
            </p:cNvSpPr>
            <p:nvPr/>
          </p:nvSpPr>
          <p:spPr bwMode="auto">
            <a:xfrm>
              <a:off x="7105650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1 h 8"/>
                <a:gd name="T6" fmla="*/ 7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2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7 h 8"/>
                <a:gd name="T36" fmla="*/ 8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63"/>
            <p:cNvSpPr>
              <a:spLocks/>
            </p:cNvSpPr>
            <p:nvPr/>
          </p:nvSpPr>
          <p:spPr bwMode="auto">
            <a:xfrm>
              <a:off x="7158037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564"/>
            <p:cNvSpPr>
              <a:spLocks/>
            </p:cNvSpPr>
            <p:nvPr/>
          </p:nvSpPr>
          <p:spPr bwMode="auto">
            <a:xfrm>
              <a:off x="7212012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8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65"/>
            <p:cNvSpPr>
              <a:spLocks/>
            </p:cNvSpPr>
            <p:nvPr/>
          </p:nvSpPr>
          <p:spPr bwMode="auto">
            <a:xfrm>
              <a:off x="7265987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1 h 8"/>
                <a:gd name="T6" fmla="*/ 6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1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1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7 h 8"/>
                <a:gd name="T36" fmla="*/ 7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66"/>
            <p:cNvSpPr>
              <a:spLocks/>
            </p:cNvSpPr>
            <p:nvPr/>
          </p:nvSpPr>
          <p:spPr bwMode="auto">
            <a:xfrm>
              <a:off x="7318375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67"/>
            <p:cNvSpPr>
              <a:spLocks/>
            </p:cNvSpPr>
            <p:nvPr/>
          </p:nvSpPr>
          <p:spPr bwMode="auto">
            <a:xfrm>
              <a:off x="7372350" y="22018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1 h 8"/>
                <a:gd name="T6" fmla="*/ 7 w 8"/>
                <a:gd name="T7" fmla="*/ 0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0 h 8"/>
                <a:gd name="T16" fmla="*/ 1 w 8"/>
                <a:gd name="T17" fmla="*/ 1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5 h 8"/>
                <a:gd name="T24" fmla="*/ 1 w 8"/>
                <a:gd name="T25" fmla="*/ 6 h 8"/>
                <a:gd name="T26" fmla="*/ 2 w 8"/>
                <a:gd name="T27" fmla="*/ 7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7 h 8"/>
                <a:gd name="T36" fmla="*/ 7 w 8"/>
                <a:gd name="T37" fmla="*/ 6 h 8"/>
                <a:gd name="T38" fmla="*/ 8 w 8"/>
                <a:gd name="T39" fmla="*/ 5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68"/>
            <p:cNvSpPr>
              <a:spLocks/>
            </p:cNvSpPr>
            <p:nvPr/>
          </p:nvSpPr>
          <p:spPr bwMode="auto">
            <a:xfrm>
              <a:off x="7424737" y="2201863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1 h 8"/>
                <a:gd name="T6" fmla="*/ 7 w 9"/>
                <a:gd name="T7" fmla="*/ 0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0 h 8"/>
                <a:gd name="T16" fmla="*/ 1 w 9"/>
                <a:gd name="T17" fmla="*/ 1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5 h 8"/>
                <a:gd name="T24" fmla="*/ 1 w 9"/>
                <a:gd name="T25" fmla="*/ 6 h 8"/>
                <a:gd name="T26" fmla="*/ 2 w 9"/>
                <a:gd name="T27" fmla="*/ 7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7 h 8"/>
                <a:gd name="T36" fmla="*/ 8 w 9"/>
                <a:gd name="T37" fmla="*/ 6 h 8"/>
                <a:gd name="T38" fmla="*/ 9 w 9"/>
                <a:gd name="T39" fmla="*/ 5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69"/>
            <p:cNvSpPr>
              <a:spLocks/>
            </p:cNvSpPr>
            <p:nvPr/>
          </p:nvSpPr>
          <p:spPr bwMode="auto">
            <a:xfrm>
              <a:off x="6784975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5 w 9"/>
                <a:gd name="T11" fmla="*/ 0 h 8"/>
                <a:gd name="T12" fmla="*/ 4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4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70"/>
            <p:cNvSpPr>
              <a:spLocks/>
            </p:cNvSpPr>
            <p:nvPr/>
          </p:nvSpPr>
          <p:spPr bwMode="auto">
            <a:xfrm>
              <a:off x="6838950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7 w 8"/>
                <a:gd name="T7" fmla="*/ 1 h 8"/>
                <a:gd name="T8" fmla="*/ 6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6 w 8"/>
                <a:gd name="T33" fmla="*/ 8 h 8"/>
                <a:gd name="T34" fmla="*/ 7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71"/>
            <p:cNvSpPr>
              <a:spLocks/>
            </p:cNvSpPr>
            <p:nvPr/>
          </p:nvSpPr>
          <p:spPr bwMode="auto">
            <a:xfrm>
              <a:off x="6892925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2 h 8"/>
                <a:gd name="T6" fmla="*/ 6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1 w 8"/>
                <a:gd name="T15" fmla="*/ 1 h 8"/>
                <a:gd name="T16" fmla="*/ 0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0 w 8"/>
                <a:gd name="T25" fmla="*/ 7 h 8"/>
                <a:gd name="T26" fmla="*/ 1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8 h 8"/>
                <a:gd name="T36" fmla="*/ 7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72"/>
            <p:cNvSpPr>
              <a:spLocks/>
            </p:cNvSpPr>
            <p:nvPr/>
          </p:nvSpPr>
          <p:spPr bwMode="auto">
            <a:xfrm>
              <a:off x="6945312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8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73"/>
            <p:cNvSpPr>
              <a:spLocks/>
            </p:cNvSpPr>
            <p:nvPr/>
          </p:nvSpPr>
          <p:spPr bwMode="auto">
            <a:xfrm>
              <a:off x="6999287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6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1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1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74"/>
            <p:cNvSpPr>
              <a:spLocks/>
            </p:cNvSpPr>
            <p:nvPr/>
          </p:nvSpPr>
          <p:spPr bwMode="auto">
            <a:xfrm>
              <a:off x="7051675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575"/>
            <p:cNvSpPr>
              <a:spLocks/>
            </p:cNvSpPr>
            <p:nvPr/>
          </p:nvSpPr>
          <p:spPr bwMode="auto">
            <a:xfrm>
              <a:off x="7105650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7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576"/>
            <p:cNvSpPr>
              <a:spLocks/>
            </p:cNvSpPr>
            <p:nvPr/>
          </p:nvSpPr>
          <p:spPr bwMode="auto">
            <a:xfrm>
              <a:off x="7158037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1 w 9"/>
                <a:gd name="T19" fmla="*/ 3 h 8"/>
                <a:gd name="T20" fmla="*/ 0 w 9"/>
                <a:gd name="T21" fmla="*/ 4 h 8"/>
                <a:gd name="T22" fmla="*/ 1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577"/>
            <p:cNvSpPr>
              <a:spLocks/>
            </p:cNvSpPr>
            <p:nvPr/>
          </p:nvSpPr>
          <p:spPr bwMode="auto">
            <a:xfrm>
              <a:off x="7212012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4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4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8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78"/>
            <p:cNvSpPr>
              <a:spLocks/>
            </p:cNvSpPr>
            <p:nvPr/>
          </p:nvSpPr>
          <p:spPr bwMode="auto">
            <a:xfrm>
              <a:off x="7265987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2 h 8"/>
                <a:gd name="T6" fmla="*/ 6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1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1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6 w 8"/>
                <a:gd name="T35" fmla="*/ 8 h 8"/>
                <a:gd name="T36" fmla="*/ 7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79"/>
            <p:cNvSpPr>
              <a:spLocks/>
            </p:cNvSpPr>
            <p:nvPr/>
          </p:nvSpPr>
          <p:spPr bwMode="auto">
            <a:xfrm>
              <a:off x="7318375" y="2147888"/>
              <a:ext cx="14288" cy="12700"/>
            </a:xfrm>
            <a:custGeom>
              <a:avLst/>
              <a:gdLst>
                <a:gd name="T0" fmla="*/ 9 w 9"/>
                <a:gd name="T1" fmla="*/ 4 h 8"/>
                <a:gd name="T2" fmla="*/ 9 w 9"/>
                <a:gd name="T3" fmla="*/ 3 h 8"/>
                <a:gd name="T4" fmla="*/ 8 w 9"/>
                <a:gd name="T5" fmla="*/ 2 h 8"/>
                <a:gd name="T6" fmla="*/ 7 w 9"/>
                <a:gd name="T7" fmla="*/ 1 h 8"/>
                <a:gd name="T8" fmla="*/ 6 w 9"/>
                <a:gd name="T9" fmla="*/ 0 h 8"/>
                <a:gd name="T10" fmla="*/ 5 w 9"/>
                <a:gd name="T11" fmla="*/ 0 h 8"/>
                <a:gd name="T12" fmla="*/ 3 w 9"/>
                <a:gd name="T13" fmla="*/ 0 h 8"/>
                <a:gd name="T14" fmla="*/ 2 w 9"/>
                <a:gd name="T15" fmla="*/ 1 h 8"/>
                <a:gd name="T16" fmla="*/ 1 w 9"/>
                <a:gd name="T17" fmla="*/ 2 h 8"/>
                <a:gd name="T18" fmla="*/ 0 w 9"/>
                <a:gd name="T19" fmla="*/ 3 h 8"/>
                <a:gd name="T20" fmla="*/ 0 w 9"/>
                <a:gd name="T21" fmla="*/ 4 h 8"/>
                <a:gd name="T22" fmla="*/ 0 w 9"/>
                <a:gd name="T23" fmla="*/ 6 h 8"/>
                <a:gd name="T24" fmla="*/ 1 w 9"/>
                <a:gd name="T25" fmla="*/ 7 h 8"/>
                <a:gd name="T26" fmla="*/ 2 w 9"/>
                <a:gd name="T27" fmla="*/ 8 h 8"/>
                <a:gd name="T28" fmla="*/ 3 w 9"/>
                <a:gd name="T29" fmla="*/ 8 h 8"/>
                <a:gd name="T30" fmla="*/ 5 w 9"/>
                <a:gd name="T31" fmla="*/ 8 h 8"/>
                <a:gd name="T32" fmla="*/ 6 w 9"/>
                <a:gd name="T33" fmla="*/ 8 h 8"/>
                <a:gd name="T34" fmla="*/ 7 w 9"/>
                <a:gd name="T35" fmla="*/ 8 h 8"/>
                <a:gd name="T36" fmla="*/ 8 w 9"/>
                <a:gd name="T37" fmla="*/ 7 h 8"/>
                <a:gd name="T38" fmla="*/ 9 w 9"/>
                <a:gd name="T39" fmla="*/ 6 h 8"/>
                <a:gd name="T40" fmla="*/ 9 w 9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80"/>
            <p:cNvSpPr>
              <a:spLocks/>
            </p:cNvSpPr>
            <p:nvPr/>
          </p:nvSpPr>
          <p:spPr bwMode="auto">
            <a:xfrm>
              <a:off x="7372350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7 w 8"/>
                <a:gd name="T5" fmla="*/ 2 h 8"/>
                <a:gd name="T6" fmla="*/ 7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8 h 8"/>
                <a:gd name="T36" fmla="*/ 7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581"/>
            <p:cNvSpPr>
              <a:spLocks/>
            </p:cNvSpPr>
            <p:nvPr/>
          </p:nvSpPr>
          <p:spPr bwMode="auto">
            <a:xfrm>
              <a:off x="7439025" y="21478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3 h 8"/>
                <a:gd name="T4" fmla="*/ 8 w 8"/>
                <a:gd name="T5" fmla="*/ 2 h 8"/>
                <a:gd name="T6" fmla="*/ 7 w 8"/>
                <a:gd name="T7" fmla="*/ 1 h 8"/>
                <a:gd name="T8" fmla="*/ 5 w 8"/>
                <a:gd name="T9" fmla="*/ 0 h 8"/>
                <a:gd name="T10" fmla="*/ 4 w 8"/>
                <a:gd name="T11" fmla="*/ 0 h 8"/>
                <a:gd name="T12" fmla="*/ 3 w 8"/>
                <a:gd name="T13" fmla="*/ 0 h 8"/>
                <a:gd name="T14" fmla="*/ 2 w 8"/>
                <a:gd name="T15" fmla="*/ 1 h 8"/>
                <a:gd name="T16" fmla="*/ 1 w 8"/>
                <a:gd name="T17" fmla="*/ 2 h 8"/>
                <a:gd name="T18" fmla="*/ 0 w 8"/>
                <a:gd name="T19" fmla="*/ 3 h 8"/>
                <a:gd name="T20" fmla="*/ 0 w 8"/>
                <a:gd name="T21" fmla="*/ 4 h 8"/>
                <a:gd name="T22" fmla="*/ 0 w 8"/>
                <a:gd name="T23" fmla="*/ 6 h 8"/>
                <a:gd name="T24" fmla="*/ 1 w 8"/>
                <a:gd name="T25" fmla="*/ 7 h 8"/>
                <a:gd name="T26" fmla="*/ 2 w 8"/>
                <a:gd name="T27" fmla="*/ 8 h 8"/>
                <a:gd name="T28" fmla="*/ 3 w 8"/>
                <a:gd name="T29" fmla="*/ 8 h 8"/>
                <a:gd name="T30" fmla="*/ 4 w 8"/>
                <a:gd name="T31" fmla="*/ 8 h 8"/>
                <a:gd name="T32" fmla="*/ 5 w 8"/>
                <a:gd name="T33" fmla="*/ 8 h 8"/>
                <a:gd name="T34" fmla="*/ 7 w 8"/>
                <a:gd name="T35" fmla="*/ 8 h 8"/>
                <a:gd name="T36" fmla="*/ 8 w 8"/>
                <a:gd name="T37" fmla="*/ 7 h 8"/>
                <a:gd name="T38" fmla="*/ 8 w 8"/>
                <a:gd name="T39" fmla="*/ 6 h 8"/>
                <a:gd name="T40" fmla="*/ 8 w 8"/>
                <a:gd name="T4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582"/>
            <p:cNvSpPr>
              <a:spLocks/>
            </p:cNvSpPr>
            <p:nvPr/>
          </p:nvSpPr>
          <p:spPr bwMode="auto">
            <a:xfrm>
              <a:off x="7212012" y="2093913"/>
              <a:ext cx="14288" cy="14288"/>
            </a:xfrm>
            <a:custGeom>
              <a:avLst/>
              <a:gdLst>
                <a:gd name="T0" fmla="*/ 9 w 9"/>
                <a:gd name="T1" fmla="*/ 5 h 9"/>
                <a:gd name="T2" fmla="*/ 8 w 9"/>
                <a:gd name="T3" fmla="*/ 3 h 9"/>
                <a:gd name="T4" fmla="*/ 8 w 9"/>
                <a:gd name="T5" fmla="*/ 2 h 9"/>
                <a:gd name="T6" fmla="*/ 7 w 9"/>
                <a:gd name="T7" fmla="*/ 1 h 9"/>
                <a:gd name="T8" fmla="*/ 6 w 9"/>
                <a:gd name="T9" fmla="*/ 1 h 9"/>
                <a:gd name="T10" fmla="*/ 4 w 9"/>
                <a:gd name="T11" fmla="*/ 0 h 9"/>
                <a:gd name="T12" fmla="*/ 3 w 9"/>
                <a:gd name="T13" fmla="*/ 1 h 9"/>
                <a:gd name="T14" fmla="*/ 2 w 9"/>
                <a:gd name="T15" fmla="*/ 1 h 9"/>
                <a:gd name="T16" fmla="*/ 1 w 9"/>
                <a:gd name="T17" fmla="*/ 2 h 9"/>
                <a:gd name="T18" fmla="*/ 0 w 9"/>
                <a:gd name="T19" fmla="*/ 3 h 9"/>
                <a:gd name="T20" fmla="*/ 0 w 9"/>
                <a:gd name="T21" fmla="*/ 5 h 9"/>
                <a:gd name="T22" fmla="*/ 0 w 9"/>
                <a:gd name="T23" fmla="*/ 6 h 9"/>
                <a:gd name="T24" fmla="*/ 1 w 9"/>
                <a:gd name="T25" fmla="*/ 7 h 9"/>
                <a:gd name="T26" fmla="*/ 2 w 9"/>
                <a:gd name="T27" fmla="*/ 8 h 9"/>
                <a:gd name="T28" fmla="*/ 3 w 9"/>
                <a:gd name="T29" fmla="*/ 9 h 9"/>
                <a:gd name="T30" fmla="*/ 4 w 9"/>
                <a:gd name="T31" fmla="*/ 9 h 9"/>
                <a:gd name="T32" fmla="*/ 6 w 9"/>
                <a:gd name="T33" fmla="*/ 9 h 9"/>
                <a:gd name="T34" fmla="*/ 7 w 9"/>
                <a:gd name="T35" fmla="*/ 8 h 9"/>
                <a:gd name="T36" fmla="*/ 8 w 9"/>
                <a:gd name="T37" fmla="*/ 7 h 9"/>
                <a:gd name="T38" fmla="*/ 8 w 9"/>
                <a:gd name="T39" fmla="*/ 6 h 9"/>
                <a:gd name="T40" fmla="*/ 9 w 9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583"/>
            <p:cNvSpPr>
              <a:spLocks/>
            </p:cNvSpPr>
            <p:nvPr/>
          </p:nvSpPr>
          <p:spPr bwMode="auto">
            <a:xfrm>
              <a:off x="7265987" y="2093913"/>
              <a:ext cx="12700" cy="14288"/>
            </a:xfrm>
            <a:custGeom>
              <a:avLst/>
              <a:gdLst>
                <a:gd name="T0" fmla="*/ 8 w 8"/>
                <a:gd name="T1" fmla="*/ 5 h 9"/>
                <a:gd name="T2" fmla="*/ 8 w 8"/>
                <a:gd name="T3" fmla="*/ 3 h 9"/>
                <a:gd name="T4" fmla="*/ 7 w 8"/>
                <a:gd name="T5" fmla="*/ 2 h 9"/>
                <a:gd name="T6" fmla="*/ 6 w 8"/>
                <a:gd name="T7" fmla="*/ 1 h 9"/>
                <a:gd name="T8" fmla="*/ 5 w 8"/>
                <a:gd name="T9" fmla="*/ 1 h 9"/>
                <a:gd name="T10" fmla="*/ 4 w 8"/>
                <a:gd name="T11" fmla="*/ 0 h 9"/>
                <a:gd name="T12" fmla="*/ 3 w 8"/>
                <a:gd name="T13" fmla="*/ 1 h 9"/>
                <a:gd name="T14" fmla="*/ 1 w 8"/>
                <a:gd name="T15" fmla="*/ 1 h 9"/>
                <a:gd name="T16" fmla="*/ 1 w 8"/>
                <a:gd name="T17" fmla="*/ 2 h 9"/>
                <a:gd name="T18" fmla="*/ 0 w 8"/>
                <a:gd name="T19" fmla="*/ 3 h 9"/>
                <a:gd name="T20" fmla="*/ 0 w 8"/>
                <a:gd name="T21" fmla="*/ 5 h 9"/>
                <a:gd name="T22" fmla="*/ 0 w 8"/>
                <a:gd name="T23" fmla="*/ 6 h 9"/>
                <a:gd name="T24" fmla="*/ 1 w 8"/>
                <a:gd name="T25" fmla="*/ 7 h 9"/>
                <a:gd name="T26" fmla="*/ 1 w 8"/>
                <a:gd name="T27" fmla="*/ 8 h 9"/>
                <a:gd name="T28" fmla="*/ 3 w 8"/>
                <a:gd name="T29" fmla="*/ 9 h 9"/>
                <a:gd name="T30" fmla="*/ 4 w 8"/>
                <a:gd name="T31" fmla="*/ 9 h 9"/>
                <a:gd name="T32" fmla="*/ 5 w 8"/>
                <a:gd name="T33" fmla="*/ 9 h 9"/>
                <a:gd name="T34" fmla="*/ 6 w 8"/>
                <a:gd name="T35" fmla="*/ 8 h 9"/>
                <a:gd name="T36" fmla="*/ 7 w 8"/>
                <a:gd name="T37" fmla="*/ 7 h 9"/>
                <a:gd name="T38" fmla="*/ 8 w 8"/>
                <a:gd name="T39" fmla="*/ 6 h 9"/>
                <a:gd name="T40" fmla="*/ 8 w 8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84"/>
            <p:cNvSpPr>
              <a:spLocks/>
            </p:cNvSpPr>
            <p:nvPr/>
          </p:nvSpPr>
          <p:spPr bwMode="auto">
            <a:xfrm>
              <a:off x="7318375" y="2093913"/>
              <a:ext cx="14288" cy="14288"/>
            </a:xfrm>
            <a:custGeom>
              <a:avLst/>
              <a:gdLst>
                <a:gd name="T0" fmla="*/ 9 w 9"/>
                <a:gd name="T1" fmla="*/ 5 h 9"/>
                <a:gd name="T2" fmla="*/ 9 w 9"/>
                <a:gd name="T3" fmla="*/ 3 h 9"/>
                <a:gd name="T4" fmla="*/ 8 w 9"/>
                <a:gd name="T5" fmla="*/ 2 h 9"/>
                <a:gd name="T6" fmla="*/ 7 w 9"/>
                <a:gd name="T7" fmla="*/ 1 h 9"/>
                <a:gd name="T8" fmla="*/ 6 w 9"/>
                <a:gd name="T9" fmla="*/ 1 h 9"/>
                <a:gd name="T10" fmla="*/ 5 w 9"/>
                <a:gd name="T11" fmla="*/ 0 h 9"/>
                <a:gd name="T12" fmla="*/ 3 w 9"/>
                <a:gd name="T13" fmla="*/ 1 h 9"/>
                <a:gd name="T14" fmla="*/ 2 w 9"/>
                <a:gd name="T15" fmla="*/ 1 h 9"/>
                <a:gd name="T16" fmla="*/ 1 w 9"/>
                <a:gd name="T17" fmla="*/ 2 h 9"/>
                <a:gd name="T18" fmla="*/ 0 w 9"/>
                <a:gd name="T19" fmla="*/ 3 h 9"/>
                <a:gd name="T20" fmla="*/ 0 w 9"/>
                <a:gd name="T21" fmla="*/ 5 h 9"/>
                <a:gd name="T22" fmla="*/ 0 w 9"/>
                <a:gd name="T23" fmla="*/ 6 h 9"/>
                <a:gd name="T24" fmla="*/ 1 w 9"/>
                <a:gd name="T25" fmla="*/ 7 h 9"/>
                <a:gd name="T26" fmla="*/ 2 w 9"/>
                <a:gd name="T27" fmla="*/ 8 h 9"/>
                <a:gd name="T28" fmla="*/ 3 w 9"/>
                <a:gd name="T29" fmla="*/ 9 h 9"/>
                <a:gd name="T30" fmla="*/ 5 w 9"/>
                <a:gd name="T31" fmla="*/ 9 h 9"/>
                <a:gd name="T32" fmla="*/ 6 w 9"/>
                <a:gd name="T33" fmla="*/ 9 h 9"/>
                <a:gd name="T34" fmla="*/ 7 w 9"/>
                <a:gd name="T35" fmla="*/ 8 h 9"/>
                <a:gd name="T36" fmla="*/ 8 w 9"/>
                <a:gd name="T37" fmla="*/ 7 h 9"/>
                <a:gd name="T38" fmla="*/ 9 w 9"/>
                <a:gd name="T39" fmla="*/ 6 h 9"/>
                <a:gd name="T40" fmla="*/ 9 w 9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85"/>
            <p:cNvSpPr>
              <a:spLocks/>
            </p:cNvSpPr>
            <p:nvPr/>
          </p:nvSpPr>
          <p:spPr bwMode="auto">
            <a:xfrm>
              <a:off x="7372350" y="2093913"/>
              <a:ext cx="12700" cy="14288"/>
            </a:xfrm>
            <a:custGeom>
              <a:avLst/>
              <a:gdLst>
                <a:gd name="T0" fmla="*/ 8 w 8"/>
                <a:gd name="T1" fmla="*/ 5 h 9"/>
                <a:gd name="T2" fmla="*/ 8 w 8"/>
                <a:gd name="T3" fmla="*/ 3 h 9"/>
                <a:gd name="T4" fmla="*/ 7 w 8"/>
                <a:gd name="T5" fmla="*/ 2 h 9"/>
                <a:gd name="T6" fmla="*/ 7 w 8"/>
                <a:gd name="T7" fmla="*/ 1 h 9"/>
                <a:gd name="T8" fmla="*/ 5 w 8"/>
                <a:gd name="T9" fmla="*/ 1 h 9"/>
                <a:gd name="T10" fmla="*/ 4 w 8"/>
                <a:gd name="T11" fmla="*/ 0 h 9"/>
                <a:gd name="T12" fmla="*/ 3 w 8"/>
                <a:gd name="T13" fmla="*/ 1 h 9"/>
                <a:gd name="T14" fmla="*/ 2 w 8"/>
                <a:gd name="T15" fmla="*/ 1 h 9"/>
                <a:gd name="T16" fmla="*/ 1 w 8"/>
                <a:gd name="T17" fmla="*/ 2 h 9"/>
                <a:gd name="T18" fmla="*/ 0 w 8"/>
                <a:gd name="T19" fmla="*/ 3 h 9"/>
                <a:gd name="T20" fmla="*/ 0 w 8"/>
                <a:gd name="T21" fmla="*/ 5 h 9"/>
                <a:gd name="T22" fmla="*/ 0 w 8"/>
                <a:gd name="T23" fmla="*/ 6 h 9"/>
                <a:gd name="T24" fmla="*/ 1 w 8"/>
                <a:gd name="T25" fmla="*/ 7 h 9"/>
                <a:gd name="T26" fmla="*/ 2 w 8"/>
                <a:gd name="T27" fmla="*/ 8 h 9"/>
                <a:gd name="T28" fmla="*/ 3 w 8"/>
                <a:gd name="T29" fmla="*/ 9 h 9"/>
                <a:gd name="T30" fmla="*/ 4 w 8"/>
                <a:gd name="T31" fmla="*/ 9 h 9"/>
                <a:gd name="T32" fmla="*/ 5 w 8"/>
                <a:gd name="T33" fmla="*/ 9 h 9"/>
                <a:gd name="T34" fmla="*/ 7 w 8"/>
                <a:gd name="T35" fmla="*/ 8 h 9"/>
                <a:gd name="T36" fmla="*/ 7 w 8"/>
                <a:gd name="T37" fmla="*/ 7 h 9"/>
                <a:gd name="T38" fmla="*/ 8 w 8"/>
                <a:gd name="T39" fmla="*/ 6 h 9"/>
                <a:gd name="T40" fmla="*/ 8 w 8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86"/>
            <p:cNvSpPr>
              <a:spLocks/>
            </p:cNvSpPr>
            <p:nvPr/>
          </p:nvSpPr>
          <p:spPr bwMode="auto">
            <a:xfrm>
              <a:off x="7451725" y="2093913"/>
              <a:ext cx="14288" cy="14288"/>
            </a:xfrm>
            <a:custGeom>
              <a:avLst/>
              <a:gdLst>
                <a:gd name="T0" fmla="*/ 9 w 9"/>
                <a:gd name="T1" fmla="*/ 5 h 9"/>
                <a:gd name="T2" fmla="*/ 9 w 9"/>
                <a:gd name="T3" fmla="*/ 3 h 9"/>
                <a:gd name="T4" fmla="*/ 8 w 9"/>
                <a:gd name="T5" fmla="*/ 2 h 9"/>
                <a:gd name="T6" fmla="*/ 7 w 9"/>
                <a:gd name="T7" fmla="*/ 1 h 9"/>
                <a:gd name="T8" fmla="*/ 6 w 9"/>
                <a:gd name="T9" fmla="*/ 1 h 9"/>
                <a:gd name="T10" fmla="*/ 5 w 9"/>
                <a:gd name="T11" fmla="*/ 0 h 9"/>
                <a:gd name="T12" fmla="*/ 3 w 9"/>
                <a:gd name="T13" fmla="*/ 1 h 9"/>
                <a:gd name="T14" fmla="*/ 2 w 9"/>
                <a:gd name="T15" fmla="*/ 1 h 9"/>
                <a:gd name="T16" fmla="*/ 1 w 9"/>
                <a:gd name="T17" fmla="*/ 2 h 9"/>
                <a:gd name="T18" fmla="*/ 1 w 9"/>
                <a:gd name="T19" fmla="*/ 3 h 9"/>
                <a:gd name="T20" fmla="*/ 0 w 9"/>
                <a:gd name="T21" fmla="*/ 5 h 9"/>
                <a:gd name="T22" fmla="*/ 1 w 9"/>
                <a:gd name="T23" fmla="*/ 6 h 9"/>
                <a:gd name="T24" fmla="*/ 1 w 9"/>
                <a:gd name="T25" fmla="*/ 7 h 9"/>
                <a:gd name="T26" fmla="*/ 2 w 9"/>
                <a:gd name="T27" fmla="*/ 8 h 9"/>
                <a:gd name="T28" fmla="*/ 3 w 9"/>
                <a:gd name="T29" fmla="*/ 9 h 9"/>
                <a:gd name="T30" fmla="*/ 5 w 9"/>
                <a:gd name="T31" fmla="*/ 9 h 9"/>
                <a:gd name="T32" fmla="*/ 6 w 9"/>
                <a:gd name="T33" fmla="*/ 9 h 9"/>
                <a:gd name="T34" fmla="*/ 7 w 9"/>
                <a:gd name="T35" fmla="*/ 8 h 9"/>
                <a:gd name="T36" fmla="*/ 8 w 9"/>
                <a:gd name="T37" fmla="*/ 7 h 9"/>
                <a:gd name="T38" fmla="*/ 9 w 9"/>
                <a:gd name="T39" fmla="*/ 6 h 9"/>
                <a:gd name="T40" fmla="*/ 9 w 9"/>
                <a:gd name="T4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91096" y="2057400"/>
            <a:ext cx="3764534" cy="2685060"/>
            <a:chOff x="5643562" y="655638"/>
            <a:chExt cx="2192338" cy="1563688"/>
          </a:xfrm>
        </p:grpSpPr>
        <p:sp>
          <p:nvSpPr>
            <p:cNvPr id="37" name="Freeform 514"/>
            <p:cNvSpPr>
              <a:spLocks/>
            </p:cNvSpPr>
            <p:nvPr/>
          </p:nvSpPr>
          <p:spPr bwMode="auto">
            <a:xfrm>
              <a:off x="7700962" y="703263"/>
              <a:ext cx="39688" cy="482600"/>
            </a:xfrm>
            <a:custGeom>
              <a:avLst/>
              <a:gdLst>
                <a:gd name="T0" fmla="*/ 0 w 25"/>
                <a:gd name="T1" fmla="*/ 304 h 304"/>
                <a:gd name="T2" fmla="*/ 25 w 25"/>
                <a:gd name="T3" fmla="*/ 205 h 304"/>
                <a:gd name="T4" fmla="*/ 25 w 25"/>
                <a:gd name="T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304">
                  <a:moveTo>
                    <a:pt x="0" y="304"/>
                  </a:moveTo>
                  <a:lnTo>
                    <a:pt x="25" y="205"/>
                  </a:lnTo>
                  <a:lnTo>
                    <a:pt x="25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15"/>
            <p:cNvSpPr>
              <a:spLocks/>
            </p:cNvSpPr>
            <p:nvPr/>
          </p:nvSpPr>
          <p:spPr bwMode="auto">
            <a:xfrm>
              <a:off x="7740650" y="655638"/>
              <a:ext cx="95250" cy="58738"/>
            </a:xfrm>
            <a:custGeom>
              <a:avLst/>
              <a:gdLst>
                <a:gd name="T0" fmla="*/ 58 w 60"/>
                <a:gd name="T1" fmla="*/ 37 h 37"/>
                <a:gd name="T2" fmla="*/ 59 w 60"/>
                <a:gd name="T3" fmla="*/ 34 h 37"/>
                <a:gd name="T4" fmla="*/ 60 w 60"/>
                <a:gd name="T5" fmla="*/ 30 h 37"/>
                <a:gd name="T6" fmla="*/ 59 w 60"/>
                <a:gd name="T7" fmla="*/ 27 h 37"/>
                <a:gd name="T8" fmla="*/ 58 w 60"/>
                <a:gd name="T9" fmla="*/ 23 h 37"/>
                <a:gd name="T10" fmla="*/ 57 w 60"/>
                <a:gd name="T11" fmla="*/ 19 h 37"/>
                <a:gd name="T12" fmla="*/ 56 w 60"/>
                <a:gd name="T13" fmla="*/ 16 h 37"/>
                <a:gd name="T14" fmla="*/ 54 w 60"/>
                <a:gd name="T15" fmla="*/ 13 h 37"/>
                <a:gd name="T16" fmla="*/ 52 w 60"/>
                <a:gd name="T17" fmla="*/ 10 h 37"/>
                <a:gd name="T18" fmla="*/ 49 w 60"/>
                <a:gd name="T19" fmla="*/ 8 h 37"/>
                <a:gd name="T20" fmla="*/ 47 w 60"/>
                <a:gd name="T21" fmla="*/ 5 h 37"/>
                <a:gd name="T22" fmla="*/ 44 w 60"/>
                <a:gd name="T23" fmla="*/ 3 h 37"/>
                <a:gd name="T24" fmla="*/ 40 w 60"/>
                <a:gd name="T25" fmla="*/ 2 h 37"/>
                <a:gd name="T26" fmla="*/ 37 w 60"/>
                <a:gd name="T27" fmla="*/ 1 h 37"/>
                <a:gd name="T28" fmla="*/ 33 w 60"/>
                <a:gd name="T29" fmla="*/ 0 h 37"/>
                <a:gd name="T30" fmla="*/ 30 w 60"/>
                <a:gd name="T31" fmla="*/ 0 h 37"/>
                <a:gd name="T32" fmla="*/ 26 w 60"/>
                <a:gd name="T33" fmla="*/ 0 h 37"/>
                <a:gd name="T34" fmla="*/ 22 w 60"/>
                <a:gd name="T35" fmla="*/ 1 h 37"/>
                <a:gd name="T36" fmla="*/ 19 w 60"/>
                <a:gd name="T37" fmla="*/ 2 h 37"/>
                <a:gd name="T38" fmla="*/ 16 w 60"/>
                <a:gd name="T39" fmla="*/ 3 h 37"/>
                <a:gd name="T40" fmla="*/ 13 w 60"/>
                <a:gd name="T41" fmla="*/ 5 h 37"/>
                <a:gd name="T42" fmla="*/ 10 w 60"/>
                <a:gd name="T43" fmla="*/ 7 h 37"/>
                <a:gd name="T44" fmla="*/ 7 w 60"/>
                <a:gd name="T45" fmla="*/ 10 h 37"/>
                <a:gd name="T46" fmla="*/ 5 w 60"/>
                <a:gd name="T47" fmla="*/ 13 h 37"/>
                <a:gd name="T48" fmla="*/ 3 w 60"/>
                <a:gd name="T49" fmla="*/ 16 h 37"/>
                <a:gd name="T50" fmla="*/ 2 w 60"/>
                <a:gd name="T51" fmla="*/ 19 h 37"/>
                <a:gd name="T52" fmla="*/ 0 w 60"/>
                <a:gd name="T53" fmla="*/ 23 h 37"/>
                <a:gd name="T54" fmla="*/ 0 w 60"/>
                <a:gd name="T55" fmla="*/ 26 h 37"/>
                <a:gd name="T56" fmla="*/ 0 w 60"/>
                <a:gd name="T5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37">
                  <a:moveTo>
                    <a:pt x="58" y="37"/>
                  </a:moveTo>
                  <a:lnTo>
                    <a:pt x="59" y="34"/>
                  </a:lnTo>
                  <a:lnTo>
                    <a:pt x="60" y="30"/>
                  </a:lnTo>
                  <a:lnTo>
                    <a:pt x="59" y="27"/>
                  </a:lnTo>
                  <a:lnTo>
                    <a:pt x="58" y="23"/>
                  </a:lnTo>
                  <a:lnTo>
                    <a:pt x="57" y="19"/>
                  </a:lnTo>
                  <a:lnTo>
                    <a:pt x="56" y="16"/>
                  </a:lnTo>
                  <a:lnTo>
                    <a:pt x="54" y="13"/>
                  </a:lnTo>
                  <a:lnTo>
                    <a:pt x="52" y="10"/>
                  </a:lnTo>
                  <a:lnTo>
                    <a:pt x="49" y="8"/>
                  </a:lnTo>
                  <a:lnTo>
                    <a:pt x="47" y="5"/>
                  </a:lnTo>
                  <a:lnTo>
                    <a:pt x="44" y="3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5" y="13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3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516"/>
            <p:cNvSpPr>
              <a:spLocks noChangeShapeType="1"/>
            </p:cNvSpPr>
            <p:nvPr/>
          </p:nvSpPr>
          <p:spPr bwMode="auto">
            <a:xfrm flipH="1">
              <a:off x="7462837" y="714376"/>
              <a:ext cx="369888" cy="14795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17"/>
            <p:cNvSpPr>
              <a:spLocks/>
            </p:cNvSpPr>
            <p:nvPr/>
          </p:nvSpPr>
          <p:spPr bwMode="auto">
            <a:xfrm>
              <a:off x="7429500" y="2193926"/>
              <a:ext cx="33338" cy="25400"/>
            </a:xfrm>
            <a:custGeom>
              <a:avLst/>
              <a:gdLst>
                <a:gd name="T0" fmla="*/ 0 w 21"/>
                <a:gd name="T1" fmla="*/ 16 h 16"/>
                <a:gd name="T2" fmla="*/ 3 w 21"/>
                <a:gd name="T3" fmla="*/ 16 h 16"/>
                <a:gd name="T4" fmla="*/ 6 w 21"/>
                <a:gd name="T5" fmla="*/ 15 h 16"/>
                <a:gd name="T6" fmla="*/ 9 w 21"/>
                <a:gd name="T7" fmla="*/ 14 h 16"/>
                <a:gd name="T8" fmla="*/ 12 w 21"/>
                <a:gd name="T9" fmla="*/ 12 h 16"/>
                <a:gd name="T10" fmla="*/ 15 w 21"/>
                <a:gd name="T11" fmla="*/ 10 h 16"/>
                <a:gd name="T12" fmla="*/ 17 w 21"/>
                <a:gd name="T13" fmla="*/ 8 h 16"/>
                <a:gd name="T14" fmla="*/ 19 w 21"/>
                <a:gd name="T15" fmla="*/ 6 h 16"/>
                <a:gd name="T16" fmla="*/ 20 w 21"/>
                <a:gd name="T17" fmla="*/ 3 h 16"/>
                <a:gd name="T18" fmla="*/ 21 w 21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6">
                  <a:moveTo>
                    <a:pt x="0" y="16"/>
                  </a:moveTo>
                  <a:lnTo>
                    <a:pt x="3" y="16"/>
                  </a:lnTo>
                  <a:lnTo>
                    <a:pt x="6" y="15"/>
                  </a:lnTo>
                  <a:lnTo>
                    <a:pt x="9" y="14"/>
                  </a:lnTo>
                  <a:lnTo>
                    <a:pt x="12" y="12"/>
                  </a:lnTo>
                  <a:lnTo>
                    <a:pt x="15" y="10"/>
                  </a:lnTo>
                  <a:lnTo>
                    <a:pt x="17" y="8"/>
                  </a:lnTo>
                  <a:lnTo>
                    <a:pt x="19" y="6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518"/>
            <p:cNvSpPr>
              <a:spLocks noChangeShapeType="1"/>
            </p:cNvSpPr>
            <p:nvPr/>
          </p:nvSpPr>
          <p:spPr bwMode="auto">
            <a:xfrm flipH="1">
              <a:off x="6048375" y="2219326"/>
              <a:ext cx="138112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19"/>
            <p:cNvSpPr>
              <a:spLocks/>
            </p:cNvSpPr>
            <p:nvPr/>
          </p:nvSpPr>
          <p:spPr bwMode="auto">
            <a:xfrm>
              <a:off x="6015037" y="2193926"/>
              <a:ext cx="33338" cy="25400"/>
            </a:xfrm>
            <a:custGeom>
              <a:avLst/>
              <a:gdLst>
                <a:gd name="T0" fmla="*/ 0 w 21"/>
                <a:gd name="T1" fmla="*/ 0 h 16"/>
                <a:gd name="T2" fmla="*/ 1 w 21"/>
                <a:gd name="T3" fmla="*/ 3 h 16"/>
                <a:gd name="T4" fmla="*/ 3 w 21"/>
                <a:gd name="T5" fmla="*/ 6 h 16"/>
                <a:gd name="T6" fmla="*/ 4 w 21"/>
                <a:gd name="T7" fmla="*/ 8 h 16"/>
                <a:gd name="T8" fmla="*/ 7 w 21"/>
                <a:gd name="T9" fmla="*/ 10 h 16"/>
                <a:gd name="T10" fmla="*/ 9 w 21"/>
                <a:gd name="T11" fmla="*/ 12 h 16"/>
                <a:gd name="T12" fmla="*/ 12 w 21"/>
                <a:gd name="T13" fmla="*/ 14 h 16"/>
                <a:gd name="T14" fmla="*/ 15 w 21"/>
                <a:gd name="T15" fmla="*/ 15 h 16"/>
                <a:gd name="T16" fmla="*/ 18 w 21"/>
                <a:gd name="T17" fmla="*/ 16 h 16"/>
                <a:gd name="T18" fmla="*/ 21 w 21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6">
                  <a:moveTo>
                    <a:pt x="0" y="0"/>
                  </a:moveTo>
                  <a:lnTo>
                    <a:pt x="1" y="3"/>
                  </a:lnTo>
                  <a:lnTo>
                    <a:pt x="3" y="6"/>
                  </a:lnTo>
                  <a:lnTo>
                    <a:pt x="4" y="8"/>
                  </a:lnTo>
                  <a:lnTo>
                    <a:pt x="7" y="10"/>
                  </a:lnTo>
                  <a:lnTo>
                    <a:pt x="9" y="12"/>
                  </a:lnTo>
                  <a:lnTo>
                    <a:pt x="12" y="14"/>
                  </a:lnTo>
                  <a:lnTo>
                    <a:pt x="15" y="15"/>
                  </a:lnTo>
                  <a:lnTo>
                    <a:pt x="18" y="16"/>
                  </a:lnTo>
                  <a:lnTo>
                    <a:pt x="21" y="16"/>
                  </a:lnTo>
                </a:path>
              </a:pathLst>
            </a:cu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20"/>
            <p:cNvSpPr>
              <a:spLocks noChangeShapeType="1"/>
            </p:cNvSpPr>
            <p:nvPr/>
          </p:nvSpPr>
          <p:spPr bwMode="auto">
            <a:xfrm flipH="1" flipV="1">
              <a:off x="5645150" y="714376"/>
              <a:ext cx="369888" cy="14795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21"/>
            <p:cNvSpPr>
              <a:spLocks/>
            </p:cNvSpPr>
            <p:nvPr/>
          </p:nvSpPr>
          <p:spPr bwMode="auto">
            <a:xfrm>
              <a:off x="5643562" y="655638"/>
              <a:ext cx="93663" cy="58738"/>
            </a:xfrm>
            <a:custGeom>
              <a:avLst/>
              <a:gdLst>
                <a:gd name="T0" fmla="*/ 59 w 59"/>
                <a:gd name="T1" fmla="*/ 30 h 37"/>
                <a:gd name="T2" fmla="*/ 59 w 59"/>
                <a:gd name="T3" fmla="*/ 26 h 37"/>
                <a:gd name="T4" fmla="*/ 59 w 59"/>
                <a:gd name="T5" fmla="*/ 23 h 37"/>
                <a:gd name="T6" fmla="*/ 58 w 59"/>
                <a:gd name="T7" fmla="*/ 19 h 37"/>
                <a:gd name="T8" fmla="*/ 56 w 59"/>
                <a:gd name="T9" fmla="*/ 16 h 37"/>
                <a:gd name="T10" fmla="*/ 54 w 59"/>
                <a:gd name="T11" fmla="*/ 13 h 37"/>
                <a:gd name="T12" fmla="*/ 52 w 59"/>
                <a:gd name="T13" fmla="*/ 10 h 37"/>
                <a:gd name="T14" fmla="*/ 49 w 59"/>
                <a:gd name="T15" fmla="*/ 7 h 37"/>
                <a:gd name="T16" fmla="*/ 46 w 59"/>
                <a:gd name="T17" fmla="*/ 5 h 37"/>
                <a:gd name="T18" fmla="*/ 44 w 59"/>
                <a:gd name="T19" fmla="*/ 3 h 37"/>
                <a:gd name="T20" fmla="*/ 40 w 59"/>
                <a:gd name="T21" fmla="*/ 2 h 37"/>
                <a:gd name="T22" fmla="*/ 37 w 59"/>
                <a:gd name="T23" fmla="*/ 1 h 37"/>
                <a:gd name="T24" fmla="*/ 33 w 59"/>
                <a:gd name="T25" fmla="*/ 0 h 37"/>
                <a:gd name="T26" fmla="*/ 30 w 59"/>
                <a:gd name="T27" fmla="*/ 0 h 37"/>
                <a:gd name="T28" fmla="*/ 26 w 59"/>
                <a:gd name="T29" fmla="*/ 0 h 37"/>
                <a:gd name="T30" fmla="*/ 22 w 59"/>
                <a:gd name="T31" fmla="*/ 1 h 37"/>
                <a:gd name="T32" fmla="*/ 19 w 59"/>
                <a:gd name="T33" fmla="*/ 2 h 37"/>
                <a:gd name="T34" fmla="*/ 16 w 59"/>
                <a:gd name="T35" fmla="*/ 3 h 37"/>
                <a:gd name="T36" fmla="*/ 13 w 59"/>
                <a:gd name="T37" fmla="*/ 5 h 37"/>
                <a:gd name="T38" fmla="*/ 10 w 59"/>
                <a:gd name="T39" fmla="*/ 8 h 37"/>
                <a:gd name="T40" fmla="*/ 7 w 59"/>
                <a:gd name="T41" fmla="*/ 10 h 37"/>
                <a:gd name="T42" fmla="*/ 5 w 59"/>
                <a:gd name="T43" fmla="*/ 13 h 37"/>
                <a:gd name="T44" fmla="*/ 3 w 59"/>
                <a:gd name="T45" fmla="*/ 16 h 37"/>
                <a:gd name="T46" fmla="*/ 2 w 59"/>
                <a:gd name="T47" fmla="*/ 19 h 37"/>
                <a:gd name="T48" fmla="*/ 1 w 59"/>
                <a:gd name="T49" fmla="*/ 23 h 37"/>
                <a:gd name="T50" fmla="*/ 0 w 59"/>
                <a:gd name="T51" fmla="*/ 27 h 37"/>
                <a:gd name="T52" fmla="*/ 0 w 59"/>
                <a:gd name="T53" fmla="*/ 30 h 37"/>
                <a:gd name="T54" fmla="*/ 0 w 59"/>
                <a:gd name="T55" fmla="*/ 34 h 37"/>
                <a:gd name="T56" fmla="*/ 1 w 59"/>
                <a:gd name="T5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37">
                  <a:moveTo>
                    <a:pt x="59" y="30"/>
                  </a:moveTo>
                  <a:lnTo>
                    <a:pt x="59" y="26"/>
                  </a:lnTo>
                  <a:lnTo>
                    <a:pt x="59" y="23"/>
                  </a:lnTo>
                  <a:lnTo>
                    <a:pt x="58" y="19"/>
                  </a:lnTo>
                  <a:lnTo>
                    <a:pt x="56" y="16"/>
                  </a:lnTo>
                  <a:lnTo>
                    <a:pt x="54" y="13"/>
                  </a:lnTo>
                  <a:lnTo>
                    <a:pt x="52" y="10"/>
                  </a:lnTo>
                  <a:lnTo>
                    <a:pt x="49" y="7"/>
                  </a:lnTo>
                  <a:lnTo>
                    <a:pt x="46" y="5"/>
                  </a:lnTo>
                  <a:lnTo>
                    <a:pt x="44" y="3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10" y="8"/>
                  </a:lnTo>
                  <a:lnTo>
                    <a:pt x="7" y="10"/>
                  </a:lnTo>
                  <a:lnTo>
                    <a:pt x="5" y="13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1" y="37"/>
                  </a:lnTo>
                </a:path>
              </a:pathLst>
            </a:cu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22"/>
            <p:cNvSpPr>
              <a:spLocks/>
            </p:cNvSpPr>
            <p:nvPr/>
          </p:nvSpPr>
          <p:spPr bwMode="auto">
            <a:xfrm>
              <a:off x="5737225" y="703263"/>
              <a:ext cx="39688" cy="482600"/>
            </a:xfrm>
            <a:custGeom>
              <a:avLst/>
              <a:gdLst>
                <a:gd name="T0" fmla="*/ 0 w 25"/>
                <a:gd name="T1" fmla="*/ 0 h 304"/>
                <a:gd name="T2" fmla="*/ 0 w 25"/>
                <a:gd name="T3" fmla="*/ 205 h 304"/>
                <a:gd name="T4" fmla="*/ 25 w 25"/>
                <a:gd name="T5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304">
                  <a:moveTo>
                    <a:pt x="0" y="0"/>
                  </a:moveTo>
                  <a:lnTo>
                    <a:pt x="0" y="205"/>
                  </a:lnTo>
                  <a:lnTo>
                    <a:pt x="25" y="304"/>
                  </a:lnTo>
                </a:path>
              </a:pathLst>
            </a:cu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01709" y="4481663"/>
            <a:ext cx="2540583" cy="256240"/>
            <a:chOff x="5999162" y="2081213"/>
            <a:chExt cx="1479551" cy="149225"/>
          </a:xfrm>
        </p:grpSpPr>
        <p:sp>
          <p:nvSpPr>
            <p:cNvPr id="27" name="Line 815"/>
            <p:cNvSpPr>
              <a:spLocks noChangeShapeType="1"/>
            </p:cNvSpPr>
            <p:nvPr/>
          </p:nvSpPr>
          <p:spPr bwMode="auto">
            <a:xfrm flipH="1">
              <a:off x="6032500" y="2081213"/>
              <a:ext cx="60642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6"/>
            <p:cNvSpPr>
              <a:spLocks/>
            </p:cNvSpPr>
            <p:nvPr/>
          </p:nvSpPr>
          <p:spPr bwMode="auto">
            <a:xfrm>
              <a:off x="5999162" y="2081213"/>
              <a:ext cx="33338" cy="41275"/>
            </a:xfrm>
            <a:custGeom>
              <a:avLst/>
              <a:gdLst>
                <a:gd name="T0" fmla="*/ 21 w 21"/>
                <a:gd name="T1" fmla="*/ 0 h 26"/>
                <a:gd name="T2" fmla="*/ 18 w 21"/>
                <a:gd name="T3" fmla="*/ 0 h 26"/>
                <a:gd name="T4" fmla="*/ 15 w 21"/>
                <a:gd name="T5" fmla="*/ 1 h 26"/>
                <a:gd name="T6" fmla="*/ 13 w 21"/>
                <a:gd name="T7" fmla="*/ 2 h 26"/>
                <a:gd name="T8" fmla="*/ 10 w 21"/>
                <a:gd name="T9" fmla="*/ 3 h 26"/>
                <a:gd name="T10" fmla="*/ 8 w 21"/>
                <a:gd name="T11" fmla="*/ 5 h 26"/>
                <a:gd name="T12" fmla="*/ 5 w 21"/>
                <a:gd name="T13" fmla="*/ 7 h 26"/>
                <a:gd name="T14" fmla="*/ 4 w 21"/>
                <a:gd name="T15" fmla="*/ 9 h 26"/>
                <a:gd name="T16" fmla="*/ 2 w 21"/>
                <a:gd name="T17" fmla="*/ 12 h 26"/>
                <a:gd name="T18" fmla="*/ 1 w 21"/>
                <a:gd name="T19" fmla="*/ 14 h 26"/>
                <a:gd name="T20" fmla="*/ 0 w 21"/>
                <a:gd name="T21" fmla="*/ 17 h 26"/>
                <a:gd name="T22" fmla="*/ 0 w 21"/>
                <a:gd name="T23" fmla="*/ 20 h 26"/>
                <a:gd name="T24" fmla="*/ 0 w 21"/>
                <a:gd name="T25" fmla="*/ 23 h 26"/>
                <a:gd name="T26" fmla="*/ 0 w 21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6">
                  <a:moveTo>
                    <a:pt x="21" y="0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8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2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817"/>
            <p:cNvSpPr>
              <a:spLocks noChangeShapeType="1"/>
            </p:cNvSpPr>
            <p:nvPr/>
          </p:nvSpPr>
          <p:spPr bwMode="auto">
            <a:xfrm>
              <a:off x="5999162" y="2122488"/>
              <a:ext cx="20638" cy="809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18"/>
            <p:cNvSpPr>
              <a:spLocks/>
            </p:cNvSpPr>
            <p:nvPr/>
          </p:nvSpPr>
          <p:spPr bwMode="auto">
            <a:xfrm>
              <a:off x="6019800" y="2203450"/>
              <a:ext cx="33338" cy="26988"/>
            </a:xfrm>
            <a:custGeom>
              <a:avLst/>
              <a:gdLst>
                <a:gd name="T0" fmla="*/ 0 w 21"/>
                <a:gd name="T1" fmla="*/ 0 h 17"/>
                <a:gd name="T2" fmla="*/ 1 w 21"/>
                <a:gd name="T3" fmla="*/ 3 h 17"/>
                <a:gd name="T4" fmla="*/ 3 w 21"/>
                <a:gd name="T5" fmla="*/ 6 h 17"/>
                <a:gd name="T6" fmla="*/ 4 w 21"/>
                <a:gd name="T7" fmla="*/ 9 h 17"/>
                <a:gd name="T8" fmla="*/ 7 w 21"/>
                <a:gd name="T9" fmla="*/ 11 h 17"/>
                <a:gd name="T10" fmla="*/ 9 w 21"/>
                <a:gd name="T11" fmla="*/ 13 h 17"/>
                <a:gd name="T12" fmla="*/ 12 w 21"/>
                <a:gd name="T13" fmla="*/ 14 h 17"/>
                <a:gd name="T14" fmla="*/ 15 w 21"/>
                <a:gd name="T15" fmla="*/ 16 h 17"/>
                <a:gd name="T16" fmla="*/ 18 w 21"/>
                <a:gd name="T17" fmla="*/ 16 h 17"/>
                <a:gd name="T18" fmla="*/ 21 w 21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7">
                  <a:moveTo>
                    <a:pt x="0" y="0"/>
                  </a:moveTo>
                  <a:lnTo>
                    <a:pt x="1" y="3"/>
                  </a:lnTo>
                  <a:lnTo>
                    <a:pt x="3" y="6"/>
                  </a:lnTo>
                  <a:lnTo>
                    <a:pt x="4" y="9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12" y="14"/>
                  </a:lnTo>
                  <a:lnTo>
                    <a:pt x="15" y="16"/>
                  </a:lnTo>
                  <a:lnTo>
                    <a:pt x="18" y="16"/>
                  </a:lnTo>
                  <a:lnTo>
                    <a:pt x="21" y="17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819"/>
            <p:cNvSpPr>
              <a:spLocks noChangeShapeType="1"/>
            </p:cNvSpPr>
            <p:nvPr/>
          </p:nvSpPr>
          <p:spPr bwMode="auto">
            <a:xfrm>
              <a:off x="6053137" y="2230438"/>
              <a:ext cx="6223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826"/>
            <p:cNvSpPr>
              <a:spLocks noChangeShapeType="1"/>
            </p:cNvSpPr>
            <p:nvPr/>
          </p:nvSpPr>
          <p:spPr bwMode="auto">
            <a:xfrm>
              <a:off x="6838950" y="2081213"/>
              <a:ext cx="60642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27"/>
            <p:cNvSpPr>
              <a:spLocks/>
            </p:cNvSpPr>
            <p:nvPr/>
          </p:nvSpPr>
          <p:spPr bwMode="auto">
            <a:xfrm>
              <a:off x="7445375" y="2081213"/>
              <a:ext cx="33338" cy="41275"/>
            </a:xfrm>
            <a:custGeom>
              <a:avLst/>
              <a:gdLst>
                <a:gd name="T0" fmla="*/ 21 w 21"/>
                <a:gd name="T1" fmla="*/ 26 h 26"/>
                <a:gd name="T2" fmla="*/ 21 w 21"/>
                <a:gd name="T3" fmla="*/ 23 h 26"/>
                <a:gd name="T4" fmla="*/ 21 w 21"/>
                <a:gd name="T5" fmla="*/ 20 h 26"/>
                <a:gd name="T6" fmla="*/ 21 w 21"/>
                <a:gd name="T7" fmla="*/ 17 h 26"/>
                <a:gd name="T8" fmla="*/ 20 w 21"/>
                <a:gd name="T9" fmla="*/ 14 h 26"/>
                <a:gd name="T10" fmla="*/ 19 w 21"/>
                <a:gd name="T11" fmla="*/ 12 h 26"/>
                <a:gd name="T12" fmla="*/ 18 w 21"/>
                <a:gd name="T13" fmla="*/ 9 h 26"/>
                <a:gd name="T14" fmla="*/ 16 w 21"/>
                <a:gd name="T15" fmla="*/ 7 h 26"/>
                <a:gd name="T16" fmla="*/ 14 w 21"/>
                <a:gd name="T17" fmla="*/ 5 h 26"/>
                <a:gd name="T18" fmla="*/ 11 w 21"/>
                <a:gd name="T19" fmla="*/ 3 h 26"/>
                <a:gd name="T20" fmla="*/ 9 w 21"/>
                <a:gd name="T21" fmla="*/ 2 h 26"/>
                <a:gd name="T22" fmla="*/ 6 w 21"/>
                <a:gd name="T23" fmla="*/ 1 h 26"/>
                <a:gd name="T24" fmla="*/ 3 w 21"/>
                <a:gd name="T25" fmla="*/ 0 h 26"/>
                <a:gd name="T26" fmla="*/ 0 w 21"/>
                <a:gd name="T2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6">
                  <a:moveTo>
                    <a:pt x="21" y="26"/>
                  </a:moveTo>
                  <a:lnTo>
                    <a:pt x="21" y="23"/>
                  </a:lnTo>
                  <a:lnTo>
                    <a:pt x="21" y="20"/>
                  </a:lnTo>
                  <a:lnTo>
                    <a:pt x="21" y="17"/>
                  </a:lnTo>
                  <a:lnTo>
                    <a:pt x="20" y="14"/>
                  </a:lnTo>
                  <a:lnTo>
                    <a:pt x="19" y="12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4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828"/>
            <p:cNvSpPr>
              <a:spLocks noChangeShapeType="1"/>
            </p:cNvSpPr>
            <p:nvPr/>
          </p:nvSpPr>
          <p:spPr bwMode="auto">
            <a:xfrm flipH="1">
              <a:off x="7458075" y="2122488"/>
              <a:ext cx="20638" cy="809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29"/>
            <p:cNvSpPr>
              <a:spLocks/>
            </p:cNvSpPr>
            <p:nvPr/>
          </p:nvSpPr>
          <p:spPr bwMode="auto">
            <a:xfrm>
              <a:off x="7424737" y="2203450"/>
              <a:ext cx="33338" cy="26988"/>
            </a:xfrm>
            <a:custGeom>
              <a:avLst/>
              <a:gdLst>
                <a:gd name="T0" fmla="*/ 0 w 21"/>
                <a:gd name="T1" fmla="*/ 17 h 17"/>
                <a:gd name="T2" fmla="*/ 3 w 21"/>
                <a:gd name="T3" fmla="*/ 16 h 17"/>
                <a:gd name="T4" fmla="*/ 6 w 21"/>
                <a:gd name="T5" fmla="*/ 16 h 17"/>
                <a:gd name="T6" fmla="*/ 9 w 21"/>
                <a:gd name="T7" fmla="*/ 14 h 17"/>
                <a:gd name="T8" fmla="*/ 12 w 21"/>
                <a:gd name="T9" fmla="*/ 13 h 17"/>
                <a:gd name="T10" fmla="*/ 15 w 21"/>
                <a:gd name="T11" fmla="*/ 11 h 17"/>
                <a:gd name="T12" fmla="*/ 17 w 21"/>
                <a:gd name="T13" fmla="*/ 9 h 17"/>
                <a:gd name="T14" fmla="*/ 19 w 21"/>
                <a:gd name="T15" fmla="*/ 6 h 17"/>
                <a:gd name="T16" fmla="*/ 20 w 21"/>
                <a:gd name="T17" fmla="*/ 3 h 17"/>
                <a:gd name="T18" fmla="*/ 21 w 21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7">
                  <a:moveTo>
                    <a:pt x="0" y="17"/>
                  </a:moveTo>
                  <a:lnTo>
                    <a:pt x="3" y="16"/>
                  </a:lnTo>
                  <a:lnTo>
                    <a:pt x="6" y="16"/>
                  </a:lnTo>
                  <a:lnTo>
                    <a:pt x="9" y="14"/>
                  </a:lnTo>
                  <a:lnTo>
                    <a:pt x="12" y="13"/>
                  </a:lnTo>
                  <a:lnTo>
                    <a:pt x="15" y="11"/>
                  </a:lnTo>
                  <a:lnTo>
                    <a:pt x="17" y="9"/>
                  </a:lnTo>
                  <a:lnTo>
                    <a:pt x="19" y="6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830"/>
            <p:cNvSpPr>
              <a:spLocks noChangeShapeType="1"/>
            </p:cNvSpPr>
            <p:nvPr/>
          </p:nvSpPr>
          <p:spPr bwMode="auto">
            <a:xfrm flipH="1">
              <a:off x="6802437" y="2230438"/>
              <a:ext cx="6223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963692" y="3165030"/>
            <a:ext cx="3216618" cy="1485643"/>
            <a:chOff x="2963692" y="3165030"/>
            <a:chExt cx="3216618" cy="1485643"/>
          </a:xfrm>
        </p:grpSpPr>
        <p:grpSp>
          <p:nvGrpSpPr>
            <p:cNvPr id="11" name="Group 10"/>
            <p:cNvGrpSpPr/>
            <p:nvPr/>
          </p:nvGrpSpPr>
          <p:grpSpPr>
            <a:xfrm>
              <a:off x="3052782" y="3165030"/>
              <a:ext cx="1185787" cy="1395685"/>
              <a:chOff x="5868987" y="1314450"/>
              <a:chExt cx="690563" cy="812800"/>
            </a:xfrm>
          </p:grpSpPr>
          <p:sp>
            <p:nvSpPr>
              <p:cNvPr id="24" name="Line 820"/>
              <p:cNvSpPr>
                <a:spLocks noChangeShapeType="1"/>
              </p:cNvSpPr>
              <p:nvPr/>
            </p:nvSpPr>
            <p:spPr bwMode="auto">
              <a:xfrm>
                <a:off x="5868987" y="1314450"/>
                <a:ext cx="198438" cy="78740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821"/>
              <p:cNvSpPr>
                <a:spLocks/>
              </p:cNvSpPr>
              <p:nvPr/>
            </p:nvSpPr>
            <p:spPr bwMode="auto">
              <a:xfrm>
                <a:off x="6067425" y="2101850"/>
                <a:ext cx="31750" cy="25400"/>
              </a:xfrm>
              <a:custGeom>
                <a:avLst/>
                <a:gdLst>
                  <a:gd name="T0" fmla="*/ 0 w 20"/>
                  <a:gd name="T1" fmla="*/ 0 h 16"/>
                  <a:gd name="T2" fmla="*/ 1 w 20"/>
                  <a:gd name="T3" fmla="*/ 3 h 16"/>
                  <a:gd name="T4" fmla="*/ 2 w 20"/>
                  <a:gd name="T5" fmla="*/ 5 h 16"/>
                  <a:gd name="T6" fmla="*/ 4 w 20"/>
                  <a:gd name="T7" fmla="*/ 8 h 16"/>
                  <a:gd name="T8" fmla="*/ 6 w 20"/>
                  <a:gd name="T9" fmla="*/ 10 h 16"/>
                  <a:gd name="T10" fmla="*/ 8 w 20"/>
                  <a:gd name="T11" fmla="*/ 12 h 16"/>
                  <a:gd name="T12" fmla="*/ 11 w 20"/>
                  <a:gd name="T13" fmla="*/ 14 h 16"/>
                  <a:gd name="T14" fmla="*/ 14 w 20"/>
                  <a:gd name="T15" fmla="*/ 15 h 16"/>
                  <a:gd name="T16" fmla="*/ 17 w 20"/>
                  <a:gd name="T17" fmla="*/ 15 h 16"/>
                  <a:gd name="T18" fmla="*/ 20 w 20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6" y="10"/>
                    </a:lnTo>
                    <a:lnTo>
                      <a:pt x="8" y="12"/>
                    </a:lnTo>
                    <a:lnTo>
                      <a:pt x="11" y="14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20" y="16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822"/>
              <p:cNvSpPr>
                <a:spLocks noChangeShapeType="1"/>
              </p:cNvSpPr>
              <p:nvPr/>
            </p:nvSpPr>
            <p:spPr bwMode="auto">
              <a:xfrm>
                <a:off x="6099175" y="2127250"/>
                <a:ext cx="460375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963692" y="3257713"/>
              <a:ext cx="1185787" cy="1392960"/>
              <a:chOff x="5802312" y="1368425"/>
              <a:chExt cx="690563" cy="811213"/>
            </a:xfrm>
          </p:grpSpPr>
          <p:sp>
            <p:nvSpPr>
              <p:cNvPr id="21" name="Line 823"/>
              <p:cNvSpPr>
                <a:spLocks noChangeShapeType="1"/>
              </p:cNvSpPr>
              <p:nvPr/>
            </p:nvSpPr>
            <p:spPr bwMode="auto">
              <a:xfrm>
                <a:off x="5802312" y="1368425"/>
                <a:ext cx="196850" cy="785813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824"/>
              <p:cNvSpPr>
                <a:spLocks/>
              </p:cNvSpPr>
              <p:nvPr/>
            </p:nvSpPr>
            <p:spPr bwMode="auto">
              <a:xfrm>
                <a:off x="5999162" y="2154238"/>
                <a:ext cx="33338" cy="25400"/>
              </a:xfrm>
              <a:custGeom>
                <a:avLst/>
                <a:gdLst>
                  <a:gd name="T0" fmla="*/ 0 w 21"/>
                  <a:gd name="T1" fmla="*/ 0 h 16"/>
                  <a:gd name="T2" fmla="*/ 1 w 21"/>
                  <a:gd name="T3" fmla="*/ 3 h 16"/>
                  <a:gd name="T4" fmla="*/ 3 w 21"/>
                  <a:gd name="T5" fmla="*/ 6 h 16"/>
                  <a:gd name="T6" fmla="*/ 5 w 21"/>
                  <a:gd name="T7" fmla="*/ 9 h 16"/>
                  <a:gd name="T8" fmla="*/ 7 w 21"/>
                  <a:gd name="T9" fmla="*/ 11 h 16"/>
                  <a:gd name="T10" fmla="*/ 9 w 21"/>
                  <a:gd name="T11" fmla="*/ 13 h 16"/>
                  <a:gd name="T12" fmla="*/ 12 w 21"/>
                  <a:gd name="T13" fmla="*/ 14 h 16"/>
                  <a:gd name="T14" fmla="*/ 15 w 21"/>
                  <a:gd name="T15" fmla="*/ 16 h 16"/>
                  <a:gd name="T16" fmla="*/ 18 w 21"/>
                  <a:gd name="T17" fmla="*/ 16 h 16"/>
                  <a:gd name="T18" fmla="*/ 21 w 21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5" y="9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5" y="16"/>
                    </a:lnTo>
                    <a:lnTo>
                      <a:pt x="18" y="16"/>
                    </a:lnTo>
                    <a:lnTo>
                      <a:pt x="21" y="16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825"/>
              <p:cNvSpPr>
                <a:spLocks noChangeShapeType="1"/>
              </p:cNvSpPr>
              <p:nvPr/>
            </p:nvSpPr>
            <p:spPr bwMode="auto">
              <a:xfrm>
                <a:off x="6032500" y="2179638"/>
                <a:ext cx="460375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05434" y="3165030"/>
              <a:ext cx="1185787" cy="1395685"/>
              <a:chOff x="6918325" y="1314450"/>
              <a:chExt cx="690562" cy="812800"/>
            </a:xfrm>
          </p:grpSpPr>
          <p:sp>
            <p:nvSpPr>
              <p:cNvPr id="18" name="Line 831"/>
              <p:cNvSpPr>
                <a:spLocks noChangeShapeType="1"/>
              </p:cNvSpPr>
              <p:nvPr/>
            </p:nvSpPr>
            <p:spPr bwMode="auto">
              <a:xfrm flipH="1">
                <a:off x="7412037" y="1314450"/>
                <a:ext cx="196850" cy="78740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832"/>
              <p:cNvSpPr>
                <a:spLocks/>
              </p:cNvSpPr>
              <p:nvPr/>
            </p:nvSpPr>
            <p:spPr bwMode="auto">
              <a:xfrm>
                <a:off x="7378700" y="2101850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5 h 16"/>
                  <a:gd name="T4" fmla="*/ 6 w 21"/>
                  <a:gd name="T5" fmla="*/ 15 h 16"/>
                  <a:gd name="T6" fmla="*/ 9 w 21"/>
                  <a:gd name="T7" fmla="*/ 14 h 16"/>
                  <a:gd name="T8" fmla="*/ 12 w 21"/>
                  <a:gd name="T9" fmla="*/ 12 h 16"/>
                  <a:gd name="T10" fmla="*/ 14 w 21"/>
                  <a:gd name="T11" fmla="*/ 10 h 16"/>
                  <a:gd name="T12" fmla="*/ 17 w 21"/>
                  <a:gd name="T13" fmla="*/ 8 h 16"/>
                  <a:gd name="T14" fmla="*/ 18 w 21"/>
                  <a:gd name="T15" fmla="*/ 5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5"/>
                    </a:lnTo>
                    <a:lnTo>
                      <a:pt x="6" y="15"/>
                    </a:lnTo>
                    <a:lnTo>
                      <a:pt x="9" y="14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833"/>
              <p:cNvSpPr>
                <a:spLocks noChangeShapeType="1"/>
              </p:cNvSpPr>
              <p:nvPr/>
            </p:nvSpPr>
            <p:spPr bwMode="auto">
              <a:xfrm flipH="1">
                <a:off x="6918325" y="2127250"/>
                <a:ext cx="460375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994523" y="3257713"/>
              <a:ext cx="1185787" cy="1392960"/>
              <a:chOff x="6985000" y="1368425"/>
              <a:chExt cx="690562" cy="811213"/>
            </a:xfrm>
          </p:grpSpPr>
          <p:sp>
            <p:nvSpPr>
              <p:cNvPr id="15" name="Line 834"/>
              <p:cNvSpPr>
                <a:spLocks noChangeShapeType="1"/>
              </p:cNvSpPr>
              <p:nvPr/>
            </p:nvSpPr>
            <p:spPr bwMode="auto">
              <a:xfrm flipH="1">
                <a:off x="7478712" y="1368425"/>
                <a:ext cx="196850" cy="785813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835"/>
              <p:cNvSpPr>
                <a:spLocks/>
              </p:cNvSpPr>
              <p:nvPr/>
            </p:nvSpPr>
            <p:spPr bwMode="auto">
              <a:xfrm>
                <a:off x="7445375" y="2154238"/>
                <a:ext cx="33338" cy="25400"/>
              </a:xfrm>
              <a:custGeom>
                <a:avLst/>
                <a:gdLst>
                  <a:gd name="T0" fmla="*/ 0 w 21"/>
                  <a:gd name="T1" fmla="*/ 16 h 16"/>
                  <a:gd name="T2" fmla="*/ 3 w 21"/>
                  <a:gd name="T3" fmla="*/ 16 h 16"/>
                  <a:gd name="T4" fmla="*/ 6 w 21"/>
                  <a:gd name="T5" fmla="*/ 16 h 16"/>
                  <a:gd name="T6" fmla="*/ 9 w 21"/>
                  <a:gd name="T7" fmla="*/ 14 h 16"/>
                  <a:gd name="T8" fmla="*/ 12 w 21"/>
                  <a:gd name="T9" fmla="*/ 13 h 16"/>
                  <a:gd name="T10" fmla="*/ 14 w 21"/>
                  <a:gd name="T11" fmla="*/ 11 h 16"/>
                  <a:gd name="T12" fmla="*/ 16 w 21"/>
                  <a:gd name="T13" fmla="*/ 9 h 16"/>
                  <a:gd name="T14" fmla="*/ 18 w 21"/>
                  <a:gd name="T15" fmla="*/ 6 h 16"/>
                  <a:gd name="T16" fmla="*/ 20 w 21"/>
                  <a:gd name="T17" fmla="*/ 3 h 16"/>
                  <a:gd name="T18" fmla="*/ 21 w 21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">
                    <a:moveTo>
                      <a:pt x="0" y="16"/>
                    </a:moveTo>
                    <a:lnTo>
                      <a:pt x="3" y="16"/>
                    </a:lnTo>
                    <a:lnTo>
                      <a:pt x="6" y="16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4" y="11"/>
                    </a:lnTo>
                    <a:lnTo>
                      <a:pt x="16" y="9"/>
                    </a:lnTo>
                    <a:lnTo>
                      <a:pt x="18" y="6"/>
                    </a:lnTo>
                    <a:lnTo>
                      <a:pt x="20" y="3"/>
                    </a:lnTo>
                    <a:lnTo>
                      <a:pt x="21" y="0"/>
                    </a:lnTo>
                  </a:path>
                </a:pathLst>
              </a:cu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836"/>
              <p:cNvSpPr>
                <a:spLocks noChangeShapeType="1"/>
              </p:cNvSpPr>
              <p:nvPr/>
            </p:nvSpPr>
            <p:spPr bwMode="auto">
              <a:xfrm flipH="1">
                <a:off x="6985000" y="2179638"/>
                <a:ext cx="460375" cy="0"/>
              </a:xfrm>
              <a:prstGeom prst="line">
                <a:avLst/>
              </a:prstGeom>
              <a:noFill/>
              <a:ln w="28575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6504317" y="1724495"/>
            <a:ext cx="1843179" cy="646331"/>
            <a:chOff x="6504317" y="1724495"/>
            <a:chExt cx="1843179" cy="646331"/>
          </a:xfrm>
        </p:grpSpPr>
        <p:sp>
          <p:nvSpPr>
            <p:cNvPr id="124" name="TextBox 123"/>
            <p:cNvSpPr txBox="1"/>
            <p:nvPr/>
          </p:nvSpPr>
          <p:spPr>
            <a:xfrm>
              <a:off x="7052096" y="1724495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#4 R-bars (stirrups)</a:t>
              </a:r>
              <a:endParaRPr lang="en-US" dirty="0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6504317" y="1915064"/>
              <a:ext cx="560717" cy="146649"/>
            </a:xfrm>
            <a:custGeom>
              <a:avLst/>
              <a:gdLst>
                <a:gd name="connsiteX0" fmla="*/ 0 w 560717"/>
                <a:gd name="connsiteY0" fmla="*/ 146649 h 146649"/>
                <a:gd name="connsiteX1" fmla="*/ 189781 w 560717"/>
                <a:gd name="connsiteY1" fmla="*/ 34506 h 146649"/>
                <a:gd name="connsiteX2" fmla="*/ 560717 w 560717"/>
                <a:gd name="connsiteY2" fmla="*/ 0 h 14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0717" h="146649">
                  <a:moveTo>
                    <a:pt x="0" y="146649"/>
                  </a:moveTo>
                  <a:cubicBezTo>
                    <a:pt x="48164" y="102798"/>
                    <a:pt x="96328" y="58947"/>
                    <a:pt x="189781" y="34506"/>
                  </a:cubicBezTo>
                  <a:cubicBezTo>
                    <a:pt x="283234" y="10065"/>
                    <a:pt x="421975" y="5032"/>
                    <a:pt x="560717" y="0"/>
                  </a:cubicBezTo>
                </a:path>
              </a:pathLst>
            </a:custGeom>
            <a:ln w="15875">
              <a:solidFill>
                <a:schemeClr val="tx1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010275" y="3546475"/>
            <a:ext cx="2448198" cy="1098400"/>
            <a:chOff x="6010275" y="3546475"/>
            <a:chExt cx="2448198" cy="1098400"/>
          </a:xfrm>
        </p:grpSpPr>
        <p:sp>
          <p:nvSpPr>
            <p:cNvPr id="126" name="TextBox 125"/>
            <p:cNvSpPr txBox="1"/>
            <p:nvPr/>
          </p:nvSpPr>
          <p:spPr>
            <a:xfrm>
              <a:off x="6553473" y="3721545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2-#5 L-bars (supplementary steel)</a:t>
              </a:r>
              <a:endParaRPr lang="en-US" dirty="0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6083300" y="3724275"/>
              <a:ext cx="749300" cy="180975"/>
            </a:xfrm>
            <a:custGeom>
              <a:avLst/>
              <a:gdLst>
                <a:gd name="connsiteX0" fmla="*/ 749300 w 749300"/>
                <a:gd name="connsiteY0" fmla="*/ 180975 h 180975"/>
                <a:gd name="connsiteX1" fmla="*/ 244475 w 749300"/>
                <a:gd name="connsiteY1" fmla="*/ 107950 h 180975"/>
                <a:gd name="connsiteX2" fmla="*/ 0 w 749300"/>
                <a:gd name="connsiteY2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300" h="180975">
                  <a:moveTo>
                    <a:pt x="749300" y="180975"/>
                  </a:moveTo>
                  <a:cubicBezTo>
                    <a:pt x="559329" y="159543"/>
                    <a:pt x="369358" y="138112"/>
                    <a:pt x="244475" y="107950"/>
                  </a:cubicBezTo>
                  <a:cubicBezTo>
                    <a:pt x="119592" y="77788"/>
                    <a:pt x="59796" y="38894"/>
                    <a:pt x="0" y="0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6010275" y="3546475"/>
              <a:ext cx="819150" cy="355600"/>
            </a:xfrm>
            <a:custGeom>
              <a:avLst/>
              <a:gdLst>
                <a:gd name="connsiteX0" fmla="*/ 819150 w 819150"/>
                <a:gd name="connsiteY0" fmla="*/ 355600 h 355600"/>
                <a:gd name="connsiteX1" fmla="*/ 238125 w 819150"/>
                <a:gd name="connsiteY1" fmla="*/ 155575 h 355600"/>
                <a:gd name="connsiteX2" fmla="*/ 0 w 819150"/>
                <a:gd name="connsiteY2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9150" h="355600">
                  <a:moveTo>
                    <a:pt x="819150" y="355600"/>
                  </a:moveTo>
                  <a:cubicBezTo>
                    <a:pt x="596900" y="285221"/>
                    <a:pt x="374650" y="214842"/>
                    <a:pt x="238125" y="155575"/>
                  </a:cubicBezTo>
                  <a:cubicBezTo>
                    <a:pt x="101600" y="96308"/>
                    <a:pt x="50800" y="48154"/>
                    <a:pt x="0" y="0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1295400" y="4692650"/>
            <a:ext cx="2025650" cy="813169"/>
            <a:chOff x="1295400" y="4692650"/>
            <a:chExt cx="2025650" cy="813169"/>
          </a:xfrm>
        </p:grpSpPr>
        <p:sp>
          <p:nvSpPr>
            <p:cNvPr id="131" name="TextBox 130"/>
            <p:cNvSpPr txBox="1"/>
            <p:nvPr/>
          </p:nvSpPr>
          <p:spPr>
            <a:xfrm>
              <a:off x="1295400" y="4859488"/>
              <a:ext cx="190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#4 C-bars (confinement)</a:t>
              </a:r>
              <a:endParaRPr lang="en-US" dirty="0"/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2844800" y="4692650"/>
              <a:ext cx="476250" cy="374650"/>
            </a:xfrm>
            <a:custGeom>
              <a:avLst/>
              <a:gdLst>
                <a:gd name="connsiteX0" fmla="*/ 0 w 476250"/>
                <a:gd name="connsiteY0" fmla="*/ 374650 h 374650"/>
                <a:gd name="connsiteX1" fmla="*/ 190500 w 476250"/>
                <a:gd name="connsiteY1" fmla="*/ 279400 h 374650"/>
                <a:gd name="connsiteX2" fmla="*/ 317500 w 476250"/>
                <a:gd name="connsiteY2" fmla="*/ 88900 h 374650"/>
                <a:gd name="connsiteX3" fmla="*/ 476250 w 476250"/>
                <a:gd name="connsiteY3" fmla="*/ 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374650">
                  <a:moveTo>
                    <a:pt x="0" y="374650"/>
                  </a:moveTo>
                  <a:cubicBezTo>
                    <a:pt x="68791" y="350837"/>
                    <a:pt x="137583" y="327025"/>
                    <a:pt x="190500" y="279400"/>
                  </a:cubicBezTo>
                  <a:cubicBezTo>
                    <a:pt x="243417" y="231775"/>
                    <a:pt x="269875" y="135467"/>
                    <a:pt x="317500" y="88900"/>
                  </a:cubicBezTo>
                  <a:cubicBezTo>
                    <a:pt x="365125" y="42333"/>
                    <a:pt x="420687" y="21166"/>
                    <a:pt x="476250" y="0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3479972" y="1846773"/>
            <a:ext cx="153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tandard cross-section</a:t>
            </a:r>
            <a:endParaRPr lang="en-US" dirty="0"/>
          </a:p>
        </p:txBody>
      </p:sp>
      <p:sp>
        <p:nvSpPr>
          <p:cNvPr id="140" name="Freeform 139"/>
          <p:cNvSpPr/>
          <p:nvPr/>
        </p:nvSpPr>
        <p:spPr>
          <a:xfrm>
            <a:off x="3095625" y="2057400"/>
            <a:ext cx="571500" cy="209550"/>
          </a:xfrm>
          <a:custGeom>
            <a:avLst/>
            <a:gdLst>
              <a:gd name="connsiteX0" fmla="*/ 571500 w 571500"/>
              <a:gd name="connsiteY0" fmla="*/ 0 h 209550"/>
              <a:gd name="connsiteX1" fmla="*/ 190500 w 571500"/>
              <a:gd name="connsiteY1" fmla="*/ 76200 h 209550"/>
              <a:gd name="connsiteX2" fmla="*/ 0 w 571500"/>
              <a:gd name="connsiteY2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0" h="209550">
                <a:moveTo>
                  <a:pt x="571500" y="0"/>
                </a:moveTo>
                <a:cubicBezTo>
                  <a:pt x="428625" y="20637"/>
                  <a:pt x="285750" y="41275"/>
                  <a:pt x="190500" y="76200"/>
                </a:cubicBezTo>
                <a:cubicBezTo>
                  <a:pt x="95250" y="111125"/>
                  <a:pt x="47625" y="160337"/>
                  <a:pt x="0" y="209550"/>
                </a:cubicBezTo>
              </a:path>
            </a:pathLst>
          </a:custGeom>
          <a:ln w="158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New Design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71600" y="3951553"/>
            <a:ext cx="6850759" cy="2068247"/>
            <a:chOff x="977278" y="3812484"/>
            <a:chExt cx="6850759" cy="2068247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977278" y="3812484"/>
              <a:ext cx="6387631" cy="1461201"/>
            </a:xfrm>
            <a:custGeom>
              <a:avLst/>
              <a:gdLst>
                <a:gd name="T0" fmla="*/ 2493 w 5613"/>
                <a:gd name="T1" fmla="*/ 0 h 1284"/>
                <a:gd name="T2" fmla="*/ 5613 w 5613"/>
                <a:gd name="T3" fmla="*/ 0 h 1284"/>
                <a:gd name="T4" fmla="*/ 5613 w 5613"/>
                <a:gd name="T5" fmla="*/ 1284 h 1284"/>
                <a:gd name="T6" fmla="*/ 2493 w 5613"/>
                <a:gd name="T7" fmla="*/ 1284 h 1284"/>
                <a:gd name="T8" fmla="*/ 0 w 5613"/>
                <a:gd name="T9" fmla="*/ 1284 h 1284"/>
                <a:gd name="T10" fmla="*/ 0 w 5613"/>
                <a:gd name="T11" fmla="*/ 1163 h 1284"/>
                <a:gd name="T12" fmla="*/ 1163 w 5613"/>
                <a:gd name="T13" fmla="*/ 0 h 1284"/>
                <a:gd name="T14" fmla="*/ 2493 w 5613"/>
                <a:gd name="T15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13" h="1284">
                  <a:moveTo>
                    <a:pt x="2493" y="0"/>
                  </a:moveTo>
                  <a:lnTo>
                    <a:pt x="5613" y="0"/>
                  </a:lnTo>
                  <a:lnTo>
                    <a:pt x="5613" y="1284"/>
                  </a:lnTo>
                  <a:lnTo>
                    <a:pt x="2493" y="1284"/>
                  </a:lnTo>
                  <a:lnTo>
                    <a:pt x="0" y="1284"/>
                  </a:lnTo>
                  <a:lnTo>
                    <a:pt x="0" y="1163"/>
                  </a:lnTo>
                  <a:lnTo>
                    <a:pt x="1163" y="0"/>
                  </a:lnTo>
                  <a:lnTo>
                    <a:pt x="249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1"/>
            <p:cNvSpPr>
              <a:spLocks/>
            </p:cNvSpPr>
            <p:nvPr/>
          </p:nvSpPr>
          <p:spPr bwMode="auto">
            <a:xfrm>
              <a:off x="2536348" y="4052602"/>
              <a:ext cx="4372221" cy="980961"/>
            </a:xfrm>
            <a:custGeom>
              <a:avLst/>
              <a:gdLst>
                <a:gd name="T0" fmla="*/ 3842 w 3842"/>
                <a:gd name="T1" fmla="*/ 862 h 862"/>
                <a:gd name="T2" fmla="*/ 3842 w 3842"/>
                <a:gd name="T3" fmla="*/ 0 h 862"/>
                <a:gd name="T4" fmla="*/ 1838 w 3842"/>
                <a:gd name="T5" fmla="*/ 0 h 862"/>
                <a:gd name="T6" fmla="*/ 1123 w 3842"/>
                <a:gd name="T7" fmla="*/ 0 h 862"/>
                <a:gd name="T8" fmla="*/ 0 w 3842"/>
                <a:gd name="T9" fmla="*/ 0 h 862"/>
                <a:gd name="T10" fmla="*/ 0 w 3842"/>
                <a:gd name="T11" fmla="*/ 862 h 862"/>
                <a:gd name="T12" fmla="*/ 1123 w 3842"/>
                <a:gd name="T13" fmla="*/ 862 h 862"/>
                <a:gd name="T14" fmla="*/ 1838 w 3842"/>
                <a:gd name="T15" fmla="*/ 862 h 862"/>
                <a:gd name="T16" fmla="*/ 3842 w 3842"/>
                <a:gd name="T17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2" h="862">
                  <a:moveTo>
                    <a:pt x="3842" y="862"/>
                  </a:moveTo>
                  <a:lnTo>
                    <a:pt x="3842" y="0"/>
                  </a:lnTo>
                  <a:lnTo>
                    <a:pt x="1838" y="0"/>
                  </a:lnTo>
                  <a:lnTo>
                    <a:pt x="1123" y="0"/>
                  </a:lnTo>
                  <a:lnTo>
                    <a:pt x="0" y="0"/>
                  </a:lnTo>
                  <a:lnTo>
                    <a:pt x="0" y="862"/>
                  </a:lnTo>
                  <a:lnTo>
                    <a:pt x="1123" y="862"/>
                  </a:lnTo>
                  <a:lnTo>
                    <a:pt x="1838" y="862"/>
                  </a:lnTo>
                  <a:lnTo>
                    <a:pt x="3842" y="8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7364908" y="5348794"/>
              <a:ext cx="0" cy="2289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6908568" y="5348794"/>
              <a:ext cx="0" cy="2287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2536348" y="5348794"/>
              <a:ext cx="0" cy="2287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6908568" y="5516080"/>
              <a:ext cx="4563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581867" y="4215338"/>
              <a:ext cx="4281181" cy="654354"/>
            </a:xfrm>
            <a:custGeom>
              <a:avLst/>
              <a:gdLst>
                <a:gd name="T0" fmla="*/ 1083 w 3762"/>
                <a:gd name="T1" fmla="*/ 0 h 575"/>
                <a:gd name="T2" fmla="*/ 1798 w 3762"/>
                <a:gd name="T3" fmla="*/ 0 h 575"/>
                <a:gd name="T4" fmla="*/ 3762 w 3762"/>
                <a:gd name="T5" fmla="*/ 0 h 575"/>
                <a:gd name="T6" fmla="*/ 3762 w 3762"/>
                <a:gd name="T7" fmla="*/ 575 h 575"/>
                <a:gd name="T8" fmla="*/ 1798 w 3762"/>
                <a:gd name="T9" fmla="*/ 575 h 575"/>
                <a:gd name="T10" fmla="*/ 1083 w 3762"/>
                <a:gd name="T11" fmla="*/ 575 h 575"/>
                <a:gd name="T12" fmla="*/ 0 w 3762"/>
                <a:gd name="T13" fmla="*/ 575 h 575"/>
                <a:gd name="T14" fmla="*/ 0 w 3762"/>
                <a:gd name="T15" fmla="*/ 0 h 575"/>
                <a:gd name="T16" fmla="*/ 1083 w 3762"/>
                <a:gd name="T17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62" h="575">
                  <a:moveTo>
                    <a:pt x="1083" y="0"/>
                  </a:moveTo>
                  <a:lnTo>
                    <a:pt x="1798" y="0"/>
                  </a:lnTo>
                  <a:lnTo>
                    <a:pt x="3762" y="0"/>
                  </a:lnTo>
                  <a:lnTo>
                    <a:pt x="3762" y="575"/>
                  </a:lnTo>
                  <a:lnTo>
                    <a:pt x="1798" y="575"/>
                  </a:lnTo>
                  <a:lnTo>
                    <a:pt x="1083" y="575"/>
                  </a:lnTo>
                  <a:lnTo>
                    <a:pt x="0" y="575"/>
                  </a:lnTo>
                  <a:lnTo>
                    <a:pt x="0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>
              <a:off x="979555" y="5134847"/>
              <a:ext cx="6385355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1152532" y="4961870"/>
              <a:ext cx="6212378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2161944" y="3951321"/>
              <a:ext cx="5202966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1988966" y="4124298"/>
              <a:ext cx="5375942" cy="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2536348" y="4158439"/>
              <a:ext cx="4372221" cy="56900"/>
            </a:xfrm>
            <a:custGeom>
              <a:avLst/>
              <a:gdLst>
                <a:gd name="T0" fmla="*/ 40 w 3842"/>
                <a:gd name="T1" fmla="*/ 50 h 50"/>
                <a:gd name="T2" fmla="*/ 0 w 3842"/>
                <a:gd name="T3" fmla="*/ 0 h 50"/>
                <a:gd name="T4" fmla="*/ 1123 w 3842"/>
                <a:gd name="T5" fmla="*/ 0 h 50"/>
                <a:gd name="T6" fmla="*/ 1838 w 3842"/>
                <a:gd name="T7" fmla="*/ 0 h 50"/>
                <a:gd name="T8" fmla="*/ 3842 w 3842"/>
                <a:gd name="T9" fmla="*/ 0 h 50"/>
                <a:gd name="T10" fmla="*/ 3802 w 3842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42" h="50">
                  <a:moveTo>
                    <a:pt x="40" y="50"/>
                  </a:moveTo>
                  <a:lnTo>
                    <a:pt x="0" y="0"/>
                  </a:lnTo>
                  <a:lnTo>
                    <a:pt x="1123" y="0"/>
                  </a:lnTo>
                  <a:lnTo>
                    <a:pt x="1838" y="0"/>
                  </a:lnTo>
                  <a:lnTo>
                    <a:pt x="3842" y="0"/>
                  </a:lnTo>
                  <a:lnTo>
                    <a:pt x="3802" y="5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2536348" y="4869691"/>
              <a:ext cx="4372221" cy="56900"/>
            </a:xfrm>
            <a:custGeom>
              <a:avLst/>
              <a:gdLst>
                <a:gd name="T0" fmla="*/ 40 w 3842"/>
                <a:gd name="T1" fmla="*/ 0 h 50"/>
                <a:gd name="T2" fmla="*/ 0 w 3842"/>
                <a:gd name="T3" fmla="*/ 50 h 50"/>
                <a:gd name="T4" fmla="*/ 1123 w 3842"/>
                <a:gd name="T5" fmla="*/ 50 h 50"/>
                <a:gd name="T6" fmla="*/ 1838 w 3842"/>
                <a:gd name="T7" fmla="*/ 50 h 50"/>
                <a:gd name="T8" fmla="*/ 3842 w 3842"/>
                <a:gd name="T9" fmla="*/ 50 h 50"/>
                <a:gd name="T10" fmla="*/ 3802 w 3842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42" h="50">
                  <a:moveTo>
                    <a:pt x="40" y="0"/>
                  </a:moveTo>
                  <a:lnTo>
                    <a:pt x="0" y="50"/>
                  </a:lnTo>
                  <a:lnTo>
                    <a:pt x="1123" y="50"/>
                  </a:lnTo>
                  <a:lnTo>
                    <a:pt x="1838" y="50"/>
                  </a:lnTo>
                  <a:lnTo>
                    <a:pt x="3842" y="50"/>
                  </a:lnTo>
                  <a:lnTo>
                    <a:pt x="3802" y="0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H="1">
              <a:off x="1418825" y="4543084"/>
              <a:ext cx="60985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72117" y="5551939"/>
              <a:ext cx="1379120" cy="327077"/>
            </a:xfrm>
            <a:prstGeom prst="rect">
              <a:avLst/>
            </a:prstGeom>
            <a:noFill/>
          </p:spPr>
          <p:txBody>
            <a:bodyPr wrap="square" lIns="18288" rIns="18288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 smtClean="0">
                  <a:cs typeface="Times New Roman"/>
                </a:rPr>
                <a:t>3'</a:t>
              </a:r>
              <a:r>
                <a:rPr lang="en-US" sz="1400" dirty="0" smtClean="0"/>
                <a:t>-0</a:t>
              </a:r>
              <a:r>
                <a:rPr lang="en-US" sz="1400" dirty="0" smtClean="0">
                  <a:cs typeface="Arial"/>
                </a:rPr>
                <a:t>" to 3</a:t>
              </a:r>
              <a:r>
                <a:rPr lang="en-US" sz="1400" dirty="0" smtClean="0">
                  <a:cs typeface="Times New Roman"/>
                </a:rPr>
                <a:t>'</a:t>
              </a:r>
              <a:r>
                <a:rPr lang="en-US" sz="1400" dirty="0" smtClean="0"/>
                <a:t>-6</a:t>
              </a:r>
              <a:r>
                <a:rPr lang="en-US" sz="1400" dirty="0" smtClean="0">
                  <a:cs typeface="Arial"/>
                </a:rPr>
                <a:t>" 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45437" y="5553654"/>
              <a:ext cx="1382600" cy="327077"/>
            </a:xfrm>
            <a:prstGeom prst="rect">
              <a:avLst/>
            </a:prstGeom>
            <a:noFill/>
          </p:spPr>
          <p:txBody>
            <a:bodyPr wrap="square" lIns="18288" rIns="18288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 smtClean="0">
                  <a:cs typeface="Times New Roman"/>
                </a:rPr>
                <a:t>2'</a:t>
              </a:r>
              <a:r>
                <a:rPr lang="en-US" sz="1400" dirty="0" smtClean="0"/>
                <a:t>-6</a:t>
              </a:r>
              <a:r>
                <a:rPr lang="en-US" sz="1400" dirty="0" smtClean="0">
                  <a:cs typeface="Arial"/>
                </a:rPr>
                <a:t>" to 3</a:t>
              </a:r>
              <a:r>
                <a:rPr lang="en-US" sz="1400" dirty="0" smtClean="0">
                  <a:cs typeface="Times New Roman"/>
                </a:rPr>
                <a:t>'</a:t>
              </a:r>
              <a:r>
                <a:rPr lang="en-US" sz="1400" dirty="0" smtClean="0"/>
                <a:t>-0</a:t>
              </a:r>
              <a:r>
                <a:rPr lang="en-US" sz="1400" dirty="0" smtClean="0">
                  <a:cs typeface="Arial"/>
                </a:rPr>
                <a:t>" </a:t>
              </a:r>
              <a:endParaRPr lang="en-US" sz="1400" dirty="0"/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1988195" y="5516080"/>
              <a:ext cx="5469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1988195" y="4206239"/>
              <a:ext cx="0" cy="1371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71600" y="1524000"/>
            <a:ext cx="7379207" cy="2313499"/>
            <a:chOff x="850393" y="1524000"/>
            <a:chExt cx="7379207" cy="2313499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850393" y="1524000"/>
              <a:ext cx="6541706" cy="1767839"/>
              <a:chOff x="989013" y="2384426"/>
              <a:chExt cx="6502400" cy="1757217"/>
            </a:xfrm>
          </p:grpSpPr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989013" y="2384426"/>
                <a:ext cx="6351587" cy="1450975"/>
              </a:xfrm>
              <a:custGeom>
                <a:avLst/>
                <a:gdLst>
                  <a:gd name="T0" fmla="*/ 1776 w 4001"/>
                  <a:gd name="T1" fmla="*/ 0 h 914"/>
                  <a:gd name="T2" fmla="*/ 4001 w 4001"/>
                  <a:gd name="T3" fmla="*/ 0 h 914"/>
                  <a:gd name="T4" fmla="*/ 4001 w 4001"/>
                  <a:gd name="T5" fmla="*/ 914 h 914"/>
                  <a:gd name="T6" fmla="*/ 1776 w 4001"/>
                  <a:gd name="T7" fmla="*/ 914 h 914"/>
                  <a:gd name="T8" fmla="*/ 0 w 4001"/>
                  <a:gd name="T9" fmla="*/ 914 h 914"/>
                  <a:gd name="T10" fmla="*/ 0 w 4001"/>
                  <a:gd name="T11" fmla="*/ 829 h 914"/>
                  <a:gd name="T12" fmla="*/ 828 w 4001"/>
                  <a:gd name="T13" fmla="*/ 0 h 914"/>
                  <a:gd name="T14" fmla="*/ 1776 w 4001"/>
                  <a:gd name="T15" fmla="*/ 0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01" h="914">
                    <a:moveTo>
                      <a:pt x="1776" y="0"/>
                    </a:moveTo>
                    <a:lnTo>
                      <a:pt x="4001" y="0"/>
                    </a:lnTo>
                    <a:lnTo>
                      <a:pt x="4001" y="914"/>
                    </a:lnTo>
                    <a:lnTo>
                      <a:pt x="1776" y="914"/>
                    </a:lnTo>
                    <a:lnTo>
                      <a:pt x="0" y="914"/>
                    </a:lnTo>
                    <a:lnTo>
                      <a:pt x="0" y="829"/>
                    </a:lnTo>
                    <a:lnTo>
                      <a:pt x="828" y="0"/>
                    </a:lnTo>
                    <a:lnTo>
                      <a:pt x="177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2357438" y="2622551"/>
                <a:ext cx="4710113" cy="974725"/>
              </a:xfrm>
              <a:custGeom>
                <a:avLst/>
                <a:gdLst>
                  <a:gd name="T0" fmla="*/ 2967 w 2967"/>
                  <a:gd name="T1" fmla="*/ 614 h 614"/>
                  <a:gd name="T2" fmla="*/ 2967 w 2967"/>
                  <a:gd name="T3" fmla="*/ 0 h 614"/>
                  <a:gd name="T4" fmla="*/ 1310 w 2967"/>
                  <a:gd name="T5" fmla="*/ 0 h 614"/>
                  <a:gd name="T6" fmla="*/ 800 w 2967"/>
                  <a:gd name="T7" fmla="*/ 0 h 614"/>
                  <a:gd name="T8" fmla="*/ 0 w 2967"/>
                  <a:gd name="T9" fmla="*/ 0 h 614"/>
                  <a:gd name="T10" fmla="*/ 0 w 2967"/>
                  <a:gd name="T11" fmla="*/ 614 h 614"/>
                  <a:gd name="T12" fmla="*/ 800 w 2967"/>
                  <a:gd name="T13" fmla="*/ 614 h 614"/>
                  <a:gd name="T14" fmla="*/ 1310 w 2967"/>
                  <a:gd name="T15" fmla="*/ 614 h 614"/>
                  <a:gd name="T16" fmla="*/ 2967 w 2967"/>
                  <a:gd name="T17" fmla="*/ 614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7" h="614">
                    <a:moveTo>
                      <a:pt x="2967" y="614"/>
                    </a:moveTo>
                    <a:lnTo>
                      <a:pt x="2967" y="0"/>
                    </a:lnTo>
                    <a:lnTo>
                      <a:pt x="1310" y="0"/>
                    </a:lnTo>
                    <a:lnTo>
                      <a:pt x="800" y="0"/>
                    </a:lnTo>
                    <a:lnTo>
                      <a:pt x="0" y="0"/>
                    </a:lnTo>
                    <a:lnTo>
                      <a:pt x="0" y="614"/>
                    </a:lnTo>
                    <a:lnTo>
                      <a:pt x="800" y="614"/>
                    </a:lnTo>
                    <a:lnTo>
                      <a:pt x="1310" y="614"/>
                    </a:lnTo>
                    <a:lnTo>
                      <a:pt x="2967" y="6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587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6"/>
              <p:cNvSpPr>
                <a:spLocks noChangeShapeType="1"/>
              </p:cNvSpPr>
              <p:nvPr/>
            </p:nvSpPr>
            <p:spPr bwMode="auto">
              <a:xfrm>
                <a:off x="7340601" y="3911601"/>
                <a:ext cx="0" cy="227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7"/>
              <p:cNvSpPr>
                <a:spLocks noChangeShapeType="1"/>
              </p:cNvSpPr>
              <p:nvPr/>
            </p:nvSpPr>
            <p:spPr bwMode="auto">
              <a:xfrm>
                <a:off x="7067551" y="3911601"/>
                <a:ext cx="0" cy="227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8"/>
              <p:cNvSpPr>
                <a:spLocks noChangeShapeType="1"/>
              </p:cNvSpPr>
              <p:nvPr/>
            </p:nvSpPr>
            <p:spPr bwMode="auto">
              <a:xfrm>
                <a:off x="2357438" y="3911601"/>
                <a:ext cx="0" cy="227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10"/>
              <p:cNvSpPr>
                <a:spLocks noChangeShapeType="1"/>
              </p:cNvSpPr>
              <p:nvPr/>
            </p:nvSpPr>
            <p:spPr bwMode="auto">
              <a:xfrm flipH="1">
                <a:off x="1993901" y="4078288"/>
                <a:ext cx="3635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 flipH="1">
                <a:off x="7067551" y="4078288"/>
                <a:ext cx="2730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/>
            </p:nvSpPr>
            <p:spPr bwMode="auto">
              <a:xfrm>
                <a:off x="2401888" y="2784476"/>
                <a:ext cx="4621213" cy="650875"/>
              </a:xfrm>
              <a:custGeom>
                <a:avLst/>
                <a:gdLst>
                  <a:gd name="T0" fmla="*/ 772 w 2911"/>
                  <a:gd name="T1" fmla="*/ 0 h 410"/>
                  <a:gd name="T2" fmla="*/ 1282 w 2911"/>
                  <a:gd name="T3" fmla="*/ 0 h 410"/>
                  <a:gd name="T4" fmla="*/ 2911 w 2911"/>
                  <a:gd name="T5" fmla="*/ 0 h 410"/>
                  <a:gd name="T6" fmla="*/ 2911 w 2911"/>
                  <a:gd name="T7" fmla="*/ 410 h 410"/>
                  <a:gd name="T8" fmla="*/ 1282 w 2911"/>
                  <a:gd name="T9" fmla="*/ 410 h 410"/>
                  <a:gd name="T10" fmla="*/ 772 w 2911"/>
                  <a:gd name="T11" fmla="*/ 410 h 410"/>
                  <a:gd name="T12" fmla="*/ 0 w 2911"/>
                  <a:gd name="T13" fmla="*/ 410 h 410"/>
                  <a:gd name="T14" fmla="*/ 0 w 2911"/>
                  <a:gd name="T15" fmla="*/ 0 h 410"/>
                  <a:gd name="T16" fmla="*/ 772 w 2911"/>
                  <a:gd name="T17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11" h="410">
                    <a:moveTo>
                      <a:pt x="772" y="0"/>
                    </a:moveTo>
                    <a:lnTo>
                      <a:pt x="1282" y="0"/>
                    </a:lnTo>
                    <a:lnTo>
                      <a:pt x="2911" y="0"/>
                    </a:lnTo>
                    <a:lnTo>
                      <a:pt x="2911" y="410"/>
                    </a:lnTo>
                    <a:lnTo>
                      <a:pt x="1282" y="410"/>
                    </a:lnTo>
                    <a:lnTo>
                      <a:pt x="772" y="410"/>
                    </a:lnTo>
                    <a:lnTo>
                      <a:pt x="0" y="410"/>
                    </a:lnTo>
                    <a:lnTo>
                      <a:pt x="0" y="0"/>
                    </a:lnTo>
                    <a:lnTo>
                      <a:pt x="772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H="1">
                <a:off x="990601" y="3698876"/>
                <a:ext cx="6350000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>
                <a:off x="1162051" y="3525838"/>
                <a:ext cx="6178550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 flipH="1">
                <a:off x="2166938" y="2522538"/>
                <a:ext cx="5173663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>
                <a:off x="1993901" y="2693988"/>
                <a:ext cx="5346700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2357438" y="2728913"/>
                <a:ext cx="4710113" cy="55563"/>
              </a:xfrm>
              <a:custGeom>
                <a:avLst/>
                <a:gdLst>
                  <a:gd name="T0" fmla="*/ 28 w 2967"/>
                  <a:gd name="T1" fmla="*/ 35 h 35"/>
                  <a:gd name="T2" fmla="*/ 0 w 2967"/>
                  <a:gd name="T3" fmla="*/ 0 h 35"/>
                  <a:gd name="T4" fmla="*/ 800 w 2967"/>
                  <a:gd name="T5" fmla="*/ 0 h 35"/>
                  <a:gd name="T6" fmla="*/ 1310 w 2967"/>
                  <a:gd name="T7" fmla="*/ 0 h 35"/>
                  <a:gd name="T8" fmla="*/ 2967 w 2967"/>
                  <a:gd name="T9" fmla="*/ 0 h 35"/>
                  <a:gd name="T10" fmla="*/ 2939 w 2967"/>
                  <a:gd name="T1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67" h="35">
                    <a:moveTo>
                      <a:pt x="28" y="35"/>
                    </a:moveTo>
                    <a:lnTo>
                      <a:pt x="0" y="0"/>
                    </a:lnTo>
                    <a:lnTo>
                      <a:pt x="800" y="0"/>
                    </a:lnTo>
                    <a:lnTo>
                      <a:pt x="1310" y="0"/>
                    </a:lnTo>
                    <a:lnTo>
                      <a:pt x="2967" y="0"/>
                    </a:lnTo>
                    <a:lnTo>
                      <a:pt x="2939" y="3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2357438" y="3435351"/>
                <a:ext cx="4710113" cy="57150"/>
              </a:xfrm>
              <a:custGeom>
                <a:avLst/>
                <a:gdLst>
                  <a:gd name="T0" fmla="*/ 28 w 2967"/>
                  <a:gd name="T1" fmla="*/ 0 h 36"/>
                  <a:gd name="T2" fmla="*/ 0 w 2967"/>
                  <a:gd name="T3" fmla="*/ 36 h 36"/>
                  <a:gd name="T4" fmla="*/ 800 w 2967"/>
                  <a:gd name="T5" fmla="*/ 36 h 36"/>
                  <a:gd name="T6" fmla="*/ 1310 w 2967"/>
                  <a:gd name="T7" fmla="*/ 36 h 36"/>
                  <a:gd name="T8" fmla="*/ 2967 w 2967"/>
                  <a:gd name="T9" fmla="*/ 36 h 36"/>
                  <a:gd name="T10" fmla="*/ 2939 w 2967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67" h="36">
                    <a:moveTo>
                      <a:pt x="28" y="0"/>
                    </a:moveTo>
                    <a:lnTo>
                      <a:pt x="0" y="36"/>
                    </a:lnTo>
                    <a:lnTo>
                      <a:pt x="800" y="36"/>
                    </a:lnTo>
                    <a:lnTo>
                      <a:pt x="1310" y="36"/>
                    </a:lnTo>
                    <a:lnTo>
                      <a:pt x="2967" y="36"/>
                    </a:lnTo>
                    <a:lnTo>
                      <a:pt x="2939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21"/>
              <p:cNvSpPr>
                <a:spLocks noChangeShapeType="1"/>
              </p:cNvSpPr>
              <p:nvPr/>
            </p:nvSpPr>
            <p:spPr bwMode="auto">
              <a:xfrm flipH="1">
                <a:off x="1427163" y="3109913"/>
                <a:ext cx="60642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22"/>
              <p:cNvSpPr>
                <a:spLocks noChangeShapeType="1"/>
              </p:cNvSpPr>
              <p:nvPr/>
            </p:nvSpPr>
            <p:spPr bwMode="auto">
              <a:xfrm>
                <a:off x="1993901" y="2778284"/>
                <a:ext cx="0" cy="13633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64246" y="3226386"/>
              <a:ext cx="2159954" cy="609398"/>
            </a:xfrm>
            <a:prstGeom prst="rect">
              <a:avLst/>
            </a:prstGeom>
            <a:noFill/>
          </p:spPr>
          <p:txBody>
            <a:bodyPr wrap="square" lIns="18288" rIns="18288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cs typeface="Times New Roman"/>
                </a:rPr>
                <a:t>2</a:t>
              </a:r>
              <a:r>
                <a:rPr lang="en-US" sz="1400" dirty="0" smtClean="0">
                  <a:cs typeface="Times New Roman"/>
                </a:rPr>
                <a:t>'</a:t>
              </a:r>
              <a:r>
                <a:rPr lang="en-US" sz="1400" dirty="0" smtClean="0"/>
                <a:t>-0</a:t>
              </a:r>
              <a:r>
                <a:rPr lang="en-US" sz="1400" dirty="0" smtClean="0">
                  <a:cs typeface="Arial"/>
                </a:rPr>
                <a:t>" to 2</a:t>
              </a:r>
              <a:r>
                <a:rPr lang="en-US" sz="1400" dirty="0" smtClean="0">
                  <a:cs typeface="Times New Roman"/>
                </a:rPr>
                <a:t>'</a:t>
              </a:r>
              <a:r>
                <a:rPr lang="en-US" sz="1400" dirty="0" smtClean="0"/>
                <a:t>-6</a:t>
              </a:r>
              <a:r>
                <a:rPr lang="en-US" sz="1400" dirty="0" smtClean="0">
                  <a:cs typeface="Arial"/>
                </a:rPr>
                <a:t>" </a:t>
              </a:r>
              <a:br>
                <a:rPr lang="en-US" sz="1400" dirty="0" smtClean="0">
                  <a:cs typeface="Arial"/>
                </a:rPr>
              </a:br>
              <a:r>
                <a:rPr lang="en-US" sz="1400" dirty="0" smtClean="0">
                  <a:cs typeface="Arial"/>
                </a:rPr>
                <a:t>for beams with skew &gt; 30</a:t>
              </a:r>
              <a:r>
                <a:rPr lang="en-US" sz="1400" dirty="0" smtClean="0">
                  <a:cs typeface="Times New Roman"/>
                </a:rPr>
                <a:t>°</a:t>
              </a:r>
              <a:endParaRPr lang="en-US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76450" y="3228101"/>
              <a:ext cx="2253150" cy="609398"/>
            </a:xfrm>
            <a:prstGeom prst="rect">
              <a:avLst/>
            </a:prstGeom>
            <a:noFill/>
          </p:spPr>
          <p:txBody>
            <a:bodyPr wrap="square" lIns="18288" rIns="18288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cs typeface="Times New Roman"/>
                </a:rPr>
                <a:t>1</a:t>
              </a:r>
              <a:r>
                <a:rPr lang="en-US" sz="1400" dirty="0" smtClean="0">
                  <a:cs typeface="Times New Roman"/>
                </a:rPr>
                <a:t>'</a:t>
              </a:r>
              <a:r>
                <a:rPr lang="en-US" sz="1400" dirty="0" smtClean="0"/>
                <a:t>-6</a:t>
              </a:r>
              <a:r>
                <a:rPr lang="en-US" sz="1400" dirty="0" smtClean="0">
                  <a:cs typeface="Arial"/>
                </a:rPr>
                <a:t>" to 2</a:t>
              </a:r>
              <a:r>
                <a:rPr lang="en-US" sz="1400" dirty="0" smtClean="0">
                  <a:cs typeface="Times New Roman"/>
                </a:rPr>
                <a:t>'</a:t>
              </a:r>
              <a:r>
                <a:rPr lang="en-US" sz="1400" dirty="0" smtClean="0"/>
                <a:t>-0</a:t>
              </a:r>
              <a:r>
                <a:rPr lang="en-US" sz="1400" dirty="0" smtClean="0">
                  <a:cs typeface="Arial"/>
                </a:rPr>
                <a:t>" </a:t>
              </a:r>
              <a:br>
                <a:rPr lang="en-US" sz="1400" dirty="0" smtClean="0">
                  <a:cs typeface="Arial"/>
                </a:rPr>
              </a:br>
              <a:r>
                <a:rPr lang="en-US" sz="1400" dirty="0" smtClean="0">
                  <a:cs typeface="Arial"/>
                </a:rPr>
                <a:t>for beams with skew &lt; 30</a:t>
              </a:r>
              <a:r>
                <a:rPr lang="en-US" sz="1400" dirty="0" smtClean="0">
                  <a:cs typeface="Times New Roman"/>
                </a:rPr>
                <a:t>°</a:t>
              </a:r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1" y="1961484"/>
            <a:ext cx="148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CURRENT STANDARD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-2" y="4389765"/>
            <a:ext cx="213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RECOMMENDED</a:t>
            </a:r>
            <a:br>
              <a:rPr lang="en-US" sz="1600" dirty="0" smtClean="0"/>
            </a:br>
            <a:r>
              <a:rPr lang="en-US" sz="1600" dirty="0" smtClean="0"/>
              <a:t>STANDARD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3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New Design</a:t>
            </a:r>
          </a:p>
        </p:txBody>
      </p:sp>
      <p:grpSp>
        <p:nvGrpSpPr>
          <p:cNvPr id="245" name="Group 244"/>
          <p:cNvGrpSpPr/>
          <p:nvPr/>
        </p:nvGrpSpPr>
        <p:grpSpPr>
          <a:xfrm>
            <a:off x="803604" y="1447800"/>
            <a:ext cx="1822845" cy="1019076"/>
            <a:chOff x="-87359" y="1280160"/>
            <a:chExt cx="1308487" cy="731520"/>
          </a:xfrm>
        </p:grpSpPr>
        <p:grpSp>
          <p:nvGrpSpPr>
            <p:cNvPr id="246" name="Group 245"/>
            <p:cNvGrpSpPr/>
            <p:nvPr/>
          </p:nvGrpSpPr>
          <p:grpSpPr>
            <a:xfrm>
              <a:off x="-87359" y="1280160"/>
              <a:ext cx="1300364" cy="731520"/>
              <a:chOff x="-370522" y="2417763"/>
              <a:chExt cx="3908425" cy="2198687"/>
            </a:xfrm>
          </p:grpSpPr>
          <p:sp>
            <p:nvSpPr>
              <p:cNvPr id="249" name="Freeform 13"/>
              <p:cNvSpPr>
                <a:spLocks/>
              </p:cNvSpPr>
              <p:nvPr/>
            </p:nvSpPr>
            <p:spPr bwMode="auto">
              <a:xfrm>
                <a:off x="-370522" y="2417763"/>
                <a:ext cx="925513" cy="1741488"/>
              </a:xfrm>
              <a:custGeom>
                <a:avLst/>
                <a:gdLst>
                  <a:gd name="T0" fmla="*/ 583 w 583"/>
                  <a:gd name="T1" fmla="*/ 1097 h 1097"/>
                  <a:gd name="T2" fmla="*/ 447 w 583"/>
                  <a:gd name="T3" fmla="*/ 555 h 1097"/>
                  <a:gd name="T4" fmla="*/ 404 w 583"/>
                  <a:gd name="T5" fmla="*/ 0 h 1097"/>
                  <a:gd name="T6" fmla="*/ 0 w 583"/>
                  <a:gd name="T7" fmla="*/ 0 h 1097"/>
                  <a:gd name="T8" fmla="*/ 9 w 583"/>
                  <a:gd name="T9" fmla="*/ 151 h 1097"/>
                  <a:gd name="T10" fmla="*/ 221 w 583"/>
                  <a:gd name="T11" fmla="*/ 173 h 1097"/>
                  <a:gd name="T12" fmla="*/ 453 w 583"/>
                  <a:gd name="T13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3" h="1097">
                    <a:moveTo>
                      <a:pt x="583" y="1097"/>
                    </a:moveTo>
                    <a:lnTo>
                      <a:pt x="447" y="555"/>
                    </a:lnTo>
                    <a:lnTo>
                      <a:pt x="404" y="0"/>
                    </a:lnTo>
                    <a:lnTo>
                      <a:pt x="0" y="0"/>
                    </a:lnTo>
                    <a:lnTo>
                      <a:pt x="9" y="151"/>
                    </a:lnTo>
                    <a:lnTo>
                      <a:pt x="221" y="173"/>
                    </a:lnTo>
                    <a:lnTo>
                      <a:pt x="453" y="1097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0" name="Freeform 14"/>
              <p:cNvSpPr>
                <a:spLocks/>
              </p:cNvSpPr>
              <p:nvPr/>
            </p:nvSpPr>
            <p:spPr bwMode="auto">
              <a:xfrm>
                <a:off x="348615" y="4159250"/>
                <a:ext cx="2470150" cy="457200"/>
              </a:xfrm>
              <a:custGeom>
                <a:avLst/>
                <a:gdLst>
                  <a:gd name="T0" fmla="*/ 0 w 1556"/>
                  <a:gd name="T1" fmla="*/ 0 h 288"/>
                  <a:gd name="T2" fmla="*/ 130 w 1556"/>
                  <a:gd name="T3" fmla="*/ 0 h 288"/>
                  <a:gd name="T4" fmla="*/ 226 w 1556"/>
                  <a:gd name="T5" fmla="*/ 77 h 288"/>
                  <a:gd name="T6" fmla="*/ 1329 w 1556"/>
                  <a:gd name="T7" fmla="*/ 77 h 288"/>
                  <a:gd name="T8" fmla="*/ 1425 w 1556"/>
                  <a:gd name="T9" fmla="*/ 0 h 288"/>
                  <a:gd name="T10" fmla="*/ 1556 w 1556"/>
                  <a:gd name="T11" fmla="*/ 0 h 288"/>
                  <a:gd name="T12" fmla="*/ 1490 w 1556"/>
                  <a:gd name="T13" fmla="*/ 263 h 288"/>
                  <a:gd name="T14" fmla="*/ 1470 w 1556"/>
                  <a:gd name="T15" fmla="*/ 288 h 288"/>
                  <a:gd name="T16" fmla="*/ 85 w 1556"/>
                  <a:gd name="T17" fmla="*/ 288 h 288"/>
                  <a:gd name="T18" fmla="*/ 66 w 1556"/>
                  <a:gd name="T19" fmla="*/ 263 h 288"/>
                  <a:gd name="T20" fmla="*/ 0 w 1556"/>
                  <a:gd name="T2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56" h="288">
                    <a:moveTo>
                      <a:pt x="0" y="0"/>
                    </a:moveTo>
                    <a:lnTo>
                      <a:pt x="130" y="0"/>
                    </a:lnTo>
                    <a:lnTo>
                      <a:pt x="226" y="77"/>
                    </a:lnTo>
                    <a:lnTo>
                      <a:pt x="1329" y="77"/>
                    </a:lnTo>
                    <a:lnTo>
                      <a:pt x="1425" y="0"/>
                    </a:lnTo>
                    <a:lnTo>
                      <a:pt x="1556" y="0"/>
                    </a:lnTo>
                    <a:lnTo>
                      <a:pt x="1490" y="263"/>
                    </a:lnTo>
                    <a:lnTo>
                      <a:pt x="1470" y="288"/>
                    </a:lnTo>
                    <a:lnTo>
                      <a:pt x="85" y="288"/>
                    </a:lnTo>
                    <a:lnTo>
                      <a:pt x="66" y="2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1" name="Freeform 15"/>
              <p:cNvSpPr>
                <a:spLocks/>
              </p:cNvSpPr>
              <p:nvPr/>
            </p:nvSpPr>
            <p:spPr bwMode="auto">
              <a:xfrm>
                <a:off x="2610803" y="2417763"/>
                <a:ext cx="927100" cy="1741488"/>
              </a:xfrm>
              <a:custGeom>
                <a:avLst/>
                <a:gdLst>
                  <a:gd name="T0" fmla="*/ 0 w 584"/>
                  <a:gd name="T1" fmla="*/ 1097 h 1097"/>
                  <a:gd name="T2" fmla="*/ 137 w 584"/>
                  <a:gd name="T3" fmla="*/ 555 h 1097"/>
                  <a:gd name="T4" fmla="*/ 180 w 584"/>
                  <a:gd name="T5" fmla="*/ 0 h 1097"/>
                  <a:gd name="T6" fmla="*/ 584 w 584"/>
                  <a:gd name="T7" fmla="*/ 0 h 1097"/>
                  <a:gd name="T8" fmla="*/ 574 w 584"/>
                  <a:gd name="T9" fmla="*/ 151 h 1097"/>
                  <a:gd name="T10" fmla="*/ 363 w 584"/>
                  <a:gd name="T11" fmla="*/ 173 h 1097"/>
                  <a:gd name="T12" fmla="*/ 131 w 584"/>
                  <a:gd name="T13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1097">
                    <a:moveTo>
                      <a:pt x="0" y="1097"/>
                    </a:moveTo>
                    <a:lnTo>
                      <a:pt x="137" y="555"/>
                    </a:lnTo>
                    <a:lnTo>
                      <a:pt x="180" y="0"/>
                    </a:lnTo>
                    <a:lnTo>
                      <a:pt x="584" y="0"/>
                    </a:lnTo>
                    <a:lnTo>
                      <a:pt x="574" y="151"/>
                    </a:lnTo>
                    <a:lnTo>
                      <a:pt x="363" y="173"/>
                    </a:lnTo>
                    <a:lnTo>
                      <a:pt x="131" y="1097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2" name="Freeform 16"/>
              <p:cNvSpPr>
                <a:spLocks/>
              </p:cNvSpPr>
              <p:nvPr/>
            </p:nvSpPr>
            <p:spPr bwMode="auto">
              <a:xfrm>
                <a:off x="554990" y="4159250"/>
                <a:ext cx="2055813" cy="122238"/>
              </a:xfrm>
              <a:custGeom>
                <a:avLst/>
                <a:gdLst>
                  <a:gd name="T0" fmla="*/ 0 w 1295"/>
                  <a:gd name="T1" fmla="*/ 0 h 77"/>
                  <a:gd name="T2" fmla="*/ 96 w 1295"/>
                  <a:gd name="T3" fmla="*/ 77 h 77"/>
                  <a:gd name="T4" fmla="*/ 1199 w 1295"/>
                  <a:gd name="T5" fmla="*/ 77 h 77"/>
                  <a:gd name="T6" fmla="*/ 1295 w 129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5" h="77">
                    <a:moveTo>
                      <a:pt x="0" y="0"/>
                    </a:moveTo>
                    <a:lnTo>
                      <a:pt x="96" y="77"/>
                    </a:lnTo>
                    <a:lnTo>
                      <a:pt x="1199" y="77"/>
                    </a:lnTo>
                    <a:lnTo>
                      <a:pt x="1295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  <p:sp>
            <p:nvSpPr>
              <p:cNvPr id="253" name="Freeform 17"/>
              <p:cNvSpPr>
                <a:spLocks/>
              </p:cNvSpPr>
              <p:nvPr/>
            </p:nvSpPr>
            <p:spPr bwMode="auto">
              <a:xfrm>
                <a:off x="348615" y="4159250"/>
                <a:ext cx="2470150" cy="457200"/>
              </a:xfrm>
              <a:custGeom>
                <a:avLst/>
                <a:gdLst>
                  <a:gd name="T0" fmla="*/ 1556 w 1556"/>
                  <a:gd name="T1" fmla="*/ 0 h 288"/>
                  <a:gd name="T2" fmla="*/ 1490 w 1556"/>
                  <a:gd name="T3" fmla="*/ 263 h 288"/>
                  <a:gd name="T4" fmla="*/ 1470 w 1556"/>
                  <a:gd name="T5" fmla="*/ 288 h 288"/>
                  <a:gd name="T6" fmla="*/ 85 w 1556"/>
                  <a:gd name="T7" fmla="*/ 288 h 288"/>
                  <a:gd name="T8" fmla="*/ 66 w 1556"/>
                  <a:gd name="T9" fmla="*/ 263 h 288"/>
                  <a:gd name="T10" fmla="*/ 0 w 1556"/>
                  <a:gd name="T1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6" h="288">
                    <a:moveTo>
                      <a:pt x="1556" y="0"/>
                    </a:moveTo>
                    <a:lnTo>
                      <a:pt x="1490" y="263"/>
                    </a:lnTo>
                    <a:lnTo>
                      <a:pt x="1470" y="288"/>
                    </a:lnTo>
                    <a:lnTo>
                      <a:pt x="85" y="288"/>
                    </a:lnTo>
                    <a:lnTo>
                      <a:pt x="66" y="26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+mj-lt"/>
                </a:endParaRPr>
              </a:p>
            </p:txBody>
          </p:sp>
        </p:grpSp>
        <p:sp>
          <p:nvSpPr>
            <p:cNvPr id="247" name="Line 22"/>
            <p:cNvSpPr>
              <a:spLocks noChangeShapeType="1"/>
            </p:cNvSpPr>
            <p:nvPr/>
          </p:nvSpPr>
          <p:spPr bwMode="auto">
            <a:xfrm>
              <a:off x="-87359" y="1859566"/>
              <a:ext cx="129905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-87358" y="1686639"/>
              <a:ext cx="1308486" cy="2209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CUT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255" name="Freeform 261"/>
          <p:cNvSpPr>
            <a:spLocks/>
          </p:cNvSpPr>
          <p:nvPr/>
        </p:nvSpPr>
        <p:spPr bwMode="auto">
          <a:xfrm>
            <a:off x="1546803" y="1988646"/>
            <a:ext cx="6369224" cy="4031154"/>
          </a:xfrm>
          <a:custGeom>
            <a:avLst/>
            <a:gdLst>
              <a:gd name="T0" fmla="*/ 0 w 3555"/>
              <a:gd name="T1" fmla="*/ 1097 h 2250"/>
              <a:gd name="T2" fmla="*/ 2160 w 3555"/>
              <a:gd name="T3" fmla="*/ 0 h 2250"/>
              <a:gd name="T4" fmla="*/ 2266 w 3555"/>
              <a:gd name="T5" fmla="*/ 37 h 2250"/>
              <a:gd name="T6" fmla="*/ 2341 w 3555"/>
              <a:gd name="T7" fmla="*/ 136 h 2250"/>
              <a:gd name="T8" fmla="*/ 3317 w 3555"/>
              <a:gd name="T9" fmla="*/ 493 h 2250"/>
              <a:gd name="T10" fmla="*/ 3421 w 3555"/>
              <a:gd name="T11" fmla="*/ 452 h 2250"/>
              <a:gd name="T12" fmla="*/ 3555 w 3555"/>
              <a:gd name="T13" fmla="*/ 500 h 2250"/>
              <a:gd name="T14" fmla="*/ 3453 w 3555"/>
              <a:gd name="T15" fmla="*/ 736 h 2250"/>
              <a:gd name="T16" fmla="*/ 1432 w 3555"/>
              <a:gd name="T17" fmla="*/ 2244 h 2250"/>
              <a:gd name="T18" fmla="*/ 1399 w 3555"/>
              <a:gd name="T19" fmla="*/ 2250 h 2250"/>
              <a:gd name="T20" fmla="*/ 133 w 3555"/>
              <a:gd name="T21" fmla="*/ 1453 h 2250"/>
              <a:gd name="T22" fmla="*/ 103 w 3555"/>
              <a:gd name="T23" fmla="*/ 1411 h 2250"/>
              <a:gd name="T24" fmla="*/ 0 w 3555"/>
              <a:gd name="T25" fmla="*/ 1097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55" h="2250">
                <a:moveTo>
                  <a:pt x="0" y="1097"/>
                </a:moveTo>
                <a:lnTo>
                  <a:pt x="2160" y="0"/>
                </a:lnTo>
                <a:lnTo>
                  <a:pt x="2266" y="37"/>
                </a:lnTo>
                <a:lnTo>
                  <a:pt x="2341" y="136"/>
                </a:lnTo>
                <a:lnTo>
                  <a:pt x="3317" y="493"/>
                </a:lnTo>
                <a:lnTo>
                  <a:pt x="3421" y="452"/>
                </a:lnTo>
                <a:lnTo>
                  <a:pt x="3555" y="500"/>
                </a:lnTo>
                <a:lnTo>
                  <a:pt x="3453" y="736"/>
                </a:lnTo>
                <a:lnTo>
                  <a:pt x="1432" y="2244"/>
                </a:lnTo>
                <a:lnTo>
                  <a:pt x="1399" y="2250"/>
                </a:lnTo>
                <a:lnTo>
                  <a:pt x="133" y="1453"/>
                </a:lnTo>
                <a:lnTo>
                  <a:pt x="103" y="1411"/>
                </a:lnTo>
                <a:lnTo>
                  <a:pt x="0" y="10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sp>
        <p:nvSpPr>
          <p:cNvPr id="256" name="Freeform 6"/>
          <p:cNvSpPr>
            <a:spLocks noChangeAspect="1"/>
          </p:cNvSpPr>
          <p:nvPr/>
        </p:nvSpPr>
        <p:spPr bwMode="auto">
          <a:xfrm>
            <a:off x="2600064" y="2052212"/>
            <a:ext cx="5085279" cy="2383863"/>
          </a:xfrm>
          <a:custGeom>
            <a:avLst/>
            <a:gdLst>
              <a:gd name="T0" fmla="*/ 1365 w 2306"/>
              <a:gd name="T1" fmla="*/ 0 h 1081"/>
              <a:gd name="T2" fmla="*/ 0 w 2306"/>
              <a:gd name="T3" fmla="*/ 711 h 1081"/>
              <a:gd name="T4" fmla="*/ 467 w 2306"/>
              <a:gd name="T5" fmla="*/ 959 h 1081"/>
              <a:gd name="T6" fmla="*/ 704 w 2306"/>
              <a:gd name="T7" fmla="*/ 818 h 1081"/>
              <a:gd name="T8" fmla="*/ 1234 w 2306"/>
              <a:gd name="T9" fmla="*/ 1081 h 1081"/>
              <a:gd name="T10" fmla="*/ 2306 w 2306"/>
              <a:gd name="T11" fmla="*/ 338 h 1081"/>
              <a:gd name="T12" fmla="*/ 2221 w 2306"/>
              <a:gd name="T13" fmla="*/ 371 h 1081"/>
              <a:gd name="T14" fmla="*/ 1427 w 2306"/>
              <a:gd name="T15" fmla="*/ 80 h 1081"/>
              <a:gd name="T16" fmla="*/ 1365 w 2306"/>
              <a:gd name="T17" fmla="*/ 0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06" h="1081">
                <a:moveTo>
                  <a:pt x="1365" y="0"/>
                </a:moveTo>
                <a:lnTo>
                  <a:pt x="0" y="711"/>
                </a:lnTo>
                <a:lnTo>
                  <a:pt x="467" y="959"/>
                </a:lnTo>
                <a:lnTo>
                  <a:pt x="704" y="818"/>
                </a:lnTo>
                <a:lnTo>
                  <a:pt x="1234" y="1081"/>
                </a:lnTo>
                <a:lnTo>
                  <a:pt x="2306" y="338"/>
                </a:lnTo>
                <a:lnTo>
                  <a:pt x="2221" y="371"/>
                </a:lnTo>
                <a:lnTo>
                  <a:pt x="1427" y="80"/>
                </a:lnTo>
                <a:lnTo>
                  <a:pt x="136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solidFill>
              <a:srgbClr val="21283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1693716" y="1908023"/>
            <a:ext cx="3760619" cy="2004827"/>
            <a:chOff x="1587" y="2597151"/>
            <a:chExt cx="3332163" cy="17764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04" name="Freeform 129"/>
            <p:cNvSpPr>
              <a:spLocks/>
            </p:cNvSpPr>
            <p:nvPr/>
          </p:nvSpPr>
          <p:spPr bwMode="auto">
            <a:xfrm>
              <a:off x="1587" y="4246563"/>
              <a:ext cx="65088" cy="127000"/>
            </a:xfrm>
            <a:custGeom>
              <a:avLst/>
              <a:gdLst>
                <a:gd name="T0" fmla="*/ 24 w 41"/>
                <a:gd name="T1" fmla="*/ 80 h 80"/>
                <a:gd name="T2" fmla="*/ 0 w 41"/>
                <a:gd name="T3" fmla="*/ 5 h 80"/>
                <a:gd name="T4" fmla="*/ 17 w 41"/>
                <a:gd name="T5" fmla="*/ 0 h 80"/>
                <a:gd name="T6" fmla="*/ 41 w 41"/>
                <a:gd name="T7" fmla="*/ 7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80">
                  <a:moveTo>
                    <a:pt x="24" y="80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41" y="7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5" name="Freeform 130"/>
            <p:cNvSpPr>
              <a:spLocks/>
            </p:cNvSpPr>
            <p:nvPr/>
          </p:nvSpPr>
          <p:spPr bwMode="auto">
            <a:xfrm>
              <a:off x="176212" y="4159251"/>
              <a:ext cx="63500" cy="125413"/>
            </a:xfrm>
            <a:custGeom>
              <a:avLst/>
              <a:gdLst>
                <a:gd name="T0" fmla="*/ 23 w 40"/>
                <a:gd name="T1" fmla="*/ 79 h 79"/>
                <a:gd name="T2" fmla="*/ 0 w 40"/>
                <a:gd name="T3" fmla="*/ 5 h 79"/>
                <a:gd name="T4" fmla="*/ 17 w 40"/>
                <a:gd name="T5" fmla="*/ 0 h 79"/>
                <a:gd name="T6" fmla="*/ 40 w 40"/>
                <a:gd name="T7" fmla="*/ 7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79">
                  <a:moveTo>
                    <a:pt x="23" y="79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40" y="7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6" name="Freeform 131"/>
            <p:cNvSpPr>
              <a:spLocks/>
            </p:cNvSpPr>
            <p:nvPr/>
          </p:nvSpPr>
          <p:spPr bwMode="auto">
            <a:xfrm>
              <a:off x="347662" y="4073526"/>
              <a:ext cx="61913" cy="123825"/>
            </a:xfrm>
            <a:custGeom>
              <a:avLst/>
              <a:gdLst>
                <a:gd name="T0" fmla="*/ 22 w 39"/>
                <a:gd name="T1" fmla="*/ 78 h 78"/>
                <a:gd name="T2" fmla="*/ 0 w 39"/>
                <a:gd name="T3" fmla="*/ 4 h 78"/>
                <a:gd name="T4" fmla="*/ 16 w 39"/>
                <a:gd name="T5" fmla="*/ 0 h 78"/>
                <a:gd name="T6" fmla="*/ 39 w 39"/>
                <a:gd name="T7" fmla="*/ 7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78">
                  <a:moveTo>
                    <a:pt x="22" y="78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9" y="7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7" name="Freeform 132"/>
            <p:cNvSpPr>
              <a:spLocks/>
            </p:cNvSpPr>
            <p:nvPr/>
          </p:nvSpPr>
          <p:spPr bwMode="auto">
            <a:xfrm>
              <a:off x="514350" y="3989388"/>
              <a:ext cx="60325" cy="123825"/>
            </a:xfrm>
            <a:custGeom>
              <a:avLst/>
              <a:gdLst>
                <a:gd name="T0" fmla="*/ 21 w 38"/>
                <a:gd name="T1" fmla="*/ 78 h 78"/>
                <a:gd name="T2" fmla="*/ 0 w 38"/>
                <a:gd name="T3" fmla="*/ 5 h 78"/>
                <a:gd name="T4" fmla="*/ 16 w 38"/>
                <a:gd name="T5" fmla="*/ 0 h 78"/>
                <a:gd name="T6" fmla="*/ 38 w 38"/>
                <a:gd name="T7" fmla="*/ 7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8">
                  <a:moveTo>
                    <a:pt x="21" y="78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38" y="7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8" name="Freeform 133"/>
            <p:cNvSpPr>
              <a:spLocks/>
            </p:cNvSpPr>
            <p:nvPr/>
          </p:nvSpPr>
          <p:spPr bwMode="auto">
            <a:xfrm>
              <a:off x="676275" y="3908426"/>
              <a:ext cx="60325" cy="122238"/>
            </a:xfrm>
            <a:custGeom>
              <a:avLst/>
              <a:gdLst>
                <a:gd name="T0" fmla="*/ 21 w 38"/>
                <a:gd name="T1" fmla="*/ 77 h 77"/>
                <a:gd name="T2" fmla="*/ 0 w 38"/>
                <a:gd name="T3" fmla="*/ 4 h 77"/>
                <a:gd name="T4" fmla="*/ 17 w 38"/>
                <a:gd name="T5" fmla="*/ 0 h 77"/>
                <a:gd name="T6" fmla="*/ 38 w 38"/>
                <a:gd name="T7" fmla="*/ 7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7">
                  <a:moveTo>
                    <a:pt x="21" y="77"/>
                  </a:moveTo>
                  <a:lnTo>
                    <a:pt x="0" y="4"/>
                  </a:lnTo>
                  <a:lnTo>
                    <a:pt x="17" y="0"/>
                  </a:lnTo>
                  <a:lnTo>
                    <a:pt x="38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9" name="Freeform 134"/>
            <p:cNvSpPr>
              <a:spLocks/>
            </p:cNvSpPr>
            <p:nvPr/>
          </p:nvSpPr>
          <p:spPr bwMode="auto">
            <a:xfrm>
              <a:off x="836612" y="3827463"/>
              <a:ext cx="57150" cy="122238"/>
            </a:xfrm>
            <a:custGeom>
              <a:avLst/>
              <a:gdLst>
                <a:gd name="T0" fmla="*/ 20 w 36"/>
                <a:gd name="T1" fmla="*/ 77 h 77"/>
                <a:gd name="T2" fmla="*/ 0 w 36"/>
                <a:gd name="T3" fmla="*/ 4 h 77"/>
                <a:gd name="T4" fmla="*/ 16 w 36"/>
                <a:gd name="T5" fmla="*/ 0 h 77"/>
                <a:gd name="T6" fmla="*/ 36 w 36"/>
                <a:gd name="T7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77">
                  <a:moveTo>
                    <a:pt x="20" y="77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6" y="7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0" name="Freeform 135"/>
            <p:cNvSpPr>
              <a:spLocks/>
            </p:cNvSpPr>
            <p:nvPr/>
          </p:nvSpPr>
          <p:spPr bwMode="auto">
            <a:xfrm>
              <a:off x="992187" y="3749676"/>
              <a:ext cx="57150" cy="120650"/>
            </a:xfrm>
            <a:custGeom>
              <a:avLst/>
              <a:gdLst>
                <a:gd name="T0" fmla="*/ 20 w 36"/>
                <a:gd name="T1" fmla="*/ 76 h 76"/>
                <a:gd name="T2" fmla="*/ 0 w 36"/>
                <a:gd name="T3" fmla="*/ 4 h 76"/>
                <a:gd name="T4" fmla="*/ 15 w 36"/>
                <a:gd name="T5" fmla="*/ 0 h 76"/>
                <a:gd name="T6" fmla="*/ 36 w 36"/>
                <a:gd name="T7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76">
                  <a:moveTo>
                    <a:pt x="20" y="76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36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1" name="Freeform 136"/>
            <p:cNvSpPr>
              <a:spLocks/>
            </p:cNvSpPr>
            <p:nvPr/>
          </p:nvSpPr>
          <p:spPr bwMode="auto">
            <a:xfrm>
              <a:off x="1144587" y="3673476"/>
              <a:ext cx="55563" cy="119063"/>
            </a:xfrm>
            <a:custGeom>
              <a:avLst/>
              <a:gdLst>
                <a:gd name="T0" fmla="*/ 19 w 35"/>
                <a:gd name="T1" fmla="*/ 75 h 75"/>
                <a:gd name="T2" fmla="*/ 0 w 35"/>
                <a:gd name="T3" fmla="*/ 4 h 75"/>
                <a:gd name="T4" fmla="*/ 15 w 35"/>
                <a:gd name="T5" fmla="*/ 0 h 75"/>
                <a:gd name="T6" fmla="*/ 35 w 35"/>
                <a:gd name="T7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5">
                  <a:moveTo>
                    <a:pt x="19" y="75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35" y="7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2" name="Freeform 137"/>
            <p:cNvSpPr>
              <a:spLocks/>
            </p:cNvSpPr>
            <p:nvPr/>
          </p:nvSpPr>
          <p:spPr bwMode="auto">
            <a:xfrm>
              <a:off x="1293812" y="3598863"/>
              <a:ext cx="53975" cy="119063"/>
            </a:xfrm>
            <a:custGeom>
              <a:avLst/>
              <a:gdLst>
                <a:gd name="T0" fmla="*/ 18 w 34"/>
                <a:gd name="T1" fmla="*/ 75 h 75"/>
                <a:gd name="T2" fmla="*/ 0 w 34"/>
                <a:gd name="T3" fmla="*/ 4 h 75"/>
                <a:gd name="T4" fmla="*/ 15 w 34"/>
                <a:gd name="T5" fmla="*/ 0 h 75"/>
                <a:gd name="T6" fmla="*/ 34 w 34"/>
                <a:gd name="T7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75">
                  <a:moveTo>
                    <a:pt x="18" y="75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34" y="7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3" name="Freeform 138"/>
            <p:cNvSpPr>
              <a:spLocks/>
            </p:cNvSpPr>
            <p:nvPr/>
          </p:nvSpPr>
          <p:spPr bwMode="auto">
            <a:xfrm>
              <a:off x="1439862" y="3525838"/>
              <a:ext cx="52388" cy="117475"/>
            </a:xfrm>
            <a:custGeom>
              <a:avLst/>
              <a:gdLst>
                <a:gd name="T0" fmla="*/ 17 w 33"/>
                <a:gd name="T1" fmla="*/ 74 h 74"/>
                <a:gd name="T2" fmla="*/ 0 w 33"/>
                <a:gd name="T3" fmla="*/ 4 h 74"/>
                <a:gd name="T4" fmla="*/ 14 w 33"/>
                <a:gd name="T5" fmla="*/ 0 h 74"/>
                <a:gd name="T6" fmla="*/ 33 w 33"/>
                <a:gd name="T7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74">
                  <a:moveTo>
                    <a:pt x="17" y="74"/>
                  </a:moveTo>
                  <a:lnTo>
                    <a:pt x="0" y="4"/>
                  </a:lnTo>
                  <a:lnTo>
                    <a:pt x="14" y="0"/>
                  </a:lnTo>
                  <a:lnTo>
                    <a:pt x="33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4" name="Freeform 139"/>
            <p:cNvSpPr>
              <a:spLocks/>
            </p:cNvSpPr>
            <p:nvPr/>
          </p:nvSpPr>
          <p:spPr bwMode="auto">
            <a:xfrm>
              <a:off x="1581150" y="3454401"/>
              <a:ext cx="52388" cy="115888"/>
            </a:xfrm>
            <a:custGeom>
              <a:avLst/>
              <a:gdLst>
                <a:gd name="T0" fmla="*/ 17 w 33"/>
                <a:gd name="T1" fmla="*/ 73 h 73"/>
                <a:gd name="T2" fmla="*/ 0 w 33"/>
                <a:gd name="T3" fmla="*/ 4 h 73"/>
                <a:gd name="T4" fmla="*/ 15 w 33"/>
                <a:gd name="T5" fmla="*/ 0 h 73"/>
                <a:gd name="T6" fmla="*/ 33 w 33"/>
                <a:gd name="T7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73">
                  <a:moveTo>
                    <a:pt x="17" y="73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33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5" name="Freeform 140"/>
            <p:cNvSpPr>
              <a:spLocks/>
            </p:cNvSpPr>
            <p:nvPr/>
          </p:nvSpPr>
          <p:spPr bwMode="auto">
            <a:xfrm>
              <a:off x="1720850" y="3384551"/>
              <a:ext cx="50800" cy="114300"/>
            </a:xfrm>
            <a:custGeom>
              <a:avLst/>
              <a:gdLst>
                <a:gd name="T0" fmla="*/ 17 w 32"/>
                <a:gd name="T1" fmla="*/ 72 h 72"/>
                <a:gd name="T2" fmla="*/ 0 w 32"/>
                <a:gd name="T3" fmla="*/ 4 h 72"/>
                <a:gd name="T4" fmla="*/ 15 w 32"/>
                <a:gd name="T5" fmla="*/ 0 h 72"/>
                <a:gd name="T6" fmla="*/ 32 w 32"/>
                <a:gd name="T7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72">
                  <a:moveTo>
                    <a:pt x="17" y="72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32" y="71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6" name="Freeform 141"/>
            <p:cNvSpPr>
              <a:spLocks/>
            </p:cNvSpPr>
            <p:nvPr/>
          </p:nvSpPr>
          <p:spPr bwMode="auto">
            <a:xfrm>
              <a:off x="1857375" y="3317876"/>
              <a:ext cx="49213" cy="112713"/>
            </a:xfrm>
            <a:custGeom>
              <a:avLst/>
              <a:gdLst>
                <a:gd name="T0" fmla="*/ 16 w 31"/>
                <a:gd name="T1" fmla="*/ 71 h 71"/>
                <a:gd name="T2" fmla="*/ 0 w 31"/>
                <a:gd name="T3" fmla="*/ 3 h 71"/>
                <a:gd name="T4" fmla="*/ 15 w 31"/>
                <a:gd name="T5" fmla="*/ 0 h 71"/>
                <a:gd name="T6" fmla="*/ 31 w 31"/>
                <a:gd name="T7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71">
                  <a:moveTo>
                    <a:pt x="16" y="71"/>
                  </a:moveTo>
                  <a:lnTo>
                    <a:pt x="0" y="3"/>
                  </a:lnTo>
                  <a:lnTo>
                    <a:pt x="15" y="0"/>
                  </a:lnTo>
                  <a:lnTo>
                    <a:pt x="31" y="70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7" name="Freeform 142"/>
            <p:cNvSpPr>
              <a:spLocks/>
            </p:cNvSpPr>
            <p:nvPr/>
          </p:nvSpPr>
          <p:spPr bwMode="auto">
            <a:xfrm>
              <a:off x="1990725" y="3249613"/>
              <a:ext cx="47625" cy="112713"/>
            </a:xfrm>
            <a:custGeom>
              <a:avLst/>
              <a:gdLst>
                <a:gd name="T0" fmla="*/ 16 w 30"/>
                <a:gd name="T1" fmla="*/ 71 h 71"/>
                <a:gd name="T2" fmla="*/ 0 w 30"/>
                <a:gd name="T3" fmla="*/ 3 h 71"/>
                <a:gd name="T4" fmla="*/ 15 w 30"/>
                <a:gd name="T5" fmla="*/ 0 h 71"/>
                <a:gd name="T6" fmla="*/ 30 w 30"/>
                <a:gd name="T7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71">
                  <a:moveTo>
                    <a:pt x="16" y="71"/>
                  </a:moveTo>
                  <a:lnTo>
                    <a:pt x="0" y="3"/>
                  </a:lnTo>
                  <a:lnTo>
                    <a:pt x="15" y="0"/>
                  </a:lnTo>
                  <a:lnTo>
                    <a:pt x="30" y="70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8" name="Freeform 143"/>
            <p:cNvSpPr>
              <a:spLocks/>
            </p:cNvSpPr>
            <p:nvPr/>
          </p:nvSpPr>
          <p:spPr bwMode="auto">
            <a:xfrm>
              <a:off x="2122487" y="3184526"/>
              <a:ext cx="46038" cy="111125"/>
            </a:xfrm>
            <a:custGeom>
              <a:avLst/>
              <a:gdLst>
                <a:gd name="T0" fmla="*/ 14 w 29"/>
                <a:gd name="T1" fmla="*/ 70 h 70"/>
                <a:gd name="T2" fmla="*/ 0 w 29"/>
                <a:gd name="T3" fmla="*/ 3 h 70"/>
                <a:gd name="T4" fmla="*/ 14 w 29"/>
                <a:gd name="T5" fmla="*/ 0 h 70"/>
                <a:gd name="T6" fmla="*/ 29 w 29"/>
                <a:gd name="T7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70">
                  <a:moveTo>
                    <a:pt x="14" y="70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29" y="69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19" name="Freeform 144"/>
            <p:cNvSpPr>
              <a:spLocks/>
            </p:cNvSpPr>
            <p:nvPr/>
          </p:nvSpPr>
          <p:spPr bwMode="auto">
            <a:xfrm>
              <a:off x="2249487" y="3121026"/>
              <a:ext cx="46038" cy="109538"/>
            </a:xfrm>
            <a:custGeom>
              <a:avLst/>
              <a:gdLst>
                <a:gd name="T0" fmla="*/ 15 w 29"/>
                <a:gd name="T1" fmla="*/ 69 h 69"/>
                <a:gd name="T2" fmla="*/ 0 w 29"/>
                <a:gd name="T3" fmla="*/ 3 h 69"/>
                <a:gd name="T4" fmla="*/ 14 w 29"/>
                <a:gd name="T5" fmla="*/ 0 h 69"/>
                <a:gd name="T6" fmla="*/ 29 w 29"/>
                <a:gd name="T7" fmla="*/ 6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9">
                  <a:moveTo>
                    <a:pt x="15" y="69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29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0" name="Freeform 145"/>
            <p:cNvSpPr>
              <a:spLocks/>
            </p:cNvSpPr>
            <p:nvPr/>
          </p:nvSpPr>
          <p:spPr bwMode="auto">
            <a:xfrm>
              <a:off x="2374900" y="3057526"/>
              <a:ext cx="46038" cy="109538"/>
            </a:xfrm>
            <a:custGeom>
              <a:avLst/>
              <a:gdLst>
                <a:gd name="T0" fmla="*/ 14 w 29"/>
                <a:gd name="T1" fmla="*/ 69 h 69"/>
                <a:gd name="T2" fmla="*/ 0 w 29"/>
                <a:gd name="T3" fmla="*/ 3 h 69"/>
                <a:gd name="T4" fmla="*/ 14 w 29"/>
                <a:gd name="T5" fmla="*/ 0 h 69"/>
                <a:gd name="T6" fmla="*/ 29 w 29"/>
                <a:gd name="T7" fmla="*/ 6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9">
                  <a:moveTo>
                    <a:pt x="14" y="69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29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1" name="Freeform 146"/>
            <p:cNvSpPr>
              <a:spLocks/>
            </p:cNvSpPr>
            <p:nvPr/>
          </p:nvSpPr>
          <p:spPr bwMode="auto">
            <a:xfrm>
              <a:off x="2498725" y="2995613"/>
              <a:ext cx="44450" cy="107950"/>
            </a:xfrm>
            <a:custGeom>
              <a:avLst/>
              <a:gdLst>
                <a:gd name="T0" fmla="*/ 14 w 28"/>
                <a:gd name="T1" fmla="*/ 68 h 68"/>
                <a:gd name="T2" fmla="*/ 0 w 28"/>
                <a:gd name="T3" fmla="*/ 3 h 68"/>
                <a:gd name="T4" fmla="*/ 14 w 28"/>
                <a:gd name="T5" fmla="*/ 0 h 68"/>
                <a:gd name="T6" fmla="*/ 28 w 28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8">
                  <a:moveTo>
                    <a:pt x="14" y="68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28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2" name="Freeform 147"/>
            <p:cNvSpPr>
              <a:spLocks/>
            </p:cNvSpPr>
            <p:nvPr/>
          </p:nvSpPr>
          <p:spPr bwMode="auto">
            <a:xfrm>
              <a:off x="2619375" y="2935288"/>
              <a:ext cx="42863" cy="107950"/>
            </a:xfrm>
            <a:custGeom>
              <a:avLst/>
              <a:gdLst>
                <a:gd name="T0" fmla="*/ 13 w 27"/>
                <a:gd name="T1" fmla="*/ 68 h 68"/>
                <a:gd name="T2" fmla="*/ 0 w 27"/>
                <a:gd name="T3" fmla="*/ 3 h 68"/>
                <a:gd name="T4" fmla="*/ 14 w 27"/>
                <a:gd name="T5" fmla="*/ 0 h 68"/>
                <a:gd name="T6" fmla="*/ 27 w 27"/>
                <a:gd name="T7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68">
                  <a:moveTo>
                    <a:pt x="13" y="68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27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3" name="Freeform 148"/>
            <p:cNvSpPr>
              <a:spLocks/>
            </p:cNvSpPr>
            <p:nvPr/>
          </p:nvSpPr>
          <p:spPr bwMode="auto">
            <a:xfrm>
              <a:off x="2795587" y="2846388"/>
              <a:ext cx="42863" cy="106363"/>
            </a:xfrm>
            <a:custGeom>
              <a:avLst/>
              <a:gdLst>
                <a:gd name="T0" fmla="*/ 13 w 27"/>
                <a:gd name="T1" fmla="*/ 67 h 67"/>
                <a:gd name="T2" fmla="*/ 0 w 27"/>
                <a:gd name="T3" fmla="*/ 3 h 67"/>
                <a:gd name="T4" fmla="*/ 14 w 27"/>
                <a:gd name="T5" fmla="*/ 0 h 67"/>
                <a:gd name="T6" fmla="*/ 27 w 27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67">
                  <a:moveTo>
                    <a:pt x="13" y="67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27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4" name="Freeform 149"/>
            <p:cNvSpPr>
              <a:spLocks/>
            </p:cNvSpPr>
            <p:nvPr/>
          </p:nvSpPr>
          <p:spPr bwMode="auto">
            <a:xfrm>
              <a:off x="2967037" y="2760663"/>
              <a:ext cx="41275" cy="104775"/>
            </a:xfrm>
            <a:custGeom>
              <a:avLst/>
              <a:gdLst>
                <a:gd name="T0" fmla="*/ 12 w 26"/>
                <a:gd name="T1" fmla="*/ 66 h 66"/>
                <a:gd name="T2" fmla="*/ 0 w 26"/>
                <a:gd name="T3" fmla="*/ 3 h 66"/>
                <a:gd name="T4" fmla="*/ 13 w 26"/>
                <a:gd name="T5" fmla="*/ 0 h 66"/>
                <a:gd name="T6" fmla="*/ 26 w 26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66">
                  <a:moveTo>
                    <a:pt x="12" y="66"/>
                  </a:moveTo>
                  <a:lnTo>
                    <a:pt x="0" y="3"/>
                  </a:lnTo>
                  <a:lnTo>
                    <a:pt x="13" y="0"/>
                  </a:lnTo>
                  <a:lnTo>
                    <a:pt x="26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5" name="Freeform 150"/>
            <p:cNvSpPr>
              <a:spLocks/>
            </p:cNvSpPr>
            <p:nvPr/>
          </p:nvSpPr>
          <p:spPr bwMode="auto">
            <a:xfrm>
              <a:off x="3133725" y="2678113"/>
              <a:ext cx="39688" cy="103188"/>
            </a:xfrm>
            <a:custGeom>
              <a:avLst/>
              <a:gdLst>
                <a:gd name="T0" fmla="*/ 11 w 25"/>
                <a:gd name="T1" fmla="*/ 65 h 65"/>
                <a:gd name="T2" fmla="*/ 0 w 25"/>
                <a:gd name="T3" fmla="*/ 2 h 65"/>
                <a:gd name="T4" fmla="*/ 13 w 25"/>
                <a:gd name="T5" fmla="*/ 0 h 65"/>
                <a:gd name="T6" fmla="*/ 25 w 25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5">
                  <a:moveTo>
                    <a:pt x="11" y="65"/>
                  </a:moveTo>
                  <a:lnTo>
                    <a:pt x="0" y="2"/>
                  </a:lnTo>
                  <a:lnTo>
                    <a:pt x="13" y="0"/>
                  </a:lnTo>
                  <a:lnTo>
                    <a:pt x="25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26" name="Freeform 151"/>
            <p:cNvSpPr>
              <a:spLocks/>
            </p:cNvSpPr>
            <p:nvPr/>
          </p:nvSpPr>
          <p:spPr bwMode="auto">
            <a:xfrm>
              <a:off x="3295650" y="2597151"/>
              <a:ext cx="38100" cy="101600"/>
            </a:xfrm>
            <a:custGeom>
              <a:avLst/>
              <a:gdLst>
                <a:gd name="T0" fmla="*/ 11 w 24"/>
                <a:gd name="T1" fmla="*/ 64 h 64"/>
                <a:gd name="T2" fmla="*/ 0 w 24"/>
                <a:gd name="T3" fmla="*/ 2 h 64"/>
                <a:gd name="T4" fmla="*/ 13 w 24"/>
                <a:gd name="T5" fmla="*/ 0 h 64"/>
                <a:gd name="T6" fmla="*/ 24 w 24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4">
                  <a:moveTo>
                    <a:pt x="11" y="64"/>
                  </a:moveTo>
                  <a:lnTo>
                    <a:pt x="0" y="2"/>
                  </a:lnTo>
                  <a:lnTo>
                    <a:pt x="13" y="0"/>
                  </a:lnTo>
                  <a:lnTo>
                    <a:pt x="24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1808380" y="3626190"/>
            <a:ext cx="3155050" cy="1685918"/>
            <a:chOff x="103187" y="4119563"/>
            <a:chExt cx="2795588" cy="14938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5" name="Freeform 215"/>
            <p:cNvSpPr>
              <a:spLocks/>
            </p:cNvSpPr>
            <p:nvPr/>
          </p:nvSpPr>
          <p:spPr bwMode="auto">
            <a:xfrm>
              <a:off x="2058987" y="5489575"/>
              <a:ext cx="39688" cy="123825"/>
            </a:xfrm>
            <a:custGeom>
              <a:avLst/>
              <a:gdLst>
                <a:gd name="T0" fmla="*/ 5 w 25"/>
                <a:gd name="T1" fmla="*/ 78 h 78"/>
                <a:gd name="T2" fmla="*/ 0 w 25"/>
                <a:gd name="T3" fmla="*/ 1 h 78"/>
                <a:gd name="T4" fmla="*/ 20 w 25"/>
                <a:gd name="T5" fmla="*/ 0 h 78"/>
                <a:gd name="T6" fmla="*/ 25 w 25"/>
                <a:gd name="T7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78">
                  <a:moveTo>
                    <a:pt x="5" y="78"/>
                  </a:moveTo>
                  <a:lnTo>
                    <a:pt x="0" y="1"/>
                  </a:lnTo>
                  <a:lnTo>
                    <a:pt x="20" y="0"/>
                  </a:lnTo>
                  <a:lnTo>
                    <a:pt x="25" y="7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6" name="Freeform 216"/>
            <p:cNvSpPr>
              <a:spLocks/>
            </p:cNvSpPr>
            <p:nvPr/>
          </p:nvSpPr>
          <p:spPr bwMode="auto">
            <a:xfrm>
              <a:off x="2733675" y="5030788"/>
              <a:ext cx="31750" cy="117475"/>
            </a:xfrm>
            <a:custGeom>
              <a:avLst/>
              <a:gdLst>
                <a:gd name="T0" fmla="*/ 20 w 20"/>
                <a:gd name="T1" fmla="*/ 74 h 74"/>
                <a:gd name="T2" fmla="*/ 19 w 20"/>
                <a:gd name="T3" fmla="*/ 0 h 74"/>
                <a:gd name="T4" fmla="*/ 0 w 20"/>
                <a:gd name="T5" fmla="*/ 0 h 74"/>
                <a:gd name="T6" fmla="*/ 1 w 20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4">
                  <a:moveTo>
                    <a:pt x="20" y="74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7" name="Freeform 175"/>
            <p:cNvSpPr>
              <a:spLocks/>
            </p:cNvSpPr>
            <p:nvPr/>
          </p:nvSpPr>
          <p:spPr bwMode="auto">
            <a:xfrm>
              <a:off x="103187" y="4352926"/>
              <a:ext cx="47625" cy="117475"/>
            </a:xfrm>
            <a:custGeom>
              <a:avLst/>
              <a:gdLst>
                <a:gd name="T0" fmla="*/ 12 w 30"/>
                <a:gd name="T1" fmla="*/ 74 h 74"/>
                <a:gd name="T2" fmla="*/ 0 w 30"/>
                <a:gd name="T3" fmla="*/ 3 h 74"/>
                <a:gd name="T4" fmla="*/ 18 w 30"/>
                <a:gd name="T5" fmla="*/ 0 h 74"/>
                <a:gd name="T6" fmla="*/ 30 w 30"/>
                <a:gd name="T7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74">
                  <a:moveTo>
                    <a:pt x="12" y="74"/>
                  </a:moveTo>
                  <a:lnTo>
                    <a:pt x="0" y="3"/>
                  </a:lnTo>
                  <a:lnTo>
                    <a:pt x="18" y="0"/>
                  </a:lnTo>
                  <a:lnTo>
                    <a:pt x="30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8" name="Freeform 176"/>
            <p:cNvSpPr>
              <a:spLocks/>
            </p:cNvSpPr>
            <p:nvPr/>
          </p:nvSpPr>
          <p:spPr bwMode="auto">
            <a:xfrm>
              <a:off x="409575" y="4195763"/>
              <a:ext cx="42863" cy="115888"/>
            </a:xfrm>
            <a:custGeom>
              <a:avLst/>
              <a:gdLst>
                <a:gd name="T0" fmla="*/ 10 w 27"/>
                <a:gd name="T1" fmla="*/ 73 h 73"/>
                <a:gd name="T2" fmla="*/ 0 w 27"/>
                <a:gd name="T3" fmla="*/ 3 h 73"/>
                <a:gd name="T4" fmla="*/ 17 w 27"/>
                <a:gd name="T5" fmla="*/ 0 h 73"/>
                <a:gd name="T6" fmla="*/ 27 w 27"/>
                <a:gd name="T7" fmla="*/ 7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73">
                  <a:moveTo>
                    <a:pt x="10" y="73"/>
                  </a:moveTo>
                  <a:lnTo>
                    <a:pt x="0" y="3"/>
                  </a:lnTo>
                  <a:lnTo>
                    <a:pt x="17" y="0"/>
                  </a:lnTo>
                  <a:lnTo>
                    <a:pt x="27" y="71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9" name="Freeform 177"/>
            <p:cNvSpPr>
              <a:spLocks/>
            </p:cNvSpPr>
            <p:nvPr/>
          </p:nvSpPr>
          <p:spPr bwMode="auto">
            <a:xfrm>
              <a:off x="839787" y="4119563"/>
              <a:ext cx="41275" cy="114300"/>
            </a:xfrm>
            <a:custGeom>
              <a:avLst/>
              <a:gdLst>
                <a:gd name="T0" fmla="*/ 9 w 26"/>
                <a:gd name="T1" fmla="*/ 72 h 72"/>
                <a:gd name="T2" fmla="*/ 0 w 26"/>
                <a:gd name="T3" fmla="*/ 2 h 72"/>
                <a:gd name="T4" fmla="*/ 17 w 26"/>
                <a:gd name="T5" fmla="*/ 0 h 72"/>
                <a:gd name="T6" fmla="*/ 26 w 26"/>
                <a:gd name="T7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2">
                  <a:moveTo>
                    <a:pt x="9" y="72"/>
                  </a:moveTo>
                  <a:lnTo>
                    <a:pt x="0" y="2"/>
                  </a:lnTo>
                  <a:lnTo>
                    <a:pt x="17" y="0"/>
                  </a:lnTo>
                  <a:lnTo>
                    <a:pt x="26" y="70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0" name="Freeform 178"/>
            <p:cNvSpPr>
              <a:spLocks/>
            </p:cNvSpPr>
            <p:nvPr/>
          </p:nvSpPr>
          <p:spPr bwMode="auto">
            <a:xfrm>
              <a:off x="596900" y="4638676"/>
              <a:ext cx="46038" cy="120650"/>
            </a:xfrm>
            <a:custGeom>
              <a:avLst/>
              <a:gdLst>
                <a:gd name="T0" fmla="*/ 10 w 29"/>
                <a:gd name="T1" fmla="*/ 76 h 76"/>
                <a:gd name="T2" fmla="*/ 0 w 29"/>
                <a:gd name="T3" fmla="*/ 3 h 76"/>
                <a:gd name="T4" fmla="*/ 18 w 29"/>
                <a:gd name="T5" fmla="*/ 0 h 76"/>
                <a:gd name="T6" fmla="*/ 29 w 29"/>
                <a:gd name="T7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76">
                  <a:moveTo>
                    <a:pt x="10" y="76"/>
                  </a:moveTo>
                  <a:lnTo>
                    <a:pt x="0" y="3"/>
                  </a:lnTo>
                  <a:lnTo>
                    <a:pt x="18" y="0"/>
                  </a:lnTo>
                  <a:lnTo>
                    <a:pt x="29" y="7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1" name="Freeform 179"/>
            <p:cNvSpPr>
              <a:spLocks/>
            </p:cNvSpPr>
            <p:nvPr/>
          </p:nvSpPr>
          <p:spPr bwMode="auto">
            <a:xfrm>
              <a:off x="766762" y="4711701"/>
              <a:ext cx="44450" cy="120650"/>
            </a:xfrm>
            <a:custGeom>
              <a:avLst/>
              <a:gdLst>
                <a:gd name="T0" fmla="*/ 10 w 28"/>
                <a:gd name="T1" fmla="*/ 76 h 76"/>
                <a:gd name="T2" fmla="*/ 0 w 28"/>
                <a:gd name="T3" fmla="*/ 3 h 76"/>
                <a:gd name="T4" fmla="*/ 19 w 28"/>
                <a:gd name="T5" fmla="*/ 0 h 76"/>
                <a:gd name="T6" fmla="*/ 28 w 28"/>
                <a:gd name="T7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76">
                  <a:moveTo>
                    <a:pt x="10" y="76"/>
                  </a:moveTo>
                  <a:lnTo>
                    <a:pt x="0" y="3"/>
                  </a:lnTo>
                  <a:lnTo>
                    <a:pt x="19" y="0"/>
                  </a:lnTo>
                  <a:lnTo>
                    <a:pt x="28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2" name="Freeform 180"/>
            <p:cNvSpPr>
              <a:spLocks/>
            </p:cNvSpPr>
            <p:nvPr/>
          </p:nvSpPr>
          <p:spPr bwMode="auto">
            <a:xfrm>
              <a:off x="903287" y="4470401"/>
              <a:ext cx="41275" cy="119063"/>
            </a:xfrm>
            <a:custGeom>
              <a:avLst/>
              <a:gdLst>
                <a:gd name="T0" fmla="*/ 9 w 26"/>
                <a:gd name="T1" fmla="*/ 75 h 75"/>
                <a:gd name="T2" fmla="*/ 0 w 26"/>
                <a:gd name="T3" fmla="*/ 2 h 75"/>
                <a:gd name="T4" fmla="*/ 18 w 26"/>
                <a:gd name="T5" fmla="*/ 0 h 75"/>
                <a:gd name="T6" fmla="*/ 26 w 26"/>
                <a:gd name="T7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5">
                  <a:moveTo>
                    <a:pt x="9" y="75"/>
                  </a:moveTo>
                  <a:lnTo>
                    <a:pt x="0" y="2"/>
                  </a:lnTo>
                  <a:lnTo>
                    <a:pt x="18" y="0"/>
                  </a:lnTo>
                  <a:lnTo>
                    <a:pt x="26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3" name="Freeform 181"/>
            <p:cNvSpPr>
              <a:spLocks/>
            </p:cNvSpPr>
            <p:nvPr/>
          </p:nvSpPr>
          <p:spPr bwMode="auto">
            <a:xfrm>
              <a:off x="744537" y="4359276"/>
              <a:ext cx="41275" cy="117475"/>
            </a:xfrm>
            <a:custGeom>
              <a:avLst/>
              <a:gdLst>
                <a:gd name="T0" fmla="*/ 9 w 26"/>
                <a:gd name="T1" fmla="*/ 74 h 74"/>
                <a:gd name="T2" fmla="*/ 0 w 26"/>
                <a:gd name="T3" fmla="*/ 2 h 74"/>
                <a:gd name="T4" fmla="*/ 17 w 26"/>
                <a:gd name="T5" fmla="*/ 0 h 74"/>
                <a:gd name="T6" fmla="*/ 26 w 26"/>
                <a:gd name="T7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4">
                  <a:moveTo>
                    <a:pt x="9" y="74"/>
                  </a:moveTo>
                  <a:lnTo>
                    <a:pt x="0" y="2"/>
                  </a:lnTo>
                  <a:lnTo>
                    <a:pt x="17" y="0"/>
                  </a:lnTo>
                  <a:lnTo>
                    <a:pt x="26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4" name="Freeform 182"/>
            <p:cNvSpPr>
              <a:spLocks/>
            </p:cNvSpPr>
            <p:nvPr/>
          </p:nvSpPr>
          <p:spPr bwMode="auto">
            <a:xfrm>
              <a:off x="1123950" y="4270376"/>
              <a:ext cx="39688" cy="115888"/>
            </a:xfrm>
            <a:custGeom>
              <a:avLst/>
              <a:gdLst>
                <a:gd name="T0" fmla="*/ 8 w 25"/>
                <a:gd name="T1" fmla="*/ 73 h 73"/>
                <a:gd name="T2" fmla="*/ 0 w 25"/>
                <a:gd name="T3" fmla="*/ 2 h 73"/>
                <a:gd name="T4" fmla="*/ 17 w 25"/>
                <a:gd name="T5" fmla="*/ 0 h 73"/>
                <a:gd name="T6" fmla="*/ 25 w 25"/>
                <a:gd name="T7" fmla="*/ 7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73">
                  <a:moveTo>
                    <a:pt x="8" y="73"/>
                  </a:moveTo>
                  <a:lnTo>
                    <a:pt x="0" y="2"/>
                  </a:lnTo>
                  <a:lnTo>
                    <a:pt x="17" y="0"/>
                  </a:lnTo>
                  <a:lnTo>
                    <a:pt x="25" y="71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5" name="Freeform 183"/>
            <p:cNvSpPr>
              <a:spLocks/>
            </p:cNvSpPr>
            <p:nvPr/>
          </p:nvSpPr>
          <p:spPr bwMode="auto">
            <a:xfrm>
              <a:off x="1073150" y="4540251"/>
              <a:ext cx="41275" cy="119063"/>
            </a:xfrm>
            <a:custGeom>
              <a:avLst/>
              <a:gdLst>
                <a:gd name="T0" fmla="*/ 8 w 26"/>
                <a:gd name="T1" fmla="*/ 75 h 75"/>
                <a:gd name="T2" fmla="*/ 0 w 26"/>
                <a:gd name="T3" fmla="*/ 3 h 75"/>
                <a:gd name="T4" fmla="*/ 18 w 26"/>
                <a:gd name="T5" fmla="*/ 0 h 75"/>
                <a:gd name="T6" fmla="*/ 26 w 26"/>
                <a:gd name="T7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5">
                  <a:moveTo>
                    <a:pt x="8" y="75"/>
                  </a:moveTo>
                  <a:lnTo>
                    <a:pt x="0" y="3"/>
                  </a:lnTo>
                  <a:lnTo>
                    <a:pt x="18" y="0"/>
                  </a:lnTo>
                  <a:lnTo>
                    <a:pt x="26" y="7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6" name="Freeform 184"/>
            <p:cNvSpPr>
              <a:spLocks/>
            </p:cNvSpPr>
            <p:nvPr/>
          </p:nvSpPr>
          <p:spPr bwMode="auto">
            <a:xfrm>
              <a:off x="935037" y="4835526"/>
              <a:ext cx="42863" cy="120650"/>
            </a:xfrm>
            <a:custGeom>
              <a:avLst/>
              <a:gdLst>
                <a:gd name="T0" fmla="*/ 9 w 27"/>
                <a:gd name="T1" fmla="*/ 76 h 76"/>
                <a:gd name="T2" fmla="*/ 0 w 27"/>
                <a:gd name="T3" fmla="*/ 2 h 76"/>
                <a:gd name="T4" fmla="*/ 18 w 27"/>
                <a:gd name="T5" fmla="*/ 0 h 76"/>
                <a:gd name="T6" fmla="*/ 27 w 27"/>
                <a:gd name="T7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76">
                  <a:moveTo>
                    <a:pt x="9" y="76"/>
                  </a:moveTo>
                  <a:lnTo>
                    <a:pt x="0" y="2"/>
                  </a:lnTo>
                  <a:lnTo>
                    <a:pt x="18" y="0"/>
                  </a:lnTo>
                  <a:lnTo>
                    <a:pt x="27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7" name="Freeform 185"/>
            <p:cNvSpPr>
              <a:spLocks/>
            </p:cNvSpPr>
            <p:nvPr/>
          </p:nvSpPr>
          <p:spPr bwMode="auto">
            <a:xfrm>
              <a:off x="1241425" y="4657726"/>
              <a:ext cx="41275" cy="119063"/>
            </a:xfrm>
            <a:custGeom>
              <a:avLst/>
              <a:gdLst>
                <a:gd name="T0" fmla="*/ 8 w 26"/>
                <a:gd name="T1" fmla="*/ 75 h 75"/>
                <a:gd name="T2" fmla="*/ 0 w 26"/>
                <a:gd name="T3" fmla="*/ 2 h 75"/>
                <a:gd name="T4" fmla="*/ 18 w 26"/>
                <a:gd name="T5" fmla="*/ 0 h 75"/>
                <a:gd name="T6" fmla="*/ 26 w 26"/>
                <a:gd name="T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5">
                  <a:moveTo>
                    <a:pt x="8" y="75"/>
                  </a:moveTo>
                  <a:lnTo>
                    <a:pt x="0" y="2"/>
                  </a:lnTo>
                  <a:lnTo>
                    <a:pt x="18" y="0"/>
                  </a:lnTo>
                  <a:lnTo>
                    <a:pt x="26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8" name="Freeform 186"/>
            <p:cNvSpPr>
              <a:spLocks/>
            </p:cNvSpPr>
            <p:nvPr/>
          </p:nvSpPr>
          <p:spPr bwMode="auto">
            <a:xfrm>
              <a:off x="1497012" y="4468813"/>
              <a:ext cx="36513" cy="117475"/>
            </a:xfrm>
            <a:custGeom>
              <a:avLst/>
              <a:gdLst>
                <a:gd name="T0" fmla="*/ 6 w 23"/>
                <a:gd name="T1" fmla="*/ 74 h 74"/>
                <a:gd name="T2" fmla="*/ 0 w 23"/>
                <a:gd name="T3" fmla="*/ 1 h 74"/>
                <a:gd name="T4" fmla="*/ 17 w 23"/>
                <a:gd name="T5" fmla="*/ 0 h 74"/>
                <a:gd name="T6" fmla="*/ 23 w 23"/>
                <a:gd name="T7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4">
                  <a:moveTo>
                    <a:pt x="6" y="74"/>
                  </a:moveTo>
                  <a:lnTo>
                    <a:pt x="0" y="1"/>
                  </a:lnTo>
                  <a:lnTo>
                    <a:pt x="17" y="0"/>
                  </a:lnTo>
                  <a:lnTo>
                    <a:pt x="23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89" name="Freeform 187"/>
            <p:cNvSpPr>
              <a:spLocks/>
            </p:cNvSpPr>
            <p:nvPr/>
          </p:nvSpPr>
          <p:spPr bwMode="auto">
            <a:xfrm>
              <a:off x="438150" y="4522788"/>
              <a:ext cx="46038" cy="119063"/>
            </a:xfrm>
            <a:custGeom>
              <a:avLst/>
              <a:gdLst>
                <a:gd name="T0" fmla="*/ 11 w 29"/>
                <a:gd name="T1" fmla="*/ 75 h 75"/>
                <a:gd name="T2" fmla="*/ 0 w 29"/>
                <a:gd name="T3" fmla="*/ 2 h 75"/>
                <a:gd name="T4" fmla="*/ 18 w 29"/>
                <a:gd name="T5" fmla="*/ 0 h 75"/>
                <a:gd name="T6" fmla="*/ 29 w 29"/>
                <a:gd name="T7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75">
                  <a:moveTo>
                    <a:pt x="11" y="75"/>
                  </a:moveTo>
                  <a:lnTo>
                    <a:pt x="0" y="2"/>
                  </a:lnTo>
                  <a:lnTo>
                    <a:pt x="18" y="0"/>
                  </a:lnTo>
                  <a:lnTo>
                    <a:pt x="29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0" name="Freeform 201"/>
            <p:cNvSpPr>
              <a:spLocks/>
            </p:cNvSpPr>
            <p:nvPr/>
          </p:nvSpPr>
          <p:spPr bwMode="auto">
            <a:xfrm>
              <a:off x="1090612" y="4926013"/>
              <a:ext cx="42863" cy="122238"/>
            </a:xfrm>
            <a:custGeom>
              <a:avLst/>
              <a:gdLst>
                <a:gd name="T0" fmla="*/ 9 w 27"/>
                <a:gd name="T1" fmla="*/ 77 h 77"/>
                <a:gd name="T2" fmla="*/ 0 w 27"/>
                <a:gd name="T3" fmla="*/ 2 h 77"/>
                <a:gd name="T4" fmla="*/ 19 w 27"/>
                <a:gd name="T5" fmla="*/ 0 h 77"/>
                <a:gd name="T6" fmla="*/ 27 w 27"/>
                <a:gd name="T7" fmla="*/ 7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77">
                  <a:moveTo>
                    <a:pt x="9" y="77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27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1" name="Freeform 202"/>
            <p:cNvSpPr>
              <a:spLocks/>
            </p:cNvSpPr>
            <p:nvPr/>
          </p:nvSpPr>
          <p:spPr bwMode="auto">
            <a:xfrm>
              <a:off x="1771650" y="4524376"/>
              <a:ext cx="36513" cy="115888"/>
            </a:xfrm>
            <a:custGeom>
              <a:avLst/>
              <a:gdLst>
                <a:gd name="T0" fmla="*/ 5 w 23"/>
                <a:gd name="T1" fmla="*/ 73 h 73"/>
                <a:gd name="T2" fmla="*/ 0 w 23"/>
                <a:gd name="T3" fmla="*/ 1 h 73"/>
                <a:gd name="T4" fmla="*/ 18 w 23"/>
                <a:gd name="T5" fmla="*/ 0 h 73"/>
                <a:gd name="T6" fmla="*/ 23 w 23"/>
                <a:gd name="T7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3">
                  <a:moveTo>
                    <a:pt x="5" y="73"/>
                  </a:moveTo>
                  <a:lnTo>
                    <a:pt x="0" y="1"/>
                  </a:lnTo>
                  <a:lnTo>
                    <a:pt x="18" y="0"/>
                  </a:lnTo>
                  <a:lnTo>
                    <a:pt x="23" y="7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2" name="Freeform 203"/>
            <p:cNvSpPr>
              <a:spLocks/>
            </p:cNvSpPr>
            <p:nvPr/>
          </p:nvSpPr>
          <p:spPr bwMode="auto">
            <a:xfrm>
              <a:off x="2125662" y="4357688"/>
              <a:ext cx="33338" cy="114300"/>
            </a:xfrm>
            <a:custGeom>
              <a:avLst/>
              <a:gdLst>
                <a:gd name="T0" fmla="*/ 4 w 21"/>
                <a:gd name="T1" fmla="*/ 72 h 72"/>
                <a:gd name="T2" fmla="*/ 0 w 21"/>
                <a:gd name="T3" fmla="*/ 1 h 72"/>
                <a:gd name="T4" fmla="*/ 17 w 21"/>
                <a:gd name="T5" fmla="*/ 0 h 72"/>
                <a:gd name="T6" fmla="*/ 21 w 21"/>
                <a:gd name="T7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72">
                  <a:moveTo>
                    <a:pt x="4" y="72"/>
                  </a:moveTo>
                  <a:lnTo>
                    <a:pt x="0" y="1"/>
                  </a:lnTo>
                  <a:lnTo>
                    <a:pt x="17" y="0"/>
                  </a:lnTo>
                  <a:lnTo>
                    <a:pt x="21" y="71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3" name="Freeform 204"/>
            <p:cNvSpPr>
              <a:spLocks/>
            </p:cNvSpPr>
            <p:nvPr/>
          </p:nvSpPr>
          <p:spPr bwMode="auto">
            <a:xfrm>
              <a:off x="1990725" y="4616451"/>
              <a:ext cx="34925" cy="117475"/>
            </a:xfrm>
            <a:custGeom>
              <a:avLst/>
              <a:gdLst>
                <a:gd name="T0" fmla="*/ 22 w 22"/>
                <a:gd name="T1" fmla="*/ 73 h 74"/>
                <a:gd name="T2" fmla="*/ 18 w 22"/>
                <a:gd name="T3" fmla="*/ 0 h 74"/>
                <a:gd name="T4" fmla="*/ 0 w 22"/>
                <a:gd name="T5" fmla="*/ 1 h 74"/>
                <a:gd name="T6" fmla="*/ 4 w 2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4">
                  <a:moveTo>
                    <a:pt x="22" y="73"/>
                  </a:moveTo>
                  <a:lnTo>
                    <a:pt x="18" y="0"/>
                  </a:lnTo>
                  <a:lnTo>
                    <a:pt x="0" y="1"/>
                  </a:lnTo>
                  <a:lnTo>
                    <a:pt x="4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4" name="Freeform 205"/>
            <p:cNvSpPr>
              <a:spLocks/>
            </p:cNvSpPr>
            <p:nvPr/>
          </p:nvSpPr>
          <p:spPr bwMode="auto">
            <a:xfrm>
              <a:off x="2133600" y="4713288"/>
              <a:ext cx="33338" cy="119063"/>
            </a:xfrm>
            <a:custGeom>
              <a:avLst/>
              <a:gdLst>
                <a:gd name="T0" fmla="*/ 3 w 21"/>
                <a:gd name="T1" fmla="*/ 75 h 75"/>
                <a:gd name="T2" fmla="*/ 0 w 21"/>
                <a:gd name="T3" fmla="*/ 1 h 75"/>
                <a:gd name="T4" fmla="*/ 18 w 21"/>
                <a:gd name="T5" fmla="*/ 0 h 75"/>
                <a:gd name="T6" fmla="*/ 21 w 21"/>
                <a:gd name="T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75">
                  <a:moveTo>
                    <a:pt x="3" y="75"/>
                  </a:moveTo>
                  <a:lnTo>
                    <a:pt x="0" y="1"/>
                  </a:lnTo>
                  <a:lnTo>
                    <a:pt x="18" y="0"/>
                  </a:lnTo>
                  <a:lnTo>
                    <a:pt x="21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5" name="Freeform 207"/>
            <p:cNvSpPr>
              <a:spLocks/>
            </p:cNvSpPr>
            <p:nvPr/>
          </p:nvSpPr>
          <p:spPr bwMode="auto">
            <a:xfrm>
              <a:off x="2362200" y="4811713"/>
              <a:ext cx="33338" cy="117475"/>
            </a:xfrm>
            <a:custGeom>
              <a:avLst/>
              <a:gdLst>
                <a:gd name="T0" fmla="*/ 3 w 21"/>
                <a:gd name="T1" fmla="*/ 74 h 74"/>
                <a:gd name="T2" fmla="*/ 0 w 21"/>
                <a:gd name="T3" fmla="*/ 0 h 74"/>
                <a:gd name="T4" fmla="*/ 18 w 21"/>
                <a:gd name="T5" fmla="*/ 0 h 74"/>
                <a:gd name="T6" fmla="*/ 21 w 21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74">
                  <a:moveTo>
                    <a:pt x="3" y="7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21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6" name="Freeform 208"/>
            <p:cNvSpPr>
              <a:spLocks/>
            </p:cNvSpPr>
            <p:nvPr/>
          </p:nvSpPr>
          <p:spPr bwMode="auto">
            <a:xfrm>
              <a:off x="2528887" y="4559300"/>
              <a:ext cx="31750" cy="117475"/>
            </a:xfrm>
            <a:custGeom>
              <a:avLst/>
              <a:gdLst>
                <a:gd name="T0" fmla="*/ 2 w 20"/>
                <a:gd name="T1" fmla="*/ 74 h 74"/>
                <a:gd name="T2" fmla="*/ 0 w 20"/>
                <a:gd name="T3" fmla="*/ 1 h 74"/>
                <a:gd name="T4" fmla="*/ 18 w 20"/>
                <a:gd name="T5" fmla="*/ 0 h 74"/>
                <a:gd name="T6" fmla="*/ 20 w 20"/>
                <a:gd name="T7" fmla="*/ 7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4">
                  <a:moveTo>
                    <a:pt x="2" y="74"/>
                  </a:moveTo>
                  <a:lnTo>
                    <a:pt x="0" y="1"/>
                  </a:lnTo>
                  <a:lnTo>
                    <a:pt x="18" y="0"/>
                  </a:lnTo>
                  <a:lnTo>
                    <a:pt x="20" y="7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7" name="Freeform 209"/>
            <p:cNvSpPr>
              <a:spLocks/>
            </p:cNvSpPr>
            <p:nvPr/>
          </p:nvSpPr>
          <p:spPr bwMode="auto">
            <a:xfrm>
              <a:off x="2868612" y="4730750"/>
              <a:ext cx="30163" cy="115888"/>
            </a:xfrm>
            <a:custGeom>
              <a:avLst/>
              <a:gdLst>
                <a:gd name="T0" fmla="*/ 1 w 19"/>
                <a:gd name="T1" fmla="*/ 73 h 73"/>
                <a:gd name="T2" fmla="*/ 0 w 19"/>
                <a:gd name="T3" fmla="*/ 0 h 73"/>
                <a:gd name="T4" fmla="*/ 18 w 19"/>
                <a:gd name="T5" fmla="*/ 0 h 73"/>
                <a:gd name="T6" fmla="*/ 19 w 19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73">
                  <a:moveTo>
                    <a:pt x="1" y="73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9" y="7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8" name="Freeform 210"/>
            <p:cNvSpPr>
              <a:spLocks/>
            </p:cNvSpPr>
            <p:nvPr/>
          </p:nvSpPr>
          <p:spPr bwMode="auto">
            <a:xfrm>
              <a:off x="2228850" y="5156200"/>
              <a:ext cx="34925" cy="120650"/>
            </a:xfrm>
            <a:custGeom>
              <a:avLst/>
              <a:gdLst>
                <a:gd name="T0" fmla="*/ 3 w 22"/>
                <a:gd name="T1" fmla="*/ 76 h 76"/>
                <a:gd name="T2" fmla="*/ 0 w 22"/>
                <a:gd name="T3" fmla="*/ 0 h 76"/>
                <a:gd name="T4" fmla="*/ 19 w 22"/>
                <a:gd name="T5" fmla="*/ 0 h 76"/>
                <a:gd name="T6" fmla="*/ 22 w 22"/>
                <a:gd name="T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6">
                  <a:moveTo>
                    <a:pt x="3" y="7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22" y="7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99" name="Freeform 211"/>
            <p:cNvSpPr>
              <a:spLocks/>
            </p:cNvSpPr>
            <p:nvPr/>
          </p:nvSpPr>
          <p:spPr bwMode="auto">
            <a:xfrm>
              <a:off x="1885950" y="4967288"/>
              <a:ext cx="38100" cy="119063"/>
            </a:xfrm>
            <a:custGeom>
              <a:avLst/>
              <a:gdLst>
                <a:gd name="T0" fmla="*/ 5 w 24"/>
                <a:gd name="T1" fmla="*/ 75 h 75"/>
                <a:gd name="T2" fmla="*/ 0 w 24"/>
                <a:gd name="T3" fmla="*/ 0 h 75"/>
                <a:gd name="T4" fmla="*/ 19 w 24"/>
                <a:gd name="T5" fmla="*/ 0 h 75"/>
                <a:gd name="T6" fmla="*/ 24 w 24"/>
                <a:gd name="T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75">
                  <a:moveTo>
                    <a:pt x="5" y="75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24" y="7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0" name="Freeform 212"/>
            <p:cNvSpPr>
              <a:spLocks/>
            </p:cNvSpPr>
            <p:nvPr/>
          </p:nvSpPr>
          <p:spPr bwMode="auto">
            <a:xfrm>
              <a:off x="1312862" y="5027613"/>
              <a:ext cx="41275" cy="123825"/>
            </a:xfrm>
            <a:custGeom>
              <a:avLst/>
              <a:gdLst>
                <a:gd name="T0" fmla="*/ 8 w 26"/>
                <a:gd name="T1" fmla="*/ 78 h 78"/>
                <a:gd name="T2" fmla="*/ 0 w 26"/>
                <a:gd name="T3" fmla="*/ 2 h 78"/>
                <a:gd name="T4" fmla="*/ 19 w 26"/>
                <a:gd name="T5" fmla="*/ 0 h 78"/>
                <a:gd name="T6" fmla="*/ 26 w 26"/>
                <a:gd name="T7" fmla="*/ 7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8">
                  <a:moveTo>
                    <a:pt x="8" y="78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26" y="7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1" name="Freeform 213"/>
            <p:cNvSpPr>
              <a:spLocks/>
            </p:cNvSpPr>
            <p:nvPr/>
          </p:nvSpPr>
          <p:spPr bwMode="auto">
            <a:xfrm>
              <a:off x="1454150" y="5137150"/>
              <a:ext cx="41275" cy="122238"/>
            </a:xfrm>
            <a:custGeom>
              <a:avLst/>
              <a:gdLst>
                <a:gd name="T0" fmla="*/ 7 w 26"/>
                <a:gd name="T1" fmla="*/ 77 h 77"/>
                <a:gd name="T2" fmla="*/ 0 w 26"/>
                <a:gd name="T3" fmla="*/ 2 h 77"/>
                <a:gd name="T4" fmla="*/ 19 w 26"/>
                <a:gd name="T5" fmla="*/ 0 h 77"/>
                <a:gd name="T6" fmla="*/ 26 w 26"/>
                <a:gd name="T7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7">
                  <a:moveTo>
                    <a:pt x="7" y="77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26" y="7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2" name="Freeform 214"/>
            <p:cNvSpPr>
              <a:spLocks/>
            </p:cNvSpPr>
            <p:nvPr/>
          </p:nvSpPr>
          <p:spPr bwMode="auto">
            <a:xfrm>
              <a:off x="1687512" y="5245100"/>
              <a:ext cx="39688" cy="123825"/>
            </a:xfrm>
            <a:custGeom>
              <a:avLst/>
              <a:gdLst>
                <a:gd name="T0" fmla="*/ 6 w 25"/>
                <a:gd name="T1" fmla="*/ 78 h 78"/>
                <a:gd name="T2" fmla="*/ 0 w 25"/>
                <a:gd name="T3" fmla="*/ 2 h 78"/>
                <a:gd name="T4" fmla="*/ 19 w 25"/>
                <a:gd name="T5" fmla="*/ 0 h 78"/>
                <a:gd name="T6" fmla="*/ 25 w 25"/>
                <a:gd name="T7" fmla="*/ 7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78">
                  <a:moveTo>
                    <a:pt x="6" y="78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25" y="7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503" name="Freeform 217"/>
            <p:cNvSpPr>
              <a:spLocks/>
            </p:cNvSpPr>
            <p:nvPr/>
          </p:nvSpPr>
          <p:spPr bwMode="auto">
            <a:xfrm>
              <a:off x="1479550" y="4741863"/>
              <a:ext cx="38100" cy="119063"/>
            </a:xfrm>
            <a:custGeom>
              <a:avLst/>
              <a:gdLst>
                <a:gd name="T0" fmla="*/ 6 w 24"/>
                <a:gd name="T1" fmla="*/ 75 h 75"/>
                <a:gd name="T2" fmla="*/ 0 w 24"/>
                <a:gd name="T3" fmla="*/ 1 h 75"/>
                <a:gd name="T4" fmla="*/ 18 w 24"/>
                <a:gd name="T5" fmla="*/ 0 h 75"/>
                <a:gd name="T6" fmla="*/ 24 w 24"/>
                <a:gd name="T7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75">
                  <a:moveTo>
                    <a:pt x="6" y="75"/>
                  </a:moveTo>
                  <a:lnTo>
                    <a:pt x="0" y="1"/>
                  </a:lnTo>
                  <a:lnTo>
                    <a:pt x="18" y="0"/>
                  </a:lnTo>
                  <a:lnTo>
                    <a:pt x="24" y="7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sp>
        <p:nvSpPr>
          <p:cNvPr id="259" name="Freeform 264"/>
          <p:cNvSpPr>
            <a:spLocks/>
          </p:cNvSpPr>
          <p:nvPr/>
        </p:nvSpPr>
        <p:spPr bwMode="auto">
          <a:xfrm>
            <a:off x="2765107" y="4167261"/>
            <a:ext cx="863563" cy="1085724"/>
          </a:xfrm>
          <a:custGeom>
            <a:avLst/>
            <a:gdLst>
              <a:gd name="T0" fmla="*/ 40 w 482"/>
              <a:gd name="T1" fmla="*/ 606 h 606"/>
              <a:gd name="T2" fmla="*/ 0 w 482"/>
              <a:gd name="T3" fmla="*/ 286 h 606"/>
              <a:gd name="T4" fmla="*/ 482 w 482"/>
              <a:gd name="T5" fmla="*/ 0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2" h="606">
                <a:moveTo>
                  <a:pt x="40" y="606"/>
                </a:moveTo>
                <a:lnTo>
                  <a:pt x="0" y="286"/>
                </a:lnTo>
                <a:lnTo>
                  <a:pt x="482" y="0"/>
                </a:lnTo>
              </a:path>
            </a:pathLst>
          </a:cu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sp>
        <p:nvSpPr>
          <p:cNvPr id="260" name="Line 265"/>
          <p:cNvSpPr>
            <a:spLocks noChangeShapeType="1"/>
          </p:cNvSpPr>
          <p:nvPr/>
        </p:nvSpPr>
        <p:spPr bwMode="auto">
          <a:xfrm flipV="1">
            <a:off x="4287988" y="2536883"/>
            <a:ext cx="2287904" cy="1386717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sp>
        <p:nvSpPr>
          <p:cNvPr id="261" name="Freeform 266"/>
          <p:cNvSpPr>
            <a:spLocks/>
          </p:cNvSpPr>
          <p:nvPr/>
        </p:nvSpPr>
        <p:spPr bwMode="auto">
          <a:xfrm>
            <a:off x="1546803" y="3954057"/>
            <a:ext cx="2667729" cy="2054993"/>
          </a:xfrm>
          <a:custGeom>
            <a:avLst/>
            <a:gdLst>
              <a:gd name="T0" fmla="*/ 0 w 1489"/>
              <a:gd name="T1" fmla="*/ 0 h 1147"/>
              <a:gd name="T2" fmla="*/ 1489 w 1489"/>
              <a:gd name="T3" fmla="*/ 887 h 1147"/>
              <a:gd name="T4" fmla="*/ 1432 w 1489"/>
              <a:gd name="T5" fmla="*/ 1147 h 1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9" h="1147">
                <a:moveTo>
                  <a:pt x="0" y="0"/>
                </a:moveTo>
                <a:lnTo>
                  <a:pt x="1489" y="887"/>
                </a:lnTo>
                <a:lnTo>
                  <a:pt x="1432" y="1147"/>
                </a:lnTo>
              </a:path>
            </a:pathLst>
          </a:cu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sp>
        <p:nvSpPr>
          <p:cNvPr id="262" name="Line 267"/>
          <p:cNvSpPr>
            <a:spLocks noChangeShapeType="1"/>
          </p:cNvSpPr>
          <p:nvPr/>
        </p:nvSpPr>
        <p:spPr bwMode="auto">
          <a:xfrm flipV="1">
            <a:off x="4214532" y="2884458"/>
            <a:ext cx="3701495" cy="2658770"/>
          </a:xfrm>
          <a:prstGeom prst="line">
            <a:avLst/>
          </a:pr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sp>
        <p:nvSpPr>
          <p:cNvPr id="263" name="Line 268"/>
          <p:cNvSpPr>
            <a:spLocks noChangeShapeType="1"/>
          </p:cNvSpPr>
          <p:nvPr/>
        </p:nvSpPr>
        <p:spPr bwMode="auto">
          <a:xfrm flipV="1">
            <a:off x="5260840" y="2871916"/>
            <a:ext cx="2228780" cy="1535422"/>
          </a:xfrm>
          <a:prstGeom prst="line">
            <a:avLst/>
          </a:pr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sp>
        <p:nvSpPr>
          <p:cNvPr id="264" name="Line 269"/>
          <p:cNvSpPr>
            <a:spLocks noChangeShapeType="1"/>
          </p:cNvSpPr>
          <p:nvPr/>
        </p:nvSpPr>
        <p:spPr bwMode="auto">
          <a:xfrm flipV="1">
            <a:off x="2888730" y="2232307"/>
            <a:ext cx="2852265" cy="1540797"/>
          </a:xfrm>
          <a:prstGeom prst="line">
            <a:avLst/>
          </a:prstGeom>
          <a:noFill/>
          <a:ln w="635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</a:endParaRPr>
          </a:p>
        </p:txBody>
      </p:sp>
      <p:grpSp>
        <p:nvGrpSpPr>
          <p:cNvPr id="265" name="Group 264"/>
          <p:cNvGrpSpPr/>
          <p:nvPr/>
        </p:nvGrpSpPr>
        <p:grpSpPr>
          <a:xfrm>
            <a:off x="4162574" y="2716045"/>
            <a:ext cx="3611915" cy="2579939"/>
            <a:chOff x="2189162" y="3313113"/>
            <a:chExt cx="3200401" cy="22860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50" name="Freeform 6"/>
            <p:cNvSpPr>
              <a:spLocks/>
            </p:cNvSpPr>
            <p:nvPr/>
          </p:nvSpPr>
          <p:spPr bwMode="auto">
            <a:xfrm>
              <a:off x="3584575" y="4519613"/>
              <a:ext cx="65088" cy="107950"/>
            </a:xfrm>
            <a:custGeom>
              <a:avLst/>
              <a:gdLst>
                <a:gd name="T0" fmla="*/ 0 w 41"/>
                <a:gd name="T1" fmla="*/ 65 h 68"/>
                <a:gd name="T2" fmla="*/ 20 w 41"/>
                <a:gd name="T3" fmla="*/ 0 h 68"/>
                <a:gd name="T4" fmla="*/ 41 w 41"/>
                <a:gd name="T5" fmla="*/ 7 h 68"/>
                <a:gd name="T6" fmla="*/ 22 w 41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8">
                  <a:moveTo>
                    <a:pt x="0" y="65"/>
                  </a:moveTo>
                  <a:lnTo>
                    <a:pt x="20" y="0"/>
                  </a:lnTo>
                  <a:lnTo>
                    <a:pt x="41" y="7"/>
                  </a:lnTo>
                  <a:lnTo>
                    <a:pt x="22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1" name="Freeform 9"/>
            <p:cNvSpPr>
              <a:spLocks/>
            </p:cNvSpPr>
            <p:nvPr/>
          </p:nvSpPr>
          <p:spPr bwMode="auto">
            <a:xfrm>
              <a:off x="3721100" y="4425951"/>
              <a:ext cx="65088" cy="106363"/>
            </a:xfrm>
            <a:custGeom>
              <a:avLst/>
              <a:gdLst>
                <a:gd name="T0" fmla="*/ 0 w 41"/>
                <a:gd name="T1" fmla="*/ 64 h 67"/>
                <a:gd name="T2" fmla="*/ 20 w 41"/>
                <a:gd name="T3" fmla="*/ 0 h 67"/>
                <a:gd name="T4" fmla="*/ 41 w 41"/>
                <a:gd name="T5" fmla="*/ 7 h 67"/>
                <a:gd name="T6" fmla="*/ 21 w 41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7">
                  <a:moveTo>
                    <a:pt x="0" y="64"/>
                  </a:moveTo>
                  <a:lnTo>
                    <a:pt x="20" y="0"/>
                  </a:lnTo>
                  <a:lnTo>
                    <a:pt x="41" y="7"/>
                  </a:lnTo>
                  <a:lnTo>
                    <a:pt x="21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3852862" y="4333876"/>
              <a:ext cx="65088" cy="106363"/>
            </a:xfrm>
            <a:custGeom>
              <a:avLst/>
              <a:gdLst>
                <a:gd name="T0" fmla="*/ 0 w 41"/>
                <a:gd name="T1" fmla="*/ 64 h 67"/>
                <a:gd name="T2" fmla="*/ 21 w 41"/>
                <a:gd name="T3" fmla="*/ 0 h 67"/>
                <a:gd name="T4" fmla="*/ 41 w 41"/>
                <a:gd name="T5" fmla="*/ 7 h 67"/>
                <a:gd name="T6" fmla="*/ 22 w 41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7">
                  <a:moveTo>
                    <a:pt x="0" y="64"/>
                  </a:moveTo>
                  <a:lnTo>
                    <a:pt x="21" y="0"/>
                  </a:lnTo>
                  <a:lnTo>
                    <a:pt x="41" y="7"/>
                  </a:lnTo>
                  <a:lnTo>
                    <a:pt x="22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3" name="Freeform 15"/>
            <p:cNvSpPr>
              <a:spLocks/>
            </p:cNvSpPr>
            <p:nvPr/>
          </p:nvSpPr>
          <p:spPr bwMode="auto">
            <a:xfrm>
              <a:off x="3983037" y="4243388"/>
              <a:ext cx="65088" cy="106363"/>
            </a:xfrm>
            <a:custGeom>
              <a:avLst/>
              <a:gdLst>
                <a:gd name="T0" fmla="*/ 0 w 41"/>
                <a:gd name="T1" fmla="*/ 64 h 67"/>
                <a:gd name="T2" fmla="*/ 21 w 41"/>
                <a:gd name="T3" fmla="*/ 0 h 67"/>
                <a:gd name="T4" fmla="*/ 41 w 41"/>
                <a:gd name="T5" fmla="*/ 7 h 67"/>
                <a:gd name="T6" fmla="*/ 21 w 41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7">
                  <a:moveTo>
                    <a:pt x="0" y="64"/>
                  </a:moveTo>
                  <a:lnTo>
                    <a:pt x="21" y="0"/>
                  </a:lnTo>
                  <a:lnTo>
                    <a:pt x="41" y="7"/>
                  </a:lnTo>
                  <a:lnTo>
                    <a:pt x="21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4" name="Freeform 18"/>
            <p:cNvSpPr>
              <a:spLocks/>
            </p:cNvSpPr>
            <p:nvPr/>
          </p:nvSpPr>
          <p:spPr bwMode="auto">
            <a:xfrm>
              <a:off x="4108450" y="4156076"/>
              <a:ext cx="66675" cy="104775"/>
            </a:xfrm>
            <a:custGeom>
              <a:avLst/>
              <a:gdLst>
                <a:gd name="T0" fmla="*/ 0 w 42"/>
                <a:gd name="T1" fmla="*/ 63 h 66"/>
                <a:gd name="T2" fmla="*/ 22 w 42"/>
                <a:gd name="T3" fmla="*/ 0 h 66"/>
                <a:gd name="T4" fmla="*/ 42 w 42"/>
                <a:gd name="T5" fmla="*/ 7 h 66"/>
                <a:gd name="T6" fmla="*/ 22 w 42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6">
                  <a:moveTo>
                    <a:pt x="0" y="63"/>
                  </a:moveTo>
                  <a:lnTo>
                    <a:pt x="22" y="0"/>
                  </a:lnTo>
                  <a:lnTo>
                    <a:pt x="42" y="7"/>
                  </a:lnTo>
                  <a:lnTo>
                    <a:pt x="22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5" name="Freeform 21"/>
            <p:cNvSpPr>
              <a:spLocks/>
            </p:cNvSpPr>
            <p:nvPr/>
          </p:nvSpPr>
          <p:spPr bwMode="auto">
            <a:xfrm>
              <a:off x="4232275" y="4070351"/>
              <a:ext cx="66675" cy="104775"/>
            </a:xfrm>
            <a:custGeom>
              <a:avLst/>
              <a:gdLst>
                <a:gd name="T0" fmla="*/ 0 w 42"/>
                <a:gd name="T1" fmla="*/ 63 h 66"/>
                <a:gd name="T2" fmla="*/ 22 w 42"/>
                <a:gd name="T3" fmla="*/ 0 h 66"/>
                <a:gd name="T4" fmla="*/ 42 w 42"/>
                <a:gd name="T5" fmla="*/ 7 h 66"/>
                <a:gd name="T6" fmla="*/ 21 w 42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6">
                  <a:moveTo>
                    <a:pt x="0" y="63"/>
                  </a:moveTo>
                  <a:lnTo>
                    <a:pt x="22" y="0"/>
                  </a:lnTo>
                  <a:lnTo>
                    <a:pt x="42" y="7"/>
                  </a:lnTo>
                  <a:lnTo>
                    <a:pt x="21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6" name="Freeform 24"/>
            <p:cNvSpPr>
              <a:spLocks/>
            </p:cNvSpPr>
            <p:nvPr/>
          </p:nvSpPr>
          <p:spPr bwMode="auto">
            <a:xfrm>
              <a:off x="4352925" y="3986213"/>
              <a:ext cx="65088" cy="104775"/>
            </a:xfrm>
            <a:custGeom>
              <a:avLst/>
              <a:gdLst>
                <a:gd name="T0" fmla="*/ 0 w 41"/>
                <a:gd name="T1" fmla="*/ 63 h 66"/>
                <a:gd name="T2" fmla="*/ 22 w 41"/>
                <a:gd name="T3" fmla="*/ 0 h 66"/>
                <a:gd name="T4" fmla="*/ 41 w 41"/>
                <a:gd name="T5" fmla="*/ 7 h 66"/>
                <a:gd name="T6" fmla="*/ 21 w 41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6">
                  <a:moveTo>
                    <a:pt x="0" y="63"/>
                  </a:moveTo>
                  <a:lnTo>
                    <a:pt x="22" y="0"/>
                  </a:lnTo>
                  <a:lnTo>
                    <a:pt x="41" y="7"/>
                  </a:lnTo>
                  <a:lnTo>
                    <a:pt x="21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7" name="Freeform 27"/>
            <p:cNvSpPr>
              <a:spLocks/>
            </p:cNvSpPr>
            <p:nvPr/>
          </p:nvSpPr>
          <p:spPr bwMode="auto">
            <a:xfrm>
              <a:off x="4470400" y="3905251"/>
              <a:ext cx="66675" cy="104775"/>
            </a:xfrm>
            <a:custGeom>
              <a:avLst/>
              <a:gdLst>
                <a:gd name="T0" fmla="*/ 0 w 42"/>
                <a:gd name="T1" fmla="*/ 62 h 66"/>
                <a:gd name="T2" fmla="*/ 23 w 42"/>
                <a:gd name="T3" fmla="*/ 0 h 66"/>
                <a:gd name="T4" fmla="*/ 42 w 42"/>
                <a:gd name="T5" fmla="*/ 7 h 66"/>
                <a:gd name="T6" fmla="*/ 20 w 42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6">
                  <a:moveTo>
                    <a:pt x="0" y="62"/>
                  </a:moveTo>
                  <a:lnTo>
                    <a:pt x="23" y="0"/>
                  </a:lnTo>
                  <a:lnTo>
                    <a:pt x="42" y="7"/>
                  </a:lnTo>
                  <a:lnTo>
                    <a:pt x="20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8" name="Freeform 30"/>
            <p:cNvSpPr>
              <a:spLocks/>
            </p:cNvSpPr>
            <p:nvPr/>
          </p:nvSpPr>
          <p:spPr bwMode="auto">
            <a:xfrm>
              <a:off x="4586287" y="3824288"/>
              <a:ext cx="65088" cy="104775"/>
            </a:xfrm>
            <a:custGeom>
              <a:avLst/>
              <a:gdLst>
                <a:gd name="T0" fmla="*/ 0 w 41"/>
                <a:gd name="T1" fmla="*/ 63 h 66"/>
                <a:gd name="T2" fmla="*/ 22 w 41"/>
                <a:gd name="T3" fmla="*/ 0 h 66"/>
                <a:gd name="T4" fmla="*/ 41 w 41"/>
                <a:gd name="T5" fmla="*/ 7 h 66"/>
                <a:gd name="T6" fmla="*/ 20 w 41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6">
                  <a:moveTo>
                    <a:pt x="0" y="63"/>
                  </a:moveTo>
                  <a:lnTo>
                    <a:pt x="22" y="0"/>
                  </a:lnTo>
                  <a:lnTo>
                    <a:pt x="41" y="7"/>
                  </a:lnTo>
                  <a:lnTo>
                    <a:pt x="20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59" name="Freeform 33"/>
            <p:cNvSpPr>
              <a:spLocks/>
            </p:cNvSpPr>
            <p:nvPr/>
          </p:nvSpPr>
          <p:spPr bwMode="auto">
            <a:xfrm>
              <a:off x="4699000" y="3746501"/>
              <a:ext cx="65088" cy="104775"/>
            </a:xfrm>
            <a:custGeom>
              <a:avLst/>
              <a:gdLst>
                <a:gd name="T0" fmla="*/ 0 w 41"/>
                <a:gd name="T1" fmla="*/ 62 h 66"/>
                <a:gd name="T2" fmla="*/ 23 w 41"/>
                <a:gd name="T3" fmla="*/ 0 h 66"/>
                <a:gd name="T4" fmla="*/ 41 w 41"/>
                <a:gd name="T5" fmla="*/ 7 h 66"/>
                <a:gd name="T6" fmla="*/ 19 w 41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6">
                  <a:moveTo>
                    <a:pt x="0" y="62"/>
                  </a:moveTo>
                  <a:lnTo>
                    <a:pt x="23" y="0"/>
                  </a:lnTo>
                  <a:lnTo>
                    <a:pt x="41" y="7"/>
                  </a:lnTo>
                  <a:lnTo>
                    <a:pt x="19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0" name="Freeform 36"/>
            <p:cNvSpPr>
              <a:spLocks/>
            </p:cNvSpPr>
            <p:nvPr/>
          </p:nvSpPr>
          <p:spPr bwMode="auto">
            <a:xfrm>
              <a:off x="4808537" y="3670301"/>
              <a:ext cx="66675" cy="103188"/>
            </a:xfrm>
            <a:custGeom>
              <a:avLst/>
              <a:gdLst>
                <a:gd name="T0" fmla="*/ 0 w 42"/>
                <a:gd name="T1" fmla="*/ 62 h 65"/>
                <a:gd name="T2" fmla="*/ 23 w 42"/>
                <a:gd name="T3" fmla="*/ 0 h 65"/>
                <a:gd name="T4" fmla="*/ 42 w 42"/>
                <a:gd name="T5" fmla="*/ 7 h 65"/>
                <a:gd name="T6" fmla="*/ 20 w 42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5">
                  <a:moveTo>
                    <a:pt x="0" y="62"/>
                  </a:moveTo>
                  <a:lnTo>
                    <a:pt x="23" y="0"/>
                  </a:lnTo>
                  <a:lnTo>
                    <a:pt x="42" y="7"/>
                  </a:lnTo>
                  <a:lnTo>
                    <a:pt x="20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1" name="Freeform 39"/>
            <p:cNvSpPr>
              <a:spLocks/>
            </p:cNvSpPr>
            <p:nvPr/>
          </p:nvSpPr>
          <p:spPr bwMode="auto">
            <a:xfrm>
              <a:off x="4916487" y="3595688"/>
              <a:ext cx="66675" cy="103188"/>
            </a:xfrm>
            <a:custGeom>
              <a:avLst/>
              <a:gdLst>
                <a:gd name="T0" fmla="*/ 0 w 42"/>
                <a:gd name="T1" fmla="*/ 61 h 65"/>
                <a:gd name="T2" fmla="*/ 23 w 42"/>
                <a:gd name="T3" fmla="*/ 0 h 65"/>
                <a:gd name="T4" fmla="*/ 42 w 42"/>
                <a:gd name="T5" fmla="*/ 7 h 65"/>
                <a:gd name="T6" fmla="*/ 19 w 42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5">
                  <a:moveTo>
                    <a:pt x="0" y="61"/>
                  </a:moveTo>
                  <a:lnTo>
                    <a:pt x="23" y="0"/>
                  </a:lnTo>
                  <a:lnTo>
                    <a:pt x="42" y="7"/>
                  </a:lnTo>
                  <a:lnTo>
                    <a:pt x="19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2" name="Freeform 42"/>
            <p:cNvSpPr>
              <a:spLocks/>
            </p:cNvSpPr>
            <p:nvPr/>
          </p:nvSpPr>
          <p:spPr bwMode="auto">
            <a:xfrm>
              <a:off x="5021262" y="3522663"/>
              <a:ext cx="66675" cy="101600"/>
            </a:xfrm>
            <a:custGeom>
              <a:avLst/>
              <a:gdLst>
                <a:gd name="T0" fmla="*/ 0 w 42"/>
                <a:gd name="T1" fmla="*/ 61 h 64"/>
                <a:gd name="T2" fmla="*/ 24 w 42"/>
                <a:gd name="T3" fmla="*/ 0 h 64"/>
                <a:gd name="T4" fmla="*/ 42 w 42"/>
                <a:gd name="T5" fmla="*/ 7 h 64"/>
                <a:gd name="T6" fmla="*/ 19 w 42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4">
                  <a:moveTo>
                    <a:pt x="0" y="61"/>
                  </a:moveTo>
                  <a:lnTo>
                    <a:pt x="24" y="0"/>
                  </a:lnTo>
                  <a:lnTo>
                    <a:pt x="42" y="7"/>
                  </a:lnTo>
                  <a:lnTo>
                    <a:pt x="19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3" name="Freeform 45"/>
            <p:cNvSpPr>
              <a:spLocks/>
            </p:cNvSpPr>
            <p:nvPr/>
          </p:nvSpPr>
          <p:spPr bwMode="auto">
            <a:xfrm>
              <a:off x="5124450" y="3451226"/>
              <a:ext cx="66675" cy="101600"/>
            </a:xfrm>
            <a:custGeom>
              <a:avLst/>
              <a:gdLst>
                <a:gd name="T0" fmla="*/ 0 w 42"/>
                <a:gd name="T1" fmla="*/ 61 h 64"/>
                <a:gd name="T2" fmla="*/ 24 w 42"/>
                <a:gd name="T3" fmla="*/ 0 h 64"/>
                <a:gd name="T4" fmla="*/ 42 w 42"/>
                <a:gd name="T5" fmla="*/ 7 h 64"/>
                <a:gd name="T6" fmla="*/ 19 w 42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4">
                  <a:moveTo>
                    <a:pt x="0" y="61"/>
                  </a:moveTo>
                  <a:lnTo>
                    <a:pt x="24" y="0"/>
                  </a:lnTo>
                  <a:lnTo>
                    <a:pt x="42" y="7"/>
                  </a:lnTo>
                  <a:lnTo>
                    <a:pt x="19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4" name="Freeform 48"/>
            <p:cNvSpPr>
              <a:spLocks/>
            </p:cNvSpPr>
            <p:nvPr/>
          </p:nvSpPr>
          <p:spPr bwMode="auto">
            <a:xfrm>
              <a:off x="5224462" y="3381376"/>
              <a:ext cx="66675" cy="101600"/>
            </a:xfrm>
            <a:custGeom>
              <a:avLst/>
              <a:gdLst>
                <a:gd name="T0" fmla="*/ 0 w 42"/>
                <a:gd name="T1" fmla="*/ 60 h 64"/>
                <a:gd name="T2" fmla="*/ 24 w 42"/>
                <a:gd name="T3" fmla="*/ 0 h 64"/>
                <a:gd name="T4" fmla="*/ 42 w 42"/>
                <a:gd name="T5" fmla="*/ 7 h 64"/>
                <a:gd name="T6" fmla="*/ 19 w 42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4">
                  <a:moveTo>
                    <a:pt x="0" y="60"/>
                  </a:moveTo>
                  <a:lnTo>
                    <a:pt x="24" y="0"/>
                  </a:lnTo>
                  <a:lnTo>
                    <a:pt x="42" y="7"/>
                  </a:lnTo>
                  <a:lnTo>
                    <a:pt x="19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5" name="Freeform 51"/>
            <p:cNvSpPr>
              <a:spLocks/>
            </p:cNvSpPr>
            <p:nvPr/>
          </p:nvSpPr>
          <p:spPr bwMode="auto">
            <a:xfrm>
              <a:off x="5324475" y="3313113"/>
              <a:ext cx="65088" cy="100013"/>
            </a:xfrm>
            <a:custGeom>
              <a:avLst/>
              <a:gdLst>
                <a:gd name="T0" fmla="*/ 0 w 41"/>
                <a:gd name="T1" fmla="*/ 60 h 63"/>
                <a:gd name="T2" fmla="*/ 24 w 41"/>
                <a:gd name="T3" fmla="*/ 0 h 63"/>
                <a:gd name="T4" fmla="*/ 41 w 41"/>
                <a:gd name="T5" fmla="*/ 7 h 63"/>
                <a:gd name="T6" fmla="*/ 18 w 41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3">
                  <a:moveTo>
                    <a:pt x="0" y="60"/>
                  </a:moveTo>
                  <a:lnTo>
                    <a:pt x="24" y="0"/>
                  </a:lnTo>
                  <a:lnTo>
                    <a:pt x="41" y="7"/>
                  </a:lnTo>
                  <a:lnTo>
                    <a:pt x="18" y="6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6" name="Freeform 234"/>
            <p:cNvSpPr>
              <a:spLocks/>
            </p:cNvSpPr>
            <p:nvPr/>
          </p:nvSpPr>
          <p:spPr bwMode="auto">
            <a:xfrm>
              <a:off x="2189162" y="5491163"/>
              <a:ext cx="60325" cy="107950"/>
            </a:xfrm>
            <a:custGeom>
              <a:avLst/>
              <a:gdLst>
                <a:gd name="T0" fmla="*/ 0 w 38"/>
                <a:gd name="T1" fmla="*/ 67 h 68"/>
                <a:gd name="T2" fmla="*/ 14 w 38"/>
                <a:gd name="T3" fmla="*/ 0 h 68"/>
                <a:gd name="T4" fmla="*/ 38 w 38"/>
                <a:gd name="T5" fmla="*/ 5 h 68"/>
                <a:gd name="T6" fmla="*/ 25 w 38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8">
                  <a:moveTo>
                    <a:pt x="0" y="67"/>
                  </a:moveTo>
                  <a:lnTo>
                    <a:pt x="14" y="0"/>
                  </a:lnTo>
                  <a:lnTo>
                    <a:pt x="38" y="5"/>
                  </a:lnTo>
                  <a:lnTo>
                    <a:pt x="25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7" name="Freeform 237"/>
            <p:cNvSpPr>
              <a:spLocks/>
            </p:cNvSpPr>
            <p:nvPr/>
          </p:nvSpPr>
          <p:spPr bwMode="auto">
            <a:xfrm>
              <a:off x="2362200" y="5370513"/>
              <a:ext cx="60325" cy="109538"/>
            </a:xfrm>
            <a:custGeom>
              <a:avLst/>
              <a:gdLst>
                <a:gd name="T0" fmla="*/ 0 w 38"/>
                <a:gd name="T1" fmla="*/ 67 h 69"/>
                <a:gd name="T2" fmla="*/ 14 w 38"/>
                <a:gd name="T3" fmla="*/ 0 h 69"/>
                <a:gd name="T4" fmla="*/ 38 w 38"/>
                <a:gd name="T5" fmla="*/ 6 h 69"/>
                <a:gd name="T6" fmla="*/ 24 w 38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9">
                  <a:moveTo>
                    <a:pt x="0" y="67"/>
                  </a:moveTo>
                  <a:lnTo>
                    <a:pt x="14" y="0"/>
                  </a:lnTo>
                  <a:lnTo>
                    <a:pt x="38" y="6"/>
                  </a:lnTo>
                  <a:lnTo>
                    <a:pt x="24" y="69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8" name="Freeform 240"/>
            <p:cNvSpPr>
              <a:spLocks/>
            </p:cNvSpPr>
            <p:nvPr/>
          </p:nvSpPr>
          <p:spPr bwMode="auto">
            <a:xfrm>
              <a:off x="2528887" y="5254625"/>
              <a:ext cx="61913" cy="107950"/>
            </a:xfrm>
            <a:custGeom>
              <a:avLst/>
              <a:gdLst>
                <a:gd name="T0" fmla="*/ 0 w 39"/>
                <a:gd name="T1" fmla="*/ 66 h 68"/>
                <a:gd name="T2" fmla="*/ 16 w 39"/>
                <a:gd name="T3" fmla="*/ 0 h 68"/>
                <a:gd name="T4" fmla="*/ 39 w 39"/>
                <a:gd name="T5" fmla="*/ 5 h 68"/>
                <a:gd name="T6" fmla="*/ 24 w 39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8">
                  <a:moveTo>
                    <a:pt x="0" y="66"/>
                  </a:moveTo>
                  <a:lnTo>
                    <a:pt x="16" y="0"/>
                  </a:lnTo>
                  <a:lnTo>
                    <a:pt x="39" y="5"/>
                  </a:lnTo>
                  <a:lnTo>
                    <a:pt x="24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69" name="Freeform 243"/>
            <p:cNvSpPr>
              <a:spLocks/>
            </p:cNvSpPr>
            <p:nvPr/>
          </p:nvSpPr>
          <p:spPr bwMode="auto">
            <a:xfrm>
              <a:off x="2692400" y="5141913"/>
              <a:ext cx="61913" cy="107950"/>
            </a:xfrm>
            <a:custGeom>
              <a:avLst/>
              <a:gdLst>
                <a:gd name="T0" fmla="*/ 0 w 39"/>
                <a:gd name="T1" fmla="*/ 66 h 68"/>
                <a:gd name="T2" fmla="*/ 16 w 39"/>
                <a:gd name="T3" fmla="*/ 0 h 68"/>
                <a:gd name="T4" fmla="*/ 39 w 39"/>
                <a:gd name="T5" fmla="*/ 5 h 68"/>
                <a:gd name="T6" fmla="*/ 24 w 39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8">
                  <a:moveTo>
                    <a:pt x="0" y="66"/>
                  </a:moveTo>
                  <a:lnTo>
                    <a:pt x="16" y="0"/>
                  </a:lnTo>
                  <a:lnTo>
                    <a:pt x="39" y="5"/>
                  </a:lnTo>
                  <a:lnTo>
                    <a:pt x="24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0" name="Freeform 246"/>
            <p:cNvSpPr>
              <a:spLocks/>
            </p:cNvSpPr>
            <p:nvPr/>
          </p:nvSpPr>
          <p:spPr bwMode="auto">
            <a:xfrm>
              <a:off x="2851150" y="5030788"/>
              <a:ext cx="61913" cy="107950"/>
            </a:xfrm>
            <a:custGeom>
              <a:avLst/>
              <a:gdLst>
                <a:gd name="T0" fmla="*/ 0 w 39"/>
                <a:gd name="T1" fmla="*/ 66 h 68"/>
                <a:gd name="T2" fmla="*/ 16 w 39"/>
                <a:gd name="T3" fmla="*/ 0 h 68"/>
                <a:gd name="T4" fmla="*/ 39 w 39"/>
                <a:gd name="T5" fmla="*/ 6 h 68"/>
                <a:gd name="T6" fmla="*/ 23 w 39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8">
                  <a:moveTo>
                    <a:pt x="0" y="66"/>
                  </a:moveTo>
                  <a:lnTo>
                    <a:pt x="16" y="0"/>
                  </a:lnTo>
                  <a:lnTo>
                    <a:pt x="39" y="6"/>
                  </a:lnTo>
                  <a:lnTo>
                    <a:pt x="23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1" name="Freeform 249"/>
            <p:cNvSpPr>
              <a:spLocks/>
            </p:cNvSpPr>
            <p:nvPr/>
          </p:nvSpPr>
          <p:spPr bwMode="auto">
            <a:xfrm>
              <a:off x="3005137" y="4922838"/>
              <a:ext cx="63500" cy="107950"/>
            </a:xfrm>
            <a:custGeom>
              <a:avLst/>
              <a:gdLst>
                <a:gd name="T0" fmla="*/ 0 w 40"/>
                <a:gd name="T1" fmla="*/ 66 h 68"/>
                <a:gd name="T2" fmla="*/ 17 w 40"/>
                <a:gd name="T3" fmla="*/ 0 h 68"/>
                <a:gd name="T4" fmla="*/ 40 w 40"/>
                <a:gd name="T5" fmla="*/ 6 h 68"/>
                <a:gd name="T6" fmla="*/ 23 w 40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68">
                  <a:moveTo>
                    <a:pt x="0" y="66"/>
                  </a:moveTo>
                  <a:lnTo>
                    <a:pt x="17" y="0"/>
                  </a:lnTo>
                  <a:lnTo>
                    <a:pt x="40" y="6"/>
                  </a:lnTo>
                  <a:lnTo>
                    <a:pt x="23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2" name="Freeform 252"/>
            <p:cNvSpPr>
              <a:spLocks/>
            </p:cNvSpPr>
            <p:nvPr/>
          </p:nvSpPr>
          <p:spPr bwMode="auto">
            <a:xfrm>
              <a:off x="3155950" y="4818063"/>
              <a:ext cx="63500" cy="107950"/>
            </a:xfrm>
            <a:custGeom>
              <a:avLst/>
              <a:gdLst>
                <a:gd name="T0" fmla="*/ 0 w 40"/>
                <a:gd name="T1" fmla="*/ 66 h 68"/>
                <a:gd name="T2" fmla="*/ 18 w 40"/>
                <a:gd name="T3" fmla="*/ 0 h 68"/>
                <a:gd name="T4" fmla="*/ 40 w 40"/>
                <a:gd name="T5" fmla="*/ 6 h 68"/>
                <a:gd name="T6" fmla="*/ 23 w 40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68">
                  <a:moveTo>
                    <a:pt x="0" y="66"/>
                  </a:moveTo>
                  <a:lnTo>
                    <a:pt x="18" y="0"/>
                  </a:lnTo>
                  <a:lnTo>
                    <a:pt x="40" y="6"/>
                  </a:lnTo>
                  <a:lnTo>
                    <a:pt x="23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3" name="Freeform 255"/>
            <p:cNvSpPr>
              <a:spLocks/>
            </p:cNvSpPr>
            <p:nvPr/>
          </p:nvSpPr>
          <p:spPr bwMode="auto">
            <a:xfrm>
              <a:off x="3302000" y="4716463"/>
              <a:ext cx="65088" cy="107950"/>
            </a:xfrm>
            <a:custGeom>
              <a:avLst/>
              <a:gdLst>
                <a:gd name="T0" fmla="*/ 0 w 41"/>
                <a:gd name="T1" fmla="*/ 65 h 68"/>
                <a:gd name="T2" fmla="*/ 19 w 41"/>
                <a:gd name="T3" fmla="*/ 0 h 68"/>
                <a:gd name="T4" fmla="*/ 41 w 41"/>
                <a:gd name="T5" fmla="*/ 6 h 68"/>
                <a:gd name="T6" fmla="*/ 23 w 41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8">
                  <a:moveTo>
                    <a:pt x="0" y="65"/>
                  </a:moveTo>
                  <a:lnTo>
                    <a:pt x="19" y="0"/>
                  </a:lnTo>
                  <a:lnTo>
                    <a:pt x="41" y="6"/>
                  </a:lnTo>
                  <a:lnTo>
                    <a:pt x="23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74" name="Freeform 258"/>
            <p:cNvSpPr>
              <a:spLocks/>
            </p:cNvSpPr>
            <p:nvPr/>
          </p:nvSpPr>
          <p:spPr bwMode="auto">
            <a:xfrm>
              <a:off x="3444875" y="4616450"/>
              <a:ext cx="65088" cy="107950"/>
            </a:xfrm>
            <a:custGeom>
              <a:avLst/>
              <a:gdLst>
                <a:gd name="T0" fmla="*/ 0 w 41"/>
                <a:gd name="T1" fmla="*/ 65 h 68"/>
                <a:gd name="T2" fmla="*/ 19 w 41"/>
                <a:gd name="T3" fmla="*/ 0 h 68"/>
                <a:gd name="T4" fmla="*/ 41 w 41"/>
                <a:gd name="T5" fmla="*/ 7 h 68"/>
                <a:gd name="T6" fmla="*/ 23 w 41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8">
                  <a:moveTo>
                    <a:pt x="0" y="65"/>
                  </a:moveTo>
                  <a:lnTo>
                    <a:pt x="19" y="0"/>
                  </a:lnTo>
                  <a:lnTo>
                    <a:pt x="41" y="7"/>
                  </a:lnTo>
                  <a:lnTo>
                    <a:pt x="23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4286197" y="2757253"/>
            <a:ext cx="3606540" cy="2631895"/>
            <a:chOff x="2298700" y="3349626"/>
            <a:chExt cx="3195638" cy="233203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25" name="Freeform 7"/>
            <p:cNvSpPr>
              <a:spLocks/>
            </p:cNvSpPr>
            <p:nvPr/>
          </p:nvSpPr>
          <p:spPr bwMode="auto">
            <a:xfrm>
              <a:off x="3689350" y="4572001"/>
              <a:ext cx="71438" cy="119063"/>
            </a:xfrm>
            <a:custGeom>
              <a:avLst/>
              <a:gdLst>
                <a:gd name="T0" fmla="*/ 0 w 45"/>
                <a:gd name="T1" fmla="*/ 75 h 75"/>
                <a:gd name="T2" fmla="*/ 24 w 45"/>
                <a:gd name="T3" fmla="*/ 0 h 75"/>
                <a:gd name="T4" fmla="*/ 45 w 45"/>
                <a:gd name="T5" fmla="*/ 7 h 75"/>
                <a:gd name="T6" fmla="*/ 26 w 45"/>
                <a:gd name="T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75">
                  <a:moveTo>
                    <a:pt x="0" y="75"/>
                  </a:moveTo>
                  <a:lnTo>
                    <a:pt x="24" y="0"/>
                  </a:lnTo>
                  <a:lnTo>
                    <a:pt x="45" y="7"/>
                  </a:lnTo>
                  <a:lnTo>
                    <a:pt x="26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6" name="Freeform 10"/>
            <p:cNvSpPr>
              <a:spLocks/>
            </p:cNvSpPr>
            <p:nvPr/>
          </p:nvSpPr>
          <p:spPr bwMode="auto">
            <a:xfrm>
              <a:off x="3824287" y="4476751"/>
              <a:ext cx="73025" cy="119063"/>
            </a:xfrm>
            <a:custGeom>
              <a:avLst/>
              <a:gdLst>
                <a:gd name="T0" fmla="*/ 0 w 46"/>
                <a:gd name="T1" fmla="*/ 75 h 75"/>
                <a:gd name="T2" fmla="*/ 25 w 46"/>
                <a:gd name="T3" fmla="*/ 0 h 75"/>
                <a:gd name="T4" fmla="*/ 46 w 46"/>
                <a:gd name="T5" fmla="*/ 6 h 75"/>
                <a:gd name="T6" fmla="*/ 26 w 46"/>
                <a:gd name="T7" fmla="*/ 6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5">
                  <a:moveTo>
                    <a:pt x="0" y="75"/>
                  </a:moveTo>
                  <a:lnTo>
                    <a:pt x="25" y="0"/>
                  </a:lnTo>
                  <a:lnTo>
                    <a:pt x="46" y="6"/>
                  </a:lnTo>
                  <a:lnTo>
                    <a:pt x="26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7" name="Freeform 13"/>
            <p:cNvSpPr>
              <a:spLocks/>
            </p:cNvSpPr>
            <p:nvPr/>
          </p:nvSpPr>
          <p:spPr bwMode="auto">
            <a:xfrm>
              <a:off x="3956050" y="4383088"/>
              <a:ext cx="73025" cy="119063"/>
            </a:xfrm>
            <a:custGeom>
              <a:avLst/>
              <a:gdLst>
                <a:gd name="T0" fmla="*/ 0 w 46"/>
                <a:gd name="T1" fmla="*/ 75 h 75"/>
                <a:gd name="T2" fmla="*/ 25 w 46"/>
                <a:gd name="T3" fmla="*/ 0 h 75"/>
                <a:gd name="T4" fmla="*/ 46 w 46"/>
                <a:gd name="T5" fmla="*/ 7 h 75"/>
                <a:gd name="T6" fmla="*/ 26 w 46"/>
                <a:gd name="T7" fmla="*/ 6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5">
                  <a:moveTo>
                    <a:pt x="0" y="75"/>
                  </a:moveTo>
                  <a:lnTo>
                    <a:pt x="25" y="0"/>
                  </a:lnTo>
                  <a:lnTo>
                    <a:pt x="46" y="7"/>
                  </a:lnTo>
                  <a:lnTo>
                    <a:pt x="26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8" name="Freeform 16"/>
            <p:cNvSpPr>
              <a:spLocks/>
            </p:cNvSpPr>
            <p:nvPr/>
          </p:nvSpPr>
          <p:spPr bwMode="auto">
            <a:xfrm>
              <a:off x="4086225" y="4291013"/>
              <a:ext cx="71438" cy="119063"/>
            </a:xfrm>
            <a:custGeom>
              <a:avLst/>
              <a:gdLst>
                <a:gd name="T0" fmla="*/ 0 w 45"/>
                <a:gd name="T1" fmla="*/ 75 h 75"/>
                <a:gd name="T2" fmla="*/ 25 w 45"/>
                <a:gd name="T3" fmla="*/ 0 h 75"/>
                <a:gd name="T4" fmla="*/ 45 w 45"/>
                <a:gd name="T5" fmla="*/ 7 h 75"/>
                <a:gd name="T6" fmla="*/ 25 w 45"/>
                <a:gd name="T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75">
                  <a:moveTo>
                    <a:pt x="0" y="75"/>
                  </a:moveTo>
                  <a:lnTo>
                    <a:pt x="25" y="0"/>
                  </a:lnTo>
                  <a:lnTo>
                    <a:pt x="45" y="7"/>
                  </a:lnTo>
                  <a:lnTo>
                    <a:pt x="25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9" name="Freeform 19"/>
            <p:cNvSpPr>
              <a:spLocks/>
            </p:cNvSpPr>
            <p:nvPr/>
          </p:nvSpPr>
          <p:spPr bwMode="auto">
            <a:xfrm>
              <a:off x="4211637" y="4202113"/>
              <a:ext cx="73025" cy="117475"/>
            </a:xfrm>
            <a:custGeom>
              <a:avLst/>
              <a:gdLst>
                <a:gd name="T0" fmla="*/ 0 w 46"/>
                <a:gd name="T1" fmla="*/ 74 h 74"/>
                <a:gd name="T2" fmla="*/ 26 w 46"/>
                <a:gd name="T3" fmla="*/ 0 h 74"/>
                <a:gd name="T4" fmla="*/ 46 w 46"/>
                <a:gd name="T5" fmla="*/ 7 h 74"/>
                <a:gd name="T6" fmla="*/ 25 w 46"/>
                <a:gd name="T7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4">
                  <a:moveTo>
                    <a:pt x="0" y="74"/>
                  </a:moveTo>
                  <a:lnTo>
                    <a:pt x="26" y="0"/>
                  </a:lnTo>
                  <a:lnTo>
                    <a:pt x="46" y="7"/>
                  </a:lnTo>
                  <a:lnTo>
                    <a:pt x="25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0" name="Freeform 22"/>
            <p:cNvSpPr>
              <a:spLocks/>
            </p:cNvSpPr>
            <p:nvPr/>
          </p:nvSpPr>
          <p:spPr bwMode="auto">
            <a:xfrm>
              <a:off x="4333875" y="4116388"/>
              <a:ext cx="73025" cy="115888"/>
            </a:xfrm>
            <a:custGeom>
              <a:avLst/>
              <a:gdLst>
                <a:gd name="T0" fmla="*/ 0 w 46"/>
                <a:gd name="T1" fmla="*/ 73 h 73"/>
                <a:gd name="T2" fmla="*/ 26 w 46"/>
                <a:gd name="T3" fmla="*/ 0 h 73"/>
                <a:gd name="T4" fmla="*/ 46 w 46"/>
                <a:gd name="T5" fmla="*/ 7 h 73"/>
                <a:gd name="T6" fmla="*/ 25 w 46"/>
                <a:gd name="T7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3">
                  <a:moveTo>
                    <a:pt x="0" y="73"/>
                  </a:moveTo>
                  <a:lnTo>
                    <a:pt x="26" y="0"/>
                  </a:lnTo>
                  <a:lnTo>
                    <a:pt x="46" y="7"/>
                  </a:lnTo>
                  <a:lnTo>
                    <a:pt x="25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1" name="Freeform 25"/>
            <p:cNvSpPr>
              <a:spLocks/>
            </p:cNvSpPr>
            <p:nvPr/>
          </p:nvSpPr>
          <p:spPr bwMode="auto">
            <a:xfrm>
              <a:off x="4454525" y="4030663"/>
              <a:ext cx="73025" cy="117475"/>
            </a:xfrm>
            <a:custGeom>
              <a:avLst/>
              <a:gdLst>
                <a:gd name="T0" fmla="*/ 0 w 46"/>
                <a:gd name="T1" fmla="*/ 74 h 74"/>
                <a:gd name="T2" fmla="*/ 26 w 46"/>
                <a:gd name="T3" fmla="*/ 0 h 74"/>
                <a:gd name="T4" fmla="*/ 46 w 46"/>
                <a:gd name="T5" fmla="*/ 7 h 74"/>
                <a:gd name="T6" fmla="*/ 24 w 46"/>
                <a:gd name="T7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4">
                  <a:moveTo>
                    <a:pt x="0" y="74"/>
                  </a:moveTo>
                  <a:lnTo>
                    <a:pt x="26" y="0"/>
                  </a:lnTo>
                  <a:lnTo>
                    <a:pt x="46" y="7"/>
                  </a:lnTo>
                  <a:lnTo>
                    <a:pt x="24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2" name="Freeform 28"/>
            <p:cNvSpPr>
              <a:spLocks/>
            </p:cNvSpPr>
            <p:nvPr/>
          </p:nvSpPr>
          <p:spPr bwMode="auto">
            <a:xfrm>
              <a:off x="4572000" y="3948113"/>
              <a:ext cx="73025" cy="115888"/>
            </a:xfrm>
            <a:custGeom>
              <a:avLst/>
              <a:gdLst>
                <a:gd name="T0" fmla="*/ 0 w 46"/>
                <a:gd name="T1" fmla="*/ 73 h 73"/>
                <a:gd name="T2" fmla="*/ 26 w 46"/>
                <a:gd name="T3" fmla="*/ 0 h 73"/>
                <a:gd name="T4" fmla="*/ 46 w 46"/>
                <a:gd name="T5" fmla="*/ 7 h 73"/>
                <a:gd name="T6" fmla="*/ 24 w 46"/>
                <a:gd name="T7" fmla="*/ 6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3">
                  <a:moveTo>
                    <a:pt x="0" y="73"/>
                  </a:moveTo>
                  <a:lnTo>
                    <a:pt x="26" y="0"/>
                  </a:lnTo>
                  <a:lnTo>
                    <a:pt x="46" y="7"/>
                  </a:lnTo>
                  <a:lnTo>
                    <a:pt x="24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3" name="Freeform 31"/>
            <p:cNvSpPr>
              <a:spLocks/>
            </p:cNvSpPr>
            <p:nvPr/>
          </p:nvSpPr>
          <p:spPr bwMode="auto">
            <a:xfrm>
              <a:off x="4686300" y="3867151"/>
              <a:ext cx="73025" cy="115888"/>
            </a:xfrm>
            <a:custGeom>
              <a:avLst/>
              <a:gdLst>
                <a:gd name="T0" fmla="*/ 0 w 46"/>
                <a:gd name="T1" fmla="*/ 73 h 73"/>
                <a:gd name="T2" fmla="*/ 27 w 46"/>
                <a:gd name="T3" fmla="*/ 0 h 73"/>
                <a:gd name="T4" fmla="*/ 46 w 46"/>
                <a:gd name="T5" fmla="*/ 7 h 73"/>
                <a:gd name="T6" fmla="*/ 24 w 46"/>
                <a:gd name="T7" fmla="*/ 6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3">
                  <a:moveTo>
                    <a:pt x="0" y="73"/>
                  </a:moveTo>
                  <a:lnTo>
                    <a:pt x="27" y="0"/>
                  </a:lnTo>
                  <a:lnTo>
                    <a:pt x="46" y="7"/>
                  </a:lnTo>
                  <a:lnTo>
                    <a:pt x="24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4" name="Freeform 34"/>
            <p:cNvSpPr>
              <a:spLocks/>
            </p:cNvSpPr>
            <p:nvPr/>
          </p:nvSpPr>
          <p:spPr bwMode="auto">
            <a:xfrm>
              <a:off x="4797425" y="3789363"/>
              <a:ext cx="74613" cy="114300"/>
            </a:xfrm>
            <a:custGeom>
              <a:avLst/>
              <a:gdLst>
                <a:gd name="T0" fmla="*/ 0 w 47"/>
                <a:gd name="T1" fmla="*/ 72 h 72"/>
                <a:gd name="T2" fmla="*/ 28 w 47"/>
                <a:gd name="T3" fmla="*/ 0 h 72"/>
                <a:gd name="T4" fmla="*/ 47 w 47"/>
                <a:gd name="T5" fmla="*/ 6 h 72"/>
                <a:gd name="T6" fmla="*/ 24 w 47"/>
                <a:gd name="T7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2">
                  <a:moveTo>
                    <a:pt x="0" y="72"/>
                  </a:moveTo>
                  <a:lnTo>
                    <a:pt x="28" y="0"/>
                  </a:lnTo>
                  <a:lnTo>
                    <a:pt x="47" y="6"/>
                  </a:lnTo>
                  <a:lnTo>
                    <a:pt x="24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5" name="Freeform 37"/>
            <p:cNvSpPr>
              <a:spLocks/>
            </p:cNvSpPr>
            <p:nvPr/>
          </p:nvSpPr>
          <p:spPr bwMode="auto">
            <a:xfrm>
              <a:off x="4906962" y="3711576"/>
              <a:ext cx="74613" cy="114300"/>
            </a:xfrm>
            <a:custGeom>
              <a:avLst/>
              <a:gdLst>
                <a:gd name="T0" fmla="*/ 0 w 47"/>
                <a:gd name="T1" fmla="*/ 72 h 72"/>
                <a:gd name="T2" fmla="*/ 28 w 47"/>
                <a:gd name="T3" fmla="*/ 0 h 72"/>
                <a:gd name="T4" fmla="*/ 47 w 47"/>
                <a:gd name="T5" fmla="*/ 7 h 72"/>
                <a:gd name="T6" fmla="*/ 24 w 47"/>
                <a:gd name="T7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2">
                  <a:moveTo>
                    <a:pt x="0" y="72"/>
                  </a:moveTo>
                  <a:lnTo>
                    <a:pt x="28" y="0"/>
                  </a:lnTo>
                  <a:lnTo>
                    <a:pt x="47" y="7"/>
                  </a:lnTo>
                  <a:lnTo>
                    <a:pt x="24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6" name="Freeform 40"/>
            <p:cNvSpPr>
              <a:spLocks/>
            </p:cNvSpPr>
            <p:nvPr/>
          </p:nvSpPr>
          <p:spPr bwMode="auto">
            <a:xfrm>
              <a:off x="5014912" y="3635376"/>
              <a:ext cx="73025" cy="114300"/>
            </a:xfrm>
            <a:custGeom>
              <a:avLst/>
              <a:gdLst>
                <a:gd name="T0" fmla="*/ 0 w 46"/>
                <a:gd name="T1" fmla="*/ 72 h 72"/>
                <a:gd name="T2" fmla="*/ 28 w 46"/>
                <a:gd name="T3" fmla="*/ 0 h 72"/>
                <a:gd name="T4" fmla="*/ 46 w 46"/>
                <a:gd name="T5" fmla="*/ 7 h 72"/>
                <a:gd name="T6" fmla="*/ 23 w 46"/>
                <a:gd name="T7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2">
                  <a:moveTo>
                    <a:pt x="0" y="72"/>
                  </a:moveTo>
                  <a:lnTo>
                    <a:pt x="28" y="0"/>
                  </a:lnTo>
                  <a:lnTo>
                    <a:pt x="46" y="7"/>
                  </a:lnTo>
                  <a:lnTo>
                    <a:pt x="23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119687" y="3562351"/>
              <a:ext cx="73025" cy="112713"/>
            </a:xfrm>
            <a:custGeom>
              <a:avLst/>
              <a:gdLst>
                <a:gd name="T0" fmla="*/ 0 w 46"/>
                <a:gd name="T1" fmla="*/ 71 h 71"/>
                <a:gd name="T2" fmla="*/ 28 w 46"/>
                <a:gd name="T3" fmla="*/ 0 h 71"/>
                <a:gd name="T4" fmla="*/ 46 w 46"/>
                <a:gd name="T5" fmla="*/ 7 h 71"/>
                <a:gd name="T6" fmla="*/ 23 w 46"/>
                <a:gd name="T7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71">
                  <a:moveTo>
                    <a:pt x="0" y="71"/>
                  </a:moveTo>
                  <a:lnTo>
                    <a:pt x="28" y="0"/>
                  </a:lnTo>
                  <a:lnTo>
                    <a:pt x="46" y="7"/>
                  </a:lnTo>
                  <a:lnTo>
                    <a:pt x="23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8" name="Freeform 46"/>
            <p:cNvSpPr>
              <a:spLocks/>
            </p:cNvSpPr>
            <p:nvPr/>
          </p:nvSpPr>
          <p:spPr bwMode="auto">
            <a:xfrm>
              <a:off x="5221287" y="3489326"/>
              <a:ext cx="74613" cy="112713"/>
            </a:xfrm>
            <a:custGeom>
              <a:avLst/>
              <a:gdLst>
                <a:gd name="T0" fmla="*/ 0 w 47"/>
                <a:gd name="T1" fmla="*/ 71 h 71"/>
                <a:gd name="T2" fmla="*/ 29 w 47"/>
                <a:gd name="T3" fmla="*/ 0 h 71"/>
                <a:gd name="T4" fmla="*/ 47 w 47"/>
                <a:gd name="T5" fmla="*/ 7 h 71"/>
                <a:gd name="T6" fmla="*/ 24 w 47"/>
                <a:gd name="T7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1">
                  <a:moveTo>
                    <a:pt x="0" y="71"/>
                  </a:moveTo>
                  <a:lnTo>
                    <a:pt x="29" y="0"/>
                  </a:lnTo>
                  <a:lnTo>
                    <a:pt x="47" y="7"/>
                  </a:lnTo>
                  <a:lnTo>
                    <a:pt x="24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39" name="Freeform 49"/>
            <p:cNvSpPr>
              <a:spLocks/>
            </p:cNvSpPr>
            <p:nvPr/>
          </p:nvSpPr>
          <p:spPr bwMode="auto">
            <a:xfrm>
              <a:off x="5321300" y="3419476"/>
              <a:ext cx="74613" cy="111125"/>
            </a:xfrm>
            <a:custGeom>
              <a:avLst/>
              <a:gdLst>
                <a:gd name="T0" fmla="*/ 0 w 47"/>
                <a:gd name="T1" fmla="*/ 70 h 70"/>
                <a:gd name="T2" fmla="*/ 29 w 47"/>
                <a:gd name="T3" fmla="*/ 0 h 70"/>
                <a:gd name="T4" fmla="*/ 47 w 47"/>
                <a:gd name="T5" fmla="*/ 7 h 70"/>
                <a:gd name="T6" fmla="*/ 24 w 47"/>
                <a:gd name="T7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0" y="70"/>
                  </a:moveTo>
                  <a:lnTo>
                    <a:pt x="29" y="0"/>
                  </a:lnTo>
                  <a:lnTo>
                    <a:pt x="47" y="7"/>
                  </a:lnTo>
                  <a:lnTo>
                    <a:pt x="24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0" name="Freeform 52"/>
            <p:cNvSpPr>
              <a:spLocks/>
            </p:cNvSpPr>
            <p:nvPr/>
          </p:nvSpPr>
          <p:spPr bwMode="auto">
            <a:xfrm>
              <a:off x="5419725" y="3349626"/>
              <a:ext cx="74613" cy="111125"/>
            </a:xfrm>
            <a:custGeom>
              <a:avLst/>
              <a:gdLst>
                <a:gd name="T0" fmla="*/ 0 w 47"/>
                <a:gd name="T1" fmla="*/ 70 h 70"/>
                <a:gd name="T2" fmla="*/ 29 w 47"/>
                <a:gd name="T3" fmla="*/ 0 h 70"/>
                <a:gd name="T4" fmla="*/ 47 w 47"/>
                <a:gd name="T5" fmla="*/ 7 h 70"/>
                <a:gd name="T6" fmla="*/ 23 w 47"/>
                <a:gd name="T7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0" y="70"/>
                  </a:moveTo>
                  <a:lnTo>
                    <a:pt x="29" y="0"/>
                  </a:lnTo>
                  <a:lnTo>
                    <a:pt x="47" y="7"/>
                  </a:lnTo>
                  <a:lnTo>
                    <a:pt x="23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1" name="Freeform 235"/>
            <p:cNvSpPr>
              <a:spLocks/>
            </p:cNvSpPr>
            <p:nvPr/>
          </p:nvSpPr>
          <p:spPr bwMode="auto">
            <a:xfrm>
              <a:off x="2298700" y="5557838"/>
              <a:ext cx="66675" cy="123825"/>
            </a:xfrm>
            <a:custGeom>
              <a:avLst/>
              <a:gdLst>
                <a:gd name="T0" fmla="*/ 0 w 42"/>
                <a:gd name="T1" fmla="*/ 78 h 78"/>
                <a:gd name="T2" fmla="*/ 17 w 42"/>
                <a:gd name="T3" fmla="*/ 0 h 78"/>
                <a:gd name="T4" fmla="*/ 42 w 42"/>
                <a:gd name="T5" fmla="*/ 5 h 78"/>
                <a:gd name="T6" fmla="*/ 28 w 42"/>
                <a:gd name="T7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78">
                  <a:moveTo>
                    <a:pt x="0" y="78"/>
                  </a:moveTo>
                  <a:lnTo>
                    <a:pt x="17" y="0"/>
                  </a:lnTo>
                  <a:lnTo>
                    <a:pt x="42" y="5"/>
                  </a:lnTo>
                  <a:lnTo>
                    <a:pt x="28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2" name="Freeform 238"/>
            <p:cNvSpPr>
              <a:spLocks/>
            </p:cNvSpPr>
            <p:nvPr/>
          </p:nvSpPr>
          <p:spPr bwMode="auto">
            <a:xfrm>
              <a:off x="2471737" y="5435600"/>
              <a:ext cx="66675" cy="123825"/>
            </a:xfrm>
            <a:custGeom>
              <a:avLst/>
              <a:gdLst>
                <a:gd name="T0" fmla="*/ 0 w 42"/>
                <a:gd name="T1" fmla="*/ 78 h 78"/>
                <a:gd name="T2" fmla="*/ 17 w 42"/>
                <a:gd name="T3" fmla="*/ 0 h 78"/>
                <a:gd name="T4" fmla="*/ 42 w 42"/>
                <a:gd name="T5" fmla="*/ 5 h 78"/>
                <a:gd name="T6" fmla="*/ 27 w 42"/>
                <a:gd name="T7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78">
                  <a:moveTo>
                    <a:pt x="0" y="78"/>
                  </a:moveTo>
                  <a:lnTo>
                    <a:pt x="17" y="0"/>
                  </a:lnTo>
                  <a:lnTo>
                    <a:pt x="42" y="5"/>
                  </a:lnTo>
                  <a:lnTo>
                    <a:pt x="27" y="69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3" name="Freeform 241"/>
            <p:cNvSpPr>
              <a:spLocks/>
            </p:cNvSpPr>
            <p:nvPr/>
          </p:nvSpPr>
          <p:spPr bwMode="auto">
            <a:xfrm>
              <a:off x="2638425" y="5316538"/>
              <a:ext cx="66675" cy="123825"/>
            </a:xfrm>
            <a:custGeom>
              <a:avLst/>
              <a:gdLst>
                <a:gd name="T0" fmla="*/ 0 w 42"/>
                <a:gd name="T1" fmla="*/ 78 h 78"/>
                <a:gd name="T2" fmla="*/ 18 w 42"/>
                <a:gd name="T3" fmla="*/ 0 h 78"/>
                <a:gd name="T4" fmla="*/ 42 w 42"/>
                <a:gd name="T5" fmla="*/ 6 h 78"/>
                <a:gd name="T6" fmla="*/ 27 w 42"/>
                <a:gd name="T7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78">
                  <a:moveTo>
                    <a:pt x="0" y="78"/>
                  </a:moveTo>
                  <a:lnTo>
                    <a:pt x="18" y="0"/>
                  </a:lnTo>
                  <a:lnTo>
                    <a:pt x="42" y="6"/>
                  </a:lnTo>
                  <a:lnTo>
                    <a:pt x="27" y="69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4" name="Freeform 244"/>
            <p:cNvSpPr>
              <a:spLocks/>
            </p:cNvSpPr>
            <p:nvPr/>
          </p:nvSpPr>
          <p:spPr bwMode="auto">
            <a:xfrm>
              <a:off x="2800350" y="5202238"/>
              <a:ext cx="68263" cy="122238"/>
            </a:xfrm>
            <a:custGeom>
              <a:avLst/>
              <a:gdLst>
                <a:gd name="T0" fmla="*/ 0 w 43"/>
                <a:gd name="T1" fmla="*/ 77 h 77"/>
                <a:gd name="T2" fmla="*/ 20 w 43"/>
                <a:gd name="T3" fmla="*/ 0 h 77"/>
                <a:gd name="T4" fmla="*/ 43 w 43"/>
                <a:gd name="T5" fmla="*/ 6 h 77"/>
                <a:gd name="T6" fmla="*/ 27 w 43"/>
                <a:gd name="T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77">
                  <a:moveTo>
                    <a:pt x="0" y="77"/>
                  </a:moveTo>
                  <a:lnTo>
                    <a:pt x="20" y="0"/>
                  </a:lnTo>
                  <a:lnTo>
                    <a:pt x="43" y="6"/>
                  </a:lnTo>
                  <a:lnTo>
                    <a:pt x="27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5" name="Freeform 247"/>
            <p:cNvSpPr>
              <a:spLocks/>
            </p:cNvSpPr>
            <p:nvPr/>
          </p:nvSpPr>
          <p:spPr bwMode="auto">
            <a:xfrm>
              <a:off x="2959100" y="5089525"/>
              <a:ext cx="68263" cy="122238"/>
            </a:xfrm>
            <a:custGeom>
              <a:avLst/>
              <a:gdLst>
                <a:gd name="T0" fmla="*/ 0 w 43"/>
                <a:gd name="T1" fmla="*/ 77 h 77"/>
                <a:gd name="T2" fmla="*/ 20 w 43"/>
                <a:gd name="T3" fmla="*/ 0 h 77"/>
                <a:gd name="T4" fmla="*/ 43 w 43"/>
                <a:gd name="T5" fmla="*/ 6 h 77"/>
                <a:gd name="T6" fmla="*/ 26 w 43"/>
                <a:gd name="T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77">
                  <a:moveTo>
                    <a:pt x="0" y="77"/>
                  </a:moveTo>
                  <a:lnTo>
                    <a:pt x="20" y="0"/>
                  </a:lnTo>
                  <a:lnTo>
                    <a:pt x="43" y="6"/>
                  </a:lnTo>
                  <a:lnTo>
                    <a:pt x="26" y="69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6" name="Freeform 250"/>
            <p:cNvSpPr>
              <a:spLocks/>
            </p:cNvSpPr>
            <p:nvPr/>
          </p:nvSpPr>
          <p:spPr bwMode="auto">
            <a:xfrm>
              <a:off x="3113087" y="4979988"/>
              <a:ext cx="68263" cy="122238"/>
            </a:xfrm>
            <a:custGeom>
              <a:avLst/>
              <a:gdLst>
                <a:gd name="T0" fmla="*/ 0 w 43"/>
                <a:gd name="T1" fmla="*/ 77 h 77"/>
                <a:gd name="T2" fmla="*/ 21 w 43"/>
                <a:gd name="T3" fmla="*/ 0 h 77"/>
                <a:gd name="T4" fmla="*/ 43 w 43"/>
                <a:gd name="T5" fmla="*/ 7 h 77"/>
                <a:gd name="T6" fmla="*/ 27 w 43"/>
                <a:gd name="T7" fmla="*/ 6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77">
                  <a:moveTo>
                    <a:pt x="0" y="77"/>
                  </a:moveTo>
                  <a:lnTo>
                    <a:pt x="21" y="0"/>
                  </a:lnTo>
                  <a:lnTo>
                    <a:pt x="43" y="7"/>
                  </a:lnTo>
                  <a:lnTo>
                    <a:pt x="27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7" name="Freeform 253"/>
            <p:cNvSpPr>
              <a:spLocks/>
            </p:cNvSpPr>
            <p:nvPr/>
          </p:nvSpPr>
          <p:spPr bwMode="auto">
            <a:xfrm>
              <a:off x="3262312" y="4873625"/>
              <a:ext cx="69850" cy="122238"/>
            </a:xfrm>
            <a:custGeom>
              <a:avLst/>
              <a:gdLst>
                <a:gd name="T0" fmla="*/ 0 w 44"/>
                <a:gd name="T1" fmla="*/ 77 h 77"/>
                <a:gd name="T2" fmla="*/ 22 w 44"/>
                <a:gd name="T3" fmla="*/ 0 h 77"/>
                <a:gd name="T4" fmla="*/ 44 w 44"/>
                <a:gd name="T5" fmla="*/ 7 h 77"/>
                <a:gd name="T6" fmla="*/ 26 w 44"/>
                <a:gd name="T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77">
                  <a:moveTo>
                    <a:pt x="0" y="77"/>
                  </a:moveTo>
                  <a:lnTo>
                    <a:pt x="22" y="0"/>
                  </a:lnTo>
                  <a:lnTo>
                    <a:pt x="44" y="7"/>
                  </a:lnTo>
                  <a:lnTo>
                    <a:pt x="26" y="69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8" name="Freeform 256"/>
            <p:cNvSpPr>
              <a:spLocks/>
            </p:cNvSpPr>
            <p:nvPr/>
          </p:nvSpPr>
          <p:spPr bwMode="auto">
            <a:xfrm>
              <a:off x="3408362" y="4770438"/>
              <a:ext cx="69850" cy="120650"/>
            </a:xfrm>
            <a:custGeom>
              <a:avLst/>
              <a:gdLst>
                <a:gd name="T0" fmla="*/ 0 w 44"/>
                <a:gd name="T1" fmla="*/ 76 h 76"/>
                <a:gd name="T2" fmla="*/ 22 w 44"/>
                <a:gd name="T3" fmla="*/ 0 h 76"/>
                <a:gd name="T4" fmla="*/ 44 w 44"/>
                <a:gd name="T5" fmla="*/ 7 h 76"/>
                <a:gd name="T6" fmla="*/ 26 w 44"/>
                <a:gd name="T7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76">
                  <a:moveTo>
                    <a:pt x="0" y="76"/>
                  </a:moveTo>
                  <a:lnTo>
                    <a:pt x="22" y="0"/>
                  </a:lnTo>
                  <a:lnTo>
                    <a:pt x="44" y="7"/>
                  </a:lnTo>
                  <a:lnTo>
                    <a:pt x="26" y="69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49" name="Freeform 259"/>
            <p:cNvSpPr>
              <a:spLocks/>
            </p:cNvSpPr>
            <p:nvPr/>
          </p:nvSpPr>
          <p:spPr bwMode="auto">
            <a:xfrm>
              <a:off x="3551237" y="4670425"/>
              <a:ext cx="69850" cy="119063"/>
            </a:xfrm>
            <a:custGeom>
              <a:avLst/>
              <a:gdLst>
                <a:gd name="T0" fmla="*/ 0 w 44"/>
                <a:gd name="T1" fmla="*/ 75 h 75"/>
                <a:gd name="T2" fmla="*/ 23 w 44"/>
                <a:gd name="T3" fmla="*/ 0 h 75"/>
                <a:gd name="T4" fmla="*/ 44 w 44"/>
                <a:gd name="T5" fmla="*/ 6 h 75"/>
                <a:gd name="T6" fmla="*/ 25 w 44"/>
                <a:gd name="T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75">
                  <a:moveTo>
                    <a:pt x="0" y="75"/>
                  </a:moveTo>
                  <a:lnTo>
                    <a:pt x="23" y="0"/>
                  </a:lnTo>
                  <a:lnTo>
                    <a:pt x="44" y="6"/>
                  </a:lnTo>
                  <a:lnTo>
                    <a:pt x="25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4316654" y="2753670"/>
            <a:ext cx="3576082" cy="2517232"/>
            <a:chOff x="2325687" y="3346451"/>
            <a:chExt cx="3168650" cy="223043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00" name="Freeform 60"/>
            <p:cNvSpPr>
              <a:spLocks/>
            </p:cNvSpPr>
            <p:nvPr/>
          </p:nvSpPr>
          <p:spPr bwMode="auto">
            <a:xfrm>
              <a:off x="2325687" y="5546726"/>
              <a:ext cx="39688" cy="30163"/>
            </a:xfrm>
            <a:custGeom>
              <a:avLst/>
              <a:gdLst>
                <a:gd name="T0" fmla="*/ 3 w 25"/>
                <a:gd name="T1" fmla="*/ 15 h 19"/>
                <a:gd name="T2" fmla="*/ 2 w 25"/>
                <a:gd name="T3" fmla="*/ 14 h 19"/>
                <a:gd name="T4" fmla="*/ 1 w 25"/>
                <a:gd name="T5" fmla="*/ 13 h 19"/>
                <a:gd name="T6" fmla="*/ 1 w 25"/>
                <a:gd name="T7" fmla="*/ 11 h 19"/>
                <a:gd name="T8" fmla="*/ 0 w 25"/>
                <a:gd name="T9" fmla="*/ 10 h 19"/>
                <a:gd name="T10" fmla="*/ 0 w 25"/>
                <a:gd name="T11" fmla="*/ 9 h 19"/>
                <a:gd name="T12" fmla="*/ 0 w 25"/>
                <a:gd name="T13" fmla="*/ 8 h 19"/>
                <a:gd name="T14" fmla="*/ 0 w 25"/>
                <a:gd name="T15" fmla="*/ 6 h 19"/>
                <a:gd name="T16" fmla="*/ 1 w 25"/>
                <a:gd name="T17" fmla="*/ 5 h 19"/>
                <a:gd name="T18" fmla="*/ 1 w 25"/>
                <a:gd name="T19" fmla="*/ 4 h 19"/>
                <a:gd name="T20" fmla="*/ 2 w 25"/>
                <a:gd name="T21" fmla="*/ 3 h 19"/>
                <a:gd name="T22" fmla="*/ 3 w 25"/>
                <a:gd name="T23" fmla="*/ 2 h 19"/>
                <a:gd name="T24" fmla="*/ 4 w 25"/>
                <a:gd name="T25" fmla="*/ 1 h 19"/>
                <a:gd name="T26" fmla="*/ 6 w 25"/>
                <a:gd name="T27" fmla="*/ 1 h 19"/>
                <a:gd name="T28" fmla="*/ 7 w 25"/>
                <a:gd name="T29" fmla="*/ 0 h 19"/>
                <a:gd name="T30" fmla="*/ 9 w 25"/>
                <a:gd name="T31" fmla="*/ 0 h 19"/>
                <a:gd name="T32" fmla="*/ 10 w 25"/>
                <a:gd name="T33" fmla="*/ 0 h 19"/>
                <a:gd name="T34" fmla="*/ 12 w 25"/>
                <a:gd name="T35" fmla="*/ 0 h 19"/>
                <a:gd name="T36" fmla="*/ 14 w 25"/>
                <a:gd name="T37" fmla="*/ 0 h 19"/>
                <a:gd name="T38" fmla="*/ 15 w 25"/>
                <a:gd name="T39" fmla="*/ 0 h 19"/>
                <a:gd name="T40" fmla="*/ 17 w 25"/>
                <a:gd name="T41" fmla="*/ 1 h 19"/>
                <a:gd name="T42" fmla="*/ 18 w 25"/>
                <a:gd name="T43" fmla="*/ 1 h 19"/>
                <a:gd name="T44" fmla="*/ 20 w 25"/>
                <a:gd name="T45" fmla="*/ 2 h 19"/>
                <a:gd name="T46" fmla="*/ 21 w 25"/>
                <a:gd name="T47" fmla="*/ 3 h 19"/>
                <a:gd name="T48" fmla="*/ 22 w 25"/>
                <a:gd name="T49" fmla="*/ 4 h 19"/>
                <a:gd name="T50" fmla="*/ 23 w 25"/>
                <a:gd name="T51" fmla="*/ 5 h 19"/>
                <a:gd name="T52" fmla="*/ 24 w 25"/>
                <a:gd name="T53" fmla="*/ 6 h 19"/>
                <a:gd name="T54" fmla="*/ 24 w 25"/>
                <a:gd name="T55" fmla="*/ 7 h 19"/>
                <a:gd name="T56" fmla="*/ 25 w 25"/>
                <a:gd name="T57" fmla="*/ 9 h 19"/>
                <a:gd name="T58" fmla="*/ 25 w 25"/>
                <a:gd name="T59" fmla="*/ 10 h 19"/>
                <a:gd name="T60" fmla="*/ 25 w 25"/>
                <a:gd name="T61" fmla="*/ 11 h 19"/>
                <a:gd name="T62" fmla="*/ 25 w 25"/>
                <a:gd name="T63" fmla="*/ 12 h 19"/>
                <a:gd name="T64" fmla="*/ 24 w 25"/>
                <a:gd name="T65" fmla="*/ 14 h 19"/>
                <a:gd name="T66" fmla="*/ 24 w 25"/>
                <a:gd name="T67" fmla="*/ 15 h 19"/>
                <a:gd name="T68" fmla="*/ 23 w 25"/>
                <a:gd name="T69" fmla="*/ 16 h 19"/>
                <a:gd name="T70" fmla="*/ 22 w 25"/>
                <a:gd name="T71" fmla="*/ 17 h 19"/>
                <a:gd name="T72" fmla="*/ 20 w 25"/>
                <a:gd name="T73" fmla="*/ 17 h 19"/>
                <a:gd name="T74" fmla="*/ 19 w 25"/>
                <a:gd name="T75" fmla="*/ 18 h 19"/>
                <a:gd name="T76" fmla="*/ 18 w 25"/>
                <a:gd name="T77" fmla="*/ 18 h 19"/>
                <a:gd name="T78" fmla="*/ 16 w 25"/>
                <a:gd name="T79" fmla="*/ 19 h 19"/>
                <a:gd name="T80" fmla="*/ 15 w 25"/>
                <a:gd name="T81" fmla="*/ 19 h 19"/>
                <a:gd name="T82" fmla="*/ 13 w 25"/>
                <a:gd name="T83" fmla="*/ 19 h 19"/>
                <a:gd name="T84" fmla="*/ 11 w 25"/>
                <a:gd name="T85" fmla="*/ 19 h 19"/>
                <a:gd name="T86" fmla="*/ 10 w 25"/>
                <a:gd name="T87" fmla="*/ 18 h 19"/>
                <a:gd name="T88" fmla="*/ 8 w 25"/>
                <a:gd name="T89" fmla="*/ 18 h 19"/>
                <a:gd name="T90" fmla="*/ 6 w 25"/>
                <a:gd name="T91" fmla="*/ 17 h 19"/>
                <a:gd name="T92" fmla="*/ 5 w 25"/>
                <a:gd name="T93" fmla="*/ 16 h 19"/>
                <a:gd name="T94" fmla="*/ 4 w 25"/>
                <a:gd name="T9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" h="19">
                  <a:moveTo>
                    <a:pt x="4" y="15"/>
                  </a:moveTo>
                  <a:lnTo>
                    <a:pt x="3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1" name="Freeform 62"/>
            <p:cNvSpPr>
              <a:spLocks/>
            </p:cNvSpPr>
            <p:nvPr/>
          </p:nvSpPr>
          <p:spPr bwMode="auto">
            <a:xfrm>
              <a:off x="2498725" y="5424488"/>
              <a:ext cx="39688" cy="30163"/>
            </a:xfrm>
            <a:custGeom>
              <a:avLst/>
              <a:gdLst>
                <a:gd name="T0" fmla="*/ 3 w 25"/>
                <a:gd name="T1" fmla="*/ 15 h 19"/>
                <a:gd name="T2" fmla="*/ 3 w 25"/>
                <a:gd name="T3" fmla="*/ 14 h 19"/>
                <a:gd name="T4" fmla="*/ 1 w 25"/>
                <a:gd name="T5" fmla="*/ 13 h 19"/>
                <a:gd name="T6" fmla="*/ 1 w 25"/>
                <a:gd name="T7" fmla="*/ 12 h 19"/>
                <a:gd name="T8" fmla="*/ 0 w 25"/>
                <a:gd name="T9" fmla="*/ 10 h 19"/>
                <a:gd name="T10" fmla="*/ 0 w 25"/>
                <a:gd name="T11" fmla="*/ 9 h 19"/>
                <a:gd name="T12" fmla="*/ 0 w 25"/>
                <a:gd name="T13" fmla="*/ 8 h 19"/>
                <a:gd name="T14" fmla="*/ 0 w 25"/>
                <a:gd name="T15" fmla="*/ 7 h 19"/>
                <a:gd name="T16" fmla="*/ 1 w 25"/>
                <a:gd name="T17" fmla="*/ 6 h 19"/>
                <a:gd name="T18" fmla="*/ 1 w 25"/>
                <a:gd name="T19" fmla="*/ 5 h 19"/>
                <a:gd name="T20" fmla="*/ 2 w 25"/>
                <a:gd name="T21" fmla="*/ 4 h 19"/>
                <a:gd name="T22" fmla="*/ 3 w 25"/>
                <a:gd name="T23" fmla="*/ 3 h 19"/>
                <a:gd name="T24" fmla="*/ 4 w 25"/>
                <a:gd name="T25" fmla="*/ 2 h 19"/>
                <a:gd name="T26" fmla="*/ 5 w 25"/>
                <a:gd name="T27" fmla="*/ 1 h 19"/>
                <a:gd name="T28" fmla="*/ 7 w 25"/>
                <a:gd name="T29" fmla="*/ 1 h 19"/>
                <a:gd name="T30" fmla="*/ 8 w 25"/>
                <a:gd name="T31" fmla="*/ 0 h 19"/>
                <a:gd name="T32" fmla="*/ 10 w 25"/>
                <a:gd name="T33" fmla="*/ 0 h 19"/>
                <a:gd name="T34" fmla="*/ 12 w 25"/>
                <a:gd name="T35" fmla="*/ 0 h 19"/>
                <a:gd name="T36" fmla="*/ 13 w 25"/>
                <a:gd name="T37" fmla="*/ 0 h 19"/>
                <a:gd name="T38" fmla="*/ 15 w 25"/>
                <a:gd name="T39" fmla="*/ 1 h 19"/>
                <a:gd name="T40" fmla="*/ 16 w 25"/>
                <a:gd name="T41" fmla="*/ 1 h 19"/>
                <a:gd name="T42" fmla="*/ 18 w 25"/>
                <a:gd name="T43" fmla="*/ 2 h 19"/>
                <a:gd name="T44" fmla="*/ 19 w 25"/>
                <a:gd name="T45" fmla="*/ 2 h 19"/>
                <a:gd name="T46" fmla="*/ 21 w 25"/>
                <a:gd name="T47" fmla="*/ 4 h 19"/>
                <a:gd name="T48" fmla="*/ 22 w 25"/>
                <a:gd name="T49" fmla="*/ 4 h 19"/>
                <a:gd name="T50" fmla="*/ 23 w 25"/>
                <a:gd name="T51" fmla="*/ 5 h 19"/>
                <a:gd name="T52" fmla="*/ 23 w 25"/>
                <a:gd name="T53" fmla="*/ 7 h 19"/>
                <a:gd name="T54" fmla="*/ 24 w 25"/>
                <a:gd name="T55" fmla="*/ 8 h 19"/>
                <a:gd name="T56" fmla="*/ 25 w 25"/>
                <a:gd name="T57" fmla="*/ 9 h 19"/>
                <a:gd name="T58" fmla="*/ 25 w 25"/>
                <a:gd name="T59" fmla="*/ 10 h 19"/>
                <a:gd name="T60" fmla="*/ 25 w 25"/>
                <a:gd name="T61" fmla="*/ 11 h 19"/>
                <a:gd name="T62" fmla="*/ 25 w 25"/>
                <a:gd name="T63" fmla="*/ 13 h 19"/>
                <a:gd name="T64" fmla="*/ 24 w 25"/>
                <a:gd name="T65" fmla="*/ 14 h 19"/>
                <a:gd name="T66" fmla="*/ 23 w 25"/>
                <a:gd name="T67" fmla="*/ 15 h 19"/>
                <a:gd name="T68" fmla="*/ 22 w 25"/>
                <a:gd name="T69" fmla="*/ 16 h 19"/>
                <a:gd name="T70" fmla="*/ 21 w 25"/>
                <a:gd name="T71" fmla="*/ 17 h 19"/>
                <a:gd name="T72" fmla="*/ 20 w 25"/>
                <a:gd name="T73" fmla="*/ 18 h 19"/>
                <a:gd name="T74" fmla="*/ 19 w 25"/>
                <a:gd name="T75" fmla="*/ 18 h 19"/>
                <a:gd name="T76" fmla="*/ 18 w 25"/>
                <a:gd name="T77" fmla="*/ 18 h 19"/>
                <a:gd name="T78" fmla="*/ 16 w 25"/>
                <a:gd name="T79" fmla="*/ 19 h 19"/>
                <a:gd name="T80" fmla="*/ 14 w 25"/>
                <a:gd name="T81" fmla="*/ 19 h 19"/>
                <a:gd name="T82" fmla="*/ 13 w 25"/>
                <a:gd name="T83" fmla="*/ 19 h 19"/>
                <a:gd name="T84" fmla="*/ 11 w 25"/>
                <a:gd name="T85" fmla="*/ 19 h 19"/>
                <a:gd name="T86" fmla="*/ 10 w 25"/>
                <a:gd name="T87" fmla="*/ 18 h 19"/>
                <a:gd name="T88" fmla="*/ 8 w 25"/>
                <a:gd name="T89" fmla="*/ 18 h 19"/>
                <a:gd name="T90" fmla="*/ 7 w 25"/>
                <a:gd name="T91" fmla="*/ 17 h 19"/>
                <a:gd name="T92" fmla="*/ 5 w 25"/>
                <a:gd name="T93" fmla="*/ 17 h 19"/>
                <a:gd name="T94" fmla="*/ 4 w 25"/>
                <a:gd name="T9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" h="19">
                  <a:moveTo>
                    <a:pt x="4" y="15"/>
                  </a:moveTo>
                  <a:lnTo>
                    <a:pt x="3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2" name="Freeform 64"/>
            <p:cNvSpPr>
              <a:spLocks/>
            </p:cNvSpPr>
            <p:nvPr/>
          </p:nvSpPr>
          <p:spPr bwMode="auto">
            <a:xfrm>
              <a:off x="2667000" y="5307013"/>
              <a:ext cx="38100" cy="28575"/>
            </a:xfrm>
            <a:custGeom>
              <a:avLst/>
              <a:gdLst>
                <a:gd name="T0" fmla="*/ 4 w 24"/>
                <a:gd name="T1" fmla="*/ 14 h 18"/>
                <a:gd name="T2" fmla="*/ 2 w 24"/>
                <a:gd name="T3" fmla="*/ 13 h 18"/>
                <a:gd name="T4" fmla="*/ 2 w 24"/>
                <a:gd name="T5" fmla="*/ 12 h 18"/>
                <a:gd name="T6" fmla="*/ 1 w 24"/>
                <a:gd name="T7" fmla="*/ 11 h 18"/>
                <a:gd name="T8" fmla="*/ 1 w 24"/>
                <a:gd name="T9" fmla="*/ 10 h 18"/>
                <a:gd name="T10" fmla="*/ 0 w 24"/>
                <a:gd name="T11" fmla="*/ 9 h 18"/>
                <a:gd name="T12" fmla="*/ 0 w 24"/>
                <a:gd name="T13" fmla="*/ 7 h 18"/>
                <a:gd name="T14" fmla="*/ 0 w 24"/>
                <a:gd name="T15" fmla="*/ 6 h 18"/>
                <a:gd name="T16" fmla="*/ 1 w 24"/>
                <a:gd name="T17" fmla="*/ 5 h 18"/>
                <a:gd name="T18" fmla="*/ 1 w 24"/>
                <a:gd name="T19" fmla="*/ 4 h 18"/>
                <a:gd name="T20" fmla="*/ 2 w 24"/>
                <a:gd name="T21" fmla="*/ 3 h 18"/>
                <a:gd name="T22" fmla="*/ 3 w 24"/>
                <a:gd name="T23" fmla="*/ 2 h 18"/>
                <a:gd name="T24" fmla="*/ 4 w 24"/>
                <a:gd name="T25" fmla="*/ 2 h 18"/>
                <a:gd name="T26" fmla="*/ 5 w 24"/>
                <a:gd name="T27" fmla="*/ 1 h 18"/>
                <a:gd name="T28" fmla="*/ 7 w 24"/>
                <a:gd name="T29" fmla="*/ 1 h 18"/>
                <a:gd name="T30" fmla="*/ 8 w 24"/>
                <a:gd name="T31" fmla="*/ 0 h 18"/>
                <a:gd name="T32" fmla="*/ 10 w 24"/>
                <a:gd name="T33" fmla="*/ 0 h 18"/>
                <a:gd name="T34" fmla="*/ 11 w 24"/>
                <a:gd name="T35" fmla="*/ 0 h 18"/>
                <a:gd name="T36" fmla="*/ 13 w 24"/>
                <a:gd name="T37" fmla="*/ 0 h 18"/>
                <a:gd name="T38" fmla="*/ 14 w 24"/>
                <a:gd name="T39" fmla="*/ 1 h 18"/>
                <a:gd name="T40" fmla="*/ 16 w 24"/>
                <a:gd name="T41" fmla="*/ 1 h 18"/>
                <a:gd name="T42" fmla="*/ 18 w 24"/>
                <a:gd name="T43" fmla="*/ 2 h 18"/>
                <a:gd name="T44" fmla="*/ 19 w 24"/>
                <a:gd name="T45" fmla="*/ 2 h 18"/>
                <a:gd name="T46" fmla="*/ 20 w 24"/>
                <a:gd name="T47" fmla="*/ 3 h 18"/>
                <a:gd name="T48" fmla="*/ 21 w 24"/>
                <a:gd name="T49" fmla="*/ 4 h 18"/>
                <a:gd name="T50" fmla="*/ 22 w 24"/>
                <a:gd name="T51" fmla="*/ 5 h 18"/>
                <a:gd name="T52" fmla="*/ 23 w 24"/>
                <a:gd name="T53" fmla="*/ 6 h 18"/>
                <a:gd name="T54" fmla="*/ 24 w 24"/>
                <a:gd name="T55" fmla="*/ 7 h 18"/>
                <a:gd name="T56" fmla="*/ 24 w 24"/>
                <a:gd name="T57" fmla="*/ 8 h 18"/>
                <a:gd name="T58" fmla="*/ 24 w 24"/>
                <a:gd name="T59" fmla="*/ 10 h 18"/>
                <a:gd name="T60" fmla="*/ 24 w 24"/>
                <a:gd name="T61" fmla="*/ 11 h 18"/>
                <a:gd name="T62" fmla="*/ 24 w 24"/>
                <a:gd name="T63" fmla="*/ 12 h 18"/>
                <a:gd name="T64" fmla="*/ 24 w 24"/>
                <a:gd name="T65" fmla="*/ 13 h 18"/>
                <a:gd name="T66" fmla="*/ 23 w 24"/>
                <a:gd name="T67" fmla="*/ 14 h 18"/>
                <a:gd name="T68" fmla="*/ 22 w 24"/>
                <a:gd name="T69" fmla="*/ 15 h 18"/>
                <a:gd name="T70" fmla="*/ 21 w 24"/>
                <a:gd name="T71" fmla="*/ 16 h 18"/>
                <a:gd name="T72" fmla="*/ 20 w 24"/>
                <a:gd name="T73" fmla="*/ 17 h 18"/>
                <a:gd name="T74" fmla="*/ 19 w 24"/>
                <a:gd name="T75" fmla="*/ 17 h 18"/>
                <a:gd name="T76" fmla="*/ 18 w 24"/>
                <a:gd name="T77" fmla="*/ 18 h 18"/>
                <a:gd name="T78" fmla="*/ 16 w 24"/>
                <a:gd name="T79" fmla="*/ 18 h 18"/>
                <a:gd name="T80" fmla="*/ 14 w 24"/>
                <a:gd name="T81" fmla="*/ 18 h 18"/>
                <a:gd name="T82" fmla="*/ 13 w 24"/>
                <a:gd name="T83" fmla="*/ 18 h 18"/>
                <a:gd name="T84" fmla="*/ 11 w 24"/>
                <a:gd name="T85" fmla="*/ 18 h 18"/>
                <a:gd name="T86" fmla="*/ 10 w 24"/>
                <a:gd name="T87" fmla="*/ 18 h 18"/>
                <a:gd name="T88" fmla="*/ 8 w 24"/>
                <a:gd name="T89" fmla="*/ 17 h 18"/>
                <a:gd name="T90" fmla="*/ 7 w 24"/>
                <a:gd name="T91" fmla="*/ 16 h 18"/>
                <a:gd name="T92" fmla="*/ 5 w 24"/>
                <a:gd name="T93" fmla="*/ 16 h 18"/>
                <a:gd name="T94" fmla="*/ 4 w 24"/>
                <a:gd name="T9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" h="18">
                  <a:moveTo>
                    <a:pt x="4" y="15"/>
                  </a:move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3" name="Freeform 66"/>
            <p:cNvSpPr>
              <a:spLocks/>
            </p:cNvSpPr>
            <p:nvPr/>
          </p:nvSpPr>
          <p:spPr bwMode="auto">
            <a:xfrm>
              <a:off x="2830512" y="5192713"/>
              <a:ext cx="38100" cy="26988"/>
            </a:xfrm>
            <a:custGeom>
              <a:avLst/>
              <a:gdLst>
                <a:gd name="T0" fmla="*/ 4 w 24"/>
                <a:gd name="T1" fmla="*/ 14 h 17"/>
                <a:gd name="T2" fmla="*/ 3 w 24"/>
                <a:gd name="T3" fmla="*/ 13 h 17"/>
                <a:gd name="T4" fmla="*/ 2 w 24"/>
                <a:gd name="T5" fmla="*/ 12 h 17"/>
                <a:gd name="T6" fmla="*/ 1 w 24"/>
                <a:gd name="T7" fmla="*/ 11 h 17"/>
                <a:gd name="T8" fmla="*/ 1 w 24"/>
                <a:gd name="T9" fmla="*/ 9 h 17"/>
                <a:gd name="T10" fmla="*/ 1 w 24"/>
                <a:gd name="T11" fmla="*/ 8 h 17"/>
                <a:gd name="T12" fmla="*/ 0 w 24"/>
                <a:gd name="T13" fmla="*/ 7 h 17"/>
                <a:gd name="T14" fmla="*/ 1 w 24"/>
                <a:gd name="T15" fmla="*/ 6 h 17"/>
                <a:gd name="T16" fmla="*/ 1 w 24"/>
                <a:gd name="T17" fmla="*/ 5 h 17"/>
                <a:gd name="T18" fmla="*/ 1 w 24"/>
                <a:gd name="T19" fmla="*/ 4 h 17"/>
                <a:gd name="T20" fmla="*/ 2 w 24"/>
                <a:gd name="T21" fmla="*/ 3 h 17"/>
                <a:gd name="T22" fmla="*/ 3 w 24"/>
                <a:gd name="T23" fmla="*/ 2 h 17"/>
                <a:gd name="T24" fmla="*/ 4 w 24"/>
                <a:gd name="T25" fmla="*/ 1 h 17"/>
                <a:gd name="T26" fmla="*/ 5 w 24"/>
                <a:gd name="T27" fmla="*/ 1 h 17"/>
                <a:gd name="T28" fmla="*/ 7 w 24"/>
                <a:gd name="T29" fmla="*/ 0 h 17"/>
                <a:gd name="T30" fmla="*/ 8 w 24"/>
                <a:gd name="T31" fmla="*/ 0 h 17"/>
                <a:gd name="T32" fmla="*/ 10 w 24"/>
                <a:gd name="T33" fmla="*/ 0 h 17"/>
                <a:gd name="T34" fmla="*/ 11 w 24"/>
                <a:gd name="T35" fmla="*/ 0 h 17"/>
                <a:gd name="T36" fmla="*/ 13 w 24"/>
                <a:gd name="T37" fmla="*/ 0 h 17"/>
                <a:gd name="T38" fmla="*/ 14 w 24"/>
                <a:gd name="T39" fmla="*/ 0 h 17"/>
                <a:gd name="T40" fmla="*/ 16 w 24"/>
                <a:gd name="T41" fmla="*/ 1 h 17"/>
                <a:gd name="T42" fmla="*/ 17 w 24"/>
                <a:gd name="T43" fmla="*/ 1 h 17"/>
                <a:gd name="T44" fmla="*/ 19 w 24"/>
                <a:gd name="T45" fmla="*/ 2 h 17"/>
                <a:gd name="T46" fmla="*/ 20 w 24"/>
                <a:gd name="T47" fmla="*/ 3 h 17"/>
                <a:gd name="T48" fmla="*/ 21 w 24"/>
                <a:gd name="T49" fmla="*/ 4 h 17"/>
                <a:gd name="T50" fmla="*/ 22 w 24"/>
                <a:gd name="T51" fmla="*/ 5 h 17"/>
                <a:gd name="T52" fmla="*/ 23 w 24"/>
                <a:gd name="T53" fmla="*/ 6 h 17"/>
                <a:gd name="T54" fmla="*/ 23 w 24"/>
                <a:gd name="T55" fmla="*/ 7 h 17"/>
                <a:gd name="T56" fmla="*/ 24 w 24"/>
                <a:gd name="T57" fmla="*/ 8 h 17"/>
                <a:gd name="T58" fmla="*/ 24 w 24"/>
                <a:gd name="T59" fmla="*/ 9 h 17"/>
                <a:gd name="T60" fmla="*/ 24 w 24"/>
                <a:gd name="T61" fmla="*/ 11 h 17"/>
                <a:gd name="T62" fmla="*/ 24 w 24"/>
                <a:gd name="T63" fmla="*/ 12 h 17"/>
                <a:gd name="T64" fmla="*/ 24 w 24"/>
                <a:gd name="T65" fmla="*/ 13 h 17"/>
                <a:gd name="T66" fmla="*/ 23 w 24"/>
                <a:gd name="T67" fmla="*/ 14 h 17"/>
                <a:gd name="T68" fmla="*/ 22 w 24"/>
                <a:gd name="T69" fmla="*/ 15 h 17"/>
                <a:gd name="T70" fmla="*/ 21 w 24"/>
                <a:gd name="T71" fmla="*/ 15 h 17"/>
                <a:gd name="T72" fmla="*/ 20 w 24"/>
                <a:gd name="T73" fmla="*/ 16 h 17"/>
                <a:gd name="T74" fmla="*/ 19 w 24"/>
                <a:gd name="T75" fmla="*/ 17 h 17"/>
                <a:gd name="T76" fmla="*/ 18 w 24"/>
                <a:gd name="T77" fmla="*/ 17 h 17"/>
                <a:gd name="T78" fmla="*/ 16 w 24"/>
                <a:gd name="T79" fmla="*/ 17 h 17"/>
                <a:gd name="T80" fmla="*/ 15 w 24"/>
                <a:gd name="T81" fmla="*/ 17 h 17"/>
                <a:gd name="T82" fmla="*/ 13 w 24"/>
                <a:gd name="T83" fmla="*/ 17 h 17"/>
                <a:gd name="T84" fmla="*/ 11 w 24"/>
                <a:gd name="T85" fmla="*/ 17 h 17"/>
                <a:gd name="T86" fmla="*/ 10 w 24"/>
                <a:gd name="T87" fmla="*/ 17 h 17"/>
                <a:gd name="T88" fmla="*/ 8 w 24"/>
                <a:gd name="T89" fmla="*/ 16 h 17"/>
                <a:gd name="T90" fmla="*/ 7 w 24"/>
                <a:gd name="T91" fmla="*/ 16 h 17"/>
                <a:gd name="T92" fmla="*/ 6 w 24"/>
                <a:gd name="T93" fmla="*/ 15 h 17"/>
                <a:gd name="T94" fmla="*/ 4 w 24"/>
                <a:gd name="T9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" h="17">
                  <a:moveTo>
                    <a:pt x="4" y="14"/>
                  </a:moveTo>
                  <a:lnTo>
                    <a:pt x="4" y="14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4" name="Freeform 68"/>
            <p:cNvSpPr>
              <a:spLocks/>
            </p:cNvSpPr>
            <p:nvPr/>
          </p:nvSpPr>
          <p:spPr bwMode="auto">
            <a:xfrm>
              <a:off x="2990850" y="5080001"/>
              <a:ext cx="36513" cy="28575"/>
            </a:xfrm>
            <a:custGeom>
              <a:avLst/>
              <a:gdLst>
                <a:gd name="T0" fmla="*/ 3 w 23"/>
                <a:gd name="T1" fmla="*/ 14 h 18"/>
                <a:gd name="T2" fmla="*/ 2 w 23"/>
                <a:gd name="T3" fmla="*/ 13 h 18"/>
                <a:gd name="T4" fmla="*/ 1 w 23"/>
                <a:gd name="T5" fmla="*/ 12 h 18"/>
                <a:gd name="T6" fmla="*/ 1 w 23"/>
                <a:gd name="T7" fmla="*/ 11 h 18"/>
                <a:gd name="T8" fmla="*/ 0 w 23"/>
                <a:gd name="T9" fmla="*/ 10 h 18"/>
                <a:gd name="T10" fmla="*/ 0 w 23"/>
                <a:gd name="T11" fmla="*/ 9 h 18"/>
                <a:gd name="T12" fmla="*/ 0 w 23"/>
                <a:gd name="T13" fmla="*/ 7 h 18"/>
                <a:gd name="T14" fmla="*/ 0 w 23"/>
                <a:gd name="T15" fmla="*/ 6 h 18"/>
                <a:gd name="T16" fmla="*/ 0 w 23"/>
                <a:gd name="T17" fmla="*/ 5 h 18"/>
                <a:gd name="T18" fmla="*/ 1 w 23"/>
                <a:gd name="T19" fmla="*/ 4 h 18"/>
                <a:gd name="T20" fmla="*/ 2 w 23"/>
                <a:gd name="T21" fmla="*/ 3 h 18"/>
                <a:gd name="T22" fmla="*/ 2 w 23"/>
                <a:gd name="T23" fmla="*/ 3 h 18"/>
                <a:gd name="T24" fmla="*/ 3 w 23"/>
                <a:gd name="T25" fmla="*/ 2 h 18"/>
                <a:gd name="T26" fmla="*/ 4 w 23"/>
                <a:gd name="T27" fmla="*/ 1 h 18"/>
                <a:gd name="T28" fmla="*/ 6 w 23"/>
                <a:gd name="T29" fmla="*/ 1 h 18"/>
                <a:gd name="T30" fmla="*/ 7 w 23"/>
                <a:gd name="T31" fmla="*/ 1 h 18"/>
                <a:gd name="T32" fmla="*/ 9 w 23"/>
                <a:gd name="T33" fmla="*/ 0 h 18"/>
                <a:gd name="T34" fmla="*/ 10 w 23"/>
                <a:gd name="T35" fmla="*/ 0 h 18"/>
                <a:gd name="T36" fmla="*/ 12 w 23"/>
                <a:gd name="T37" fmla="*/ 1 h 18"/>
                <a:gd name="T38" fmla="*/ 13 w 23"/>
                <a:gd name="T39" fmla="*/ 1 h 18"/>
                <a:gd name="T40" fmla="*/ 15 w 23"/>
                <a:gd name="T41" fmla="*/ 1 h 18"/>
                <a:gd name="T42" fmla="*/ 16 w 23"/>
                <a:gd name="T43" fmla="*/ 2 h 18"/>
                <a:gd name="T44" fmla="*/ 18 w 23"/>
                <a:gd name="T45" fmla="*/ 3 h 18"/>
                <a:gd name="T46" fmla="*/ 19 w 23"/>
                <a:gd name="T47" fmla="*/ 3 h 18"/>
                <a:gd name="T48" fmla="*/ 20 w 23"/>
                <a:gd name="T49" fmla="*/ 4 h 18"/>
                <a:gd name="T50" fmla="*/ 21 w 23"/>
                <a:gd name="T51" fmla="*/ 5 h 18"/>
                <a:gd name="T52" fmla="*/ 22 w 23"/>
                <a:gd name="T53" fmla="*/ 6 h 18"/>
                <a:gd name="T54" fmla="*/ 22 w 23"/>
                <a:gd name="T55" fmla="*/ 7 h 18"/>
                <a:gd name="T56" fmla="*/ 23 w 23"/>
                <a:gd name="T57" fmla="*/ 9 h 18"/>
                <a:gd name="T58" fmla="*/ 23 w 23"/>
                <a:gd name="T59" fmla="*/ 10 h 18"/>
                <a:gd name="T60" fmla="*/ 23 w 23"/>
                <a:gd name="T61" fmla="*/ 11 h 18"/>
                <a:gd name="T62" fmla="*/ 23 w 23"/>
                <a:gd name="T63" fmla="*/ 12 h 18"/>
                <a:gd name="T64" fmla="*/ 22 w 23"/>
                <a:gd name="T65" fmla="*/ 13 h 18"/>
                <a:gd name="T66" fmla="*/ 22 w 23"/>
                <a:gd name="T67" fmla="*/ 14 h 18"/>
                <a:gd name="T68" fmla="*/ 21 w 23"/>
                <a:gd name="T69" fmla="*/ 15 h 18"/>
                <a:gd name="T70" fmla="*/ 20 w 23"/>
                <a:gd name="T71" fmla="*/ 16 h 18"/>
                <a:gd name="T72" fmla="*/ 19 w 23"/>
                <a:gd name="T73" fmla="*/ 16 h 18"/>
                <a:gd name="T74" fmla="*/ 18 w 23"/>
                <a:gd name="T75" fmla="*/ 17 h 18"/>
                <a:gd name="T76" fmla="*/ 17 w 23"/>
                <a:gd name="T77" fmla="*/ 18 h 18"/>
                <a:gd name="T78" fmla="*/ 15 w 23"/>
                <a:gd name="T79" fmla="*/ 18 h 18"/>
                <a:gd name="T80" fmla="*/ 14 w 23"/>
                <a:gd name="T81" fmla="*/ 18 h 18"/>
                <a:gd name="T82" fmla="*/ 12 w 23"/>
                <a:gd name="T83" fmla="*/ 18 h 18"/>
                <a:gd name="T84" fmla="*/ 11 w 23"/>
                <a:gd name="T85" fmla="*/ 18 h 18"/>
                <a:gd name="T86" fmla="*/ 9 w 23"/>
                <a:gd name="T87" fmla="*/ 17 h 18"/>
                <a:gd name="T88" fmla="*/ 8 w 23"/>
                <a:gd name="T89" fmla="*/ 17 h 18"/>
                <a:gd name="T90" fmla="*/ 6 w 23"/>
                <a:gd name="T91" fmla="*/ 16 h 18"/>
                <a:gd name="T92" fmla="*/ 5 w 23"/>
                <a:gd name="T93" fmla="*/ 15 h 18"/>
                <a:gd name="T94" fmla="*/ 4 w 23"/>
                <a:gd name="T9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18">
                  <a:moveTo>
                    <a:pt x="4" y="15"/>
                  </a:move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5" name="Freeform 70"/>
            <p:cNvSpPr>
              <a:spLocks/>
            </p:cNvSpPr>
            <p:nvPr/>
          </p:nvSpPr>
          <p:spPr bwMode="auto">
            <a:xfrm>
              <a:off x="3144837" y="4972051"/>
              <a:ext cx="36513" cy="26988"/>
            </a:xfrm>
            <a:custGeom>
              <a:avLst/>
              <a:gdLst>
                <a:gd name="T0" fmla="*/ 4 w 23"/>
                <a:gd name="T1" fmla="*/ 13 h 17"/>
                <a:gd name="T2" fmla="*/ 3 w 23"/>
                <a:gd name="T3" fmla="*/ 12 h 17"/>
                <a:gd name="T4" fmla="*/ 2 w 23"/>
                <a:gd name="T5" fmla="*/ 11 h 17"/>
                <a:gd name="T6" fmla="*/ 1 w 23"/>
                <a:gd name="T7" fmla="*/ 10 h 17"/>
                <a:gd name="T8" fmla="*/ 1 w 23"/>
                <a:gd name="T9" fmla="*/ 9 h 17"/>
                <a:gd name="T10" fmla="*/ 1 w 23"/>
                <a:gd name="T11" fmla="*/ 8 h 17"/>
                <a:gd name="T12" fmla="*/ 0 w 23"/>
                <a:gd name="T13" fmla="*/ 7 h 17"/>
                <a:gd name="T14" fmla="*/ 1 w 23"/>
                <a:gd name="T15" fmla="*/ 6 h 17"/>
                <a:gd name="T16" fmla="*/ 1 w 23"/>
                <a:gd name="T17" fmla="*/ 5 h 17"/>
                <a:gd name="T18" fmla="*/ 1 w 23"/>
                <a:gd name="T19" fmla="*/ 4 h 17"/>
                <a:gd name="T20" fmla="*/ 2 w 23"/>
                <a:gd name="T21" fmla="*/ 3 h 17"/>
                <a:gd name="T22" fmla="*/ 3 w 23"/>
                <a:gd name="T23" fmla="*/ 2 h 17"/>
                <a:gd name="T24" fmla="*/ 4 w 23"/>
                <a:gd name="T25" fmla="*/ 1 h 17"/>
                <a:gd name="T26" fmla="*/ 5 w 23"/>
                <a:gd name="T27" fmla="*/ 1 h 17"/>
                <a:gd name="T28" fmla="*/ 7 w 23"/>
                <a:gd name="T29" fmla="*/ 0 h 17"/>
                <a:gd name="T30" fmla="*/ 8 w 23"/>
                <a:gd name="T31" fmla="*/ 0 h 17"/>
                <a:gd name="T32" fmla="*/ 9 w 23"/>
                <a:gd name="T33" fmla="*/ 0 h 17"/>
                <a:gd name="T34" fmla="*/ 11 w 23"/>
                <a:gd name="T35" fmla="*/ 0 h 17"/>
                <a:gd name="T36" fmla="*/ 12 w 23"/>
                <a:gd name="T37" fmla="*/ 0 h 17"/>
                <a:gd name="T38" fmla="*/ 14 w 23"/>
                <a:gd name="T39" fmla="*/ 1 h 17"/>
                <a:gd name="T40" fmla="*/ 15 w 23"/>
                <a:gd name="T41" fmla="*/ 1 h 17"/>
                <a:gd name="T42" fmla="*/ 17 w 23"/>
                <a:gd name="T43" fmla="*/ 1 h 17"/>
                <a:gd name="T44" fmla="*/ 18 w 23"/>
                <a:gd name="T45" fmla="*/ 2 h 17"/>
                <a:gd name="T46" fmla="*/ 19 w 23"/>
                <a:gd name="T47" fmla="*/ 3 h 17"/>
                <a:gd name="T48" fmla="*/ 20 w 23"/>
                <a:gd name="T49" fmla="*/ 4 h 17"/>
                <a:gd name="T50" fmla="*/ 21 w 23"/>
                <a:gd name="T51" fmla="*/ 5 h 17"/>
                <a:gd name="T52" fmla="*/ 22 w 23"/>
                <a:gd name="T53" fmla="*/ 6 h 17"/>
                <a:gd name="T54" fmla="*/ 23 w 23"/>
                <a:gd name="T55" fmla="*/ 7 h 17"/>
                <a:gd name="T56" fmla="*/ 23 w 23"/>
                <a:gd name="T57" fmla="*/ 8 h 17"/>
                <a:gd name="T58" fmla="*/ 23 w 23"/>
                <a:gd name="T59" fmla="*/ 9 h 17"/>
                <a:gd name="T60" fmla="*/ 23 w 23"/>
                <a:gd name="T61" fmla="*/ 10 h 17"/>
                <a:gd name="T62" fmla="*/ 23 w 23"/>
                <a:gd name="T63" fmla="*/ 11 h 17"/>
                <a:gd name="T64" fmla="*/ 23 w 23"/>
                <a:gd name="T65" fmla="*/ 12 h 17"/>
                <a:gd name="T66" fmla="*/ 22 w 23"/>
                <a:gd name="T67" fmla="*/ 13 h 17"/>
                <a:gd name="T68" fmla="*/ 22 w 23"/>
                <a:gd name="T69" fmla="*/ 14 h 17"/>
                <a:gd name="T70" fmla="*/ 21 w 23"/>
                <a:gd name="T71" fmla="*/ 15 h 17"/>
                <a:gd name="T72" fmla="*/ 20 w 23"/>
                <a:gd name="T73" fmla="*/ 16 h 17"/>
                <a:gd name="T74" fmla="*/ 19 w 23"/>
                <a:gd name="T75" fmla="*/ 16 h 17"/>
                <a:gd name="T76" fmla="*/ 17 w 23"/>
                <a:gd name="T77" fmla="*/ 17 h 17"/>
                <a:gd name="T78" fmla="*/ 16 w 23"/>
                <a:gd name="T79" fmla="*/ 17 h 17"/>
                <a:gd name="T80" fmla="*/ 14 w 23"/>
                <a:gd name="T81" fmla="*/ 17 h 17"/>
                <a:gd name="T82" fmla="*/ 13 w 23"/>
                <a:gd name="T83" fmla="*/ 17 h 17"/>
                <a:gd name="T84" fmla="*/ 11 w 23"/>
                <a:gd name="T85" fmla="*/ 17 h 17"/>
                <a:gd name="T86" fmla="*/ 10 w 23"/>
                <a:gd name="T87" fmla="*/ 16 h 17"/>
                <a:gd name="T88" fmla="*/ 8 w 23"/>
                <a:gd name="T89" fmla="*/ 16 h 17"/>
                <a:gd name="T90" fmla="*/ 7 w 23"/>
                <a:gd name="T91" fmla="*/ 15 h 17"/>
                <a:gd name="T92" fmla="*/ 6 w 23"/>
                <a:gd name="T93" fmla="*/ 15 h 17"/>
                <a:gd name="T94" fmla="*/ 4 w 23"/>
                <a:gd name="T9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17">
                  <a:moveTo>
                    <a:pt x="4" y="14"/>
                  </a:moveTo>
                  <a:lnTo>
                    <a:pt x="4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6" name="Freeform 76"/>
            <p:cNvSpPr>
              <a:spLocks/>
            </p:cNvSpPr>
            <p:nvPr/>
          </p:nvSpPr>
          <p:spPr bwMode="auto">
            <a:xfrm>
              <a:off x="3297237" y="4865688"/>
              <a:ext cx="34925" cy="26988"/>
            </a:xfrm>
            <a:custGeom>
              <a:avLst/>
              <a:gdLst>
                <a:gd name="T0" fmla="*/ 3 w 22"/>
                <a:gd name="T1" fmla="*/ 13 h 17"/>
                <a:gd name="T2" fmla="*/ 2 w 22"/>
                <a:gd name="T3" fmla="*/ 12 h 17"/>
                <a:gd name="T4" fmla="*/ 1 w 22"/>
                <a:gd name="T5" fmla="*/ 11 h 17"/>
                <a:gd name="T6" fmla="*/ 1 w 22"/>
                <a:gd name="T7" fmla="*/ 10 h 17"/>
                <a:gd name="T8" fmla="*/ 0 w 22"/>
                <a:gd name="T9" fmla="*/ 9 h 17"/>
                <a:gd name="T10" fmla="*/ 0 w 22"/>
                <a:gd name="T11" fmla="*/ 8 h 17"/>
                <a:gd name="T12" fmla="*/ 0 w 22"/>
                <a:gd name="T13" fmla="*/ 7 h 17"/>
                <a:gd name="T14" fmla="*/ 0 w 22"/>
                <a:gd name="T15" fmla="*/ 6 h 17"/>
                <a:gd name="T16" fmla="*/ 0 w 22"/>
                <a:gd name="T17" fmla="*/ 5 h 17"/>
                <a:gd name="T18" fmla="*/ 1 w 22"/>
                <a:gd name="T19" fmla="*/ 4 h 17"/>
                <a:gd name="T20" fmla="*/ 1 w 22"/>
                <a:gd name="T21" fmla="*/ 3 h 17"/>
                <a:gd name="T22" fmla="*/ 2 w 22"/>
                <a:gd name="T23" fmla="*/ 2 h 17"/>
                <a:gd name="T24" fmla="*/ 3 w 22"/>
                <a:gd name="T25" fmla="*/ 2 h 17"/>
                <a:gd name="T26" fmla="*/ 4 w 22"/>
                <a:gd name="T27" fmla="*/ 1 h 17"/>
                <a:gd name="T28" fmla="*/ 5 w 22"/>
                <a:gd name="T29" fmla="*/ 1 h 17"/>
                <a:gd name="T30" fmla="*/ 7 w 22"/>
                <a:gd name="T31" fmla="*/ 1 h 17"/>
                <a:gd name="T32" fmla="*/ 8 w 22"/>
                <a:gd name="T33" fmla="*/ 0 h 17"/>
                <a:gd name="T34" fmla="*/ 10 w 22"/>
                <a:gd name="T35" fmla="*/ 0 h 17"/>
                <a:gd name="T36" fmla="*/ 11 w 22"/>
                <a:gd name="T37" fmla="*/ 1 h 17"/>
                <a:gd name="T38" fmla="*/ 12 w 22"/>
                <a:gd name="T39" fmla="*/ 1 h 17"/>
                <a:gd name="T40" fmla="*/ 14 w 22"/>
                <a:gd name="T41" fmla="*/ 1 h 17"/>
                <a:gd name="T42" fmla="*/ 15 w 22"/>
                <a:gd name="T43" fmla="*/ 2 h 17"/>
                <a:gd name="T44" fmla="*/ 17 w 22"/>
                <a:gd name="T45" fmla="*/ 2 h 17"/>
                <a:gd name="T46" fmla="*/ 18 w 22"/>
                <a:gd name="T47" fmla="*/ 3 h 17"/>
                <a:gd name="T48" fmla="*/ 19 w 22"/>
                <a:gd name="T49" fmla="*/ 4 h 17"/>
                <a:gd name="T50" fmla="*/ 20 w 22"/>
                <a:gd name="T51" fmla="*/ 5 h 17"/>
                <a:gd name="T52" fmla="*/ 21 w 22"/>
                <a:gd name="T53" fmla="*/ 6 h 17"/>
                <a:gd name="T54" fmla="*/ 21 w 22"/>
                <a:gd name="T55" fmla="*/ 7 h 17"/>
                <a:gd name="T56" fmla="*/ 22 w 22"/>
                <a:gd name="T57" fmla="*/ 8 h 17"/>
                <a:gd name="T58" fmla="*/ 22 w 22"/>
                <a:gd name="T59" fmla="*/ 9 h 17"/>
                <a:gd name="T60" fmla="*/ 22 w 22"/>
                <a:gd name="T61" fmla="*/ 10 h 17"/>
                <a:gd name="T62" fmla="*/ 22 w 22"/>
                <a:gd name="T63" fmla="*/ 11 h 17"/>
                <a:gd name="T64" fmla="*/ 22 w 22"/>
                <a:gd name="T65" fmla="*/ 12 h 17"/>
                <a:gd name="T66" fmla="*/ 21 w 22"/>
                <a:gd name="T67" fmla="*/ 14 h 17"/>
                <a:gd name="T68" fmla="*/ 21 w 22"/>
                <a:gd name="T69" fmla="*/ 14 h 17"/>
                <a:gd name="T70" fmla="*/ 20 w 22"/>
                <a:gd name="T71" fmla="*/ 15 h 17"/>
                <a:gd name="T72" fmla="*/ 19 w 22"/>
                <a:gd name="T73" fmla="*/ 16 h 17"/>
                <a:gd name="T74" fmla="*/ 17 w 22"/>
                <a:gd name="T75" fmla="*/ 16 h 17"/>
                <a:gd name="T76" fmla="*/ 16 w 22"/>
                <a:gd name="T77" fmla="*/ 17 h 17"/>
                <a:gd name="T78" fmla="*/ 15 w 22"/>
                <a:gd name="T79" fmla="*/ 17 h 17"/>
                <a:gd name="T80" fmla="*/ 14 w 22"/>
                <a:gd name="T81" fmla="*/ 17 h 17"/>
                <a:gd name="T82" fmla="*/ 12 w 22"/>
                <a:gd name="T83" fmla="*/ 17 h 17"/>
                <a:gd name="T84" fmla="*/ 11 w 22"/>
                <a:gd name="T85" fmla="*/ 17 h 17"/>
                <a:gd name="T86" fmla="*/ 9 w 22"/>
                <a:gd name="T87" fmla="*/ 16 h 17"/>
                <a:gd name="T88" fmla="*/ 7 w 22"/>
                <a:gd name="T89" fmla="*/ 16 h 17"/>
                <a:gd name="T90" fmla="*/ 6 w 22"/>
                <a:gd name="T91" fmla="*/ 15 h 17"/>
                <a:gd name="T92" fmla="*/ 5 w 22"/>
                <a:gd name="T93" fmla="*/ 15 h 17"/>
                <a:gd name="T94" fmla="*/ 4 w 22"/>
                <a:gd name="T9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17">
                  <a:moveTo>
                    <a:pt x="4" y="14"/>
                  </a:moveTo>
                  <a:lnTo>
                    <a:pt x="3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7" name="Freeform 78"/>
            <p:cNvSpPr>
              <a:spLocks/>
            </p:cNvSpPr>
            <p:nvPr/>
          </p:nvSpPr>
          <p:spPr bwMode="auto">
            <a:xfrm>
              <a:off x="3443287" y="4762501"/>
              <a:ext cx="36513" cy="26988"/>
            </a:xfrm>
            <a:custGeom>
              <a:avLst/>
              <a:gdLst>
                <a:gd name="T0" fmla="*/ 4 w 23"/>
                <a:gd name="T1" fmla="*/ 13 h 17"/>
                <a:gd name="T2" fmla="*/ 3 w 23"/>
                <a:gd name="T3" fmla="*/ 12 h 17"/>
                <a:gd name="T4" fmla="*/ 2 w 23"/>
                <a:gd name="T5" fmla="*/ 11 h 17"/>
                <a:gd name="T6" fmla="*/ 1 w 23"/>
                <a:gd name="T7" fmla="*/ 10 h 17"/>
                <a:gd name="T8" fmla="*/ 1 w 23"/>
                <a:gd name="T9" fmla="*/ 9 h 17"/>
                <a:gd name="T10" fmla="*/ 0 w 23"/>
                <a:gd name="T11" fmla="*/ 8 h 17"/>
                <a:gd name="T12" fmla="*/ 0 w 23"/>
                <a:gd name="T13" fmla="*/ 7 h 17"/>
                <a:gd name="T14" fmla="*/ 0 w 23"/>
                <a:gd name="T15" fmla="*/ 6 h 17"/>
                <a:gd name="T16" fmla="*/ 1 w 23"/>
                <a:gd name="T17" fmla="*/ 5 h 17"/>
                <a:gd name="T18" fmla="*/ 1 w 23"/>
                <a:gd name="T19" fmla="*/ 4 h 17"/>
                <a:gd name="T20" fmla="*/ 2 w 23"/>
                <a:gd name="T21" fmla="*/ 3 h 17"/>
                <a:gd name="T22" fmla="*/ 3 w 23"/>
                <a:gd name="T23" fmla="*/ 2 h 17"/>
                <a:gd name="T24" fmla="*/ 4 w 23"/>
                <a:gd name="T25" fmla="*/ 2 h 17"/>
                <a:gd name="T26" fmla="*/ 5 w 23"/>
                <a:gd name="T27" fmla="*/ 1 h 17"/>
                <a:gd name="T28" fmla="*/ 6 w 23"/>
                <a:gd name="T29" fmla="*/ 1 h 17"/>
                <a:gd name="T30" fmla="*/ 7 w 23"/>
                <a:gd name="T31" fmla="*/ 0 h 17"/>
                <a:gd name="T32" fmla="*/ 9 w 23"/>
                <a:gd name="T33" fmla="*/ 0 h 17"/>
                <a:gd name="T34" fmla="*/ 10 w 23"/>
                <a:gd name="T35" fmla="*/ 0 h 17"/>
                <a:gd name="T36" fmla="*/ 12 w 23"/>
                <a:gd name="T37" fmla="*/ 0 h 17"/>
                <a:gd name="T38" fmla="*/ 13 w 23"/>
                <a:gd name="T39" fmla="*/ 1 h 17"/>
                <a:gd name="T40" fmla="*/ 14 w 23"/>
                <a:gd name="T41" fmla="*/ 1 h 17"/>
                <a:gd name="T42" fmla="*/ 16 w 23"/>
                <a:gd name="T43" fmla="*/ 2 h 17"/>
                <a:gd name="T44" fmla="*/ 17 w 23"/>
                <a:gd name="T45" fmla="*/ 3 h 17"/>
                <a:gd name="T46" fmla="*/ 18 w 23"/>
                <a:gd name="T47" fmla="*/ 3 h 17"/>
                <a:gd name="T48" fmla="*/ 19 w 23"/>
                <a:gd name="T49" fmla="*/ 4 h 17"/>
                <a:gd name="T50" fmla="*/ 20 w 23"/>
                <a:gd name="T51" fmla="*/ 5 h 17"/>
                <a:gd name="T52" fmla="*/ 21 w 23"/>
                <a:gd name="T53" fmla="*/ 6 h 17"/>
                <a:gd name="T54" fmla="*/ 22 w 23"/>
                <a:gd name="T55" fmla="*/ 7 h 17"/>
                <a:gd name="T56" fmla="*/ 22 w 23"/>
                <a:gd name="T57" fmla="*/ 8 h 17"/>
                <a:gd name="T58" fmla="*/ 22 w 23"/>
                <a:gd name="T59" fmla="*/ 9 h 17"/>
                <a:gd name="T60" fmla="*/ 23 w 23"/>
                <a:gd name="T61" fmla="*/ 10 h 17"/>
                <a:gd name="T62" fmla="*/ 22 w 23"/>
                <a:gd name="T63" fmla="*/ 11 h 17"/>
                <a:gd name="T64" fmla="*/ 22 w 23"/>
                <a:gd name="T65" fmla="*/ 12 h 17"/>
                <a:gd name="T66" fmla="*/ 22 w 23"/>
                <a:gd name="T67" fmla="*/ 13 h 17"/>
                <a:gd name="T68" fmla="*/ 21 w 23"/>
                <a:gd name="T69" fmla="*/ 14 h 17"/>
                <a:gd name="T70" fmla="*/ 20 w 23"/>
                <a:gd name="T71" fmla="*/ 15 h 17"/>
                <a:gd name="T72" fmla="*/ 19 w 23"/>
                <a:gd name="T73" fmla="*/ 16 h 17"/>
                <a:gd name="T74" fmla="*/ 18 w 23"/>
                <a:gd name="T75" fmla="*/ 16 h 17"/>
                <a:gd name="T76" fmla="*/ 17 w 23"/>
                <a:gd name="T77" fmla="*/ 16 h 17"/>
                <a:gd name="T78" fmla="*/ 16 w 23"/>
                <a:gd name="T79" fmla="*/ 17 h 17"/>
                <a:gd name="T80" fmla="*/ 14 w 23"/>
                <a:gd name="T81" fmla="*/ 17 h 17"/>
                <a:gd name="T82" fmla="*/ 13 w 23"/>
                <a:gd name="T83" fmla="*/ 17 h 17"/>
                <a:gd name="T84" fmla="*/ 11 w 23"/>
                <a:gd name="T85" fmla="*/ 16 h 17"/>
                <a:gd name="T86" fmla="*/ 10 w 23"/>
                <a:gd name="T87" fmla="*/ 16 h 17"/>
                <a:gd name="T88" fmla="*/ 8 w 23"/>
                <a:gd name="T89" fmla="*/ 16 h 17"/>
                <a:gd name="T90" fmla="*/ 7 w 23"/>
                <a:gd name="T91" fmla="*/ 15 h 17"/>
                <a:gd name="T92" fmla="*/ 5 w 23"/>
                <a:gd name="T93" fmla="*/ 14 h 17"/>
                <a:gd name="T94" fmla="*/ 4 w 23"/>
                <a:gd name="T9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17">
                  <a:moveTo>
                    <a:pt x="4" y="13"/>
                  </a:moveTo>
                  <a:lnTo>
                    <a:pt x="4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8" name="Freeform 80"/>
            <p:cNvSpPr>
              <a:spLocks/>
            </p:cNvSpPr>
            <p:nvPr/>
          </p:nvSpPr>
          <p:spPr bwMode="auto">
            <a:xfrm>
              <a:off x="3586162" y="4662488"/>
              <a:ext cx="36513" cy="25400"/>
            </a:xfrm>
            <a:custGeom>
              <a:avLst/>
              <a:gdLst>
                <a:gd name="T0" fmla="*/ 4 w 23"/>
                <a:gd name="T1" fmla="*/ 13 h 16"/>
                <a:gd name="T2" fmla="*/ 3 w 23"/>
                <a:gd name="T3" fmla="*/ 12 h 16"/>
                <a:gd name="T4" fmla="*/ 2 w 23"/>
                <a:gd name="T5" fmla="*/ 11 h 16"/>
                <a:gd name="T6" fmla="*/ 2 w 23"/>
                <a:gd name="T7" fmla="*/ 10 h 16"/>
                <a:gd name="T8" fmla="*/ 1 w 23"/>
                <a:gd name="T9" fmla="*/ 9 h 16"/>
                <a:gd name="T10" fmla="*/ 1 w 23"/>
                <a:gd name="T11" fmla="*/ 8 h 16"/>
                <a:gd name="T12" fmla="*/ 0 w 23"/>
                <a:gd name="T13" fmla="*/ 7 h 16"/>
                <a:gd name="T14" fmla="*/ 1 w 23"/>
                <a:gd name="T15" fmla="*/ 5 h 16"/>
                <a:gd name="T16" fmla="*/ 1 w 23"/>
                <a:gd name="T17" fmla="*/ 4 h 16"/>
                <a:gd name="T18" fmla="*/ 1 w 23"/>
                <a:gd name="T19" fmla="*/ 4 h 16"/>
                <a:gd name="T20" fmla="*/ 2 w 23"/>
                <a:gd name="T21" fmla="*/ 3 h 16"/>
                <a:gd name="T22" fmla="*/ 3 w 23"/>
                <a:gd name="T23" fmla="*/ 2 h 16"/>
                <a:gd name="T24" fmla="*/ 4 w 23"/>
                <a:gd name="T25" fmla="*/ 2 h 16"/>
                <a:gd name="T26" fmla="*/ 5 w 23"/>
                <a:gd name="T27" fmla="*/ 1 h 16"/>
                <a:gd name="T28" fmla="*/ 6 w 23"/>
                <a:gd name="T29" fmla="*/ 0 h 16"/>
                <a:gd name="T30" fmla="*/ 7 w 23"/>
                <a:gd name="T31" fmla="*/ 0 h 16"/>
                <a:gd name="T32" fmla="*/ 9 w 23"/>
                <a:gd name="T33" fmla="*/ 0 h 16"/>
                <a:gd name="T34" fmla="*/ 10 w 23"/>
                <a:gd name="T35" fmla="*/ 0 h 16"/>
                <a:gd name="T36" fmla="*/ 12 w 23"/>
                <a:gd name="T37" fmla="*/ 0 h 16"/>
                <a:gd name="T38" fmla="*/ 13 w 23"/>
                <a:gd name="T39" fmla="*/ 1 h 16"/>
                <a:gd name="T40" fmla="*/ 14 w 23"/>
                <a:gd name="T41" fmla="*/ 1 h 16"/>
                <a:gd name="T42" fmla="*/ 16 w 23"/>
                <a:gd name="T43" fmla="*/ 2 h 16"/>
                <a:gd name="T44" fmla="*/ 17 w 23"/>
                <a:gd name="T45" fmla="*/ 2 h 16"/>
                <a:gd name="T46" fmla="*/ 18 w 23"/>
                <a:gd name="T47" fmla="*/ 3 h 16"/>
                <a:gd name="T48" fmla="*/ 19 w 23"/>
                <a:gd name="T49" fmla="*/ 4 h 16"/>
                <a:gd name="T50" fmla="*/ 20 w 23"/>
                <a:gd name="T51" fmla="*/ 5 h 16"/>
                <a:gd name="T52" fmla="*/ 21 w 23"/>
                <a:gd name="T53" fmla="*/ 6 h 16"/>
                <a:gd name="T54" fmla="*/ 22 w 23"/>
                <a:gd name="T55" fmla="*/ 7 h 16"/>
                <a:gd name="T56" fmla="*/ 22 w 23"/>
                <a:gd name="T57" fmla="*/ 8 h 16"/>
                <a:gd name="T58" fmla="*/ 22 w 23"/>
                <a:gd name="T59" fmla="*/ 9 h 16"/>
                <a:gd name="T60" fmla="*/ 23 w 23"/>
                <a:gd name="T61" fmla="*/ 10 h 16"/>
                <a:gd name="T62" fmla="*/ 22 w 23"/>
                <a:gd name="T63" fmla="*/ 11 h 16"/>
                <a:gd name="T64" fmla="*/ 22 w 23"/>
                <a:gd name="T65" fmla="*/ 12 h 16"/>
                <a:gd name="T66" fmla="*/ 22 w 23"/>
                <a:gd name="T67" fmla="*/ 13 h 16"/>
                <a:gd name="T68" fmla="*/ 21 w 23"/>
                <a:gd name="T69" fmla="*/ 14 h 16"/>
                <a:gd name="T70" fmla="*/ 20 w 23"/>
                <a:gd name="T71" fmla="*/ 14 h 16"/>
                <a:gd name="T72" fmla="*/ 19 w 23"/>
                <a:gd name="T73" fmla="*/ 15 h 16"/>
                <a:gd name="T74" fmla="*/ 18 w 23"/>
                <a:gd name="T75" fmla="*/ 15 h 16"/>
                <a:gd name="T76" fmla="*/ 17 w 23"/>
                <a:gd name="T77" fmla="*/ 16 h 16"/>
                <a:gd name="T78" fmla="*/ 16 w 23"/>
                <a:gd name="T79" fmla="*/ 16 h 16"/>
                <a:gd name="T80" fmla="*/ 14 w 23"/>
                <a:gd name="T81" fmla="*/ 16 h 16"/>
                <a:gd name="T82" fmla="*/ 13 w 23"/>
                <a:gd name="T83" fmla="*/ 16 h 16"/>
                <a:gd name="T84" fmla="*/ 11 w 23"/>
                <a:gd name="T85" fmla="*/ 16 h 16"/>
                <a:gd name="T86" fmla="*/ 10 w 23"/>
                <a:gd name="T87" fmla="*/ 16 h 16"/>
                <a:gd name="T88" fmla="*/ 8 w 23"/>
                <a:gd name="T89" fmla="*/ 15 h 16"/>
                <a:gd name="T90" fmla="*/ 7 w 23"/>
                <a:gd name="T91" fmla="*/ 14 h 16"/>
                <a:gd name="T92" fmla="*/ 6 w 23"/>
                <a:gd name="T93" fmla="*/ 14 h 16"/>
                <a:gd name="T94" fmla="*/ 5 w 23"/>
                <a:gd name="T9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16">
                  <a:moveTo>
                    <a:pt x="5" y="13"/>
                  </a:move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5" y="13"/>
                  </a:lnTo>
                  <a:lnTo>
                    <a:pt x="5" y="1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09" name="Freeform 82"/>
            <p:cNvSpPr>
              <a:spLocks/>
            </p:cNvSpPr>
            <p:nvPr/>
          </p:nvSpPr>
          <p:spPr bwMode="auto">
            <a:xfrm>
              <a:off x="3727450" y="4565651"/>
              <a:ext cx="33338" cy="23813"/>
            </a:xfrm>
            <a:custGeom>
              <a:avLst/>
              <a:gdLst>
                <a:gd name="T0" fmla="*/ 3 w 21"/>
                <a:gd name="T1" fmla="*/ 12 h 15"/>
                <a:gd name="T2" fmla="*/ 2 w 21"/>
                <a:gd name="T3" fmla="*/ 11 h 15"/>
                <a:gd name="T4" fmla="*/ 1 w 21"/>
                <a:gd name="T5" fmla="*/ 10 h 15"/>
                <a:gd name="T6" fmla="*/ 1 w 21"/>
                <a:gd name="T7" fmla="*/ 9 h 15"/>
                <a:gd name="T8" fmla="*/ 0 w 21"/>
                <a:gd name="T9" fmla="*/ 8 h 15"/>
                <a:gd name="T10" fmla="*/ 0 w 21"/>
                <a:gd name="T11" fmla="*/ 7 h 15"/>
                <a:gd name="T12" fmla="*/ 0 w 21"/>
                <a:gd name="T13" fmla="*/ 6 h 15"/>
                <a:gd name="T14" fmla="*/ 0 w 21"/>
                <a:gd name="T15" fmla="*/ 5 h 15"/>
                <a:gd name="T16" fmla="*/ 0 w 21"/>
                <a:gd name="T17" fmla="*/ 4 h 15"/>
                <a:gd name="T18" fmla="*/ 0 w 21"/>
                <a:gd name="T19" fmla="*/ 3 h 15"/>
                <a:gd name="T20" fmla="*/ 1 w 21"/>
                <a:gd name="T21" fmla="*/ 2 h 15"/>
                <a:gd name="T22" fmla="*/ 1 w 21"/>
                <a:gd name="T23" fmla="*/ 1 h 15"/>
                <a:gd name="T24" fmla="*/ 3 w 21"/>
                <a:gd name="T25" fmla="*/ 1 h 15"/>
                <a:gd name="T26" fmla="*/ 4 w 21"/>
                <a:gd name="T27" fmla="*/ 0 h 15"/>
                <a:gd name="T28" fmla="*/ 5 w 21"/>
                <a:gd name="T29" fmla="*/ 0 h 15"/>
                <a:gd name="T30" fmla="*/ 6 w 21"/>
                <a:gd name="T31" fmla="*/ 0 h 15"/>
                <a:gd name="T32" fmla="*/ 7 w 21"/>
                <a:gd name="T33" fmla="*/ 0 h 15"/>
                <a:gd name="T34" fmla="*/ 9 w 21"/>
                <a:gd name="T35" fmla="*/ 0 h 15"/>
                <a:gd name="T36" fmla="*/ 10 w 21"/>
                <a:gd name="T37" fmla="*/ 0 h 15"/>
                <a:gd name="T38" fmla="*/ 12 w 21"/>
                <a:gd name="T39" fmla="*/ 0 h 15"/>
                <a:gd name="T40" fmla="*/ 13 w 21"/>
                <a:gd name="T41" fmla="*/ 0 h 15"/>
                <a:gd name="T42" fmla="*/ 14 w 21"/>
                <a:gd name="T43" fmla="*/ 1 h 15"/>
                <a:gd name="T44" fmla="*/ 16 w 21"/>
                <a:gd name="T45" fmla="*/ 2 h 15"/>
                <a:gd name="T46" fmla="*/ 17 w 21"/>
                <a:gd name="T47" fmla="*/ 2 h 15"/>
                <a:gd name="T48" fmla="*/ 18 w 21"/>
                <a:gd name="T49" fmla="*/ 3 h 15"/>
                <a:gd name="T50" fmla="*/ 19 w 21"/>
                <a:gd name="T51" fmla="*/ 4 h 15"/>
                <a:gd name="T52" fmla="*/ 20 w 21"/>
                <a:gd name="T53" fmla="*/ 5 h 15"/>
                <a:gd name="T54" fmla="*/ 20 w 21"/>
                <a:gd name="T55" fmla="*/ 6 h 15"/>
                <a:gd name="T56" fmla="*/ 21 w 21"/>
                <a:gd name="T57" fmla="*/ 7 h 15"/>
                <a:gd name="T58" fmla="*/ 21 w 21"/>
                <a:gd name="T59" fmla="*/ 8 h 15"/>
                <a:gd name="T60" fmla="*/ 21 w 21"/>
                <a:gd name="T61" fmla="*/ 9 h 15"/>
                <a:gd name="T62" fmla="*/ 21 w 21"/>
                <a:gd name="T63" fmla="*/ 10 h 15"/>
                <a:gd name="T64" fmla="*/ 21 w 21"/>
                <a:gd name="T65" fmla="*/ 11 h 15"/>
                <a:gd name="T66" fmla="*/ 21 w 21"/>
                <a:gd name="T67" fmla="*/ 12 h 15"/>
                <a:gd name="T68" fmla="*/ 20 w 21"/>
                <a:gd name="T69" fmla="*/ 13 h 15"/>
                <a:gd name="T70" fmla="*/ 19 w 21"/>
                <a:gd name="T71" fmla="*/ 13 h 15"/>
                <a:gd name="T72" fmla="*/ 18 w 21"/>
                <a:gd name="T73" fmla="*/ 14 h 15"/>
                <a:gd name="T74" fmla="*/ 17 w 21"/>
                <a:gd name="T75" fmla="*/ 14 h 15"/>
                <a:gd name="T76" fmla="*/ 16 w 21"/>
                <a:gd name="T77" fmla="*/ 15 h 15"/>
                <a:gd name="T78" fmla="*/ 14 w 21"/>
                <a:gd name="T79" fmla="*/ 15 h 15"/>
                <a:gd name="T80" fmla="*/ 13 w 21"/>
                <a:gd name="T81" fmla="*/ 15 h 15"/>
                <a:gd name="T82" fmla="*/ 12 w 21"/>
                <a:gd name="T83" fmla="*/ 15 h 15"/>
                <a:gd name="T84" fmla="*/ 10 w 21"/>
                <a:gd name="T85" fmla="*/ 15 h 15"/>
                <a:gd name="T86" fmla="*/ 9 w 21"/>
                <a:gd name="T87" fmla="*/ 15 h 15"/>
                <a:gd name="T88" fmla="*/ 7 w 21"/>
                <a:gd name="T89" fmla="*/ 14 h 15"/>
                <a:gd name="T90" fmla="*/ 6 w 21"/>
                <a:gd name="T91" fmla="*/ 14 h 15"/>
                <a:gd name="T92" fmla="*/ 5 w 21"/>
                <a:gd name="T93" fmla="*/ 13 h 15"/>
                <a:gd name="T94" fmla="*/ 4 w 21"/>
                <a:gd name="T9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" h="15">
                  <a:moveTo>
                    <a:pt x="4" y="12"/>
                  </a:move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0" name="Freeform 88"/>
            <p:cNvSpPr>
              <a:spLocks/>
            </p:cNvSpPr>
            <p:nvPr/>
          </p:nvSpPr>
          <p:spPr bwMode="auto">
            <a:xfrm>
              <a:off x="3862387" y="4468813"/>
              <a:ext cx="34925" cy="25400"/>
            </a:xfrm>
            <a:custGeom>
              <a:avLst/>
              <a:gdLst>
                <a:gd name="T0" fmla="*/ 4 w 22"/>
                <a:gd name="T1" fmla="*/ 12 h 16"/>
                <a:gd name="T2" fmla="*/ 3 w 22"/>
                <a:gd name="T3" fmla="*/ 11 h 16"/>
                <a:gd name="T4" fmla="*/ 2 w 22"/>
                <a:gd name="T5" fmla="*/ 10 h 16"/>
                <a:gd name="T6" fmla="*/ 1 w 22"/>
                <a:gd name="T7" fmla="*/ 9 h 16"/>
                <a:gd name="T8" fmla="*/ 1 w 22"/>
                <a:gd name="T9" fmla="*/ 8 h 16"/>
                <a:gd name="T10" fmla="*/ 0 w 22"/>
                <a:gd name="T11" fmla="*/ 7 h 16"/>
                <a:gd name="T12" fmla="*/ 0 w 22"/>
                <a:gd name="T13" fmla="*/ 7 h 16"/>
                <a:gd name="T14" fmla="*/ 0 w 22"/>
                <a:gd name="T15" fmla="*/ 5 h 16"/>
                <a:gd name="T16" fmla="*/ 1 w 22"/>
                <a:gd name="T17" fmla="*/ 5 h 16"/>
                <a:gd name="T18" fmla="*/ 1 w 22"/>
                <a:gd name="T19" fmla="*/ 4 h 16"/>
                <a:gd name="T20" fmla="*/ 1 w 22"/>
                <a:gd name="T21" fmla="*/ 3 h 16"/>
                <a:gd name="T22" fmla="*/ 2 w 22"/>
                <a:gd name="T23" fmla="*/ 2 h 16"/>
                <a:gd name="T24" fmla="*/ 3 w 22"/>
                <a:gd name="T25" fmla="*/ 1 h 16"/>
                <a:gd name="T26" fmla="*/ 4 w 22"/>
                <a:gd name="T27" fmla="*/ 1 h 16"/>
                <a:gd name="T28" fmla="*/ 5 w 22"/>
                <a:gd name="T29" fmla="*/ 1 h 16"/>
                <a:gd name="T30" fmla="*/ 7 w 22"/>
                <a:gd name="T31" fmla="*/ 0 h 16"/>
                <a:gd name="T32" fmla="*/ 8 w 22"/>
                <a:gd name="T33" fmla="*/ 0 h 16"/>
                <a:gd name="T34" fmla="*/ 9 w 22"/>
                <a:gd name="T35" fmla="*/ 0 h 16"/>
                <a:gd name="T36" fmla="*/ 11 w 22"/>
                <a:gd name="T37" fmla="*/ 0 h 16"/>
                <a:gd name="T38" fmla="*/ 12 w 22"/>
                <a:gd name="T39" fmla="*/ 1 h 16"/>
                <a:gd name="T40" fmla="*/ 14 w 22"/>
                <a:gd name="T41" fmla="*/ 1 h 16"/>
                <a:gd name="T42" fmla="*/ 15 w 22"/>
                <a:gd name="T43" fmla="*/ 2 h 16"/>
                <a:gd name="T44" fmla="*/ 16 w 22"/>
                <a:gd name="T45" fmla="*/ 2 h 16"/>
                <a:gd name="T46" fmla="*/ 17 w 22"/>
                <a:gd name="T47" fmla="*/ 3 h 16"/>
                <a:gd name="T48" fmla="*/ 18 w 22"/>
                <a:gd name="T49" fmla="*/ 4 h 16"/>
                <a:gd name="T50" fmla="*/ 19 w 22"/>
                <a:gd name="T51" fmla="*/ 5 h 16"/>
                <a:gd name="T52" fmla="*/ 20 w 22"/>
                <a:gd name="T53" fmla="*/ 6 h 16"/>
                <a:gd name="T54" fmla="*/ 21 w 22"/>
                <a:gd name="T55" fmla="*/ 7 h 16"/>
                <a:gd name="T56" fmla="*/ 21 w 22"/>
                <a:gd name="T57" fmla="*/ 8 h 16"/>
                <a:gd name="T58" fmla="*/ 22 w 22"/>
                <a:gd name="T59" fmla="*/ 9 h 16"/>
                <a:gd name="T60" fmla="*/ 22 w 22"/>
                <a:gd name="T61" fmla="*/ 10 h 16"/>
                <a:gd name="T62" fmla="*/ 22 w 22"/>
                <a:gd name="T63" fmla="*/ 11 h 16"/>
                <a:gd name="T64" fmla="*/ 21 w 22"/>
                <a:gd name="T65" fmla="*/ 12 h 16"/>
                <a:gd name="T66" fmla="*/ 21 w 22"/>
                <a:gd name="T67" fmla="*/ 13 h 16"/>
                <a:gd name="T68" fmla="*/ 20 w 22"/>
                <a:gd name="T69" fmla="*/ 13 h 16"/>
                <a:gd name="T70" fmla="*/ 19 w 22"/>
                <a:gd name="T71" fmla="*/ 14 h 16"/>
                <a:gd name="T72" fmla="*/ 19 w 22"/>
                <a:gd name="T73" fmla="*/ 14 h 16"/>
                <a:gd name="T74" fmla="*/ 18 w 22"/>
                <a:gd name="T75" fmla="*/ 15 h 16"/>
                <a:gd name="T76" fmla="*/ 16 w 22"/>
                <a:gd name="T77" fmla="*/ 15 h 16"/>
                <a:gd name="T78" fmla="*/ 15 w 22"/>
                <a:gd name="T79" fmla="*/ 16 h 16"/>
                <a:gd name="T80" fmla="*/ 14 w 22"/>
                <a:gd name="T81" fmla="*/ 16 h 16"/>
                <a:gd name="T82" fmla="*/ 12 w 22"/>
                <a:gd name="T83" fmla="*/ 16 h 16"/>
                <a:gd name="T84" fmla="*/ 11 w 22"/>
                <a:gd name="T85" fmla="*/ 15 h 16"/>
                <a:gd name="T86" fmla="*/ 10 w 22"/>
                <a:gd name="T87" fmla="*/ 15 h 16"/>
                <a:gd name="T88" fmla="*/ 8 w 22"/>
                <a:gd name="T89" fmla="*/ 15 h 16"/>
                <a:gd name="T90" fmla="*/ 7 w 22"/>
                <a:gd name="T91" fmla="*/ 14 h 16"/>
                <a:gd name="T92" fmla="*/ 6 w 22"/>
                <a:gd name="T93" fmla="*/ 13 h 16"/>
                <a:gd name="T94" fmla="*/ 4 w 22"/>
                <a:gd name="T9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16">
                  <a:moveTo>
                    <a:pt x="4" y="13"/>
                  </a:move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1" name="Freeform 90"/>
            <p:cNvSpPr>
              <a:spLocks/>
            </p:cNvSpPr>
            <p:nvPr/>
          </p:nvSpPr>
          <p:spPr bwMode="auto">
            <a:xfrm>
              <a:off x="3995737" y="4376738"/>
              <a:ext cx="33338" cy="23813"/>
            </a:xfrm>
            <a:custGeom>
              <a:avLst/>
              <a:gdLst>
                <a:gd name="T0" fmla="*/ 4 w 21"/>
                <a:gd name="T1" fmla="*/ 11 h 15"/>
                <a:gd name="T2" fmla="*/ 3 w 21"/>
                <a:gd name="T3" fmla="*/ 11 h 15"/>
                <a:gd name="T4" fmla="*/ 2 w 21"/>
                <a:gd name="T5" fmla="*/ 9 h 15"/>
                <a:gd name="T6" fmla="*/ 1 w 21"/>
                <a:gd name="T7" fmla="*/ 9 h 15"/>
                <a:gd name="T8" fmla="*/ 1 w 21"/>
                <a:gd name="T9" fmla="*/ 8 h 15"/>
                <a:gd name="T10" fmla="*/ 0 w 21"/>
                <a:gd name="T11" fmla="*/ 7 h 15"/>
                <a:gd name="T12" fmla="*/ 0 w 21"/>
                <a:gd name="T13" fmla="*/ 6 h 15"/>
                <a:gd name="T14" fmla="*/ 0 w 21"/>
                <a:gd name="T15" fmla="*/ 5 h 15"/>
                <a:gd name="T16" fmla="*/ 0 w 21"/>
                <a:gd name="T17" fmla="*/ 4 h 15"/>
                <a:gd name="T18" fmla="*/ 1 w 21"/>
                <a:gd name="T19" fmla="*/ 3 h 15"/>
                <a:gd name="T20" fmla="*/ 1 w 21"/>
                <a:gd name="T21" fmla="*/ 2 h 15"/>
                <a:gd name="T22" fmla="*/ 2 w 21"/>
                <a:gd name="T23" fmla="*/ 2 h 15"/>
                <a:gd name="T24" fmla="*/ 3 w 21"/>
                <a:gd name="T25" fmla="*/ 1 h 15"/>
                <a:gd name="T26" fmla="*/ 4 w 21"/>
                <a:gd name="T27" fmla="*/ 0 h 15"/>
                <a:gd name="T28" fmla="*/ 5 w 21"/>
                <a:gd name="T29" fmla="*/ 0 h 15"/>
                <a:gd name="T30" fmla="*/ 6 w 21"/>
                <a:gd name="T31" fmla="*/ 0 h 15"/>
                <a:gd name="T32" fmla="*/ 8 w 21"/>
                <a:gd name="T33" fmla="*/ 0 h 15"/>
                <a:gd name="T34" fmla="*/ 9 w 21"/>
                <a:gd name="T35" fmla="*/ 0 h 15"/>
                <a:gd name="T36" fmla="*/ 10 w 21"/>
                <a:gd name="T37" fmla="*/ 0 h 15"/>
                <a:gd name="T38" fmla="*/ 11 w 21"/>
                <a:gd name="T39" fmla="*/ 0 h 15"/>
                <a:gd name="T40" fmla="*/ 13 w 21"/>
                <a:gd name="T41" fmla="*/ 1 h 15"/>
                <a:gd name="T42" fmla="*/ 14 w 21"/>
                <a:gd name="T43" fmla="*/ 1 h 15"/>
                <a:gd name="T44" fmla="*/ 15 w 21"/>
                <a:gd name="T45" fmla="*/ 2 h 15"/>
                <a:gd name="T46" fmla="*/ 17 w 21"/>
                <a:gd name="T47" fmla="*/ 3 h 15"/>
                <a:gd name="T48" fmla="*/ 18 w 21"/>
                <a:gd name="T49" fmla="*/ 3 h 15"/>
                <a:gd name="T50" fmla="*/ 19 w 21"/>
                <a:gd name="T51" fmla="*/ 4 h 15"/>
                <a:gd name="T52" fmla="*/ 20 w 21"/>
                <a:gd name="T53" fmla="*/ 5 h 15"/>
                <a:gd name="T54" fmla="*/ 20 w 21"/>
                <a:gd name="T55" fmla="*/ 6 h 15"/>
                <a:gd name="T56" fmla="*/ 21 w 21"/>
                <a:gd name="T57" fmla="*/ 7 h 15"/>
                <a:gd name="T58" fmla="*/ 21 w 21"/>
                <a:gd name="T59" fmla="*/ 8 h 15"/>
                <a:gd name="T60" fmla="*/ 21 w 21"/>
                <a:gd name="T61" fmla="*/ 9 h 15"/>
                <a:gd name="T62" fmla="*/ 21 w 21"/>
                <a:gd name="T63" fmla="*/ 10 h 15"/>
                <a:gd name="T64" fmla="*/ 21 w 21"/>
                <a:gd name="T65" fmla="*/ 11 h 15"/>
                <a:gd name="T66" fmla="*/ 20 w 21"/>
                <a:gd name="T67" fmla="*/ 12 h 15"/>
                <a:gd name="T68" fmla="*/ 20 w 21"/>
                <a:gd name="T69" fmla="*/ 12 h 15"/>
                <a:gd name="T70" fmla="*/ 19 w 21"/>
                <a:gd name="T71" fmla="*/ 13 h 15"/>
                <a:gd name="T72" fmla="*/ 18 w 21"/>
                <a:gd name="T73" fmla="*/ 14 h 15"/>
                <a:gd name="T74" fmla="*/ 17 w 21"/>
                <a:gd name="T75" fmla="*/ 14 h 15"/>
                <a:gd name="T76" fmla="*/ 16 w 21"/>
                <a:gd name="T77" fmla="*/ 14 h 15"/>
                <a:gd name="T78" fmla="*/ 15 w 21"/>
                <a:gd name="T79" fmla="*/ 14 h 15"/>
                <a:gd name="T80" fmla="*/ 13 w 21"/>
                <a:gd name="T81" fmla="*/ 15 h 15"/>
                <a:gd name="T82" fmla="*/ 12 w 21"/>
                <a:gd name="T83" fmla="*/ 14 h 15"/>
                <a:gd name="T84" fmla="*/ 11 w 21"/>
                <a:gd name="T85" fmla="*/ 14 h 15"/>
                <a:gd name="T86" fmla="*/ 9 w 21"/>
                <a:gd name="T87" fmla="*/ 14 h 15"/>
                <a:gd name="T88" fmla="*/ 8 w 21"/>
                <a:gd name="T89" fmla="*/ 14 h 15"/>
                <a:gd name="T90" fmla="*/ 6 w 21"/>
                <a:gd name="T91" fmla="*/ 13 h 15"/>
                <a:gd name="T92" fmla="*/ 5 w 21"/>
                <a:gd name="T93" fmla="*/ 12 h 15"/>
                <a:gd name="T94" fmla="*/ 4 w 21"/>
                <a:gd name="T9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" h="15">
                  <a:moveTo>
                    <a:pt x="4" y="12"/>
                  </a:moveTo>
                  <a:lnTo>
                    <a:pt x="4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2" name="Freeform 92"/>
            <p:cNvSpPr>
              <a:spLocks/>
            </p:cNvSpPr>
            <p:nvPr/>
          </p:nvSpPr>
          <p:spPr bwMode="auto">
            <a:xfrm>
              <a:off x="4125912" y="4284663"/>
              <a:ext cx="33338" cy="23813"/>
            </a:xfrm>
            <a:custGeom>
              <a:avLst/>
              <a:gdLst>
                <a:gd name="T0" fmla="*/ 3 w 21"/>
                <a:gd name="T1" fmla="*/ 12 h 15"/>
                <a:gd name="T2" fmla="*/ 2 w 21"/>
                <a:gd name="T3" fmla="*/ 11 h 15"/>
                <a:gd name="T4" fmla="*/ 2 w 21"/>
                <a:gd name="T5" fmla="*/ 10 h 15"/>
                <a:gd name="T6" fmla="*/ 1 w 21"/>
                <a:gd name="T7" fmla="*/ 9 h 15"/>
                <a:gd name="T8" fmla="*/ 0 w 21"/>
                <a:gd name="T9" fmla="*/ 8 h 15"/>
                <a:gd name="T10" fmla="*/ 0 w 21"/>
                <a:gd name="T11" fmla="*/ 7 h 15"/>
                <a:gd name="T12" fmla="*/ 0 w 21"/>
                <a:gd name="T13" fmla="*/ 6 h 15"/>
                <a:gd name="T14" fmla="*/ 0 w 21"/>
                <a:gd name="T15" fmla="*/ 5 h 15"/>
                <a:gd name="T16" fmla="*/ 0 w 21"/>
                <a:gd name="T17" fmla="*/ 4 h 15"/>
                <a:gd name="T18" fmla="*/ 0 w 21"/>
                <a:gd name="T19" fmla="*/ 4 h 15"/>
                <a:gd name="T20" fmla="*/ 1 w 21"/>
                <a:gd name="T21" fmla="*/ 3 h 15"/>
                <a:gd name="T22" fmla="*/ 2 w 21"/>
                <a:gd name="T23" fmla="*/ 2 h 15"/>
                <a:gd name="T24" fmla="*/ 2 w 21"/>
                <a:gd name="T25" fmla="*/ 2 h 15"/>
                <a:gd name="T26" fmla="*/ 3 w 21"/>
                <a:gd name="T27" fmla="*/ 1 h 15"/>
                <a:gd name="T28" fmla="*/ 4 w 21"/>
                <a:gd name="T29" fmla="*/ 1 h 15"/>
                <a:gd name="T30" fmla="*/ 6 w 21"/>
                <a:gd name="T31" fmla="*/ 1 h 15"/>
                <a:gd name="T32" fmla="*/ 7 w 21"/>
                <a:gd name="T33" fmla="*/ 0 h 15"/>
                <a:gd name="T34" fmla="*/ 8 w 21"/>
                <a:gd name="T35" fmla="*/ 0 h 15"/>
                <a:gd name="T36" fmla="*/ 10 w 21"/>
                <a:gd name="T37" fmla="*/ 1 h 15"/>
                <a:gd name="T38" fmla="*/ 11 w 21"/>
                <a:gd name="T39" fmla="*/ 1 h 15"/>
                <a:gd name="T40" fmla="*/ 12 w 21"/>
                <a:gd name="T41" fmla="*/ 1 h 15"/>
                <a:gd name="T42" fmla="*/ 14 w 21"/>
                <a:gd name="T43" fmla="*/ 2 h 15"/>
                <a:gd name="T44" fmla="*/ 15 w 21"/>
                <a:gd name="T45" fmla="*/ 3 h 15"/>
                <a:gd name="T46" fmla="*/ 16 w 21"/>
                <a:gd name="T47" fmla="*/ 3 h 15"/>
                <a:gd name="T48" fmla="*/ 17 w 21"/>
                <a:gd name="T49" fmla="*/ 4 h 15"/>
                <a:gd name="T50" fmla="*/ 18 w 21"/>
                <a:gd name="T51" fmla="*/ 5 h 15"/>
                <a:gd name="T52" fmla="*/ 19 w 21"/>
                <a:gd name="T53" fmla="*/ 6 h 15"/>
                <a:gd name="T54" fmla="*/ 20 w 21"/>
                <a:gd name="T55" fmla="*/ 7 h 15"/>
                <a:gd name="T56" fmla="*/ 20 w 21"/>
                <a:gd name="T57" fmla="*/ 8 h 15"/>
                <a:gd name="T58" fmla="*/ 20 w 21"/>
                <a:gd name="T59" fmla="*/ 9 h 15"/>
                <a:gd name="T60" fmla="*/ 21 w 21"/>
                <a:gd name="T61" fmla="*/ 9 h 15"/>
                <a:gd name="T62" fmla="*/ 21 w 21"/>
                <a:gd name="T63" fmla="*/ 11 h 15"/>
                <a:gd name="T64" fmla="*/ 20 w 21"/>
                <a:gd name="T65" fmla="*/ 11 h 15"/>
                <a:gd name="T66" fmla="*/ 20 w 21"/>
                <a:gd name="T67" fmla="*/ 12 h 15"/>
                <a:gd name="T68" fmla="*/ 19 w 21"/>
                <a:gd name="T69" fmla="*/ 13 h 15"/>
                <a:gd name="T70" fmla="*/ 18 w 21"/>
                <a:gd name="T71" fmla="*/ 14 h 15"/>
                <a:gd name="T72" fmla="*/ 18 w 21"/>
                <a:gd name="T73" fmla="*/ 14 h 15"/>
                <a:gd name="T74" fmla="*/ 17 w 21"/>
                <a:gd name="T75" fmla="*/ 15 h 15"/>
                <a:gd name="T76" fmla="*/ 16 w 21"/>
                <a:gd name="T77" fmla="*/ 15 h 15"/>
                <a:gd name="T78" fmla="*/ 14 w 21"/>
                <a:gd name="T79" fmla="*/ 15 h 15"/>
                <a:gd name="T80" fmla="*/ 13 w 21"/>
                <a:gd name="T81" fmla="*/ 15 h 15"/>
                <a:gd name="T82" fmla="*/ 12 w 21"/>
                <a:gd name="T83" fmla="*/ 15 h 15"/>
                <a:gd name="T84" fmla="*/ 10 w 21"/>
                <a:gd name="T85" fmla="*/ 15 h 15"/>
                <a:gd name="T86" fmla="*/ 9 w 21"/>
                <a:gd name="T87" fmla="*/ 15 h 15"/>
                <a:gd name="T88" fmla="*/ 8 w 21"/>
                <a:gd name="T89" fmla="*/ 14 h 15"/>
                <a:gd name="T90" fmla="*/ 6 w 21"/>
                <a:gd name="T91" fmla="*/ 14 h 15"/>
                <a:gd name="T92" fmla="*/ 5 w 21"/>
                <a:gd name="T93" fmla="*/ 13 h 15"/>
                <a:gd name="T94" fmla="*/ 4 w 21"/>
                <a:gd name="T9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" h="15">
                  <a:moveTo>
                    <a:pt x="4" y="12"/>
                  </a:move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3" name="Freeform 94"/>
            <p:cNvSpPr>
              <a:spLocks/>
            </p:cNvSpPr>
            <p:nvPr/>
          </p:nvSpPr>
          <p:spPr bwMode="auto">
            <a:xfrm>
              <a:off x="4251325" y="4197351"/>
              <a:ext cx="33338" cy="22225"/>
            </a:xfrm>
            <a:custGeom>
              <a:avLst/>
              <a:gdLst>
                <a:gd name="T0" fmla="*/ 4 w 21"/>
                <a:gd name="T1" fmla="*/ 11 h 14"/>
                <a:gd name="T2" fmla="*/ 3 w 21"/>
                <a:gd name="T3" fmla="*/ 10 h 14"/>
                <a:gd name="T4" fmla="*/ 2 w 21"/>
                <a:gd name="T5" fmla="*/ 9 h 14"/>
                <a:gd name="T6" fmla="*/ 1 w 21"/>
                <a:gd name="T7" fmla="*/ 8 h 14"/>
                <a:gd name="T8" fmla="*/ 1 w 21"/>
                <a:gd name="T9" fmla="*/ 7 h 14"/>
                <a:gd name="T10" fmla="*/ 1 w 21"/>
                <a:gd name="T11" fmla="*/ 6 h 14"/>
                <a:gd name="T12" fmla="*/ 0 w 21"/>
                <a:gd name="T13" fmla="*/ 5 h 14"/>
                <a:gd name="T14" fmla="*/ 0 w 21"/>
                <a:gd name="T15" fmla="*/ 4 h 14"/>
                <a:gd name="T16" fmla="*/ 1 w 21"/>
                <a:gd name="T17" fmla="*/ 4 h 14"/>
                <a:gd name="T18" fmla="*/ 1 w 21"/>
                <a:gd name="T19" fmla="*/ 3 h 14"/>
                <a:gd name="T20" fmla="*/ 1 w 21"/>
                <a:gd name="T21" fmla="*/ 2 h 14"/>
                <a:gd name="T22" fmla="*/ 2 w 21"/>
                <a:gd name="T23" fmla="*/ 1 h 14"/>
                <a:gd name="T24" fmla="*/ 3 w 21"/>
                <a:gd name="T25" fmla="*/ 1 h 14"/>
                <a:gd name="T26" fmla="*/ 4 w 21"/>
                <a:gd name="T27" fmla="*/ 0 h 14"/>
                <a:gd name="T28" fmla="*/ 5 w 21"/>
                <a:gd name="T29" fmla="*/ 0 h 14"/>
                <a:gd name="T30" fmla="*/ 6 w 21"/>
                <a:gd name="T31" fmla="*/ 0 h 14"/>
                <a:gd name="T32" fmla="*/ 8 w 21"/>
                <a:gd name="T33" fmla="*/ 0 h 14"/>
                <a:gd name="T34" fmla="*/ 9 w 21"/>
                <a:gd name="T35" fmla="*/ 0 h 14"/>
                <a:gd name="T36" fmla="*/ 10 w 21"/>
                <a:gd name="T37" fmla="*/ 0 h 14"/>
                <a:gd name="T38" fmla="*/ 11 w 21"/>
                <a:gd name="T39" fmla="*/ 0 h 14"/>
                <a:gd name="T40" fmla="*/ 13 w 21"/>
                <a:gd name="T41" fmla="*/ 0 h 14"/>
                <a:gd name="T42" fmla="*/ 14 w 21"/>
                <a:gd name="T43" fmla="*/ 1 h 14"/>
                <a:gd name="T44" fmla="*/ 15 w 21"/>
                <a:gd name="T45" fmla="*/ 2 h 14"/>
                <a:gd name="T46" fmla="*/ 17 w 21"/>
                <a:gd name="T47" fmla="*/ 2 h 14"/>
                <a:gd name="T48" fmla="*/ 18 w 21"/>
                <a:gd name="T49" fmla="*/ 3 h 14"/>
                <a:gd name="T50" fmla="*/ 19 w 21"/>
                <a:gd name="T51" fmla="*/ 4 h 14"/>
                <a:gd name="T52" fmla="*/ 19 w 21"/>
                <a:gd name="T53" fmla="*/ 5 h 14"/>
                <a:gd name="T54" fmla="*/ 20 w 21"/>
                <a:gd name="T55" fmla="*/ 6 h 14"/>
                <a:gd name="T56" fmla="*/ 20 w 21"/>
                <a:gd name="T57" fmla="*/ 7 h 14"/>
                <a:gd name="T58" fmla="*/ 21 w 21"/>
                <a:gd name="T59" fmla="*/ 8 h 14"/>
                <a:gd name="T60" fmla="*/ 21 w 21"/>
                <a:gd name="T61" fmla="*/ 9 h 14"/>
                <a:gd name="T62" fmla="*/ 21 w 21"/>
                <a:gd name="T63" fmla="*/ 9 h 14"/>
                <a:gd name="T64" fmla="*/ 21 w 21"/>
                <a:gd name="T65" fmla="*/ 10 h 14"/>
                <a:gd name="T66" fmla="*/ 20 w 21"/>
                <a:gd name="T67" fmla="*/ 11 h 14"/>
                <a:gd name="T68" fmla="*/ 20 w 21"/>
                <a:gd name="T69" fmla="*/ 12 h 14"/>
                <a:gd name="T70" fmla="*/ 19 w 21"/>
                <a:gd name="T71" fmla="*/ 13 h 14"/>
                <a:gd name="T72" fmla="*/ 18 w 21"/>
                <a:gd name="T73" fmla="*/ 13 h 14"/>
                <a:gd name="T74" fmla="*/ 17 w 21"/>
                <a:gd name="T75" fmla="*/ 13 h 14"/>
                <a:gd name="T76" fmla="*/ 16 w 21"/>
                <a:gd name="T77" fmla="*/ 14 h 14"/>
                <a:gd name="T78" fmla="*/ 15 w 21"/>
                <a:gd name="T79" fmla="*/ 14 h 14"/>
                <a:gd name="T80" fmla="*/ 14 w 21"/>
                <a:gd name="T81" fmla="*/ 14 h 14"/>
                <a:gd name="T82" fmla="*/ 12 w 21"/>
                <a:gd name="T83" fmla="*/ 14 h 14"/>
                <a:gd name="T84" fmla="*/ 11 w 21"/>
                <a:gd name="T85" fmla="*/ 14 h 14"/>
                <a:gd name="T86" fmla="*/ 10 w 21"/>
                <a:gd name="T87" fmla="*/ 13 h 14"/>
                <a:gd name="T88" fmla="*/ 8 w 21"/>
                <a:gd name="T89" fmla="*/ 13 h 14"/>
                <a:gd name="T90" fmla="*/ 7 w 21"/>
                <a:gd name="T91" fmla="*/ 13 h 14"/>
                <a:gd name="T92" fmla="*/ 6 w 21"/>
                <a:gd name="T93" fmla="*/ 12 h 14"/>
                <a:gd name="T94" fmla="*/ 5 w 21"/>
                <a:gd name="T9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" h="14">
                  <a:moveTo>
                    <a:pt x="5" y="11"/>
                  </a:moveTo>
                  <a:lnTo>
                    <a:pt x="4" y="11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4" name="Freeform 100"/>
            <p:cNvSpPr>
              <a:spLocks/>
            </p:cNvSpPr>
            <p:nvPr/>
          </p:nvSpPr>
          <p:spPr bwMode="auto">
            <a:xfrm>
              <a:off x="4375150" y="4110038"/>
              <a:ext cx="31750" cy="22225"/>
            </a:xfrm>
            <a:custGeom>
              <a:avLst/>
              <a:gdLst>
                <a:gd name="T0" fmla="*/ 4 w 20"/>
                <a:gd name="T1" fmla="*/ 11 h 14"/>
                <a:gd name="T2" fmla="*/ 3 w 20"/>
                <a:gd name="T3" fmla="*/ 10 h 14"/>
                <a:gd name="T4" fmla="*/ 2 w 20"/>
                <a:gd name="T5" fmla="*/ 9 h 14"/>
                <a:gd name="T6" fmla="*/ 1 w 20"/>
                <a:gd name="T7" fmla="*/ 9 h 14"/>
                <a:gd name="T8" fmla="*/ 1 w 20"/>
                <a:gd name="T9" fmla="*/ 8 h 14"/>
                <a:gd name="T10" fmla="*/ 0 w 20"/>
                <a:gd name="T11" fmla="*/ 7 h 14"/>
                <a:gd name="T12" fmla="*/ 0 w 20"/>
                <a:gd name="T13" fmla="*/ 6 h 14"/>
                <a:gd name="T14" fmla="*/ 0 w 20"/>
                <a:gd name="T15" fmla="*/ 5 h 14"/>
                <a:gd name="T16" fmla="*/ 0 w 20"/>
                <a:gd name="T17" fmla="*/ 4 h 14"/>
                <a:gd name="T18" fmla="*/ 1 w 20"/>
                <a:gd name="T19" fmla="*/ 3 h 14"/>
                <a:gd name="T20" fmla="*/ 1 w 20"/>
                <a:gd name="T21" fmla="*/ 2 h 14"/>
                <a:gd name="T22" fmla="*/ 2 w 20"/>
                <a:gd name="T23" fmla="*/ 2 h 14"/>
                <a:gd name="T24" fmla="*/ 3 w 20"/>
                <a:gd name="T25" fmla="*/ 1 h 14"/>
                <a:gd name="T26" fmla="*/ 4 w 20"/>
                <a:gd name="T27" fmla="*/ 1 h 14"/>
                <a:gd name="T28" fmla="*/ 5 w 20"/>
                <a:gd name="T29" fmla="*/ 0 h 14"/>
                <a:gd name="T30" fmla="*/ 6 w 20"/>
                <a:gd name="T31" fmla="*/ 0 h 14"/>
                <a:gd name="T32" fmla="*/ 7 w 20"/>
                <a:gd name="T33" fmla="*/ 0 h 14"/>
                <a:gd name="T34" fmla="*/ 8 w 20"/>
                <a:gd name="T35" fmla="*/ 0 h 14"/>
                <a:gd name="T36" fmla="*/ 10 w 20"/>
                <a:gd name="T37" fmla="*/ 0 h 14"/>
                <a:gd name="T38" fmla="*/ 11 w 20"/>
                <a:gd name="T39" fmla="*/ 1 h 14"/>
                <a:gd name="T40" fmla="*/ 12 w 20"/>
                <a:gd name="T41" fmla="*/ 1 h 14"/>
                <a:gd name="T42" fmla="*/ 14 w 20"/>
                <a:gd name="T43" fmla="*/ 1 h 14"/>
                <a:gd name="T44" fmla="*/ 15 w 20"/>
                <a:gd name="T45" fmla="*/ 2 h 14"/>
                <a:gd name="T46" fmla="*/ 16 w 20"/>
                <a:gd name="T47" fmla="*/ 3 h 14"/>
                <a:gd name="T48" fmla="*/ 17 w 20"/>
                <a:gd name="T49" fmla="*/ 4 h 14"/>
                <a:gd name="T50" fmla="*/ 18 w 20"/>
                <a:gd name="T51" fmla="*/ 4 h 14"/>
                <a:gd name="T52" fmla="*/ 19 w 20"/>
                <a:gd name="T53" fmla="*/ 5 h 14"/>
                <a:gd name="T54" fmla="*/ 20 w 20"/>
                <a:gd name="T55" fmla="*/ 6 h 14"/>
                <a:gd name="T56" fmla="*/ 20 w 20"/>
                <a:gd name="T57" fmla="*/ 7 h 14"/>
                <a:gd name="T58" fmla="*/ 20 w 20"/>
                <a:gd name="T59" fmla="*/ 8 h 14"/>
                <a:gd name="T60" fmla="*/ 20 w 20"/>
                <a:gd name="T61" fmla="*/ 9 h 14"/>
                <a:gd name="T62" fmla="*/ 20 w 20"/>
                <a:gd name="T63" fmla="*/ 10 h 14"/>
                <a:gd name="T64" fmla="*/ 20 w 20"/>
                <a:gd name="T65" fmla="*/ 11 h 14"/>
                <a:gd name="T66" fmla="*/ 20 w 20"/>
                <a:gd name="T67" fmla="*/ 11 h 14"/>
                <a:gd name="T68" fmla="*/ 19 w 20"/>
                <a:gd name="T69" fmla="*/ 12 h 14"/>
                <a:gd name="T70" fmla="*/ 18 w 20"/>
                <a:gd name="T71" fmla="*/ 13 h 14"/>
                <a:gd name="T72" fmla="*/ 18 w 20"/>
                <a:gd name="T73" fmla="*/ 13 h 14"/>
                <a:gd name="T74" fmla="*/ 17 w 20"/>
                <a:gd name="T75" fmla="*/ 14 h 14"/>
                <a:gd name="T76" fmla="*/ 16 w 20"/>
                <a:gd name="T77" fmla="*/ 14 h 14"/>
                <a:gd name="T78" fmla="*/ 15 w 20"/>
                <a:gd name="T79" fmla="*/ 14 h 14"/>
                <a:gd name="T80" fmla="*/ 13 w 20"/>
                <a:gd name="T81" fmla="*/ 14 h 14"/>
                <a:gd name="T82" fmla="*/ 12 w 20"/>
                <a:gd name="T83" fmla="*/ 14 h 14"/>
                <a:gd name="T84" fmla="*/ 11 w 20"/>
                <a:gd name="T85" fmla="*/ 14 h 14"/>
                <a:gd name="T86" fmla="*/ 9 w 20"/>
                <a:gd name="T87" fmla="*/ 14 h 14"/>
                <a:gd name="T88" fmla="*/ 8 w 20"/>
                <a:gd name="T89" fmla="*/ 13 h 14"/>
                <a:gd name="T90" fmla="*/ 7 w 20"/>
                <a:gd name="T91" fmla="*/ 13 h 14"/>
                <a:gd name="T92" fmla="*/ 6 w 20"/>
                <a:gd name="T93" fmla="*/ 12 h 14"/>
                <a:gd name="T94" fmla="*/ 4 w 20"/>
                <a:gd name="T9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4">
                  <a:moveTo>
                    <a:pt x="4" y="11"/>
                  </a:moveTo>
                  <a:lnTo>
                    <a:pt x="4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5" name="Freeform 102"/>
            <p:cNvSpPr>
              <a:spLocks/>
            </p:cNvSpPr>
            <p:nvPr/>
          </p:nvSpPr>
          <p:spPr bwMode="auto">
            <a:xfrm>
              <a:off x="4495800" y="4025901"/>
              <a:ext cx="31750" cy="22225"/>
            </a:xfrm>
            <a:custGeom>
              <a:avLst/>
              <a:gdLst>
                <a:gd name="T0" fmla="*/ 4 w 20"/>
                <a:gd name="T1" fmla="*/ 10 h 14"/>
                <a:gd name="T2" fmla="*/ 3 w 20"/>
                <a:gd name="T3" fmla="*/ 10 h 14"/>
                <a:gd name="T4" fmla="*/ 2 w 20"/>
                <a:gd name="T5" fmla="*/ 9 h 14"/>
                <a:gd name="T6" fmla="*/ 1 w 20"/>
                <a:gd name="T7" fmla="*/ 8 h 14"/>
                <a:gd name="T8" fmla="*/ 1 w 20"/>
                <a:gd name="T9" fmla="*/ 7 h 14"/>
                <a:gd name="T10" fmla="*/ 0 w 20"/>
                <a:gd name="T11" fmla="*/ 6 h 14"/>
                <a:gd name="T12" fmla="*/ 0 w 20"/>
                <a:gd name="T13" fmla="*/ 5 h 14"/>
                <a:gd name="T14" fmla="*/ 0 w 20"/>
                <a:gd name="T15" fmla="*/ 4 h 14"/>
                <a:gd name="T16" fmla="*/ 0 w 20"/>
                <a:gd name="T17" fmla="*/ 4 h 14"/>
                <a:gd name="T18" fmla="*/ 0 w 20"/>
                <a:gd name="T19" fmla="*/ 3 h 14"/>
                <a:gd name="T20" fmla="*/ 1 w 20"/>
                <a:gd name="T21" fmla="*/ 2 h 14"/>
                <a:gd name="T22" fmla="*/ 2 w 20"/>
                <a:gd name="T23" fmla="*/ 1 h 14"/>
                <a:gd name="T24" fmla="*/ 3 w 20"/>
                <a:gd name="T25" fmla="*/ 1 h 14"/>
                <a:gd name="T26" fmla="*/ 3 w 20"/>
                <a:gd name="T27" fmla="*/ 1 h 14"/>
                <a:gd name="T28" fmla="*/ 4 w 20"/>
                <a:gd name="T29" fmla="*/ 0 h 14"/>
                <a:gd name="T30" fmla="*/ 6 w 20"/>
                <a:gd name="T31" fmla="*/ 0 h 14"/>
                <a:gd name="T32" fmla="*/ 7 w 20"/>
                <a:gd name="T33" fmla="*/ 0 h 14"/>
                <a:gd name="T34" fmla="*/ 8 w 20"/>
                <a:gd name="T35" fmla="*/ 0 h 14"/>
                <a:gd name="T36" fmla="*/ 9 w 20"/>
                <a:gd name="T37" fmla="*/ 0 h 14"/>
                <a:gd name="T38" fmla="*/ 11 w 20"/>
                <a:gd name="T39" fmla="*/ 0 h 14"/>
                <a:gd name="T40" fmla="*/ 12 w 20"/>
                <a:gd name="T41" fmla="*/ 1 h 14"/>
                <a:gd name="T42" fmla="*/ 13 w 20"/>
                <a:gd name="T43" fmla="*/ 1 h 14"/>
                <a:gd name="T44" fmla="*/ 15 w 20"/>
                <a:gd name="T45" fmla="*/ 2 h 14"/>
                <a:gd name="T46" fmla="*/ 16 w 20"/>
                <a:gd name="T47" fmla="*/ 3 h 14"/>
                <a:gd name="T48" fmla="*/ 17 w 20"/>
                <a:gd name="T49" fmla="*/ 3 h 14"/>
                <a:gd name="T50" fmla="*/ 18 w 20"/>
                <a:gd name="T51" fmla="*/ 4 h 14"/>
                <a:gd name="T52" fmla="*/ 18 w 20"/>
                <a:gd name="T53" fmla="*/ 5 h 14"/>
                <a:gd name="T54" fmla="*/ 19 w 20"/>
                <a:gd name="T55" fmla="*/ 6 h 14"/>
                <a:gd name="T56" fmla="*/ 20 w 20"/>
                <a:gd name="T57" fmla="*/ 7 h 14"/>
                <a:gd name="T58" fmla="*/ 20 w 20"/>
                <a:gd name="T59" fmla="*/ 8 h 14"/>
                <a:gd name="T60" fmla="*/ 20 w 20"/>
                <a:gd name="T61" fmla="*/ 9 h 14"/>
                <a:gd name="T62" fmla="*/ 20 w 20"/>
                <a:gd name="T63" fmla="*/ 9 h 14"/>
                <a:gd name="T64" fmla="*/ 20 w 20"/>
                <a:gd name="T65" fmla="*/ 10 h 14"/>
                <a:gd name="T66" fmla="*/ 20 w 20"/>
                <a:gd name="T67" fmla="*/ 11 h 14"/>
                <a:gd name="T68" fmla="*/ 19 w 20"/>
                <a:gd name="T69" fmla="*/ 12 h 14"/>
                <a:gd name="T70" fmla="*/ 18 w 20"/>
                <a:gd name="T71" fmla="*/ 12 h 14"/>
                <a:gd name="T72" fmla="*/ 17 w 20"/>
                <a:gd name="T73" fmla="*/ 13 h 14"/>
                <a:gd name="T74" fmla="*/ 17 w 20"/>
                <a:gd name="T75" fmla="*/ 13 h 14"/>
                <a:gd name="T76" fmla="*/ 16 w 20"/>
                <a:gd name="T77" fmla="*/ 13 h 14"/>
                <a:gd name="T78" fmla="*/ 14 w 20"/>
                <a:gd name="T79" fmla="*/ 14 h 14"/>
                <a:gd name="T80" fmla="*/ 13 w 20"/>
                <a:gd name="T81" fmla="*/ 14 h 14"/>
                <a:gd name="T82" fmla="*/ 12 w 20"/>
                <a:gd name="T83" fmla="*/ 14 h 14"/>
                <a:gd name="T84" fmla="*/ 11 w 20"/>
                <a:gd name="T85" fmla="*/ 13 h 14"/>
                <a:gd name="T86" fmla="*/ 9 w 20"/>
                <a:gd name="T87" fmla="*/ 13 h 14"/>
                <a:gd name="T88" fmla="*/ 8 w 20"/>
                <a:gd name="T89" fmla="*/ 13 h 14"/>
                <a:gd name="T90" fmla="*/ 7 w 20"/>
                <a:gd name="T91" fmla="*/ 12 h 14"/>
                <a:gd name="T92" fmla="*/ 6 w 20"/>
                <a:gd name="T93" fmla="*/ 12 h 14"/>
                <a:gd name="T94" fmla="*/ 4 w 20"/>
                <a:gd name="T9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4">
                  <a:moveTo>
                    <a:pt x="4" y="11"/>
                  </a:move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6" name="Freeform 104"/>
            <p:cNvSpPr>
              <a:spLocks/>
            </p:cNvSpPr>
            <p:nvPr/>
          </p:nvSpPr>
          <p:spPr bwMode="auto">
            <a:xfrm>
              <a:off x="4613275" y="3943351"/>
              <a:ext cx="31750" cy="22225"/>
            </a:xfrm>
            <a:custGeom>
              <a:avLst/>
              <a:gdLst>
                <a:gd name="T0" fmla="*/ 4 w 20"/>
                <a:gd name="T1" fmla="*/ 10 h 14"/>
                <a:gd name="T2" fmla="*/ 3 w 20"/>
                <a:gd name="T3" fmla="*/ 10 h 14"/>
                <a:gd name="T4" fmla="*/ 2 w 20"/>
                <a:gd name="T5" fmla="*/ 9 h 14"/>
                <a:gd name="T6" fmla="*/ 1 w 20"/>
                <a:gd name="T7" fmla="*/ 8 h 14"/>
                <a:gd name="T8" fmla="*/ 1 w 20"/>
                <a:gd name="T9" fmla="*/ 7 h 14"/>
                <a:gd name="T10" fmla="*/ 1 w 20"/>
                <a:gd name="T11" fmla="*/ 6 h 14"/>
                <a:gd name="T12" fmla="*/ 0 w 20"/>
                <a:gd name="T13" fmla="*/ 5 h 14"/>
                <a:gd name="T14" fmla="*/ 0 w 20"/>
                <a:gd name="T15" fmla="*/ 4 h 14"/>
                <a:gd name="T16" fmla="*/ 0 w 20"/>
                <a:gd name="T17" fmla="*/ 3 h 14"/>
                <a:gd name="T18" fmla="*/ 1 w 20"/>
                <a:gd name="T19" fmla="*/ 3 h 14"/>
                <a:gd name="T20" fmla="*/ 1 w 20"/>
                <a:gd name="T21" fmla="*/ 2 h 14"/>
                <a:gd name="T22" fmla="*/ 2 w 20"/>
                <a:gd name="T23" fmla="*/ 2 h 14"/>
                <a:gd name="T24" fmla="*/ 2 w 20"/>
                <a:gd name="T25" fmla="*/ 1 h 14"/>
                <a:gd name="T26" fmla="*/ 4 w 20"/>
                <a:gd name="T27" fmla="*/ 1 h 14"/>
                <a:gd name="T28" fmla="*/ 5 w 20"/>
                <a:gd name="T29" fmla="*/ 0 h 14"/>
                <a:gd name="T30" fmla="*/ 6 w 20"/>
                <a:gd name="T31" fmla="*/ 0 h 14"/>
                <a:gd name="T32" fmla="*/ 7 w 20"/>
                <a:gd name="T33" fmla="*/ 0 h 14"/>
                <a:gd name="T34" fmla="*/ 8 w 20"/>
                <a:gd name="T35" fmla="*/ 0 h 14"/>
                <a:gd name="T36" fmla="*/ 9 w 20"/>
                <a:gd name="T37" fmla="*/ 0 h 14"/>
                <a:gd name="T38" fmla="*/ 11 w 20"/>
                <a:gd name="T39" fmla="*/ 1 h 14"/>
                <a:gd name="T40" fmla="*/ 12 w 20"/>
                <a:gd name="T41" fmla="*/ 1 h 14"/>
                <a:gd name="T42" fmla="*/ 13 w 20"/>
                <a:gd name="T43" fmla="*/ 1 h 14"/>
                <a:gd name="T44" fmla="*/ 14 w 20"/>
                <a:gd name="T45" fmla="*/ 2 h 14"/>
                <a:gd name="T46" fmla="*/ 16 w 20"/>
                <a:gd name="T47" fmla="*/ 2 h 14"/>
                <a:gd name="T48" fmla="*/ 17 w 20"/>
                <a:gd name="T49" fmla="*/ 3 h 14"/>
                <a:gd name="T50" fmla="*/ 18 w 20"/>
                <a:gd name="T51" fmla="*/ 4 h 14"/>
                <a:gd name="T52" fmla="*/ 18 w 20"/>
                <a:gd name="T53" fmla="*/ 5 h 14"/>
                <a:gd name="T54" fmla="*/ 19 w 20"/>
                <a:gd name="T55" fmla="*/ 6 h 14"/>
                <a:gd name="T56" fmla="*/ 20 w 20"/>
                <a:gd name="T57" fmla="*/ 7 h 14"/>
                <a:gd name="T58" fmla="*/ 20 w 20"/>
                <a:gd name="T59" fmla="*/ 7 h 14"/>
                <a:gd name="T60" fmla="*/ 20 w 20"/>
                <a:gd name="T61" fmla="*/ 8 h 14"/>
                <a:gd name="T62" fmla="*/ 20 w 20"/>
                <a:gd name="T63" fmla="*/ 9 h 14"/>
                <a:gd name="T64" fmla="*/ 20 w 20"/>
                <a:gd name="T65" fmla="*/ 10 h 14"/>
                <a:gd name="T66" fmla="*/ 19 w 20"/>
                <a:gd name="T67" fmla="*/ 11 h 14"/>
                <a:gd name="T68" fmla="*/ 19 w 20"/>
                <a:gd name="T69" fmla="*/ 11 h 14"/>
                <a:gd name="T70" fmla="*/ 18 w 20"/>
                <a:gd name="T71" fmla="*/ 12 h 14"/>
                <a:gd name="T72" fmla="*/ 18 w 20"/>
                <a:gd name="T73" fmla="*/ 13 h 14"/>
                <a:gd name="T74" fmla="*/ 17 w 20"/>
                <a:gd name="T75" fmla="*/ 13 h 14"/>
                <a:gd name="T76" fmla="*/ 16 w 20"/>
                <a:gd name="T77" fmla="*/ 13 h 14"/>
                <a:gd name="T78" fmla="*/ 14 w 20"/>
                <a:gd name="T79" fmla="*/ 14 h 14"/>
                <a:gd name="T80" fmla="*/ 13 w 20"/>
                <a:gd name="T81" fmla="*/ 14 h 14"/>
                <a:gd name="T82" fmla="*/ 12 w 20"/>
                <a:gd name="T83" fmla="*/ 14 h 14"/>
                <a:gd name="T84" fmla="*/ 11 w 20"/>
                <a:gd name="T85" fmla="*/ 13 h 14"/>
                <a:gd name="T86" fmla="*/ 9 w 20"/>
                <a:gd name="T87" fmla="*/ 13 h 14"/>
                <a:gd name="T88" fmla="*/ 8 w 20"/>
                <a:gd name="T89" fmla="*/ 12 h 14"/>
                <a:gd name="T90" fmla="*/ 7 w 20"/>
                <a:gd name="T91" fmla="*/ 12 h 14"/>
                <a:gd name="T92" fmla="*/ 6 w 20"/>
                <a:gd name="T93" fmla="*/ 11 h 14"/>
                <a:gd name="T94" fmla="*/ 4 w 20"/>
                <a:gd name="T9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4">
                  <a:moveTo>
                    <a:pt x="4" y="11"/>
                  </a:move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7" name="Freeform 106"/>
            <p:cNvSpPr>
              <a:spLocks/>
            </p:cNvSpPr>
            <p:nvPr/>
          </p:nvSpPr>
          <p:spPr bwMode="auto">
            <a:xfrm>
              <a:off x="4729162" y="3862388"/>
              <a:ext cx="30163" cy="20638"/>
            </a:xfrm>
            <a:custGeom>
              <a:avLst/>
              <a:gdLst>
                <a:gd name="T0" fmla="*/ 3 w 19"/>
                <a:gd name="T1" fmla="*/ 10 h 13"/>
                <a:gd name="T2" fmla="*/ 3 w 19"/>
                <a:gd name="T3" fmla="*/ 10 h 13"/>
                <a:gd name="T4" fmla="*/ 2 w 19"/>
                <a:gd name="T5" fmla="*/ 9 h 13"/>
                <a:gd name="T6" fmla="*/ 1 w 19"/>
                <a:gd name="T7" fmla="*/ 8 h 13"/>
                <a:gd name="T8" fmla="*/ 0 w 19"/>
                <a:gd name="T9" fmla="*/ 7 h 13"/>
                <a:gd name="T10" fmla="*/ 0 w 19"/>
                <a:gd name="T11" fmla="*/ 6 h 13"/>
                <a:gd name="T12" fmla="*/ 0 w 19"/>
                <a:gd name="T13" fmla="*/ 5 h 13"/>
                <a:gd name="T14" fmla="*/ 0 w 19"/>
                <a:gd name="T15" fmla="*/ 4 h 13"/>
                <a:gd name="T16" fmla="*/ 0 w 19"/>
                <a:gd name="T17" fmla="*/ 4 h 13"/>
                <a:gd name="T18" fmla="*/ 0 w 19"/>
                <a:gd name="T19" fmla="*/ 3 h 13"/>
                <a:gd name="T20" fmla="*/ 1 w 19"/>
                <a:gd name="T21" fmla="*/ 2 h 13"/>
                <a:gd name="T22" fmla="*/ 1 w 19"/>
                <a:gd name="T23" fmla="*/ 2 h 13"/>
                <a:gd name="T24" fmla="*/ 2 w 19"/>
                <a:gd name="T25" fmla="*/ 1 h 13"/>
                <a:gd name="T26" fmla="*/ 3 w 19"/>
                <a:gd name="T27" fmla="*/ 1 h 13"/>
                <a:gd name="T28" fmla="*/ 4 w 19"/>
                <a:gd name="T29" fmla="*/ 0 h 13"/>
                <a:gd name="T30" fmla="*/ 5 w 19"/>
                <a:gd name="T31" fmla="*/ 0 h 13"/>
                <a:gd name="T32" fmla="*/ 6 w 19"/>
                <a:gd name="T33" fmla="*/ 0 h 13"/>
                <a:gd name="T34" fmla="*/ 7 w 19"/>
                <a:gd name="T35" fmla="*/ 0 h 13"/>
                <a:gd name="T36" fmla="*/ 9 w 19"/>
                <a:gd name="T37" fmla="*/ 0 h 13"/>
                <a:gd name="T38" fmla="*/ 10 w 19"/>
                <a:gd name="T39" fmla="*/ 1 h 13"/>
                <a:gd name="T40" fmla="*/ 11 w 19"/>
                <a:gd name="T41" fmla="*/ 1 h 13"/>
                <a:gd name="T42" fmla="*/ 13 w 19"/>
                <a:gd name="T43" fmla="*/ 2 h 13"/>
                <a:gd name="T44" fmla="*/ 14 w 19"/>
                <a:gd name="T45" fmla="*/ 2 h 13"/>
                <a:gd name="T46" fmla="*/ 15 w 19"/>
                <a:gd name="T47" fmla="*/ 3 h 13"/>
                <a:gd name="T48" fmla="*/ 16 w 19"/>
                <a:gd name="T49" fmla="*/ 3 h 13"/>
                <a:gd name="T50" fmla="*/ 17 w 19"/>
                <a:gd name="T51" fmla="*/ 4 h 13"/>
                <a:gd name="T52" fmla="*/ 18 w 19"/>
                <a:gd name="T53" fmla="*/ 5 h 13"/>
                <a:gd name="T54" fmla="*/ 18 w 19"/>
                <a:gd name="T55" fmla="*/ 6 h 13"/>
                <a:gd name="T56" fmla="*/ 19 w 19"/>
                <a:gd name="T57" fmla="*/ 7 h 13"/>
                <a:gd name="T58" fmla="*/ 19 w 19"/>
                <a:gd name="T59" fmla="*/ 8 h 13"/>
                <a:gd name="T60" fmla="*/ 19 w 19"/>
                <a:gd name="T61" fmla="*/ 8 h 13"/>
                <a:gd name="T62" fmla="*/ 19 w 19"/>
                <a:gd name="T63" fmla="*/ 9 h 13"/>
                <a:gd name="T64" fmla="*/ 19 w 19"/>
                <a:gd name="T65" fmla="*/ 10 h 13"/>
                <a:gd name="T66" fmla="*/ 19 w 19"/>
                <a:gd name="T67" fmla="*/ 11 h 13"/>
                <a:gd name="T68" fmla="*/ 18 w 19"/>
                <a:gd name="T69" fmla="*/ 12 h 13"/>
                <a:gd name="T70" fmla="*/ 18 w 19"/>
                <a:gd name="T71" fmla="*/ 12 h 13"/>
                <a:gd name="T72" fmla="*/ 17 w 19"/>
                <a:gd name="T73" fmla="*/ 13 h 13"/>
                <a:gd name="T74" fmla="*/ 16 w 19"/>
                <a:gd name="T75" fmla="*/ 13 h 13"/>
                <a:gd name="T76" fmla="*/ 15 w 19"/>
                <a:gd name="T77" fmla="*/ 13 h 13"/>
                <a:gd name="T78" fmla="*/ 14 w 19"/>
                <a:gd name="T79" fmla="*/ 13 h 13"/>
                <a:gd name="T80" fmla="*/ 13 w 19"/>
                <a:gd name="T81" fmla="*/ 13 h 13"/>
                <a:gd name="T82" fmla="*/ 11 w 19"/>
                <a:gd name="T83" fmla="*/ 13 h 13"/>
                <a:gd name="T84" fmla="*/ 10 w 19"/>
                <a:gd name="T85" fmla="*/ 13 h 13"/>
                <a:gd name="T86" fmla="*/ 9 w 19"/>
                <a:gd name="T87" fmla="*/ 13 h 13"/>
                <a:gd name="T88" fmla="*/ 8 w 19"/>
                <a:gd name="T89" fmla="*/ 12 h 13"/>
                <a:gd name="T90" fmla="*/ 6 w 19"/>
                <a:gd name="T91" fmla="*/ 12 h 13"/>
                <a:gd name="T92" fmla="*/ 5 w 19"/>
                <a:gd name="T93" fmla="*/ 11 h 13"/>
                <a:gd name="T94" fmla="*/ 4 w 19"/>
                <a:gd name="T9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3">
                  <a:moveTo>
                    <a:pt x="4" y="11"/>
                  </a:move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8" name="Freeform 112"/>
            <p:cNvSpPr>
              <a:spLocks/>
            </p:cNvSpPr>
            <p:nvPr/>
          </p:nvSpPr>
          <p:spPr bwMode="auto">
            <a:xfrm>
              <a:off x="4841875" y="3783013"/>
              <a:ext cx="30163" cy="22225"/>
            </a:xfrm>
            <a:custGeom>
              <a:avLst/>
              <a:gdLst>
                <a:gd name="T0" fmla="*/ 3 w 19"/>
                <a:gd name="T1" fmla="*/ 10 h 14"/>
                <a:gd name="T2" fmla="*/ 2 w 19"/>
                <a:gd name="T3" fmla="*/ 10 h 14"/>
                <a:gd name="T4" fmla="*/ 1 w 19"/>
                <a:gd name="T5" fmla="*/ 9 h 14"/>
                <a:gd name="T6" fmla="*/ 1 w 19"/>
                <a:gd name="T7" fmla="*/ 8 h 14"/>
                <a:gd name="T8" fmla="*/ 0 w 19"/>
                <a:gd name="T9" fmla="*/ 7 h 14"/>
                <a:gd name="T10" fmla="*/ 0 w 19"/>
                <a:gd name="T11" fmla="*/ 7 h 14"/>
                <a:gd name="T12" fmla="*/ 0 w 19"/>
                <a:gd name="T13" fmla="*/ 5 h 14"/>
                <a:gd name="T14" fmla="*/ 0 w 19"/>
                <a:gd name="T15" fmla="*/ 5 h 14"/>
                <a:gd name="T16" fmla="*/ 0 w 19"/>
                <a:gd name="T17" fmla="*/ 4 h 14"/>
                <a:gd name="T18" fmla="*/ 0 w 19"/>
                <a:gd name="T19" fmla="*/ 3 h 14"/>
                <a:gd name="T20" fmla="*/ 0 w 19"/>
                <a:gd name="T21" fmla="*/ 3 h 14"/>
                <a:gd name="T22" fmla="*/ 1 w 19"/>
                <a:gd name="T23" fmla="*/ 2 h 14"/>
                <a:gd name="T24" fmla="*/ 2 w 19"/>
                <a:gd name="T25" fmla="*/ 1 h 14"/>
                <a:gd name="T26" fmla="*/ 3 w 19"/>
                <a:gd name="T27" fmla="*/ 1 h 14"/>
                <a:gd name="T28" fmla="*/ 4 w 19"/>
                <a:gd name="T29" fmla="*/ 1 h 14"/>
                <a:gd name="T30" fmla="*/ 5 w 19"/>
                <a:gd name="T31" fmla="*/ 1 h 14"/>
                <a:gd name="T32" fmla="*/ 6 w 19"/>
                <a:gd name="T33" fmla="*/ 0 h 14"/>
                <a:gd name="T34" fmla="*/ 7 w 19"/>
                <a:gd name="T35" fmla="*/ 1 h 14"/>
                <a:gd name="T36" fmla="*/ 8 w 19"/>
                <a:gd name="T37" fmla="*/ 1 h 14"/>
                <a:gd name="T38" fmla="*/ 10 w 19"/>
                <a:gd name="T39" fmla="*/ 1 h 14"/>
                <a:gd name="T40" fmla="*/ 11 w 19"/>
                <a:gd name="T41" fmla="*/ 1 h 14"/>
                <a:gd name="T42" fmla="*/ 12 w 19"/>
                <a:gd name="T43" fmla="*/ 2 h 14"/>
                <a:gd name="T44" fmla="*/ 13 w 19"/>
                <a:gd name="T45" fmla="*/ 2 h 14"/>
                <a:gd name="T46" fmla="*/ 14 w 19"/>
                <a:gd name="T47" fmla="*/ 3 h 14"/>
                <a:gd name="T48" fmla="*/ 16 w 19"/>
                <a:gd name="T49" fmla="*/ 4 h 14"/>
                <a:gd name="T50" fmla="*/ 16 w 19"/>
                <a:gd name="T51" fmla="*/ 4 h 14"/>
                <a:gd name="T52" fmla="*/ 17 w 19"/>
                <a:gd name="T53" fmla="*/ 5 h 14"/>
                <a:gd name="T54" fmla="*/ 18 w 19"/>
                <a:gd name="T55" fmla="*/ 6 h 14"/>
                <a:gd name="T56" fmla="*/ 18 w 19"/>
                <a:gd name="T57" fmla="*/ 7 h 14"/>
                <a:gd name="T58" fmla="*/ 19 w 19"/>
                <a:gd name="T59" fmla="*/ 8 h 14"/>
                <a:gd name="T60" fmla="*/ 19 w 19"/>
                <a:gd name="T61" fmla="*/ 9 h 14"/>
                <a:gd name="T62" fmla="*/ 19 w 19"/>
                <a:gd name="T63" fmla="*/ 9 h 14"/>
                <a:gd name="T64" fmla="*/ 19 w 19"/>
                <a:gd name="T65" fmla="*/ 10 h 14"/>
                <a:gd name="T66" fmla="*/ 18 w 19"/>
                <a:gd name="T67" fmla="*/ 11 h 14"/>
                <a:gd name="T68" fmla="*/ 18 w 19"/>
                <a:gd name="T69" fmla="*/ 12 h 14"/>
                <a:gd name="T70" fmla="*/ 17 w 19"/>
                <a:gd name="T71" fmla="*/ 12 h 14"/>
                <a:gd name="T72" fmla="*/ 17 w 19"/>
                <a:gd name="T73" fmla="*/ 13 h 14"/>
                <a:gd name="T74" fmla="*/ 16 w 19"/>
                <a:gd name="T75" fmla="*/ 13 h 14"/>
                <a:gd name="T76" fmla="*/ 15 w 19"/>
                <a:gd name="T77" fmla="*/ 13 h 14"/>
                <a:gd name="T78" fmla="*/ 14 w 19"/>
                <a:gd name="T79" fmla="*/ 13 h 14"/>
                <a:gd name="T80" fmla="*/ 12 w 19"/>
                <a:gd name="T81" fmla="*/ 14 h 14"/>
                <a:gd name="T82" fmla="*/ 11 w 19"/>
                <a:gd name="T83" fmla="*/ 13 h 14"/>
                <a:gd name="T84" fmla="*/ 10 w 19"/>
                <a:gd name="T85" fmla="*/ 13 h 14"/>
                <a:gd name="T86" fmla="*/ 9 w 19"/>
                <a:gd name="T87" fmla="*/ 13 h 14"/>
                <a:gd name="T88" fmla="*/ 7 w 19"/>
                <a:gd name="T89" fmla="*/ 13 h 14"/>
                <a:gd name="T90" fmla="*/ 6 w 19"/>
                <a:gd name="T91" fmla="*/ 12 h 14"/>
                <a:gd name="T92" fmla="*/ 5 w 19"/>
                <a:gd name="T93" fmla="*/ 12 h 14"/>
                <a:gd name="T94" fmla="*/ 4 w 19"/>
                <a:gd name="T9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4">
                  <a:moveTo>
                    <a:pt x="4" y="11"/>
                  </a:moveTo>
                  <a:lnTo>
                    <a:pt x="3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19" name="Freeform 114"/>
            <p:cNvSpPr>
              <a:spLocks/>
            </p:cNvSpPr>
            <p:nvPr/>
          </p:nvSpPr>
          <p:spPr bwMode="auto">
            <a:xfrm>
              <a:off x="4951412" y="3706813"/>
              <a:ext cx="30163" cy="20638"/>
            </a:xfrm>
            <a:custGeom>
              <a:avLst/>
              <a:gdLst>
                <a:gd name="T0" fmla="*/ 3 w 19"/>
                <a:gd name="T1" fmla="*/ 10 h 13"/>
                <a:gd name="T2" fmla="*/ 3 w 19"/>
                <a:gd name="T3" fmla="*/ 9 h 13"/>
                <a:gd name="T4" fmla="*/ 2 w 19"/>
                <a:gd name="T5" fmla="*/ 8 h 13"/>
                <a:gd name="T6" fmla="*/ 1 w 19"/>
                <a:gd name="T7" fmla="*/ 7 h 13"/>
                <a:gd name="T8" fmla="*/ 1 w 19"/>
                <a:gd name="T9" fmla="*/ 7 h 13"/>
                <a:gd name="T10" fmla="*/ 0 w 19"/>
                <a:gd name="T11" fmla="*/ 6 h 13"/>
                <a:gd name="T12" fmla="*/ 0 w 19"/>
                <a:gd name="T13" fmla="*/ 5 h 13"/>
                <a:gd name="T14" fmla="*/ 0 w 19"/>
                <a:gd name="T15" fmla="*/ 4 h 13"/>
                <a:gd name="T16" fmla="*/ 0 w 19"/>
                <a:gd name="T17" fmla="*/ 3 h 13"/>
                <a:gd name="T18" fmla="*/ 0 w 19"/>
                <a:gd name="T19" fmla="*/ 3 h 13"/>
                <a:gd name="T20" fmla="*/ 1 w 19"/>
                <a:gd name="T21" fmla="*/ 2 h 13"/>
                <a:gd name="T22" fmla="*/ 1 w 19"/>
                <a:gd name="T23" fmla="*/ 1 h 13"/>
                <a:gd name="T24" fmla="*/ 2 w 19"/>
                <a:gd name="T25" fmla="*/ 1 h 13"/>
                <a:gd name="T26" fmla="*/ 3 w 19"/>
                <a:gd name="T27" fmla="*/ 1 h 13"/>
                <a:gd name="T28" fmla="*/ 4 w 19"/>
                <a:gd name="T29" fmla="*/ 0 h 13"/>
                <a:gd name="T30" fmla="*/ 5 w 19"/>
                <a:gd name="T31" fmla="*/ 0 h 13"/>
                <a:gd name="T32" fmla="*/ 6 w 19"/>
                <a:gd name="T33" fmla="*/ 0 h 13"/>
                <a:gd name="T34" fmla="*/ 7 w 19"/>
                <a:gd name="T35" fmla="*/ 0 h 13"/>
                <a:gd name="T36" fmla="*/ 8 w 19"/>
                <a:gd name="T37" fmla="*/ 0 h 13"/>
                <a:gd name="T38" fmla="*/ 10 w 19"/>
                <a:gd name="T39" fmla="*/ 1 h 13"/>
                <a:gd name="T40" fmla="*/ 11 w 19"/>
                <a:gd name="T41" fmla="*/ 1 h 13"/>
                <a:gd name="T42" fmla="*/ 12 w 19"/>
                <a:gd name="T43" fmla="*/ 1 h 13"/>
                <a:gd name="T44" fmla="*/ 13 w 19"/>
                <a:gd name="T45" fmla="*/ 2 h 13"/>
                <a:gd name="T46" fmla="*/ 15 w 19"/>
                <a:gd name="T47" fmla="*/ 2 h 13"/>
                <a:gd name="T48" fmla="*/ 15 w 19"/>
                <a:gd name="T49" fmla="*/ 3 h 13"/>
                <a:gd name="T50" fmla="*/ 16 w 19"/>
                <a:gd name="T51" fmla="*/ 4 h 13"/>
                <a:gd name="T52" fmla="*/ 17 w 19"/>
                <a:gd name="T53" fmla="*/ 5 h 13"/>
                <a:gd name="T54" fmla="*/ 18 w 19"/>
                <a:gd name="T55" fmla="*/ 6 h 13"/>
                <a:gd name="T56" fmla="*/ 18 w 19"/>
                <a:gd name="T57" fmla="*/ 6 h 13"/>
                <a:gd name="T58" fmla="*/ 19 w 19"/>
                <a:gd name="T59" fmla="*/ 7 h 13"/>
                <a:gd name="T60" fmla="*/ 19 w 19"/>
                <a:gd name="T61" fmla="*/ 8 h 13"/>
                <a:gd name="T62" fmla="*/ 19 w 19"/>
                <a:gd name="T63" fmla="*/ 9 h 13"/>
                <a:gd name="T64" fmla="*/ 19 w 19"/>
                <a:gd name="T65" fmla="*/ 10 h 13"/>
                <a:gd name="T66" fmla="*/ 19 w 19"/>
                <a:gd name="T67" fmla="*/ 10 h 13"/>
                <a:gd name="T68" fmla="*/ 18 w 19"/>
                <a:gd name="T69" fmla="*/ 11 h 13"/>
                <a:gd name="T70" fmla="*/ 17 w 19"/>
                <a:gd name="T71" fmla="*/ 11 h 13"/>
                <a:gd name="T72" fmla="*/ 17 w 19"/>
                <a:gd name="T73" fmla="*/ 12 h 13"/>
                <a:gd name="T74" fmla="*/ 16 w 19"/>
                <a:gd name="T75" fmla="*/ 12 h 13"/>
                <a:gd name="T76" fmla="*/ 15 w 19"/>
                <a:gd name="T77" fmla="*/ 13 h 13"/>
                <a:gd name="T78" fmla="*/ 14 w 19"/>
                <a:gd name="T79" fmla="*/ 13 h 13"/>
                <a:gd name="T80" fmla="*/ 12 w 19"/>
                <a:gd name="T81" fmla="*/ 13 h 13"/>
                <a:gd name="T82" fmla="*/ 11 w 19"/>
                <a:gd name="T83" fmla="*/ 13 h 13"/>
                <a:gd name="T84" fmla="*/ 10 w 19"/>
                <a:gd name="T85" fmla="*/ 12 h 13"/>
                <a:gd name="T86" fmla="*/ 9 w 19"/>
                <a:gd name="T87" fmla="*/ 12 h 13"/>
                <a:gd name="T88" fmla="*/ 7 w 19"/>
                <a:gd name="T89" fmla="*/ 12 h 13"/>
                <a:gd name="T90" fmla="*/ 6 w 19"/>
                <a:gd name="T91" fmla="*/ 11 h 13"/>
                <a:gd name="T92" fmla="*/ 5 w 19"/>
                <a:gd name="T93" fmla="*/ 11 h 13"/>
                <a:gd name="T94" fmla="*/ 4 w 19"/>
                <a:gd name="T9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3">
                  <a:moveTo>
                    <a:pt x="4" y="10"/>
                  </a:move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0" name="Freeform 116"/>
            <p:cNvSpPr>
              <a:spLocks/>
            </p:cNvSpPr>
            <p:nvPr/>
          </p:nvSpPr>
          <p:spPr bwMode="auto">
            <a:xfrm>
              <a:off x="5059362" y="3632201"/>
              <a:ext cx="28575" cy="19050"/>
            </a:xfrm>
            <a:custGeom>
              <a:avLst/>
              <a:gdLst>
                <a:gd name="T0" fmla="*/ 3 w 18"/>
                <a:gd name="T1" fmla="*/ 9 h 12"/>
                <a:gd name="T2" fmla="*/ 2 w 18"/>
                <a:gd name="T3" fmla="*/ 8 h 12"/>
                <a:gd name="T4" fmla="*/ 1 w 18"/>
                <a:gd name="T5" fmla="*/ 8 h 12"/>
                <a:gd name="T6" fmla="*/ 1 w 18"/>
                <a:gd name="T7" fmla="*/ 7 h 12"/>
                <a:gd name="T8" fmla="*/ 0 w 18"/>
                <a:gd name="T9" fmla="*/ 6 h 12"/>
                <a:gd name="T10" fmla="*/ 0 w 18"/>
                <a:gd name="T11" fmla="*/ 5 h 12"/>
                <a:gd name="T12" fmla="*/ 0 w 18"/>
                <a:gd name="T13" fmla="*/ 4 h 12"/>
                <a:gd name="T14" fmla="*/ 0 w 18"/>
                <a:gd name="T15" fmla="*/ 4 h 12"/>
                <a:gd name="T16" fmla="*/ 0 w 18"/>
                <a:gd name="T17" fmla="*/ 3 h 12"/>
                <a:gd name="T18" fmla="*/ 0 w 18"/>
                <a:gd name="T19" fmla="*/ 2 h 12"/>
                <a:gd name="T20" fmla="*/ 0 w 18"/>
                <a:gd name="T21" fmla="*/ 1 h 12"/>
                <a:gd name="T22" fmla="*/ 1 w 18"/>
                <a:gd name="T23" fmla="*/ 1 h 12"/>
                <a:gd name="T24" fmla="*/ 2 w 18"/>
                <a:gd name="T25" fmla="*/ 0 h 12"/>
                <a:gd name="T26" fmla="*/ 2 w 18"/>
                <a:gd name="T27" fmla="*/ 0 h 12"/>
                <a:gd name="T28" fmla="*/ 3 w 18"/>
                <a:gd name="T29" fmla="*/ 0 h 12"/>
                <a:gd name="T30" fmla="*/ 4 w 18"/>
                <a:gd name="T31" fmla="*/ 0 h 12"/>
                <a:gd name="T32" fmla="*/ 6 w 18"/>
                <a:gd name="T33" fmla="*/ 0 h 12"/>
                <a:gd name="T34" fmla="*/ 7 w 18"/>
                <a:gd name="T35" fmla="*/ 0 h 12"/>
                <a:gd name="T36" fmla="*/ 8 w 18"/>
                <a:gd name="T37" fmla="*/ 0 h 12"/>
                <a:gd name="T38" fmla="*/ 9 w 18"/>
                <a:gd name="T39" fmla="*/ 0 h 12"/>
                <a:gd name="T40" fmla="*/ 10 w 18"/>
                <a:gd name="T41" fmla="*/ 0 h 12"/>
                <a:gd name="T42" fmla="*/ 12 w 18"/>
                <a:gd name="T43" fmla="*/ 1 h 12"/>
                <a:gd name="T44" fmla="*/ 13 w 18"/>
                <a:gd name="T45" fmla="*/ 1 h 12"/>
                <a:gd name="T46" fmla="*/ 14 w 18"/>
                <a:gd name="T47" fmla="*/ 2 h 12"/>
                <a:gd name="T48" fmla="*/ 15 w 18"/>
                <a:gd name="T49" fmla="*/ 3 h 12"/>
                <a:gd name="T50" fmla="*/ 16 w 18"/>
                <a:gd name="T51" fmla="*/ 3 h 12"/>
                <a:gd name="T52" fmla="*/ 17 w 18"/>
                <a:gd name="T53" fmla="*/ 4 h 12"/>
                <a:gd name="T54" fmla="*/ 17 w 18"/>
                <a:gd name="T55" fmla="*/ 5 h 12"/>
                <a:gd name="T56" fmla="*/ 18 w 18"/>
                <a:gd name="T57" fmla="*/ 6 h 12"/>
                <a:gd name="T58" fmla="*/ 18 w 18"/>
                <a:gd name="T59" fmla="*/ 7 h 12"/>
                <a:gd name="T60" fmla="*/ 18 w 18"/>
                <a:gd name="T61" fmla="*/ 8 h 12"/>
                <a:gd name="T62" fmla="*/ 18 w 18"/>
                <a:gd name="T63" fmla="*/ 8 h 12"/>
                <a:gd name="T64" fmla="*/ 18 w 18"/>
                <a:gd name="T65" fmla="*/ 9 h 12"/>
                <a:gd name="T66" fmla="*/ 18 w 18"/>
                <a:gd name="T67" fmla="*/ 10 h 12"/>
                <a:gd name="T68" fmla="*/ 18 w 18"/>
                <a:gd name="T69" fmla="*/ 10 h 12"/>
                <a:gd name="T70" fmla="*/ 17 w 18"/>
                <a:gd name="T71" fmla="*/ 11 h 12"/>
                <a:gd name="T72" fmla="*/ 16 w 18"/>
                <a:gd name="T73" fmla="*/ 11 h 12"/>
                <a:gd name="T74" fmla="*/ 15 w 18"/>
                <a:gd name="T75" fmla="*/ 12 h 12"/>
                <a:gd name="T76" fmla="*/ 14 w 18"/>
                <a:gd name="T77" fmla="*/ 12 h 12"/>
                <a:gd name="T78" fmla="*/ 13 w 18"/>
                <a:gd name="T79" fmla="*/ 12 h 12"/>
                <a:gd name="T80" fmla="*/ 12 w 18"/>
                <a:gd name="T81" fmla="*/ 12 h 12"/>
                <a:gd name="T82" fmla="*/ 11 w 18"/>
                <a:gd name="T83" fmla="*/ 12 h 12"/>
                <a:gd name="T84" fmla="*/ 10 w 18"/>
                <a:gd name="T85" fmla="*/ 12 h 12"/>
                <a:gd name="T86" fmla="*/ 9 w 18"/>
                <a:gd name="T87" fmla="*/ 12 h 12"/>
                <a:gd name="T88" fmla="*/ 7 w 18"/>
                <a:gd name="T89" fmla="*/ 11 h 12"/>
                <a:gd name="T90" fmla="*/ 6 w 18"/>
                <a:gd name="T91" fmla="*/ 11 h 12"/>
                <a:gd name="T92" fmla="*/ 5 w 18"/>
                <a:gd name="T93" fmla="*/ 10 h 12"/>
                <a:gd name="T94" fmla="*/ 4 w 18"/>
                <a:gd name="T9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4" y="9"/>
                  </a:moveTo>
                  <a:lnTo>
                    <a:pt x="3" y="9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1" name="Freeform 118"/>
            <p:cNvSpPr>
              <a:spLocks/>
            </p:cNvSpPr>
            <p:nvPr/>
          </p:nvSpPr>
          <p:spPr bwMode="auto">
            <a:xfrm>
              <a:off x="5164137" y="3557588"/>
              <a:ext cx="30163" cy="19050"/>
            </a:xfrm>
            <a:custGeom>
              <a:avLst/>
              <a:gdLst>
                <a:gd name="T0" fmla="*/ 3 w 19"/>
                <a:gd name="T1" fmla="*/ 10 h 12"/>
                <a:gd name="T2" fmla="*/ 3 w 19"/>
                <a:gd name="T3" fmla="*/ 9 h 12"/>
                <a:gd name="T4" fmla="*/ 2 w 19"/>
                <a:gd name="T5" fmla="*/ 8 h 12"/>
                <a:gd name="T6" fmla="*/ 1 w 19"/>
                <a:gd name="T7" fmla="*/ 7 h 12"/>
                <a:gd name="T8" fmla="*/ 1 w 19"/>
                <a:gd name="T9" fmla="*/ 6 h 12"/>
                <a:gd name="T10" fmla="*/ 0 w 19"/>
                <a:gd name="T11" fmla="*/ 6 h 12"/>
                <a:gd name="T12" fmla="*/ 0 w 19"/>
                <a:gd name="T13" fmla="*/ 5 h 12"/>
                <a:gd name="T14" fmla="*/ 0 w 19"/>
                <a:gd name="T15" fmla="*/ 4 h 12"/>
                <a:gd name="T16" fmla="*/ 0 w 19"/>
                <a:gd name="T17" fmla="*/ 3 h 12"/>
                <a:gd name="T18" fmla="*/ 0 w 19"/>
                <a:gd name="T19" fmla="*/ 3 h 12"/>
                <a:gd name="T20" fmla="*/ 1 w 19"/>
                <a:gd name="T21" fmla="*/ 2 h 12"/>
                <a:gd name="T22" fmla="*/ 1 w 19"/>
                <a:gd name="T23" fmla="*/ 1 h 12"/>
                <a:gd name="T24" fmla="*/ 2 w 19"/>
                <a:gd name="T25" fmla="*/ 1 h 12"/>
                <a:gd name="T26" fmla="*/ 2 w 19"/>
                <a:gd name="T27" fmla="*/ 1 h 12"/>
                <a:gd name="T28" fmla="*/ 3 w 19"/>
                <a:gd name="T29" fmla="*/ 0 h 12"/>
                <a:gd name="T30" fmla="*/ 4 w 19"/>
                <a:gd name="T31" fmla="*/ 0 h 12"/>
                <a:gd name="T32" fmla="*/ 6 w 19"/>
                <a:gd name="T33" fmla="*/ 0 h 12"/>
                <a:gd name="T34" fmla="*/ 7 w 19"/>
                <a:gd name="T35" fmla="*/ 0 h 12"/>
                <a:gd name="T36" fmla="*/ 8 w 19"/>
                <a:gd name="T37" fmla="*/ 0 h 12"/>
                <a:gd name="T38" fmla="*/ 9 w 19"/>
                <a:gd name="T39" fmla="*/ 1 h 12"/>
                <a:gd name="T40" fmla="*/ 10 w 19"/>
                <a:gd name="T41" fmla="*/ 1 h 12"/>
                <a:gd name="T42" fmla="*/ 12 w 19"/>
                <a:gd name="T43" fmla="*/ 1 h 12"/>
                <a:gd name="T44" fmla="*/ 13 w 19"/>
                <a:gd name="T45" fmla="*/ 2 h 12"/>
                <a:gd name="T46" fmla="*/ 14 w 19"/>
                <a:gd name="T47" fmla="*/ 2 h 12"/>
                <a:gd name="T48" fmla="*/ 15 w 19"/>
                <a:gd name="T49" fmla="*/ 3 h 12"/>
                <a:gd name="T50" fmla="*/ 16 w 19"/>
                <a:gd name="T51" fmla="*/ 4 h 12"/>
                <a:gd name="T52" fmla="*/ 17 w 19"/>
                <a:gd name="T53" fmla="*/ 5 h 12"/>
                <a:gd name="T54" fmla="*/ 17 w 19"/>
                <a:gd name="T55" fmla="*/ 6 h 12"/>
                <a:gd name="T56" fmla="*/ 18 w 19"/>
                <a:gd name="T57" fmla="*/ 6 h 12"/>
                <a:gd name="T58" fmla="*/ 18 w 19"/>
                <a:gd name="T59" fmla="*/ 7 h 12"/>
                <a:gd name="T60" fmla="*/ 19 w 19"/>
                <a:gd name="T61" fmla="*/ 8 h 12"/>
                <a:gd name="T62" fmla="*/ 19 w 19"/>
                <a:gd name="T63" fmla="*/ 9 h 12"/>
                <a:gd name="T64" fmla="*/ 18 w 19"/>
                <a:gd name="T65" fmla="*/ 10 h 12"/>
                <a:gd name="T66" fmla="*/ 18 w 19"/>
                <a:gd name="T67" fmla="*/ 10 h 12"/>
                <a:gd name="T68" fmla="*/ 18 w 19"/>
                <a:gd name="T69" fmla="*/ 11 h 12"/>
                <a:gd name="T70" fmla="*/ 17 w 19"/>
                <a:gd name="T71" fmla="*/ 11 h 12"/>
                <a:gd name="T72" fmla="*/ 16 w 19"/>
                <a:gd name="T73" fmla="*/ 12 h 12"/>
                <a:gd name="T74" fmla="*/ 15 w 19"/>
                <a:gd name="T75" fmla="*/ 12 h 12"/>
                <a:gd name="T76" fmla="*/ 15 w 19"/>
                <a:gd name="T77" fmla="*/ 12 h 12"/>
                <a:gd name="T78" fmla="*/ 13 w 19"/>
                <a:gd name="T79" fmla="*/ 12 h 12"/>
                <a:gd name="T80" fmla="*/ 12 w 19"/>
                <a:gd name="T81" fmla="*/ 12 h 12"/>
                <a:gd name="T82" fmla="*/ 11 w 19"/>
                <a:gd name="T83" fmla="*/ 12 h 12"/>
                <a:gd name="T84" fmla="*/ 10 w 19"/>
                <a:gd name="T85" fmla="*/ 12 h 12"/>
                <a:gd name="T86" fmla="*/ 9 w 19"/>
                <a:gd name="T87" fmla="*/ 12 h 12"/>
                <a:gd name="T88" fmla="*/ 7 w 19"/>
                <a:gd name="T89" fmla="*/ 12 h 12"/>
                <a:gd name="T90" fmla="*/ 6 w 19"/>
                <a:gd name="T91" fmla="*/ 11 h 12"/>
                <a:gd name="T92" fmla="*/ 5 w 19"/>
                <a:gd name="T93" fmla="*/ 11 h 12"/>
                <a:gd name="T94" fmla="*/ 4 w 19"/>
                <a:gd name="T9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4" y="10"/>
                  </a:move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2" name="Freeform 123"/>
            <p:cNvSpPr>
              <a:spLocks/>
            </p:cNvSpPr>
            <p:nvPr/>
          </p:nvSpPr>
          <p:spPr bwMode="auto">
            <a:xfrm>
              <a:off x="5267325" y="3486151"/>
              <a:ext cx="28575" cy="19050"/>
            </a:xfrm>
            <a:custGeom>
              <a:avLst/>
              <a:gdLst>
                <a:gd name="T0" fmla="*/ 3 w 18"/>
                <a:gd name="T1" fmla="*/ 9 h 12"/>
                <a:gd name="T2" fmla="*/ 2 w 18"/>
                <a:gd name="T3" fmla="*/ 8 h 12"/>
                <a:gd name="T4" fmla="*/ 1 w 18"/>
                <a:gd name="T5" fmla="*/ 7 h 12"/>
                <a:gd name="T6" fmla="*/ 1 w 18"/>
                <a:gd name="T7" fmla="*/ 7 h 12"/>
                <a:gd name="T8" fmla="*/ 0 w 18"/>
                <a:gd name="T9" fmla="*/ 6 h 12"/>
                <a:gd name="T10" fmla="*/ 0 w 18"/>
                <a:gd name="T11" fmla="*/ 5 h 12"/>
                <a:gd name="T12" fmla="*/ 0 w 18"/>
                <a:gd name="T13" fmla="*/ 4 h 12"/>
                <a:gd name="T14" fmla="*/ 0 w 18"/>
                <a:gd name="T15" fmla="*/ 3 h 12"/>
                <a:gd name="T16" fmla="*/ 0 w 18"/>
                <a:gd name="T17" fmla="*/ 3 h 12"/>
                <a:gd name="T18" fmla="*/ 0 w 18"/>
                <a:gd name="T19" fmla="*/ 2 h 12"/>
                <a:gd name="T20" fmla="*/ 0 w 18"/>
                <a:gd name="T21" fmla="*/ 2 h 12"/>
                <a:gd name="T22" fmla="*/ 1 w 18"/>
                <a:gd name="T23" fmla="*/ 1 h 12"/>
                <a:gd name="T24" fmla="*/ 1 w 18"/>
                <a:gd name="T25" fmla="*/ 1 h 12"/>
                <a:gd name="T26" fmla="*/ 2 w 18"/>
                <a:gd name="T27" fmla="*/ 0 h 12"/>
                <a:gd name="T28" fmla="*/ 3 w 18"/>
                <a:gd name="T29" fmla="*/ 0 h 12"/>
                <a:gd name="T30" fmla="*/ 4 w 18"/>
                <a:gd name="T31" fmla="*/ 0 h 12"/>
                <a:gd name="T32" fmla="*/ 5 w 18"/>
                <a:gd name="T33" fmla="*/ 0 h 12"/>
                <a:gd name="T34" fmla="*/ 6 w 18"/>
                <a:gd name="T35" fmla="*/ 0 h 12"/>
                <a:gd name="T36" fmla="*/ 8 w 18"/>
                <a:gd name="T37" fmla="*/ 0 h 12"/>
                <a:gd name="T38" fmla="*/ 9 w 18"/>
                <a:gd name="T39" fmla="*/ 0 h 12"/>
                <a:gd name="T40" fmla="*/ 10 w 18"/>
                <a:gd name="T41" fmla="*/ 1 h 12"/>
                <a:gd name="T42" fmla="*/ 11 w 18"/>
                <a:gd name="T43" fmla="*/ 1 h 12"/>
                <a:gd name="T44" fmla="*/ 12 w 18"/>
                <a:gd name="T45" fmla="*/ 2 h 12"/>
                <a:gd name="T46" fmla="*/ 13 w 18"/>
                <a:gd name="T47" fmla="*/ 2 h 12"/>
                <a:gd name="T48" fmla="*/ 14 w 18"/>
                <a:gd name="T49" fmla="*/ 3 h 12"/>
                <a:gd name="T50" fmla="*/ 15 w 18"/>
                <a:gd name="T51" fmla="*/ 3 h 12"/>
                <a:gd name="T52" fmla="*/ 16 w 18"/>
                <a:gd name="T53" fmla="*/ 4 h 12"/>
                <a:gd name="T54" fmla="*/ 17 w 18"/>
                <a:gd name="T55" fmla="*/ 5 h 12"/>
                <a:gd name="T56" fmla="*/ 17 w 18"/>
                <a:gd name="T57" fmla="*/ 6 h 12"/>
                <a:gd name="T58" fmla="*/ 18 w 18"/>
                <a:gd name="T59" fmla="*/ 7 h 12"/>
                <a:gd name="T60" fmla="*/ 18 w 18"/>
                <a:gd name="T61" fmla="*/ 7 h 12"/>
                <a:gd name="T62" fmla="*/ 18 w 18"/>
                <a:gd name="T63" fmla="*/ 8 h 12"/>
                <a:gd name="T64" fmla="*/ 18 w 18"/>
                <a:gd name="T65" fmla="*/ 9 h 12"/>
                <a:gd name="T66" fmla="*/ 18 w 18"/>
                <a:gd name="T67" fmla="*/ 10 h 12"/>
                <a:gd name="T68" fmla="*/ 17 w 18"/>
                <a:gd name="T69" fmla="*/ 10 h 12"/>
                <a:gd name="T70" fmla="*/ 17 w 18"/>
                <a:gd name="T71" fmla="*/ 11 h 12"/>
                <a:gd name="T72" fmla="*/ 16 w 18"/>
                <a:gd name="T73" fmla="*/ 11 h 12"/>
                <a:gd name="T74" fmla="*/ 15 w 18"/>
                <a:gd name="T75" fmla="*/ 11 h 12"/>
                <a:gd name="T76" fmla="*/ 14 w 18"/>
                <a:gd name="T77" fmla="*/ 12 h 12"/>
                <a:gd name="T78" fmla="*/ 13 w 18"/>
                <a:gd name="T79" fmla="*/ 12 h 12"/>
                <a:gd name="T80" fmla="*/ 12 w 18"/>
                <a:gd name="T81" fmla="*/ 12 h 12"/>
                <a:gd name="T82" fmla="*/ 11 w 18"/>
                <a:gd name="T83" fmla="*/ 12 h 12"/>
                <a:gd name="T84" fmla="*/ 10 w 18"/>
                <a:gd name="T85" fmla="*/ 12 h 12"/>
                <a:gd name="T86" fmla="*/ 8 w 18"/>
                <a:gd name="T87" fmla="*/ 11 h 12"/>
                <a:gd name="T88" fmla="*/ 7 w 18"/>
                <a:gd name="T89" fmla="*/ 11 h 12"/>
                <a:gd name="T90" fmla="*/ 6 w 18"/>
                <a:gd name="T91" fmla="*/ 10 h 12"/>
                <a:gd name="T92" fmla="*/ 5 w 18"/>
                <a:gd name="T93" fmla="*/ 10 h 12"/>
                <a:gd name="T94" fmla="*/ 4 w 18"/>
                <a:gd name="T9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4" y="9"/>
                  </a:moveTo>
                  <a:lnTo>
                    <a:pt x="3" y="9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3" name="Freeform 125"/>
            <p:cNvSpPr>
              <a:spLocks/>
            </p:cNvSpPr>
            <p:nvPr/>
          </p:nvSpPr>
          <p:spPr bwMode="auto">
            <a:xfrm>
              <a:off x="5367337" y="3414713"/>
              <a:ext cx="28575" cy="19050"/>
            </a:xfrm>
            <a:custGeom>
              <a:avLst/>
              <a:gdLst>
                <a:gd name="T0" fmla="*/ 4 w 18"/>
                <a:gd name="T1" fmla="*/ 9 h 12"/>
                <a:gd name="T2" fmla="*/ 3 w 18"/>
                <a:gd name="T3" fmla="*/ 9 h 12"/>
                <a:gd name="T4" fmla="*/ 2 w 18"/>
                <a:gd name="T5" fmla="*/ 8 h 12"/>
                <a:gd name="T6" fmla="*/ 1 w 18"/>
                <a:gd name="T7" fmla="*/ 7 h 12"/>
                <a:gd name="T8" fmla="*/ 1 w 18"/>
                <a:gd name="T9" fmla="*/ 6 h 12"/>
                <a:gd name="T10" fmla="*/ 0 w 18"/>
                <a:gd name="T11" fmla="*/ 6 h 12"/>
                <a:gd name="T12" fmla="*/ 0 w 18"/>
                <a:gd name="T13" fmla="*/ 5 h 12"/>
                <a:gd name="T14" fmla="*/ 0 w 18"/>
                <a:gd name="T15" fmla="*/ 4 h 12"/>
                <a:gd name="T16" fmla="*/ 0 w 18"/>
                <a:gd name="T17" fmla="*/ 3 h 12"/>
                <a:gd name="T18" fmla="*/ 0 w 18"/>
                <a:gd name="T19" fmla="*/ 3 h 12"/>
                <a:gd name="T20" fmla="*/ 0 w 18"/>
                <a:gd name="T21" fmla="*/ 2 h 12"/>
                <a:gd name="T22" fmla="*/ 1 w 18"/>
                <a:gd name="T23" fmla="*/ 2 h 12"/>
                <a:gd name="T24" fmla="*/ 2 w 18"/>
                <a:gd name="T25" fmla="*/ 1 h 12"/>
                <a:gd name="T26" fmla="*/ 3 w 18"/>
                <a:gd name="T27" fmla="*/ 1 h 12"/>
                <a:gd name="T28" fmla="*/ 3 w 18"/>
                <a:gd name="T29" fmla="*/ 1 h 12"/>
                <a:gd name="T30" fmla="*/ 4 w 18"/>
                <a:gd name="T31" fmla="*/ 0 h 12"/>
                <a:gd name="T32" fmla="*/ 5 w 18"/>
                <a:gd name="T33" fmla="*/ 0 h 12"/>
                <a:gd name="T34" fmla="*/ 7 w 18"/>
                <a:gd name="T35" fmla="*/ 0 h 12"/>
                <a:gd name="T36" fmla="*/ 8 w 18"/>
                <a:gd name="T37" fmla="*/ 1 h 12"/>
                <a:gd name="T38" fmla="*/ 9 w 18"/>
                <a:gd name="T39" fmla="*/ 1 h 12"/>
                <a:gd name="T40" fmla="*/ 10 w 18"/>
                <a:gd name="T41" fmla="*/ 1 h 12"/>
                <a:gd name="T42" fmla="*/ 12 w 18"/>
                <a:gd name="T43" fmla="*/ 2 h 12"/>
                <a:gd name="T44" fmla="*/ 13 w 18"/>
                <a:gd name="T45" fmla="*/ 2 h 12"/>
                <a:gd name="T46" fmla="*/ 14 w 18"/>
                <a:gd name="T47" fmla="*/ 3 h 12"/>
                <a:gd name="T48" fmla="*/ 15 w 18"/>
                <a:gd name="T49" fmla="*/ 3 h 12"/>
                <a:gd name="T50" fmla="*/ 16 w 18"/>
                <a:gd name="T51" fmla="*/ 4 h 12"/>
                <a:gd name="T52" fmla="*/ 16 w 18"/>
                <a:gd name="T53" fmla="*/ 5 h 12"/>
                <a:gd name="T54" fmla="*/ 17 w 18"/>
                <a:gd name="T55" fmla="*/ 6 h 12"/>
                <a:gd name="T56" fmla="*/ 18 w 18"/>
                <a:gd name="T57" fmla="*/ 6 h 12"/>
                <a:gd name="T58" fmla="*/ 18 w 18"/>
                <a:gd name="T59" fmla="*/ 7 h 12"/>
                <a:gd name="T60" fmla="*/ 18 w 18"/>
                <a:gd name="T61" fmla="*/ 8 h 12"/>
                <a:gd name="T62" fmla="*/ 18 w 18"/>
                <a:gd name="T63" fmla="*/ 8 h 12"/>
                <a:gd name="T64" fmla="*/ 18 w 18"/>
                <a:gd name="T65" fmla="*/ 9 h 12"/>
                <a:gd name="T66" fmla="*/ 18 w 18"/>
                <a:gd name="T67" fmla="*/ 10 h 12"/>
                <a:gd name="T68" fmla="*/ 17 w 18"/>
                <a:gd name="T69" fmla="*/ 11 h 12"/>
                <a:gd name="T70" fmla="*/ 17 w 18"/>
                <a:gd name="T71" fmla="*/ 11 h 12"/>
                <a:gd name="T72" fmla="*/ 16 w 18"/>
                <a:gd name="T73" fmla="*/ 11 h 12"/>
                <a:gd name="T74" fmla="*/ 15 w 18"/>
                <a:gd name="T75" fmla="*/ 12 h 12"/>
                <a:gd name="T76" fmla="*/ 14 w 18"/>
                <a:gd name="T77" fmla="*/ 12 h 12"/>
                <a:gd name="T78" fmla="*/ 13 w 18"/>
                <a:gd name="T79" fmla="*/ 12 h 12"/>
                <a:gd name="T80" fmla="*/ 12 w 18"/>
                <a:gd name="T81" fmla="*/ 12 h 12"/>
                <a:gd name="T82" fmla="*/ 11 w 18"/>
                <a:gd name="T83" fmla="*/ 12 h 12"/>
                <a:gd name="T84" fmla="*/ 10 w 18"/>
                <a:gd name="T85" fmla="*/ 12 h 12"/>
                <a:gd name="T86" fmla="*/ 9 w 18"/>
                <a:gd name="T87" fmla="*/ 12 h 12"/>
                <a:gd name="T88" fmla="*/ 8 w 18"/>
                <a:gd name="T89" fmla="*/ 11 h 12"/>
                <a:gd name="T90" fmla="*/ 6 w 18"/>
                <a:gd name="T91" fmla="*/ 11 h 12"/>
                <a:gd name="T92" fmla="*/ 5 w 18"/>
                <a:gd name="T93" fmla="*/ 10 h 12"/>
                <a:gd name="T94" fmla="*/ 4 w 18"/>
                <a:gd name="T9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4" y="10"/>
                  </a:move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424" name="Freeform 127"/>
            <p:cNvSpPr>
              <a:spLocks/>
            </p:cNvSpPr>
            <p:nvPr/>
          </p:nvSpPr>
          <p:spPr bwMode="auto">
            <a:xfrm>
              <a:off x="5465762" y="3346451"/>
              <a:ext cx="28575" cy="19050"/>
            </a:xfrm>
            <a:custGeom>
              <a:avLst/>
              <a:gdLst>
                <a:gd name="T0" fmla="*/ 4 w 18"/>
                <a:gd name="T1" fmla="*/ 9 h 12"/>
                <a:gd name="T2" fmla="*/ 3 w 18"/>
                <a:gd name="T3" fmla="*/ 8 h 12"/>
                <a:gd name="T4" fmla="*/ 2 w 18"/>
                <a:gd name="T5" fmla="*/ 7 h 12"/>
                <a:gd name="T6" fmla="*/ 1 w 18"/>
                <a:gd name="T7" fmla="*/ 6 h 12"/>
                <a:gd name="T8" fmla="*/ 1 w 18"/>
                <a:gd name="T9" fmla="*/ 6 h 12"/>
                <a:gd name="T10" fmla="*/ 0 w 18"/>
                <a:gd name="T11" fmla="*/ 5 h 12"/>
                <a:gd name="T12" fmla="*/ 0 w 18"/>
                <a:gd name="T13" fmla="*/ 4 h 12"/>
                <a:gd name="T14" fmla="*/ 0 w 18"/>
                <a:gd name="T15" fmla="*/ 4 h 12"/>
                <a:gd name="T16" fmla="*/ 0 w 18"/>
                <a:gd name="T17" fmla="*/ 3 h 12"/>
                <a:gd name="T18" fmla="*/ 0 w 18"/>
                <a:gd name="T19" fmla="*/ 2 h 12"/>
                <a:gd name="T20" fmla="*/ 1 w 18"/>
                <a:gd name="T21" fmla="*/ 1 h 12"/>
                <a:gd name="T22" fmla="*/ 1 w 18"/>
                <a:gd name="T23" fmla="*/ 1 h 12"/>
                <a:gd name="T24" fmla="*/ 2 w 18"/>
                <a:gd name="T25" fmla="*/ 1 h 12"/>
                <a:gd name="T26" fmla="*/ 3 w 18"/>
                <a:gd name="T27" fmla="*/ 0 h 12"/>
                <a:gd name="T28" fmla="*/ 3 w 18"/>
                <a:gd name="T29" fmla="*/ 0 h 12"/>
                <a:gd name="T30" fmla="*/ 4 w 18"/>
                <a:gd name="T31" fmla="*/ 0 h 12"/>
                <a:gd name="T32" fmla="*/ 5 w 18"/>
                <a:gd name="T33" fmla="*/ 0 h 12"/>
                <a:gd name="T34" fmla="*/ 6 w 18"/>
                <a:gd name="T35" fmla="*/ 0 h 12"/>
                <a:gd name="T36" fmla="*/ 8 w 18"/>
                <a:gd name="T37" fmla="*/ 0 h 12"/>
                <a:gd name="T38" fmla="*/ 9 w 18"/>
                <a:gd name="T39" fmla="*/ 0 h 12"/>
                <a:gd name="T40" fmla="*/ 10 w 18"/>
                <a:gd name="T41" fmla="*/ 1 h 12"/>
                <a:gd name="T42" fmla="*/ 11 w 18"/>
                <a:gd name="T43" fmla="*/ 1 h 12"/>
                <a:gd name="T44" fmla="*/ 12 w 18"/>
                <a:gd name="T45" fmla="*/ 1 h 12"/>
                <a:gd name="T46" fmla="*/ 14 w 18"/>
                <a:gd name="T47" fmla="*/ 2 h 12"/>
                <a:gd name="T48" fmla="*/ 14 w 18"/>
                <a:gd name="T49" fmla="*/ 3 h 12"/>
                <a:gd name="T50" fmla="*/ 15 w 18"/>
                <a:gd name="T51" fmla="*/ 4 h 12"/>
                <a:gd name="T52" fmla="*/ 16 w 18"/>
                <a:gd name="T53" fmla="*/ 4 h 12"/>
                <a:gd name="T54" fmla="*/ 17 w 18"/>
                <a:gd name="T55" fmla="*/ 5 h 12"/>
                <a:gd name="T56" fmla="*/ 17 w 18"/>
                <a:gd name="T57" fmla="*/ 6 h 12"/>
                <a:gd name="T58" fmla="*/ 18 w 18"/>
                <a:gd name="T59" fmla="*/ 6 h 12"/>
                <a:gd name="T60" fmla="*/ 18 w 18"/>
                <a:gd name="T61" fmla="*/ 7 h 12"/>
                <a:gd name="T62" fmla="*/ 18 w 18"/>
                <a:gd name="T63" fmla="*/ 8 h 12"/>
                <a:gd name="T64" fmla="*/ 18 w 18"/>
                <a:gd name="T65" fmla="*/ 9 h 12"/>
                <a:gd name="T66" fmla="*/ 18 w 18"/>
                <a:gd name="T67" fmla="*/ 9 h 12"/>
                <a:gd name="T68" fmla="*/ 17 w 18"/>
                <a:gd name="T69" fmla="*/ 10 h 12"/>
                <a:gd name="T70" fmla="*/ 17 w 18"/>
                <a:gd name="T71" fmla="*/ 10 h 12"/>
                <a:gd name="T72" fmla="*/ 16 w 18"/>
                <a:gd name="T73" fmla="*/ 11 h 12"/>
                <a:gd name="T74" fmla="*/ 15 w 18"/>
                <a:gd name="T75" fmla="*/ 11 h 12"/>
                <a:gd name="T76" fmla="*/ 14 w 18"/>
                <a:gd name="T77" fmla="*/ 11 h 12"/>
                <a:gd name="T78" fmla="*/ 13 w 18"/>
                <a:gd name="T79" fmla="*/ 12 h 12"/>
                <a:gd name="T80" fmla="*/ 12 w 18"/>
                <a:gd name="T81" fmla="*/ 12 h 12"/>
                <a:gd name="T82" fmla="*/ 11 w 18"/>
                <a:gd name="T83" fmla="*/ 12 h 12"/>
                <a:gd name="T84" fmla="*/ 10 w 18"/>
                <a:gd name="T85" fmla="*/ 11 h 12"/>
                <a:gd name="T86" fmla="*/ 9 w 18"/>
                <a:gd name="T87" fmla="*/ 11 h 12"/>
                <a:gd name="T88" fmla="*/ 8 w 18"/>
                <a:gd name="T89" fmla="*/ 11 h 12"/>
                <a:gd name="T90" fmla="*/ 6 w 18"/>
                <a:gd name="T91" fmla="*/ 10 h 12"/>
                <a:gd name="T92" fmla="*/ 5 w 18"/>
                <a:gd name="T93" fmla="*/ 10 h 12"/>
                <a:gd name="T94" fmla="*/ 4 w 18"/>
                <a:gd name="T9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4" y="9"/>
                  </a:moveTo>
                  <a:lnTo>
                    <a:pt x="4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>
            <a:off x="4268280" y="2769794"/>
            <a:ext cx="3606540" cy="2621146"/>
            <a:chOff x="2282825" y="3360738"/>
            <a:chExt cx="3195638" cy="23225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75" name="Freeform 8"/>
            <p:cNvSpPr>
              <a:spLocks/>
            </p:cNvSpPr>
            <p:nvPr/>
          </p:nvSpPr>
          <p:spPr bwMode="auto">
            <a:xfrm>
              <a:off x="3678237" y="4586288"/>
              <a:ext cx="60325" cy="106363"/>
            </a:xfrm>
            <a:custGeom>
              <a:avLst/>
              <a:gdLst>
                <a:gd name="T0" fmla="*/ 0 w 38"/>
                <a:gd name="T1" fmla="*/ 65 h 67"/>
                <a:gd name="T2" fmla="*/ 21 w 38"/>
                <a:gd name="T3" fmla="*/ 0 h 67"/>
                <a:gd name="T4" fmla="*/ 38 w 38"/>
                <a:gd name="T5" fmla="*/ 6 h 67"/>
                <a:gd name="T6" fmla="*/ 18 w 38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7">
                  <a:moveTo>
                    <a:pt x="0" y="65"/>
                  </a:moveTo>
                  <a:lnTo>
                    <a:pt x="21" y="0"/>
                  </a:lnTo>
                  <a:lnTo>
                    <a:pt x="38" y="6"/>
                  </a:lnTo>
                  <a:lnTo>
                    <a:pt x="18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6" name="Freeform 11"/>
            <p:cNvSpPr>
              <a:spLocks/>
            </p:cNvSpPr>
            <p:nvPr/>
          </p:nvSpPr>
          <p:spPr bwMode="auto">
            <a:xfrm>
              <a:off x="3814762" y="4491038"/>
              <a:ext cx="60325" cy="104775"/>
            </a:xfrm>
            <a:custGeom>
              <a:avLst/>
              <a:gdLst>
                <a:gd name="T0" fmla="*/ 0 w 38"/>
                <a:gd name="T1" fmla="*/ 64 h 66"/>
                <a:gd name="T2" fmla="*/ 21 w 38"/>
                <a:gd name="T3" fmla="*/ 0 h 66"/>
                <a:gd name="T4" fmla="*/ 38 w 38"/>
                <a:gd name="T5" fmla="*/ 5 h 66"/>
                <a:gd name="T6" fmla="*/ 18 w 38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6">
                  <a:moveTo>
                    <a:pt x="0" y="64"/>
                  </a:moveTo>
                  <a:lnTo>
                    <a:pt x="21" y="0"/>
                  </a:lnTo>
                  <a:lnTo>
                    <a:pt x="38" y="5"/>
                  </a:lnTo>
                  <a:lnTo>
                    <a:pt x="18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7" name="Freeform 14"/>
            <p:cNvSpPr>
              <a:spLocks/>
            </p:cNvSpPr>
            <p:nvPr/>
          </p:nvSpPr>
          <p:spPr bwMode="auto">
            <a:xfrm>
              <a:off x="3948112" y="4397376"/>
              <a:ext cx="58738" cy="104775"/>
            </a:xfrm>
            <a:custGeom>
              <a:avLst/>
              <a:gdLst>
                <a:gd name="T0" fmla="*/ 0 w 37"/>
                <a:gd name="T1" fmla="*/ 63 h 66"/>
                <a:gd name="T2" fmla="*/ 21 w 37"/>
                <a:gd name="T3" fmla="*/ 0 h 66"/>
                <a:gd name="T4" fmla="*/ 37 w 37"/>
                <a:gd name="T5" fmla="*/ 5 h 66"/>
                <a:gd name="T6" fmla="*/ 17 w 37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66">
                  <a:moveTo>
                    <a:pt x="0" y="63"/>
                  </a:moveTo>
                  <a:lnTo>
                    <a:pt x="21" y="0"/>
                  </a:lnTo>
                  <a:lnTo>
                    <a:pt x="37" y="5"/>
                  </a:lnTo>
                  <a:lnTo>
                    <a:pt x="17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8" name="Freeform 17"/>
            <p:cNvSpPr>
              <a:spLocks/>
            </p:cNvSpPr>
            <p:nvPr/>
          </p:nvSpPr>
          <p:spPr bwMode="auto">
            <a:xfrm>
              <a:off x="4076700" y="4305301"/>
              <a:ext cx="60325" cy="104775"/>
            </a:xfrm>
            <a:custGeom>
              <a:avLst/>
              <a:gdLst>
                <a:gd name="T0" fmla="*/ 0 w 38"/>
                <a:gd name="T1" fmla="*/ 63 h 66"/>
                <a:gd name="T2" fmla="*/ 22 w 38"/>
                <a:gd name="T3" fmla="*/ 0 h 66"/>
                <a:gd name="T4" fmla="*/ 38 w 38"/>
                <a:gd name="T5" fmla="*/ 5 h 66"/>
                <a:gd name="T6" fmla="*/ 17 w 38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6">
                  <a:moveTo>
                    <a:pt x="0" y="63"/>
                  </a:moveTo>
                  <a:lnTo>
                    <a:pt x="22" y="0"/>
                  </a:lnTo>
                  <a:lnTo>
                    <a:pt x="38" y="5"/>
                  </a:lnTo>
                  <a:lnTo>
                    <a:pt x="17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9" name="Freeform 20"/>
            <p:cNvSpPr>
              <a:spLocks/>
            </p:cNvSpPr>
            <p:nvPr/>
          </p:nvSpPr>
          <p:spPr bwMode="auto">
            <a:xfrm>
              <a:off x="4203700" y="4216401"/>
              <a:ext cx="60325" cy="104775"/>
            </a:xfrm>
            <a:custGeom>
              <a:avLst/>
              <a:gdLst>
                <a:gd name="T0" fmla="*/ 0 w 38"/>
                <a:gd name="T1" fmla="*/ 63 h 66"/>
                <a:gd name="T2" fmla="*/ 22 w 38"/>
                <a:gd name="T3" fmla="*/ 0 h 66"/>
                <a:gd name="T4" fmla="*/ 38 w 38"/>
                <a:gd name="T5" fmla="*/ 5 h 66"/>
                <a:gd name="T6" fmla="*/ 17 w 38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6">
                  <a:moveTo>
                    <a:pt x="0" y="63"/>
                  </a:moveTo>
                  <a:lnTo>
                    <a:pt x="22" y="0"/>
                  </a:lnTo>
                  <a:lnTo>
                    <a:pt x="38" y="5"/>
                  </a:lnTo>
                  <a:lnTo>
                    <a:pt x="17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0" name="Freeform 23"/>
            <p:cNvSpPr>
              <a:spLocks/>
            </p:cNvSpPr>
            <p:nvPr/>
          </p:nvSpPr>
          <p:spPr bwMode="auto">
            <a:xfrm>
              <a:off x="4325937" y="4129088"/>
              <a:ext cx="60325" cy="104775"/>
            </a:xfrm>
            <a:custGeom>
              <a:avLst/>
              <a:gdLst>
                <a:gd name="T0" fmla="*/ 0 w 38"/>
                <a:gd name="T1" fmla="*/ 63 h 66"/>
                <a:gd name="T2" fmla="*/ 22 w 38"/>
                <a:gd name="T3" fmla="*/ 0 h 66"/>
                <a:gd name="T4" fmla="*/ 38 w 38"/>
                <a:gd name="T5" fmla="*/ 6 h 66"/>
                <a:gd name="T6" fmla="*/ 17 w 38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6">
                  <a:moveTo>
                    <a:pt x="0" y="63"/>
                  </a:moveTo>
                  <a:lnTo>
                    <a:pt x="22" y="0"/>
                  </a:lnTo>
                  <a:lnTo>
                    <a:pt x="38" y="6"/>
                  </a:lnTo>
                  <a:lnTo>
                    <a:pt x="17" y="66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1" name="Freeform 26"/>
            <p:cNvSpPr>
              <a:spLocks/>
            </p:cNvSpPr>
            <p:nvPr/>
          </p:nvSpPr>
          <p:spPr bwMode="auto">
            <a:xfrm>
              <a:off x="4446587" y="4044951"/>
              <a:ext cx="60325" cy="103188"/>
            </a:xfrm>
            <a:custGeom>
              <a:avLst/>
              <a:gdLst>
                <a:gd name="T0" fmla="*/ 0 w 38"/>
                <a:gd name="T1" fmla="*/ 62 h 65"/>
                <a:gd name="T2" fmla="*/ 23 w 38"/>
                <a:gd name="T3" fmla="*/ 0 h 65"/>
                <a:gd name="T4" fmla="*/ 38 w 38"/>
                <a:gd name="T5" fmla="*/ 5 h 65"/>
                <a:gd name="T6" fmla="*/ 17 w 38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5">
                  <a:moveTo>
                    <a:pt x="0" y="62"/>
                  </a:moveTo>
                  <a:lnTo>
                    <a:pt x="23" y="0"/>
                  </a:lnTo>
                  <a:lnTo>
                    <a:pt x="38" y="5"/>
                  </a:lnTo>
                  <a:lnTo>
                    <a:pt x="17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2" name="Freeform 29"/>
            <p:cNvSpPr>
              <a:spLocks/>
            </p:cNvSpPr>
            <p:nvPr/>
          </p:nvSpPr>
          <p:spPr bwMode="auto">
            <a:xfrm>
              <a:off x="4564062" y="3960813"/>
              <a:ext cx="61913" cy="103188"/>
            </a:xfrm>
            <a:custGeom>
              <a:avLst/>
              <a:gdLst>
                <a:gd name="T0" fmla="*/ 0 w 39"/>
                <a:gd name="T1" fmla="*/ 62 h 65"/>
                <a:gd name="T2" fmla="*/ 23 w 39"/>
                <a:gd name="T3" fmla="*/ 0 h 65"/>
                <a:gd name="T4" fmla="*/ 39 w 39"/>
                <a:gd name="T5" fmla="*/ 6 h 65"/>
                <a:gd name="T6" fmla="*/ 17 w 39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5">
                  <a:moveTo>
                    <a:pt x="0" y="62"/>
                  </a:moveTo>
                  <a:lnTo>
                    <a:pt x="23" y="0"/>
                  </a:lnTo>
                  <a:lnTo>
                    <a:pt x="39" y="6"/>
                  </a:lnTo>
                  <a:lnTo>
                    <a:pt x="17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4679950" y="3879851"/>
              <a:ext cx="60325" cy="103188"/>
            </a:xfrm>
            <a:custGeom>
              <a:avLst/>
              <a:gdLst>
                <a:gd name="T0" fmla="*/ 0 w 38"/>
                <a:gd name="T1" fmla="*/ 62 h 65"/>
                <a:gd name="T2" fmla="*/ 23 w 38"/>
                <a:gd name="T3" fmla="*/ 0 h 65"/>
                <a:gd name="T4" fmla="*/ 38 w 38"/>
                <a:gd name="T5" fmla="*/ 6 h 65"/>
                <a:gd name="T6" fmla="*/ 16 w 38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65">
                  <a:moveTo>
                    <a:pt x="0" y="62"/>
                  </a:moveTo>
                  <a:lnTo>
                    <a:pt x="23" y="0"/>
                  </a:lnTo>
                  <a:lnTo>
                    <a:pt x="38" y="6"/>
                  </a:lnTo>
                  <a:lnTo>
                    <a:pt x="16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4" name="Freeform 35"/>
            <p:cNvSpPr>
              <a:spLocks/>
            </p:cNvSpPr>
            <p:nvPr/>
          </p:nvSpPr>
          <p:spPr bwMode="auto">
            <a:xfrm>
              <a:off x="4791075" y="3800476"/>
              <a:ext cx="61913" cy="103188"/>
            </a:xfrm>
            <a:custGeom>
              <a:avLst/>
              <a:gdLst>
                <a:gd name="T0" fmla="*/ 0 w 39"/>
                <a:gd name="T1" fmla="*/ 62 h 65"/>
                <a:gd name="T2" fmla="*/ 24 w 39"/>
                <a:gd name="T3" fmla="*/ 0 h 65"/>
                <a:gd name="T4" fmla="*/ 39 w 39"/>
                <a:gd name="T5" fmla="*/ 6 h 65"/>
                <a:gd name="T6" fmla="*/ 17 w 39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5">
                  <a:moveTo>
                    <a:pt x="0" y="62"/>
                  </a:moveTo>
                  <a:lnTo>
                    <a:pt x="24" y="0"/>
                  </a:lnTo>
                  <a:lnTo>
                    <a:pt x="39" y="6"/>
                  </a:lnTo>
                  <a:lnTo>
                    <a:pt x="17" y="65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5" name="Freeform 38"/>
            <p:cNvSpPr>
              <a:spLocks/>
            </p:cNvSpPr>
            <p:nvPr/>
          </p:nvSpPr>
          <p:spPr bwMode="auto">
            <a:xfrm>
              <a:off x="4900612" y="3722688"/>
              <a:ext cx="61913" cy="101600"/>
            </a:xfrm>
            <a:custGeom>
              <a:avLst/>
              <a:gdLst>
                <a:gd name="T0" fmla="*/ 0 w 39"/>
                <a:gd name="T1" fmla="*/ 62 h 64"/>
                <a:gd name="T2" fmla="*/ 24 w 39"/>
                <a:gd name="T3" fmla="*/ 0 h 64"/>
                <a:gd name="T4" fmla="*/ 39 w 39"/>
                <a:gd name="T5" fmla="*/ 6 h 64"/>
                <a:gd name="T6" fmla="*/ 16 w 39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4">
                  <a:moveTo>
                    <a:pt x="0" y="62"/>
                  </a:moveTo>
                  <a:lnTo>
                    <a:pt x="24" y="0"/>
                  </a:lnTo>
                  <a:lnTo>
                    <a:pt x="39" y="6"/>
                  </a:lnTo>
                  <a:lnTo>
                    <a:pt x="16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6" name="Freeform 41"/>
            <p:cNvSpPr>
              <a:spLocks/>
            </p:cNvSpPr>
            <p:nvPr/>
          </p:nvSpPr>
          <p:spPr bwMode="auto">
            <a:xfrm>
              <a:off x="5008562" y="3648076"/>
              <a:ext cx="61913" cy="100013"/>
            </a:xfrm>
            <a:custGeom>
              <a:avLst/>
              <a:gdLst>
                <a:gd name="T0" fmla="*/ 0 w 39"/>
                <a:gd name="T1" fmla="*/ 61 h 63"/>
                <a:gd name="T2" fmla="*/ 24 w 39"/>
                <a:gd name="T3" fmla="*/ 0 h 63"/>
                <a:gd name="T4" fmla="*/ 39 w 39"/>
                <a:gd name="T5" fmla="*/ 5 h 63"/>
                <a:gd name="T6" fmla="*/ 16 w 39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3">
                  <a:moveTo>
                    <a:pt x="0" y="61"/>
                  </a:moveTo>
                  <a:lnTo>
                    <a:pt x="24" y="0"/>
                  </a:lnTo>
                  <a:lnTo>
                    <a:pt x="39" y="5"/>
                  </a:lnTo>
                  <a:lnTo>
                    <a:pt x="16" y="6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7" name="Freeform 44"/>
            <p:cNvSpPr>
              <a:spLocks/>
            </p:cNvSpPr>
            <p:nvPr/>
          </p:nvSpPr>
          <p:spPr bwMode="auto">
            <a:xfrm>
              <a:off x="5113337" y="3573463"/>
              <a:ext cx="61913" cy="100013"/>
            </a:xfrm>
            <a:custGeom>
              <a:avLst/>
              <a:gdLst>
                <a:gd name="T0" fmla="*/ 0 w 39"/>
                <a:gd name="T1" fmla="*/ 61 h 63"/>
                <a:gd name="T2" fmla="*/ 25 w 39"/>
                <a:gd name="T3" fmla="*/ 0 h 63"/>
                <a:gd name="T4" fmla="*/ 39 w 39"/>
                <a:gd name="T5" fmla="*/ 6 h 63"/>
                <a:gd name="T6" fmla="*/ 16 w 39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3">
                  <a:moveTo>
                    <a:pt x="0" y="61"/>
                  </a:moveTo>
                  <a:lnTo>
                    <a:pt x="25" y="0"/>
                  </a:lnTo>
                  <a:lnTo>
                    <a:pt x="39" y="6"/>
                  </a:lnTo>
                  <a:lnTo>
                    <a:pt x="16" y="6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8" name="Freeform 47"/>
            <p:cNvSpPr>
              <a:spLocks/>
            </p:cNvSpPr>
            <p:nvPr/>
          </p:nvSpPr>
          <p:spPr bwMode="auto">
            <a:xfrm>
              <a:off x="5216525" y="3500438"/>
              <a:ext cx="61913" cy="101600"/>
            </a:xfrm>
            <a:custGeom>
              <a:avLst/>
              <a:gdLst>
                <a:gd name="T0" fmla="*/ 0 w 39"/>
                <a:gd name="T1" fmla="*/ 61 h 64"/>
                <a:gd name="T2" fmla="*/ 24 w 39"/>
                <a:gd name="T3" fmla="*/ 0 h 64"/>
                <a:gd name="T4" fmla="*/ 39 w 39"/>
                <a:gd name="T5" fmla="*/ 6 h 64"/>
                <a:gd name="T6" fmla="*/ 16 w 39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4">
                  <a:moveTo>
                    <a:pt x="0" y="61"/>
                  </a:moveTo>
                  <a:lnTo>
                    <a:pt x="24" y="0"/>
                  </a:lnTo>
                  <a:lnTo>
                    <a:pt x="39" y="6"/>
                  </a:lnTo>
                  <a:lnTo>
                    <a:pt x="16" y="64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89" name="Freeform 50"/>
            <p:cNvSpPr>
              <a:spLocks/>
            </p:cNvSpPr>
            <p:nvPr/>
          </p:nvSpPr>
          <p:spPr bwMode="auto">
            <a:xfrm>
              <a:off x="5316537" y="3430588"/>
              <a:ext cx="61913" cy="100013"/>
            </a:xfrm>
            <a:custGeom>
              <a:avLst/>
              <a:gdLst>
                <a:gd name="T0" fmla="*/ 0 w 39"/>
                <a:gd name="T1" fmla="*/ 60 h 63"/>
                <a:gd name="T2" fmla="*/ 25 w 39"/>
                <a:gd name="T3" fmla="*/ 0 h 63"/>
                <a:gd name="T4" fmla="*/ 39 w 39"/>
                <a:gd name="T5" fmla="*/ 5 h 63"/>
                <a:gd name="T6" fmla="*/ 16 w 39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3">
                  <a:moveTo>
                    <a:pt x="0" y="60"/>
                  </a:moveTo>
                  <a:lnTo>
                    <a:pt x="25" y="0"/>
                  </a:lnTo>
                  <a:lnTo>
                    <a:pt x="39" y="5"/>
                  </a:lnTo>
                  <a:lnTo>
                    <a:pt x="16" y="63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0" name="Freeform 53"/>
            <p:cNvSpPr>
              <a:spLocks/>
            </p:cNvSpPr>
            <p:nvPr/>
          </p:nvSpPr>
          <p:spPr bwMode="auto">
            <a:xfrm>
              <a:off x="5416550" y="3360738"/>
              <a:ext cx="61913" cy="98425"/>
            </a:xfrm>
            <a:custGeom>
              <a:avLst/>
              <a:gdLst>
                <a:gd name="T0" fmla="*/ 0 w 39"/>
                <a:gd name="T1" fmla="*/ 60 h 62"/>
                <a:gd name="T2" fmla="*/ 24 w 39"/>
                <a:gd name="T3" fmla="*/ 0 h 62"/>
                <a:gd name="T4" fmla="*/ 39 w 39"/>
                <a:gd name="T5" fmla="*/ 5 h 62"/>
                <a:gd name="T6" fmla="*/ 15 w 39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2">
                  <a:moveTo>
                    <a:pt x="0" y="60"/>
                  </a:moveTo>
                  <a:lnTo>
                    <a:pt x="24" y="0"/>
                  </a:lnTo>
                  <a:lnTo>
                    <a:pt x="39" y="5"/>
                  </a:lnTo>
                  <a:lnTo>
                    <a:pt x="15" y="62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1" name="Freeform 236"/>
            <p:cNvSpPr>
              <a:spLocks/>
            </p:cNvSpPr>
            <p:nvPr/>
          </p:nvSpPr>
          <p:spPr bwMode="auto">
            <a:xfrm>
              <a:off x="2282825" y="5575300"/>
              <a:ext cx="53975" cy="107950"/>
            </a:xfrm>
            <a:custGeom>
              <a:avLst/>
              <a:gdLst>
                <a:gd name="T0" fmla="*/ 0 w 34"/>
                <a:gd name="T1" fmla="*/ 67 h 68"/>
                <a:gd name="T2" fmla="*/ 14 w 34"/>
                <a:gd name="T3" fmla="*/ 0 h 68"/>
                <a:gd name="T4" fmla="*/ 34 w 34"/>
                <a:gd name="T5" fmla="*/ 4 h 68"/>
                <a:gd name="T6" fmla="*/ 20 w 34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68">
                  <a:moveTo>
                    <a:pt x="0" y="67"/>
                  </a:moveTo>
                  <a:lnTo>
                    <a:pt x="14" y="0"/>
                  </a:lnTo>
                  <a:lnTo>
                    <a:pt x="34" y="4"/>
                  </a:lnTo>
                  <a:lnTo>
                    <a:pt x="20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2" name="Freeform 239"/>
            <p:cNvSpPr>
              <a:spLocks/>
            </p:cNvSpPr>
            <p:nvPr/>
          </p:nvSpPr>
          <p:spPr bwMode="auto">
            <a:xfrm>
              <a:off x="2455862" y="5453063"/>
              <a:ext cx="53975" cy="107950"/>
            </a:xfrm>
            <a:custGeom>
              <a:avLst/>
              <a:gdLst>
                <a:gd name="T0" fmla="*/ 0 w 34"/>
                <a:gd name="T1" fmla="*/ 66 h 68"/>
                <a:gd name="T2" fmla="*/ 15 w 34"/>
                <a:gd name="T3" fmla="*/ 0 h 68"/>
                <a:gd name="T4" fmla="*/ 34 w 34"/>
                <a:gd name="T5" fmla="*/ 4 h 68"/>
                <a:gd name="T6" fmla="*/ 19 w 34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68">
                  <a:moveTo>
                    <a:pt x="0" y="66"/>
                  </a:moveTo>
                  <a:lnTo>
                    <a:pt x="15" y="0"/>
                  </a:lnTo>
                  <a:lnTo>
                    <a:pt x="34" y="4"/>
                  </a:lnTo>
                  <a:lnTo>
                    <a:pt x="19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3" name="Freeform 242"/>
            <p:cNvSpPr>
              <a:spLocks/>
            </p:cNvSpPr>
            <p:nvPr/>
          </p:nvSpPr>
          <p:spPr bwMode="auto">
            <a:xfrm>
              <a:off x="2622550" y="5334000"/>
              <a:ext cx="55563" cy="107950"/>
            </a:xfrm>
            <a:custGeom>
              <a:avLst/>
              <a:gdLst>
                <a:gd name="T0" fmla="*/ 0 w 35"/>
                <a:gd name="T1" fmla="*/ 66 h 68"/>
                <a:gd name="T2" fmla="*/ 16 w 35"/>
                <a:gd name="T3" fmla="*/ 0 h 68"/>
                <a:gd name="T4" fmla="*/ 35 w 35"/>
                <a:gd name="T5" fmla="*/ 5 h 68"/>
                <a:gd name="T6" fmla="*/ 20 w 35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68">
                  <a:moveTo>
                    <a:pt x="0" y="66"/>
                  </a:moveTo>
                  <a:lnTo>
                    <a:pt x="16" y="0"/>
                  </a:lnTo>
                  <a:lnTo>
                    <a:pt x="35" y="5"/>
                  </a:lnTo>
                  <a:lnTo>
                    <a:pt x="20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4" name="Freeform 245"/>
            <p:cNvSpPr>
              <a:spLocks/>
            </p:cNvSpPr>
            <p:nvPr/>
          </p:nvSpPr>
          <p:spPr bwMode="auto">
            <a:xfrm>
              <a:off x="2786062" y="5218113"/>
              <a:ext cx="55563" cy="107950"/>
            </a:xfrm>
            <a:custGeom>
              <a:avLst/>
              <a:gdLst>
                <a:gd name="T0" fmla="*/ 0 w 35"/>
                <a:gd name="T1" fmla="*/ 66 h 68"/>
                <a:gd name="T2" fmla="*/ 17 w 35"/>
                <a:gd name="T3" fmla="*/ 0 h 68"/>
                <a:gd name="T4" fmla="*/ 35 w 35"/>
                <a:gd name="T5" fmla="*/ 5 h 68"/>
                <a:gd name="T6" fmla="*/ 19 w 35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68">
                  <a:moveTo>
                    <a:pt x="0" y="66"/>
                  </a:moveTo>
                  <a:lnTo>
                    <a:pt x="17" y="0"/>
                  </a:lnTo>
                  <a:lnTo>
                    <a:pt x="35" y="5"/>
                  </a:lnTo>
                  <a:lnTo>
                    <a:pt x="19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5" name="Freeform 248"/>
            <p:cNvSpPr>
              <a:spLocks/>
            </p:cNvSpPr>
            <p:nvPr/>
          </p:nvSpPr>
          <p:spPr bwMode="auto">
            <a:xfrm>
              <a:off x="2944812" y="5105400"/>
              <a:ext cx="57150" cy="107950"/>
            </a:xfrm>
            <a:custGeom>
              <a:avLst/>
              <a:gdLst>
                <a:gd name="T0" fmla="*/ 0 w 36"/>
                <a:gd name="T1" fmla="*/ 66 h 68"/>
                <a:gd name="T2" fmla="*/ 17 w 36"/>
                <a:gd name="T3" fmla="*/ 0 h 68"/>
                <a:gd name="T4" fmla="*/ 36 w 36"/>
                <a:gd name="T5" fmla="*/ 5 h 68"/>
                <a:gd name="T6" fmla="*/ 19 w 3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68">
                  <a:moveTo>
                    <a:pt x="0" y="66"/>
                  </a:moveTo>
                  <a:lnTo>
                    <a:pt x="17" y="0"/>
                  </a:lnTo>
                  <a:lnTo>
                    <a:pt x="36" y="5"/>
                  </a:lnTo>
                  <a:lnTo>
                    <a:pt x="19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6" name="Freeform 251"/>
            <p:cNvSpPr>
              <a:spLocks/>
            </p:cNvSpPr>
            <p:nvPr/>
          </p:nvSpPr>
          <p:spPr bwMode="auto">
            <a:xfrm>
              <a:off x="3100387" y="4995863"/>
              <a:ext cx="57150" cy="107950"/>
            </a:xfrm>
            <a:custGeom>
              <a:avLst/>
              <a:gdLst>
                <a:gd name="T0" fmla="*/ 0 w 36"/>
                <a:gd name="T1" fmla="*/ 66 h 68"/>
                <a:gd name="T2" fmla="*/ 17 w 36"/>
                <a:gd name="T3" fmla="*/ 0 h 68"/>
                <a:gd name="T4" fmla="*/ 36 w 36"/>
                <a:gd name="T5" fmla="*/ 5 h 68"/>
                <a:gd name="T6" fmla="*/ 18 w 3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68">
                  <a:moveTo>
                    <a:pt x="0" y="66"/>
                  </a:moveTo>
                  <a:lnTo>
                    <a:pt x="17" y="0"/>
                  </a:lnTo>
                  <a:lnTo>
                    <a:pt x="36" y="5"/>
                  </a:lnTo>
                  <a:lnTo>
                    <a:pt x="18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7" name="Freeform 254"/>
            <p:cNvSpPr>
              <a:spLocks/>
            </p:cNvSpPr>
            <p:nvPr/>
          </p:nvSpPr>
          <p:spPr bwMode="auto">
            <a:xfrm>
              <a:off x="3249612" y="4889500"/>
              <a:ext cx="58738" cy="107950"/>
            </a:xfrm>
            <a:custGeom>
              <a:avLst/>
              <a:gdLst>
                <a:gd name="T0" fmla="*/ 0 w 37"/>
                <a:gd name="T1" fmla="*/ 66 h 68"/>
                <a:gd name="T2" fmla="*/ 19 w 37"/>
                <a:gd name="T3" fmla="*/ 0 h 68"/>
                <a:gd name="T4" fmla="*/ 37 w 37"/>
                <a:gd name="T5" fmla="*/ 5 h 68"/>
                <a:gd name="T6" fmla="*/ 19 w 37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68">
                  <a:moveTo>
                    <a:pt x="0" y="66"/>
                  </a:moveTo>
                  <a:lnTo>
                    <a:pt x="19" y="0"/>
                  </a:lnTo>
                  <a:lnTo>
                    <a:pt x="37" y="5"/>
                  </a:lnTo>
                  <a:lnTo>
                    <a:pt x="19" y="68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8" name="Freeform 257"/>
            <p:cNvSpPr>
              <a:spLocks/>
            </p:cNvSpPr>
            <p:nvPr/>
          </p:nvSpPr>
          <p:spPr bwMode="auto">
            <a:xfrm>
              <a:off x="3397250" y="4786313"/>
              <a:ext cx="57150" cy="106363"/>
            </a:xfrm>
            <a:custGeom>
              <a:avLst/>
              <a:gdLst>
                <a:gd name="T0" fmla="*/ 0 w 36"/>
                <a:gd name="T1" fmla="*/ 65 h 67"/>
                <a:gd name="T2" fmla="*/ 19 w 36"/>
                <a:gd name="T3" fmla="*/ 0 h 67"/>
                <a:gd name="T4" fmla="*/ 36 w 36"/>
                <a:gd name="T5" fmla="*/ 5 h 67"/>
                <a:gd name="T6" fmla="*/ 18 w 36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67">
                  <a:moveTo>
                    <a:pt x="0" y="65"/>
                  </a:moveTo>
                  <a:lnTo>
                    <a:pt x="19" y="0"/>
                  </a:lnTo>
                  <a:lnTo>
                    <a:pt x="36" y="5"/>
                  </a:lnTo>
                  <a:lnTo>
                    <a:pt x="18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99" name="Freeform 260"/>
            <p:cNvSpPr>
              <a:spLocks/>
            </p:cNvSpPr>
            <p:nvPr/>
          </p:nvSpPr>
          <p:spPr bwMode="auto">
            <a:xfrm>
              <a:off x="3540125" y="4684713"/>
              <a:ext cx="58738" cy="106363"/>
            </a:xfrm>
            <a:custGeom>
              <a:avLst/>
              <a:gdLst>
                <a:gd name="T0" fmla="*/ 0 w 37"/>
                <a:gd name="T1" fmla="*/ 65 h 67"/>
                <a:gd name="T2" fmla="*/ 19 w 37"/>
                <a:gd name="T3" fmla="*/ 0 h 67"/>
                <a:gd name="T4" fmla="*/ 37 w 37"/>
                <a:gd name="T5" fmla="*/ 6 h 67"/>
                <a:gd name="T6" fmla="*/ 18 w 37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67">
                  <a:moveTo>
                    <a:pt x="0" y="65"/>
                  </a:moveTo>
                  <a:lnTo>
                    <a:pt x="19" y="0"/>
                  </a:lnTo>
                  <a:lnTo>
                    <a:pt x="37" y="6"/>
                  </a:lnTo>
                  <a:lnTo>
                    <a:pt x="18" y="67"/>
                  </a:lnTo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4293363" y="2766211"/>
            <a:ext cx="3581457" cy="2520816"/>
            <a:chOff x="2305050" y="3357563"/>
            <a:chExt cx="3173413" cy="223361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50" name="Freeform 54"/>
            <p:cNvSpPr>
              <a:spLocks/>
            </p:cNvSpPr>
            <p:nvPr/>
          </p:nvSpPr>
          <p:spPr bwMode="auto">
            <a:xfrm>
              <a:off x="2305050" y="5567363"/>
              <a:ext cx="31750" cy="23813"/>
            </a:xfrm>
            <a:custGeom>
              <a:avLst/>
              <a:gdLst>
                <a:gd name="T0" fmla="*/ 16 w 20"/>
                <a:gd name="T1" fmla="*/ 2 h 15"/>
                <a:gd name="T2" fmla="*/ 15 w 20"/>
                <a:gd name="T3" fmla="*/ 1 h 15"/>
                <a:gd name="T4" fmla="*/ 14 w 20"/>
                <a:gd name="T5" fmla="*/ 1 h 15"/>
                <a:gd name="T6" fmla="*/ 13 w 20"/>
                <a:gd name="T7" fmla="*/ 0 h 15"/>
                <a:gd name="T8" fmla="*/ 12 w 20"/>
                <a:gd name="T9" fmla="*/ 0 h 15"/>
                <a:gd name="T10" fmla="*/ 10 w 20"/>
                <a:gd name="T11" fmla="*/ 0 h 15"/>
                <a:gd name="T12" fmla="*/ 9 w 20"/>
                <a:gd name="T13" fmla="*/ 0 h 15"/>
                <a:gd name="T14" fmla="*/ 8 w 20"/>
                <a:gd name="T15" fmla="*/ 0 h 15"/>
                <a:gd name="T16" fmla="*/ 6 w 20"/>
                <a:gd name="T17" fmla="*/ 0 h 15"/>
                <a:gd name="T18" fmla="*/ 5 w 20"/>
                <a:gd name="T19" fmla="*/ 0 h 15"/>
                <a:gd name="T20" fmla="*/ 4 w 20"/>
                <a:gd name="T21" fmla="*/ 0 h 15"/>
                <a:gd name="T22" fmla="*/ 3 w 20"/>
                <a:gd name="T23" fmla="*/ 1 h 15"/>
                <a:gd name="T24" fmla="*/ 2 w 20"/>
                <a:gd name="T25" fmla="*/ 2 h 15"/>
                <a:gd name="T26" fmla="*/ 1 w 20"/>
                <a:gd name="T27" fmla="*/ 2 h 15"/>
                <a:gd name="T28" fmla="*/ 1 w 20"/>
                <a:gd name="T29" fmla="*/ 3 h 15"/>
                <a:gd name="T30" fmla="*/ 0 w 20"/>
                <a:gd name="T31" fmla="*/ 4 h 15"/>
                <a:gd name="T32" fmla="*/ 0 w 20"/>
                <a:gd name="T33" fmla="*/ 5 h 15"/>
                <a:gd name="T34" fmla="*/ 0 w 20"/>
                <a:gd name="T35" fmla="*/ 6 h 15"/>
                <a:gd name="T36" fmla="*/ 0 w 20"/>
                <a:gd name="T37" fmla="*/ 7 h 15"/>
                <a:gd name="T38" fmla="*/ 0 w 20"/>
                <a:gd name="T39" fmla="*/ 8 h 15"/>
                <a:gd name="T40" fmla="*/ 1 w 20"/>
                <a:gd name="T41" fmla="*/ 9 h 15"/>
                <a:gd name="T42" fmla="*/ 1 w 20"/>
                <a:gd name="T43" fmla="*/ 10 h 15"/>
                <a:gd name="T44" fmla="*/ 2 w 20"/>
                <a:gd name="T45" fmla="*/ 11 h 15"/>
                <a:gd name="T46" fmla="*/ 3 w 20"/>
                <a:gd name="T47" fmla="*/ 12 h 15"/>
                <a:gd name="T48" fmla="*/ 4 w 20"/>
                <a:gd name="T49" fmla="*/ 13 h 15"/>
                <a:gd name="T50" fmla="*/ 5 w 20"/>
                <a:gd name="T51" fmla="*/ 13 h 15"/>
                <a:gd name="T52" fmla="*/ 6 w 20"/>
                <a:gd name="T53" fmla="*/ 14 h 15"/>
                <a:gd name="T54" fmla="*/ 7 w 20"/>
                <a:gd name="T55" fmla="*/ 14 h 15"/>
                <a:gd name="T56" fmla="*/ 9 w 20"/>
                <a:gd name="T57" fmla="*/ 15 h 15"/>
                <a:gd name="T58" fmla="*/ 10 w 20"/>
                <a:gd name="T59" fmla="*/ 15 h 15"/>
                <a:gd name="T60" fmla="*/ 11 w 20"/>
                <a:gd name="T61" fmla="*/ 15 h 15"/>
                <a:gd name="T62" fmla="*/ 13 w 20"/>
                <a:gd name="T63" fmla="*/ 15 h 15"/>
                <a:gd name="T64" fmla="*/ 14 w 20"/>
                <a:gd name="T65" fmla="*/ 15 h 15"/>
                <a:gd name="T66" fmla="*/ 15 w 20"/>
                <a:gd name="T67" fmla="*/ 14 h 15"/>
                <a:gd name="T68" fmla="*/ 16 w 20"/>
                <a:gd name="T69" fmla="*/ 14 h 15"/>
                <a:gd name="T70" fmla="*/ 17 w 20"/>
                <a:gd name="T71" fmla="*/ 13 h 15"/>
                <a:gd name="T72" fmla="*/ 18 w 20"/>
                <a:gd name="T73" fmla="*/ 13 h 15"/>
                <a:gd name="T74" fmla="*/ 19 w 20"/>
                <a:gd name="T75" fmla="*/ 12 h 15"/>
                <a:gd name="T76" fmla="*/ 19 w 20"/>
                <a:gd name="T77" fmla="*/ 11 h 15"/>
                <a:gd name="T78" fmla="*/ 20 w 20"/>
                <a:gd name="T79" fmla="*/ 10 h 15"/>
                <a:gd name="T80" fmla="*/ 20 w 20"/>
                <a:gd name="T81" fmla="*/ 9 h 15"/>
                <a:gd name="T82" fmla="*/ 20 w 20"/>
                <a:gd name="T83" fmla="*/ 8 h 15"/>
                <a:gd name="T84" fmla="*/ 20 w 20"/>
                <a:gd name="T85" fmla="*/ 7 h 15"/>
                <a:gd name="T86" fmla="*/ 20 w 20"/>
                <a:gd name="T87" fmla="*/ 6 h 15"/>
                <a:gd name="T88" fmla="*/ 19 w 20"/>
                <a:gd name="T89" fmla="*/ 5 h 15"/>
                <a:gd name="T90" fmla="*/ 19 w 20"/>
                <a:gd name="T91" fmla="*/ 4 h 15"/>
                <a:gd name="T92" fmla="*/ 18 w 20"/>
                <a:gd name="T93" fmla="*/ 3 h 15"/>
                <a:gd name="T94" fmla="*/ 17 w 20"/>
                <a:gd name="T9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5">
                  <a:moveTo>
                    <a:pt x="17" y="2"/>
                  </a:moveTo>
                  <a:lnTo>
                    <a:pt x="16" y="2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1" name="Freeform 55"/>
            <p:cNvSpPr>
              <a:spLocks/>
            </p:cNvSpPr>
            <p:nvPr/>
          </p:nvSpPr>
          <p:spPr bwMode="auto">
            <a:xfrm>
              <a:off x="2478087" y="5445126"/>
              <a:ext cx="31750" cy="23813"/>
            </a:xfrm>
            <a:custGeom>
              <a:avLst/>
              <a:gdLst>
                <a:gd name="T0" fmla="*/ 17 w 20"/>
                <a:gd name="T1" fmla="*/ 2 h 15"/>
                <a:gd name="T2" fmla="*/ 16 w 20"/>
                <a:gd name="T3" fmla="*/ 1 h 15"/>
                <a:gd name="T4" fmla="*/ 14 w 20"/>
                <a:gd name="T5" fmla="*/ 1 h 15"/>
                <a:gd name="T6" fmla="*/ 13 w 20"/>
                <a:gd name="T7" fmla="*/ 0 h 15"/>
                <a:gd name="T8" fmla="*/ 12 w 20"/>
                <a:gd name="T9" fmla="*/ 0 h 15"/>
                <a:gd name="T10" fmla="*/ 11 w 20"/>
                <a:gd name="T11" fmla="*/ 0 h 15"/>
                <a:gd name="T12" fmla="*/ 9 w 20"/>
                <a:gd name="T13" fmla="*/ 0 h 15"/>
                <a:gd name="T14" fmla="*/ 8 w 20"/>
                <a:gd name="T15" fmla="*/ 0 h 15"/>
                <a:gd name="T16" fmla="*/ 7 w 20"/>
                <a:gd name="T17" fmla="*/ 0 h 15"/>
                <a:gd name="T18" fmla="*/ 6 w 20"/>
                <a:gd name="T19" fmla="*/ 0 h 15"/>
                <a:gd name="T20" fmla="*/ 4 w 20"/>
                <a:gd name="T21" fmla="*/ 1 h 15"/>
                <a:gd name="T22" fmla="*/ 4 w 20"/>
                <a:gd name="T23" fmla="*/ 1 h 15"/>
                <a:gd name="T24" fmla="*/ 3 w 20"/>
                <a:gd name="T25" fmla="*/ 2 h 15"/>
                <a:gd name="T26" fmla="*/ 2 w 20"/>
                <a:gd name="T27" fmla="*/ 2 h 15"/>
                <a:gd name="T28" fmla="*/ 1 w 20"/>
                <a:gd name="T29" fmla="*/ 3 h 15"/>
                <a:gd name="T30" fmla="*/ 1 w 20"/>
                <a:gd name="T31" fmla="*/ 4 h 15"/>
                <a:gd name="T32" fmla="*/ 1 w 20"/>
                <a:gd name="T33" fmla="*/ 5 h 15"/>
                <a:gd name="T34" fmla="*/ 0 w 20"/>
                <a:gd name="T35" fmla="*/ 6 h 15"/>
                <a:gd name="T36" fmla="*/ 0 w 20"/>
                <a:gd name="T37" fmla="*/ 7 h 15"/>
                <a:gd name="T38" fmla="*/ 1 w 20"/>
                <a:gd name="T39" fmla="*/ 8 h 15"/>
                <a:gd name="T40" fmla="*/ 1 w 20"/>
                <a:gd name="T41" fmla="*/ 9 h 15"/>
                <a:gd name="T42" fmla="*/ 2 w 20"/>
                <a:gd name="T43" fmla="*/ 10 h 15"/>
                <a:gd name="T44" fmla="*/ 3 w 20"/>
                <a:gd name="T45" fmla="*/ 11 h 15"/>
                <a:gd name="T46" fmla="*/ 3 w 20"/>
                <a:gd name="T47" fmla="*/ 12 h 15"/>
                <a:gd name="T48" fmla="*/ 4 w 20"/>
                <a:gd name="T49" fmla="*/ 13 h 15"/>
                <a:gd name="T50" fmla="*/ 5 w 20"/>
                <a:gd name="T51" fmla="*/ 13 h 15"/>
                <a:gd name="T52" fmla="*/ 7 w 20"/>
                <a:gd name="T53" fmla="*/ 14 h 15"/>
                <a:gd name="T54" fmla="*/ 8 w 20"/>
                <a:gd name="T55" fmla="*/ 14 h 15"/>
                <a:gd name="T56" fmla="*/ 9 w 20"/>
                <a:gd name="T57" fmla="*/ 14 h 15"/>
                <a:gd name="T58" fmla="*/ 10 w 20"/>
                <a:gd name="T59" fmla="*/ 15 h 15"/>
                <a:gd name="T60" fmla="*/ 12 w 20"/>
                <a:gd name="T61" fmla="*/ 15 h 15"/>
                <a:gd name="T62" fmla="*/ 13 w 20"/>
                <a:gd name="T63" fmla="*/ 15 h 15"/>
                <a:gd name="T64" fmla="*/ 14 w 20"/>
                <a:gd name="T65" fmla="*/ 14 h 15"/>
                <a:gd name="T66" fmla="*/ 15 w 20"/>
                <a:gd name="T67" fmla="*/ 14 h 15"/>
                <a:gd name="T68" fmla="*/ 16 w 20"/>
                <a:gd name="T69" fmla="*/ 14 h 15"/>
                <a:gd name="T70" fmla="*/ 17 w 20"/>
                <a:gd name="T71" fmla="*/ 13 h 15"/>
                <a:gd name="T72" fmla="*/ 18 w 20"/>
                <a:gd name="T73" fmla="*/ 13 h 15"/>
                <a:gd name="T74" fmla="*/ 19 w 20"/>
                <a:gd name="T75" fmla="*/ 12 h 15"/>
                <a:gd name="T76" fmla="*/ 20 w 20"/>
                <a:gd name="T77" fmla="*/ 11 h 15"/>
                <a:gd name="T78" fmla="*/ 20 w 20"/>
                <a:gd name="T79" fmla="*/ 10 h 15"/>
                <a:gd name="T80" fmla="*/ 20 w 20"/>
                <a:gd name="T81" fmla="*/ 9 h 15"/>
                <a:gd name="T82" fmla="*/ 20 w 20"/>
                <a:gd name="T83" fmla="*/ 8 h 15"/>
                <a:gd name="T84" fmla="*/ 20 w 20"/>
                <a:gd name="T85" fmla="*/ 7 h 15"/>
                <a:gd name="T86" fmla="*/ 20 w 20"/>
                <a:gd name="T87" fmla="*/ 6 h 15"/>
                <a:gd name="T88" fmla="*/ 19 w 20"/>
                <a:gd name="T89" fmla="*/ 5 h 15"/>
                <a:gd name="T90" fmla="*/ 19 w 20"/>
                <a:gd name="T91" fmla="*/ 4 h 15"/>
                <a:gd name="T92" fmla="*/ 18 w 20"/>
                <a:gd name="T93" fmla="*/ 3 h 15"/>
                <a:gd name="T94" fmla="*/ 17 w 20"/>
                <a:gd name="T9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5">
                  <a:moveTo>
                    <a:pt x="17" y="2"/>
                  </a:moveTo>
                  <a:lnTo>
                    <a:pt x="17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2" name="Freeform 56"/>
            <p:cNvSpPr>
              <a:spLocks/>
            </p:cNvSpPr>
            <p:nvPr/>
          </p:nvSpPr>
          <p:spPr bwMode="auto">
            <a:xfrm>
              <a:off x="2647950" y="5326063"/>
              <a:ext cx="30163" cy="23813"/>
            </a:xfrm>
            <a:custGeom>
              <a:avLst/>
              <a:gdLst>
                <a:gd name="T0" fmla="*/ 16 w 19"/>
                <a:gd name="T1" fmla="*/ 3 h 15"/>
                <a:gd name="T2" fmla="*/ 15 w 19"/>
                <a:gd name="T3" fmla="*/ 2 h 15"/>
                <a:gd name="T4" fmla="*/ 13 w 19"/>
                <a:gd name="T5" fmla="*/ 1 h 15"/>
                <a:gd name="T6" fmla="*/ 12 w 19"/>
                <a:gd name="T7" fmla="*/ 1 h 15"/>
                <a:gd name="T8" fmla="*/ 11 w 19"/>
                <a:gd name="T9" fmla="*/ 0 h 15"/>
                <a:gd name="T10" fmla="*/ 10 w 19"/>
                <a:gd name="T11" fmla="*/ 0 h 15"/>
                <a:gd name="T12" fmla="*/ 8 w 19"/>
                <a:gd name="T13" fmla="*/ 0 h 15"/>
                <a:gd name="T14" fmla="*/ 7 w 19"/>
                <a:gd name="T15" fmla="*/ 0 h 15"/>
                <a:gd name="T16" fmla="*/ 6 w 19"/>
                <a:gd name="T17" fmla="*/ 0 h 15"/>
                <a:gd name="T18" fmla="*/ 5 w 19"/>
                <a:gd name="T19" fmla="*/ 1 h 15"/>
                <a:gd name="T20" fmla="*/ 4 w 19"/>
                <a:gd name="T21" fmla="*/ 1 h 15"/>
                <a:gd name="T22" fmla="*/ 3 w 19"/>
                <a:gd name="T23" fmla="*/ 1 h 15"/>
                <a:gd name="T24" fmla="*/ 2 w 19"/>
                <a:gd name="T25" fmla="*/ 2 h 15"/>
                <a:gd name="T26" fmla="*/ 1 w 19"/>
                <a:gd name="T27" fmla="*/ 3 h 15"/>
                <a:gd name="T28" fmla="*/ 1 w 19"/>
                <a:gd name="T29" fmla="*/ 4 h 15"/>
                <a:gd name="T30" fmla="*/ 0 w 19"/>
                <a:gd name="T31" fmla="*/ 4 h 15"/>
                <a:gd name="T32" fmla="*/ 0 w 19"/>
                <a:gd name="T33" fmla="*/ 5 h 15"/>
                <a:gd name="T34" fmla="*/ 0 w 19"/>
                <a:gd name="T35" fmla="*/ 6 h 15"/>
                <a:gd name="T36" fmla="*/ 0 w 19"/>
                <a:gd name="T37" fmla="*/ 7 h 15"/>
                <a:gd name="T38" fmla="*/ 0 w 19"/>
                <a:gd name="T39" fmla="*/ 8 h 15"/>
                <a:gd name="T40" fmla="*/ 1 w 19"/>
                <a:gd name="T41" fmla="*/ 9 h 15"/>
                <a:gd name="T42" fmla="*/ 1 w 19"/>
                <a:gd name="T43" fmla="*/ 10 h 15"/>
                <a:gd name="T44" fmla="*/ 2 w 19"/>
                <a:gd name="T45" fmla="*/ 11 h 15"/>
                <a:gd name="T46" fmla="*/ 3 w 19"/>
                <a:gd name="T47" fmla="*/ 12 h 15"/>
                <a:gd name="T48" fmla="*/ 4 w 19"/>
                <a:gd name="T49" fmla="*/ 13 h 15"/>
                <a:gd name="T50" fmla="*/ 5 w 19"/>
                <a:gd name="T51" fmla="*/ 13 h 15"/>
                <a:gd name="T52" fmla="*/ 6 w 19"/>
                <a:gd name="T53" fmla="*/ 14 h 15"/>
                <a:gd name="T54" fmla="*/ 7 w 19"/>
                <a:gd name="T55" fmla="*/ 14 h 15"/>
                <a:gd name="T56" fmla="*/ 8 w 19"/>
                <a:gd name="T57" fmla="*/ 14 h 15"/>
                <a:gd name="T58" fmla="*/ 10 w 19"/>
                <a:gd name="T59" fmla="*/ 15 h 15"/>
                <a:gd name="T60" fmla="*/ 11 w 19"/>
                <a:gd name="T61" fmla="*/ 15 h 15"/>
                <a:gd name="T62" fmla="*/ 12 w 19"/>
                <a:gd name="T63" fmla="*/ 15 h 15"/>
                <a:gd name="T64" fmla="*/ 13 w 19"/>
                <a:gd name="T65" fmla="*/ 14 h 15"/>
                <a:gd name="T66" fmla="*/ 14 w 19"/>
                <a:gd name="T67" fmla="*/ 14 h 15"/>
                <a:gd name="T68" fmla="*/ 16 w 19"/>
                <a:gd name="T69" fmla="*/ 14 h 15"/>
                <a:gd name="T70" fmla="*/ 17 w 19"/>
                <a:gd name="T71" fmla="*/ 13 h 15"/>
                <a:gd name="T72" fmla="*/ 17 w 19"/>
                <a:gd name="T73" fmla="*/ 13 h 15"/>
                <a:gd name="T74" fmla="*/ 18 w 19"/>
                <a:gd name="T75" fmla="*/ 12 h 15"/>
                <a:gd name="T76" fmla="*/ 19 w 19"/>
                <a:gd name="T77" fmla="*/ 11 h 15"/>
                <a:gd name="T78" fmla="*/ 19 w 19"/>
                <a:gd name="T79" fmla="*/ 10 h 15"/>
                <a:gd name="T80" fmla="*/ 19 w 19"/>
                <a:gd name="T81" fmla="*/ 9 h 15"/>
                <a:gd name="T82" fmla="*/ 19 w 19"/>
                <a:gd name="T83" fmla="*/ 8 h 15"/>
                <a:gd name="T84" fmla="*/ 19 w 19"/>
                <a:gd name="T85" fmla="*/ 7 h 15"/>
                <a:gd name="T86" fmla="*/ 19 w 19"/>
                <a:gd name="T87" fmla="*/ 6 h 15"/>
                <a:gd name="T88" fmla="*/ 18 w 19"/>
                <a:gd name="T89" fmla="*/ 5 h 15"/>
                <a:gd name="T90" fmla="*/ 18 w 19"/>
                <a:gd name="T91" fmla="*/ 4 h 15"/>
                <a:gd name="T92" fmla="*/ 17 w 19"/>
                <a:gd name="T93" fmla="*/ 4 h 15"/>
                <a:gd name="T94" fmla="*/ 16 w 19"/>
                <a:gd name="T9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5">
                  <a:moveTo>
                    <a:pt x="16" y="3"/>
                  </a:moveTo>
                  <a:lnTo>
                    <a:pt x="16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3" name="Freeform 57"/>
            <p:cNvSpPr>
              <a:spLocks/>
            </p:cNvSpPr>
            <p:nvPr/>
          </p:nvSpPr>
          <p:spPr bwMode="auto">
            <a:xfrm>
              <a:off x="2811462" y="5211763"/>
              <a:ext cx="30163" cy="22225"/>
            </a:xfrm>
            <a:custGeom>
              <a:avLst/>
              <a:gdLst>
                <a:gd name="T0" fmla="*/ 16 w 19"/>
                <a:gd name="T1" fmla="*/ 2 h 14"/>
                <a:gd name="T2" fmla="*/ 15 w 19"/>
                <a:gd name="T3" fmla="*/ 1 h 14"/>
                <a:gd name="T4" fmla="*/ 14 w 19"/>
                <a:gd name="T5" fmla="*/ 1 h 14"/>
                <a:gd name="T6" fmla="*/ 13 w 19"/>
                <a:gd name="T7" fmla="*/ 0 h 14"/>
                <a:gd name="T8" fmla="*/ 11 w 19"/>
                <a:gd name="T9" fmla="*/ 0 h 14"/>
                <a:gd name="T10" fmla="*/ 10 w 19"/>
                <a:gd name="T11" fmla="*/ 0 h 14"/>
                <a:gd name="T12" fmla="*/ 9 w 19"/>
                <a:gd name="T13" fmla="*/ 0 h 14"/>
                <a:gd name="T14" fmla="*/ 8 w 19"/>
                <a:gd name="T15" fmla="*/ 0 h 14"/>
                <a:gd name="T16" fmla="*/ 6 w 19"/>
                <a:gd name="T17" fmla="*/ 0 h 14"/>
                <a:gd name="T18" fmla="*/ 5 w 19"/>
                <a:gd name="T19" fmla="*/ 0 h 14"/>
                <a:gd name="T20" fmla="*/ 4 w 19"/>
                <a:gd name="T21" fmla="*/ 0 h 14"/>
                <a:gd name="T22" fmla="*/ 3 w 19"/>
                <a:gd name="T23" fmla="*/ 1 h 14"/>
                <a:gd name="T24" fmla="*/ 3 w 19"/>
                <a:gd name="T25" fmla="*/ 1 h 14"/>
                <a:gd name="T26" fmla="*/ 2 w 19"/>
                <a:gd name="T27" fmla="*/ 2 h 14"/>
                <a:gd name="T28" fmla="*/ 1 w 19"/>
                <a:gd name="T29" fmla="*/ 3 h 14"/>
                <a:gd name="T30" fmla="*/ 1 w 19"/>
                <a:gd name="T31" fmla="*/ 4 h 14"/>
                <a:gd name="T32" fmla="*/ 0 w 19"/>
                <a:gd name="T33" fmla="*/ 5 h 14"/>
                <a:gd name="T34" fmla="*/ 0 w 19"/>
                <a:gd name="T35" fmla="*/ 6 h 14"/>
                <a:gd name="T36" fmla="*/ 0 w 19"/>
                <a:gd name="T37" fmla="*/ 7 h 14"/>
                <a:gd name="T38" fmla="*/ 1 w 19"/>
                <a:gd name="T39" fmla="*/ 8 h 14"/>
                <a:gd name="T40" fmla="*/ 1 w 19"/>
                <a:gd name="T41" fmla="*/ 8 h 14"/>
                <a:gd name="T42" fmla="*/ 2 w 19"/>
                <a:gd name="T43" fmla="*/ 9 h 14"/>
                <a:gd name="T44" fmla="*/ 3 w 19"/>
                <a:gd name="T45" fmla="*/ 10 h 14"/>
                <a:gd name="T46" fmla="*/ 3 w 19"/>
                <a:gd name="T47" fmla="*/ 11 h 14"/>
                <a:gd name="T48" fmla="*/ 4 w 19"/>
                <a:gd name="T49" fmla="*/ 12 h 14"/>
                <a:gd name="T50" fmla="*/ 5 w 19"/>
                <a:gd name="T51" fmla="*/ 12 h 14"/>
                <a:gd name="T52" fmla="*/ 7 w 19"/>
                <a:gd name="T53" fmla="*/ 13 h 14"/>
                <a:gd name="T54" fmla="*/ 8 w 19"/>
                <a:gd name="T55" fmla="*/ 13 h 14"/>
                <a:gd name="T56" fmla="*/ 9 w 19"/>
                <a:gd name="T57" fmla="*/ 14 h 14"/>
                <a:gd name="T58" fmla="*/ 10 w 19"/>
                <a:gd name="T59" fmla="*/ 14 h 14"/>
                <a:gd name="T60" fmla="*/ 12 w 19"/>
                <a:gd name="T61" fmla="*/ 14 h 14"/>
                <a:gd name="T62" fmla="*/ 13 w 19"/>
                <a:gd name="T63" fmla="*/ 14 h 14"/>
                <a:gd name="T64" fmla="*/ 14 w 19"/>
                <a:gd name="T65" fmla="*/ 14 h 14"/>
                <a:gd name="T66" fmla="*/ 15 w 19"/>
                <a:gd name="T67" fmla="*/ 13 h 14"/>
                <a:gd name="T68" fmla="*/ 16 w 19"/>
                <a:gd name="T69" fmla="*/ 13 h 14"/>
                <a:gd name="T70" fmla="*/ 17 w 19"/>
                <a:gd name="T71" fmla="*/ 12 h 14"/>
                <a:gd name="T72" fmla="*/ 18 w 19"/>
                <a:gd name="T73" fmla="*/ 12 h 14"/>
                <a:gd name="T74" fmla="*/ 18 w 19"/>
                <a:gd name="T75" fmla="*/ 11 h 14"/>
                <a:gd name="T76" fmla="*/ 19 w 19"/>
                <a:gd name="T77" fmla="*/ 10 h 14"/>
                <a:gd name="T78" fmla="*/ 19 w 19"/>
                <a:gd name="T79" fmla="*/ 9 h 14"/>
                <a:gd name="T80" fmla="*/ 19 w 19"/>
                <a:gd name="T81" fmla="*/ 8 h 14"/>
                <a:gd name="T82" fmla="*/ 19 w 19"/>
                <a:gd name="T83" fmla="*/ 8 h 14"/>
                <a:gd name="T84" fmla="*/ 19 w 19"/>
                <a:gd name="T85" fmla="*/ 7 h 14"/>
                <a:gd name="T86" fmla="*/ 19 w 19"/>
                <a:gd name="T87" fmla="*/ 6 h 14"/>
                <a:gd name="T88" fmla="*/ 18 w 19"/>
                <a:gd name="T89" fmla="*/ 5 h 14"/>
                <a:gd name="T90" fmla="*/ 18 w 19"/>
                <a:gd name="T91" fmla="*/ 4 h 14"/>
                <a:gd name="T92" fmla="*/ 17 w 19"/>
                <a:gd name="T93" fmla="*/ 3 h 14"/>
                <a:gd name="T94" fmla="*/ 16 w 19"/>
                <a:gd name="T9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4">
                  <a:moveTo>
                    <a:pt x="16" y="2"/>
                  </a:moveTo>
                  <a:lnTo>
                    <a:pt x="16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4" name="Freeform 58"/>
            <p:cNvSpPr>
              <a:spLocks/>
            </p:cNvSpPr>
            <p:nvPr/>
          </p:nvSpPr>
          <p:spPr bwMode="auto">
            <a:xfrm>
              <a:off x="2971800" y="5099051"/>
              <a:ext cx="30163" cy="22225"/>
            </a:xfrm>
            <a:custGeom>
              <a:avLst/>
              <a:gdLst>
                <a:gd name="T0" fmla="*/ 15 w 19"/>
                <a:gd name="T1" fmla="*/ 2 h 14"/>
                <a:gd name="T2" fmla="*/ 14 w 19"/>
                <a:gd name="T3" fmla="*/ 2 h 14"/>
                <a:gd name="T4" fmla="*/ 13 w 19"/>
                <a:gd name="T5" fmla="*/ 1 h 14"/>
                <a:gd name="T6" fmla="*/ 12 w 19"/>
                <a:gd name="T7" fmla="*/ 0 h 14"/>
                <a:gd name="T8" fmla="*/ 11 w 19"/>
                <a:gd name="T9" fmla="*/ 0 h 14"/>
                <a:gd name="T10" fmla="*/ 10 w 19"/>
                <a:gd name="T11" fmla="*/ 0 h 14"/>
                <a:gd name="T12" fmla="*/ 8 w 19"/>
                <a:gd name="T13" fmla="*/ 0 h 14"/>
                <a:gd name="T14" fmla="*/ 7 w 19"/>
                <a:gd name="T15" fmla="*/ 0 h 14"/>
                <a:gd name="T16" fmla="*/ 6 w 19"/>
                <a:gd name="T17" fmla="*/ 0 h 14"/>
                <a:gd name="T18" fmla="*/ 5 w 19"/>
                <a:gd name="T19" fmla="*/ 0 h 14"/>
                <a:gd name="T20" fmla="*/ 4 w 19"/>
                <a:gd name="T21" fmla="*/ 1 h 14"/>
                <a:gd name="T22" fmla="*/ 3 w 19"/>
                <a:gd name="T23" fmla="*/ 1 h 14"/>
                <a:gd name="T24" fmla="*/ 2 w 19"/>
                <a:gd name="T25" fmla="*/ 2 h 14"/>
                <a:gd name="T26" fmla="*/ 1 w 19"/>
                <a:gd name="T27" fmla="*/ 3 h 14"/>
                <a:gd name="T28" fmla="*/ 1 w 19"/>
                <a:gd name="T29" fmla="*/ 3 h 14"/>
                <a:gd name="T30" fmla="*/ 1 w 19"/>
                <a:gd name="T31" fmla="*/ 4 h 14"/>
                <a:gd name="T32" fmla="*/ 0 w 19"/>
                <a:gd name="T33" fmla="*/ 5 h 14"/>
                <a:gd name="T34" fmla="*/ 0 w 19"/>
                <a:gd name="T35" fmla="*/ 6 h 14"/>
                <a:gd name="T36" fmla="*/ 0 w 19"/>
                <a:gd name="T37" fmla="*/ 7 h 14"/>
                <a:gd name="T38" fmla="*/ 1 w 19"/>
                <a:gd name="T39" fmla="*/ 8 h 14"/>
                <a:gd name="T40" fmla="*/ 1 w 19"/>
                <a:gd name="T41" fmla="*/ 9 h 14"/>
                <a:gd name="T42" fmla="*/ 2 w 19"/>
                <a:gd name="T43" fmla="*/ 9 h 14"/>
                <a:gd name="T44" fmla="*/ 2 w 19"/>
                <a:gd name="T45" fmla="*/ 10 h 14"/>
                <a:gd name="T46" fmla="*/ 3 w 19"/>
                <a:gd name="T47" fmla="*/ 11 h 14"/>
                <a:gd name="T48" fmla="*/ 4 w 19"/>
                <a:gd name="T49" fmla="*/ 12 h 14"/>
                <a:gd name="T50" fmla="*/ 5 w 19"/>
                <a:gd name="T51" fmla="*/ 12 h 14"/>
                <a:gd name="T52" fmla="*/ 6 w 19"/>
                <a:gd name="T53" fmla="*/ 13 h 14"/>
                <a:gd name="T54" fmla="*/ 7 w 19"/>
                <a:gd name="T55" fmla="*/ 13 h 14"/>
                <a:gd name="T56" fmla="*/ 9 w 19"/>
                <a:gd name="T57" fmla="*/ 14 h 14"/>
                <a:gd name="T58" fmla="*/ 10 w 19"/>
                <a:gd name="T59" fmla="*/ 14 h 14"/>
                <a:gd name="T60" fmla="*/ 11 w 19"/>
                <a:gd name="T61" fmla="*/ 14 h 14"/>
                <a:gd name="T62" fmla="*/ 12 w 19"/>
                <a:gd name="T63" fmla="*/ 14 h 14"/>
                <a:gd name="T64" fmla="*/ 14 w 19"/>
                <a:gd name="T65" fmla="*/ 14 h 14"/>
                <a:gd name="T66" fmla="*/ 15 w 19"/>
                <a:gd name="T67" fmla="*/ 13 h 14"/>
                <a:gd name="T68" fmla="*/ 16 w 19"/>
                <a:gd name="T69" fmla="*/ 13 h 14"/>
                <a:gd name="T70" fmla="*/ 16 w 19"/>
                <a:gd name="T71" fmla="*/ 12 h 14"/>
                <a:gd name="T72" fmla="*/ 17 w 19"/>
                <a:gd name="T73" fmla="*/ 12 h 14"/>
                <a:gd name="T74" fmla="*/ 18 w 19"/>
                <a:gd name="T75" fmla="*/ 11 h 14"/>
                <a:gd name="T76" fmla="*/ 18 w 19"/>
                <a:gd name="T77" fmla="*/ 10 h 14"/>
                <a:gd name="T78" fmla="*/ 19 w 19"/>
                <a:gd name="T79" fmla="*/ 9 h 14"/>
                <a:gd name="T80" fmla="*/ 19 w 19"/>
                <a:gd name="T81" fmla="*/ 9 h 14"/>
                <a:gd name="T82" fmla="*/ 19 w 19"/>
                <a:gd name="T83" fmla="*/ 8 h 14"/>
                <a:gd name="T84" fmla="*/ 19 w 19"/>
                <a:gd name="T85" fmla="*/ 7 h 14"/>
                <a:gd name="T86" fmla="*/ 18 w 19"/>
                <a:gd name="T87" fmla="*/ 6 h 14"/>
                <a:gd name="T88" fmla="*/ 18 w 19"/>
                <a:gd name="T89" fmla="*/ 5 h 14"/>
                <a:gd name="T90" fmla="*/ 17 w 19"/>
                <a:gd name="T91" fmla="*/ 4 h 14"/>
                <a:gd name="T92" fmla="*/ 17 w 19"/>
                <a:gd name="T93" fmla="*/ 3 h 14"/>
                <a:gd name="T94" fmla="*/ 16 w 19"/>
                <a:gd name="T9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4">
                  <a:moveTo>
                    <a:pt x="16" y="3"/>
                  </a:move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5" name="Freeform 59"/>
            <p:cNvSpPr>
              <a:spLocks/>
            </p:cNvSpPr>
            <p:nvPr/>
          </p:nvSpPr>
          <p:spPr bwMode="auto">
            <a:xfrm>
              <a:off x="3127375" y="4989513"/>
              <a:ext cx="30163" cy="22225"/>
            </a:xfrm>
            <a:custGeom>
              <a:avLst/>
              <a:gdLst>
                <a:gd name="T0" fmla="*/ 15 w 19"/>
                <a:gd name="T1" fmla="*/ 3 h 14"/>
                <a:gd name="T2" fmla="*/ 14 w 19"/>
                <a:gd name="T3" fmla="*/ 2 h 14"/>
                <a:gd name="T4" fmla="*/ 13 w 19"/>
                <a:gd name="T5" fmla="*/ 1 h 14"/>
                <a:gd name="T6" fmla="*/ 12 w 19"/>
                <a:gd name="T7" fmla="*/ 1 h 14"/>
                <a:gd name="T8" fmla="*/ 11 w 19"/>
                <a:gd name="T9" fmla="*/ 0 h 14"/>
                <a:gd name="T10" fmla="*/ 9 w 19"/>
                <a:gd name="T11" fmla="*/ 0 h 14"/>
                <a:gd name="T12" fmla="*/ 8 w 19"/>
                <a:gd name="T13" fmla="*/ 0 h 14"/>
                <a:gd name="T14" fmla="*/ 7 w 19"/>
                <a:gd name="T15" fmla="*/ 0 h 14"/>
                <a:gd name="T16" fmla="*/ 6 w 19"/>
                <a:gd name="T17" fmla="*/ 0 h 14"/>
                <a:gd name="T18" fmla="*/ 5 w 19"/>
                <a:gd name="T19" fmla="*/ 1 h 14"/>
                <a:gd name="T20" fmla="*/ 4 w 19"/>
                <a:gd name="T21" fmla="*/ 1 h 14"/>
                <a:gd name="T22" fmla="*/ 3 w 19"/>
                <a:gd name="T23" fmla="*/ 1 h 14"/>
                <a:gd name="T24" fmla="*/ 2 w 19"/>
                <a:gd name="T25" fmla="*/ 2 h 14"/>
                <a:gd name="T26" fmla="*/ 1 w 19"/>
                <a:gd name="T27" fmla="*/ 3 h 14"/>
                <a:gd name="T28" fmla="*/ 1 w 19"/>
                <a:gd name="T29" fmla="*/ 3 h 14"/>
                <a:gd name="T30" fmla="*/ 1 w 19"/>
                <a:gd name="T31" fmla="*/ 4 h 14"/>
                <a:gd name="T32" fmla="*/ 0 w 19"/>
                <a:gd name="T33" fmla="*/ 5 h 14"/>
                <a:gd name="T34" fmla="*/ 0 w 19"/>
                <a:gd name="T35" fmla="*/ 6 h 14"/>
                <a:gd name="T36" fmla="*/ 0 w 19"/>
                <a:gd name="T37" fmla="*/ 7 h 14"/>
                <a:gd name="T38" fmla="*/ 1 w 19"/>
                <a:gd name="T39" fmla="*/ 8 h 14"/>
                <a:gd name="T40" fmla="*/ 1 w 19"/>
                <a:gd name="T41" fmla="*/ 9 h 14"/>
                <a:gd name="T42" fmla="*/ 2 w 19"/>
                <a:gd name="T43" fmla="*/ 9 h 14"/>
                <a:gd name="T44" fmla="*/ 2 w 19"/>
                <a:gd name="T45" fmla="*/ 10 h 14"/>
                <a:gd name="T46" fmla="*/ 3 w 19"/>
                <a:gd name="T47" fmla="*/ 11 h 14"/>
                <a:gd name="T48" fmla="*/ 4 w 19"/>
                <a:gd name="T49" fmla="*/ 12 h 14"/>
                <a:gd name="T50" fmla="*/ 5 w 19"/>
                <a:gd name="T51" fmla="*/ 12 h 14"/>
                <a:gd name="T52" fmla="*/ 6 w 19"/>
                <a:gd name="T53" fmla="*/ 13 h 14"/>
                <a:gd name="T54" fmla="*/ 7 w 19"/>
                <a:gd name="T55" fmla="*/ 13 h 14"/>
                <a:gd name="T56" fmla="*/ 9 w 19"/>
                <a:gd name="T57" fmla="*/ 14 h 14"/>
                <a:gd name="T58" fmla="*/ 10 w 19"/>
                <a:gd name="T59" fmla="*/ 14 h 14"/>
                <a:gd name="T60" fmla="*/ 11 w 19"/>
                <a:gd name="T61" fmla="*/ 14 h 14"/>
                <a:gd name="T62" fmla="*/ 12 w 19"/>
                <a:gd name="T63" fmla="*/ 14 h 14"/>
                <a:gd name="T64" fmla="*/ 13 w 19"/>
                <a:gd name="T65" fmla="*/ 14 h 14"/>
                <a:gd name="T66" fmla="*/ 14 w 19"/>
                <a:gd name="T67" fmla="*/ 13 h 14"/>
                <a:gd name="T68" fmla="*/ 15 w 19"/>
                <a:gd name="T69" fmla="*/ 13 h 14"/>
                <a:gd name="T70" fmla="*/ 16 w 19"/>
                <a:gd name="T71" fmla="*/ 12 h 14"/>
                <a:gd name="T72" fmla="*/ 17 w 19"/>
                <a:gd name="T73" fmla="*/ 12 h 14"/>
                <a:gd name="T74" fmla="*/ 18 w 19"/>
                <a:gd name="T75" fmla="*/ 11 h 14"/>
                <a:gd name="T76" fmla="*/ 18 w 19"/>
                <a:gd name="T77" fmla="*/ 10 h 14"/>
                <a:gd name="T78" fmla="*/ 19 w 19"/>
                <a:gd name="T79" fmla="*/ 10 h 14"/>
                <a:gd name="T80" fmla="*/ 19 w 19"/>
                <a:gd name="T81" fmla="*/ 9 h 14"/>
                <a:gd name="T82" fmla="*/ 19 w 19"/>
                <a:gd name="T83" fmla="*/ 8 h 14"/>
                <a:gd name="T84" fmla="*/ 19 w 19"/>
                <a:gd name="T85" fmla="*/ 7 h 14"/>
                <a:gd name="T86" fmla="*/ 18 w 19"/>
                <a:gd name="T87" fmla="*/ 6 h 14"/>
                <a:gd name="T88" fmla="*/ 18 w 19"/>
                <a:gd name="T89" fmla="*/ 5 h 14"/>
                <a:gd name="T90" fmla="*/ 17 w 19"/>
                <a:gd name="T91" fmla="*/ 4 h 14"/>
                <a:gd name="T92" fmla="*/ 16 w 19"/>
                <a:gd name="T93" fmla="*/ 4 h 14"/>
                <a:gd name="T94" fmla="*/ 15 w 19"/>
                <a:gd name="T9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4">
                  <a:moveTo>
                    <a:pt x="15" y="3"/>
                  </a:moveTo>
                  <a:lnTo>
                    <a:pt x="15" y="3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6" name="Freeform 72"/>
            <p:cNvSpPr>
              <a:spLocks/>
            </p:cNvSpPr>
            <p:nvPr/>
          </p:nvSpPr>
          <p:spPr bwMode="auto">
            <a:xfrm>
              <a:off x="3279775" y="4883151"/>
              <a:ext cx="28575" cy="22225"/>
            </a:xfrm>
            <a:custGeom>
              <a:avLst/>
              <a:gdLst>
                <a:gd name="T0" fmla="*/ 14 w 18"/>
                <a:gd name="T1" fmla="*/ 3 h 14"/>
                <a:gd name="T2" fmla="*/ 13 w 18"/>
                <a:gd name="T3" fmla="*/ 2 h 14"/>
                <a:gd name="T4" fmla="*/ 12 w 18"/>
                <a:gd name="T5" fmla="*/ 1 h 14"/>
                <a:gd name="T6" fmla="*/ 11 w 18"/>
                <a:gd name="T7" fmla="*/ 1 h 14"/>
                <a:gd name="T8" fmla="*/ 10 w 18"/>
                <a:gd name="T9" fmla="*/ 0 h 14"/>
                <a:gd name="T10" fmla="*/ 9 w 18"/>
                <a:gd name="T11" fmla="*/ 0 h 14"/>
                <a:gd name="T12" fmla="*/ 7 w 18"/>
                <a:gd name="T13" fmla="*/ 0 h 14"/>
                <a:gd name="T14" fmla="*/ 6 w 18"/>
                <a:gd name="T15" fmla="*/ 0 h 14"/>
                <a:gd name="T16" fmla="*/ 5 w 18"/>
                <a:gd name="T17" fmla="*/ 0 h 14"/>
                <a:gd name="T18" fmla="*/ 4 w 18"/>
                <a:gd name="T19" fmla="*/ 1 h 14"/>
                <a:gd name="T20" fmla="*/ 3 w 18"/>
                <a:gd name="T21" fmla="*/ 1 h 14"/>
                <a:gd name="T22" fmla="*/ 2 w 18"/>
                <a:gd name="T23" fmla="*/ 1 h 14"/>
                <a:gd name="T24" fmla="*/ 1 w 18"/>
                <a:gd name="T25" fmla="*/ 2 h 14"/>
                <a:gd name="T26" fmla="*/ 1 w 18"/>
                <a:gd name="T27" fmla="*/ 3 h 14"/>
                <a:gd name="T28" fmla="*/ 0 w 18"/>
                <a:gd name="T29" fmla="*/ 3 h 14"/>
                <a:gd name="T30" fmla="*/ 0 w 18"/>
                <a:gd name="T31" fmla="*/ 4 h 14"/>
                <a:gd name="T32" fmla="*/ 0 w 18"/>
                <a:gd name="T33" fmla="*/ 5 h 14"/>
                <a:gd name="T34" fmla="*/ 0 w 18"/>
                <a:gd name="T35" fmla="*/ 6 h 14"/>
                <a:gd name="T36" fmla="*/ 0 w 18"/>
                <a:gd name="T37" fmla="*/ 7 h 14"/>
                <a:gd name="T38" fmla="*/ 0 w 18"/>
                <a:gd name="T39" fmla="*/ 8 h 14"/>
                <a:gd name="T40" fmla="*/ 0 w 18"/>
                <a:gd name="T41" fmla="*/ 8 h 14"/>
                <a:gd name="T42" fmla="*/ 1 w 18"/>
                <a:gd name="T43" fmla="*/ 9 h 14"/>
                <a:gd name="T44" fmla="*/ 2 w 18"/>
                <a:gd name="T45" fmla="*/ 10 h 14"/>
                <a:gd name="T46" fmla="*/ 3 w 18"/>
                <a:gd name="T47" fmla="*/ 11 h 14"/>
                <a:gd name="T48" fmla="*/ 4 w 18"/>
                <a:gd name="T49" fmla="*/ 12 h 14"/>
                <a:gd name="T50" fmla="*/ 5 w 18"/>
                <a:gd name="T51" fmla="*/ 12 h 14"/>
                <a:gd name="T52" fmla="*/ 6 w 18"/>
                <a:gd name="T53" fmla="*/ 13 h 14"/>
                <a:gd name="T54" fmla="*/ 7 w 18"/>
                <a:gd name="T55" fmla="*/ 13 h 14"/>
                <a:gd name="T56" fmla="*/ 8 w 18"/>
                <a:gd name="T57" fmla="*/ 13 h 14"/>
                <a:gd name="T58" fmla="*/ 9 w 18"/>
                <a:gd name="T59" fmla="*/ 13 h 14"/>
                <a:gd name="T60" fmla="*/ 10 w 18"/>
                <a:gd name="T61" fmla="*/ 14 h 14"/>
                <a:gd name="T62" fmla="*/ 12 w 18"/>
                <a:gd name="T63" fmla="*/ 14 h 14"/>
                <a:gd name="T64" fmla="*/ 13 w 18"/>
                <a:gd name="T65" fmla="*/ 13 h 14"/>
                <a:gd name="T66" fmla="*/ 14 w 18"/>
                <a:gd name="T67" fmla="*/ 13 h 14"/>
                <a:gd name="T68" fmla="*/ 15 w 18"/>
                <a:gd name="T69" fmla="*/ 13 h 14"/>
                <a:gd name="T70" fmla="*/ 16 w 18"/>
                <a:gd name="T71" fmla="*/ 12 h 14"/>
                <a:gd name="T72" fmla="*/ 16 w 18"/>
                <a:gd name="T73" fmla="*/ 12 h 14"/>
                <a:gd name="T74" fmla="*/ 17 w 18"/>
                <a:gd name="T75" fmla="*/ 11 h 14"/>
                <a:gd name="T76" fmla="*/ 17 w 18"/>
                <a:gd name="T77" fmla="*/ 10 h 14"/>
                <a:gd name="T78" fmla="*/ 18 w 18"/>
                <a:gd name="T79" fmla="*/ 9 h 14"/>
                <a:gd name="T80" fmla="*/ 18 w 18"/>
                <a:gd name="T81" fmla="*/ 9 h 14"/>
                <a:gd name="T82" fmla="*/ 18 w 18"/>
                <a:gd name="T83" fmla="*/ 8 h 14"/>
                <a:gd name="T84" fmla="*/ 18 w 18"/>
                <a:gd name="T85" fmla="*/ 7 h 14"/>
                <a:gd name="T86" fmla="*/ 17 w 18"/>
                <a:gd name="T87" fmla="*/ 6 h 14"/>
                <a:gd name="T88" fmla="*/ 17 w 18"/>
                <a:gd name="T89" fmla="*/ 5 h 14"/>
                <a:gd name="T90" fmla="*/ 16 w 18"/>
                <a:gd name="T91" fmla="*/ 4 h 14"/>
                <a:gd name="T92" fmla="*/ 16 w 18"/>
                <a:gd name="T93" fmla="*/ 4 h 14"/>
                <a:gd name="T94" fmla="*/ 15 w 18"/>
                <a:gd name="T9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4">
                  <a:moveTo>
                    <a:pt x="15" y="3"/>
                  </a:moveTo>
                  <a:lnTo>
                    <a:pt x="14" y="3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5" y="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7" name="Freeform 73"/>
            <p:cNvSpPr>
              <a:spLocks/>
            </p:cNvSpPr>
            <p:nvPr/>
          </p:nvSpPr>
          <p:spPr bwMode="auto">
            <a:xfrm>
              <a:off x="3427412" y="4779963"/>
              <a:ext cx="28575" cy="20638"/>
            </a:xfrm>
            <a:custGeom>
              <a:avLst/>
              <a:gdLst>
                <a:gd name="T0" fmla="*/ 14 w 18"/>
                <a:gd name="T1" fmla="*/ 2 h 13"/>
                <a:gd name="T2" fmla="*/ 13 w 18"/>
                <a:gd name="T3" fmla="*/ 2 h 13"/>
                <a:gd name="T4" fmla="*/ 12 w 18"/>
                <a:gd name="T5" fmla="*/ 1 h 13"/>
                <a:gd name="T6" fmla="*/ 11 w 18"/>
                <a:gd name="T7" fmla="*/ 1 h 13"/>
                <a:gd name="T8" fmla="*/ 9 w 18"/>
                <a:gd name="T9" fmla="*/ 0 h 13"/>
                <a:gd name="T10" fmla="*/ 8 w 18"/>
                <a:gd name="T11" fmla="*/ 0 h 13"/>
                <a:gd name="T12" fmla="*/ 7 w 18"/>
                <a:gd name="T13" fmla="*/ 0 h 13"/>
                <a:gd name="T14" fmla="*/ 6 w 18"/>
                <a:gd name="T15" fmla="*/ 0 h 13"/>
                <a:gd name="T16" fmla="*/ 5 w 18"/>
                <a:gd name="T17" fmla="*/ 0 h 13"/>
                <a:gd name="T18" fmla="*/ 4 w 18"/>
                <a:gd name="T19" fmla="*/ 0 h 13"/>
                <a:gd name="T20" fmla="*/ 3 w 18"/>
                <a:gd name="T21" fmla="*/ 1 h 13"/>
                <a:gd name="T22" fmla="*/ 2 w 18"/>
                <a:gd name="T23" fmla="*/ 1 h 13"/>
                <a:gd name="T24" fmla="*/ 1 w 18"/>
                <a:gd name="T25" fmla="*/ 2 h 13"/>
                <a:gd name="T26" fmla="*/ 1 w 18"/>
                <a:gd name="T27" fmla="*/ 2 h 13"/>
                <a:gd name="T28" fmla="*/ 0 w 18"/>
                <a:gd name="T29" fmla="*/ 3 h 13"/>
                <a:gd name="T30" fmla="*/ 0 w 18"/>
                <a:gd name="T31" fmla="*/ 4 h 13"/>
                <a:gd name="T32" fmla="*/ 0 w 18"/>
                <a:gd name="T33" fmla="*/ 5 h 13"/>
                <a:gd name="T34" fmla="*/ 0 w 18"/>
                <a:gd name="T35" fmla="*/ 6 h 13"/>
                <a:gd name="T36" fmla="*/ 0 w 18"/>
                <a:gd name="T37" fmla="*/ 6 h 13"/>
                <a:gd name="T38" fmla="*/ 0 w 18"/>
                <a:gd name="T39" fmla="*/ 7 h 13"/>
                <a:gd name="T40" fmla="*/ 1 w 18"/>
                <a:gd name="T41" fmla="*/ 8 h 13"/>
                <a:gd name="T42" fmla="*/ 1 w 18"/>
                <a:gd name="T43" fmla="*/ 9 h 13"/>
                <a:gd name="T44" fmla="*/ 2 w 18"/>
                <a:gd name="T45" fmla="*/ 10 h 13"/>
                <a:gd name="T46" fmla="*/ 3 w 18"/>
                <a:gd name="T47" fmla="*/ 10 h 13"/>
                <a:gd name="T48" fmla="*/ 4 w 18"/>
                <a:gd name="T49" fmla="*/ 11 h 13"/>
                <a:gd name="T50" fmla="*/ 5 w 18"/>
                <a:gd name="T51" fmla="*/ 12 h 13"/>
                <a:gd name="T52" fmla="*/ 6 w 18"/>
                <a:gd name="T53" fmla="*/ 12 h 13"/>
                <a:gd name="T54" fmla="*/ 7 w 18"/>
                <a:gd name="T55" fmla="*/ 12 h 13"/>
                <a:gd name="T56" fmla="*/ 8 w 18"/>
                <a:gd name="T57" fmla="*/ 13 h 13"/>
                <a:gd name="T58" fmla="*/ 9 w 18"/>
                <a:gd name="T59" fmla="*/ 13 h 13"/>
                <a:gd name="T60" fmla="*/ 10 w 18"/>
                <a:gd name="T61" fmla="*/ 13 h 13"/>
                <a:gd name="T62" fmla="*/ 11 w 18"/>
                <a:gd name="T63" fmla="*/ 13 h 13"/>
                <a:gd name="T64" fmla="*/ 13 w 18"/>
                <a:gd name="T65" fmla="*/ 13 h 13"/>
                <a:gd name="T66" fmla="*/ 14 w 18"/>
                <a:gd name="T67" fmla="*/ 13 h 13"/>
                <a:gd name="T68" fmla="*/ 15 w 18"/>
                <a:gd name="T69" fmla="*/ 12 h 13"/>
                <a:gd name="T70" fmla="*/ 15 w 18"/>
                <a:gd name="T71" fmla="*/ 12 h 13"/>
                <a:gd name="T72" fmla="*/ 16 w 18"/>
                <a:gd name="T73" fmla="*/ 11 h 13"/>
                <a:gd name="T74" fmla="*/ 17 w 18"/>
                <a:gd name="T75" fmla="*/ 11 h 13"/>
                <a:gd name="T76" fmla="*/ 17 w 18"/>
                <a:gd name="T77" fmla="*/ 10 h 13"/>
                <a:gd name="T78" fmla="*/ 17 w 18"/>
                <a:gd name="T79" fmla="*/ 9 h 13"/>
                <a:gd name="T80" fmla="*/ 18 w 18"/>
                <a:gd name="T81" fmla="*/ 8 h 13"/>
                <a:gd name="T82" fmla="*/ 18 w 18"/>
                <a:gd name="T83" fmla="*/ 7 h 13"/>
                <a:gd name="T84" fmla="*/ 17 w 18"/>
                <a:gd name="T85" fmla="*/ 7 h 13"/>
                <a:gd name="T86" fmla="*/ 17 w 18"/>
                <a:gd name="T87" fmla="*/ 6 h 13"/>
                <a:gd name="T88" fmla="*/ 17 w 18"/>
                <a:gd name="T89" fmla="*/ 5 h 13"/>
                <a:gd name="T90" fmla="*/ 16 w 18"/>
                <a:gd name="T91" fmla="*/ 4 h 13"/>
                <a:gd name="T92" fmla="*/ 15 w 18"/>
                <a:gd name="T93" fmla="*/ 3 h 13"/>
                <a:gd name="T94" fmla="*/ 14 w 18"/>
                <a:gd name="T9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8" name="Freeform 74"/>
            <p:cNvSpPr>
              <a:spLocks/>
            </p:cNvSpPr>
            <p:nvPr/>
          </p:nvSpPr>
          <p:spPr bwMode="auto">
            <a:xfrm>
              <a:off x="3570287" y="4679951"/>
              <a:ext cx="28575" cy="19050"/>
            </a:xfrm>
            <a:custGeom>
              <a:avLst/>
              <a:gdLst>
                <a:gd name="T0" fmla="*/ 14 w 18"/>
                <a:gd name="T1" fmla="*/ 2 h 12"/>
                <a:gd name="T2" fmla="*/ 13 w 18"/>
                <a:gd name="T3" fmla="*/ 1 h 12"/>
                <a:gd name="T4" fmla="*/ 12 w 18"/>
                <a:gd name="T5" fmla="*/ 1 h 12"/>
                <a:gd name="T6" fmla="*/ 11 w 18"/>
                <a:gd name="T7" fmla="*/ 0 h 12"/>
                <a:gd name="T8" fmla="*/ 10 w 18"/>
                <a:gd name="T9" fmla="*/ 0 h 12"/>
                <a:gd name="T10" fmla="*/ 9 w 18"/>
                <a:gd name="T11" fmla="*/ 0 h 12"/>
                <a:gd name="T12" fmla="*/ 8 w 18"/>
                <a:gd name="T13" fmla="*/ 0 h 12"/>
                <a:gd name="T14" fmla="*/ 6 w 18"/>
                <a:gd name="T15" fmla="*/ 0 h 12"/>
                <a:gd name="T16" fmla="*/ 5 w 18"/>
                <a:gd name="T17" fmla="*/ 0 h 12"/>
                <a:gd name="T18" fmla="*/ 4 w 18"/>
                <a:gd name="T19" fmla="*/ 0 h 12"/>
                <a:gd name="T20" fmla="*/ 3 w 18"/>
                <a:gd name="T21" fmla="*/ 0 h 12"/>
                <a:gd name="T22" fmla="*/ 3 w 18"/>
                <a:gd name="T23" fmla="*/ 1 h 12"/>
                <a:gd name="T24" fmla="*/ 2 w 18"/>
                <a:gd name="T25" fmla="*/ 1 h 12"/>
                <a:gd name="T26" fmla="*/ 1 w 18"/>
                <a:gd name="T27" fmla="*/ 2 h 12"/>
                <a:gd name="T28" fmla="*/ 1 w 18"/>
                <a:gd name="T29" fmla="*/ 2 h 12"/>
                <a:gd name="T30" fmla="*/ 0 w 18"/>
                <a:gd name="T31" fmla="*/ 3 h 12"/>
                <a:gd name="T32" fmla="*/ 0 w 18"/>
                <a:gd name="T33" fmla="*/ 4 h 12"/>
                <a:gd name="T34" fmla="*/ 0 w 18"/>
                <a:gd name="T35" fmla="*/ 5 h 12"/>
                <a:gd name="T36" fmla="*/ 0 w 18"/>
                <a:gd name="T37" fmla="*/ 6 h 12"/>
                <a:gd name="T38" fmla="*/ 1 w 18"/>
                <a:gd name="T39" fmla="*/ 7 h 12"/>
                <a:gd name="T40" fmla="*/ 1 w 18"/>
                <a:gd name="T41" fmla="*/ 7 h 12"/>
                <a:gd name="T42" fmla="*/ 2 w 18"/>
                <a:gd name="T43" fmla="*/ 8 h 12"/>
                <a:gd name="T44" fmla="*/ 3 w 18"/>
                <a:gd name="T45" fmla="*/ 9 h 12"/>
                <a:gd name="T46" fmla="*/ 3 w 18"/>
                <a:gd name="T47" fmla="*/ 10 h 12"/>
                <a:gd name="T48" fmla="*/ 4 w 18"/>
                <a:gd name="T49" fmla="*/ 10 h 12"/>
                <a:gd name="T50" fmla="*/ 5 w 18"/>
                <a:gd name="T51" fmla="*/ 11 h 12"/>
                <a:gd name="T52" fmla="*/ 6 w 18"/>
                <a:gd name="T53" fmla="*/ 11 h 12"/>
                <a:gd name="T54" fmla="*/ 7 w 18"/>
                <a:gd name="T55" fmla="*/ 12 h 12"/>
                <a:gd name="T56" fmla="*/ 9 w 18"/>
                <a:gd name="T57" fmla="*/ 12 h 12"/>
                <a:gd name="T58" fmla="*/ 10 w 18"/>
                <a:gd name="T59" fmla="*/ 12 h 12"/>
                <a:gd name="T60" fmla="*/ 11 w 18"/>
                <a:gd name="T61" fmla="*/ 12 h 12"/>
                <a:gd name="T62" fmla="*/ 12 w 18"/>
                <a:gd name="T63" fmla="*/ 12 h 12"/>
                <a:gd name="T64" fmla="*/ 13 w 18"/>
                <a:gd name="T65" fmla="*/ 12 h 12"/>
                <a:gd name="T66" fmla="*/ 14 w 18"/>
                <a:gd name="T67" fmla="*/ 12 h 12"/>
                <a:gd name="T68" fmla="*/ 15 w 18"/>
                <a:gd name="T69" fmla="*/ 11 h 12"/>
                <a:gd name="T70" fmla="*/ 16 w 18"/>
                <a:gd name="T71" fmla="*/ 11 h 12"/>
                <a:gd name="T72" fmla="*/ 17 w 18"/>
                <a:gd name="T73" fmla="*/ 10 h 12"/>
                <a:gd name="T74" fmla="*/ 17 w 18"/>
                <a:gd name="T75" fmla="*/ 10 h 12"/>
                <a:gd name="T76" fmla="*/ 17 w 18"/>
                <a:gd name="T77" fmla="*/ 9 h 12"/>
                <a:gd name="T78" fmla="*/ 18 w 18"/>
                <a:gd name="T79" fmla="*/ 8 h 12"/>
                <a:gd name="T80" fmla="*/ 18 w 18"/>
                <a:gd name="T81" fmla="*/ 7 h 12"/>
                <a:gd name="T82" fmla="*/ 18 w 18"/>
                <a:gd name="T83" fmla="*/ 7 h 12"/>
                <a:gd name="T84" fmla="*/ 18 w 18"/>
                <a:gd name="T85" fmla="*/ 6 h 12"/>
                <a:gd name="T86" fmla="*/ 17 w 18"/>
                <a:gd name="T87" fmla="*/ 5 h 12"/>
                <a:gd name="T88" fmla="*/ 17 w 18"/>
                <a:gd name="T89" fmla="*/ 4 h 12"/>
                <a:gd name="T90" fmla="*/ 16 w 18"/>
                <a:gd name="T91" fmla="*/ 3 h 12"/>
                <a:gd name="T92" fmla="*/ 15 w 18"/>
                <a:gd name="T93" fmla="*/ 3 h 12"/>
                <a:gd name="T94" fmla="*/ 15 w 18"/>
                <a:gd name="T9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15" y="2"/>
                  </a:move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59" name="Freeform 75"/>
            <p:cNvSpPr>
              <a:spLocks/>
            </p:cNvSpPr>
            <p:nvPr/>
          </p:nvSpPr>
          <p:spPr bwMode="auto">
            <a:xfrm>
              <a:off x="3711575" y="4581526"/>
              <a:ext cx="26988" cy="19050"/>
            </a:xfrm>
            <a:custGeom>
              <a:avLst/>
              <a:gdLst>
                <a:gd name="T0" fmla="*/ 13 w 17"/>
                <a:gd name="T1" fmla="*/ 2 h 12"/>
                <a:gd name="T2" fmla="*/ 12 w 17"/>
                <a:gd name="T3" fmla="*/ 1 h 12"/>
                <a:gd name="T4" fmla="*/ 11 w 17"/>
                <a:gd name="T5" fmla="*/ 1 h 12"/>
                <a:gd name="T6" fmla="*/ 10 w 17"/>
                <a:gd name="T7" fmla="*/ 0 h 12"/>
                <a:gd name="T8" fmla="*/ 9 w 17"/>
                <a:gd name="T9" fmla="*/ 0 h 12"/>
                <a:gd name="T10" fmla="*/ 8 w 17"/>
                <a:gd name="T11" fmla="*/ 0 h 12"/>
                <a:gd name="T12" fmla="*/ 7 w 17"/>
                <a:gd name="T13" fmla="*/ 0 h 12"/>
                <a:gd name="T14" fmla="*/ 5 w 17"/>
                <a:gd name="T15" fmla="*/ 0 h 12"/>
                <a:gd name="T16" fmla="*/ 4 w 17"/>
                <a:gd name="T17" fmla="*/ 0 h 12"/>
                <a:gd name="T18" fmla="*/ 4 w 17"/>
                <a:gd name="T19" fmla="*/ 0 h 12"/>
                <a:gd name="T20" fmla="*/ 2 w 17"/>
                <a:gd name="T21" fmla="*/ 0 h 12"/>
                <a:gd name="T22" fmla="*/ 2 w 17"/>
                <a:gd name="T23" fmla="*/ 1 h 12"/>
                <a:gd name="T24" fmla="*/ 1 w 17"/>
                <a:gd name="T25" fmla="*/ 1 h 12"/>
                <a:gd name="T26" fmla="*/ 0 w 17"/>
                <a:gd name="T27" fmla="*/ 2 h 12"/>
                <a:gd name="T28" fmla="*/ 0 w 17"/>
                <a:gd name="T29" fmla="*/ 2 h 12"/>
                <a:gd name="T30" fmla="*/ 0 w 17"/>
                <a:gd name="T31" fmla="*/ 3 h 12"/>
                <a:gd name="T32" fmla="*/ 0 w 17"/>
                <a:gd name="T33" fmla="*/ 4 h 12"/>
                <a:gd name="T34" fmla="*/ 0 w 17"/>
                <a:gd name="T35" fmla="*/ 5 h 12"/>
                <a:gd name="T36" fmla="*/ 0 w 17"/>
                <a:gd name="T37" fmla="*/ 6 h 12"/>
                <a:gd name="T38" fmla="*/ 0 w 17"/>
                <a:gd name="T39" fmla="*/ 6 h 12"/>
                <a:gd name="T40" fmla="*/ 0 w 17"/>
                <a:gd name="T41" fmla="*/ 7 h 12"/>
                <a:gd name="T42" fmla="*/ 1 w 17"/>
                <a:gd name="T43" fmla="*/ 8 h 12"/>
                <a:gd name="T44" fmla="*/ 2 w 17"/>
                <a:gd name="T45" fmla="*/ 9 h 12"/>
                <a:gd name="T46" fmla="*/ 2 w 17"/>
                <a:gd name="T47" fmla="*/ 10 h 12"/>
                <a:gd name="T48" fmla="*/ 4 w 17"/>
                <a:gd name="T49" fmla="*/ 10 h 12"/>
                <a:gd name="T50" fmla="*/ 4 w 17"/>
                <a:gd name="T51" fmla="*/ 11 h 12"/>
                <a:gd name="T52" fmla="*/ 5 w 17"/>
                <a:gd name="T53" fmla="*/ 11 h 12"/>
                <a:gd name="T54" fmla="*/ 7 w 17"/>
                <a:gd name="T55" fmla="*/ 11 h 12"/>
                <a:gd name="T56" fmla="*/ 8 w 17"/>
                <a:gd name="T57" fmla="*/ 12 h 12"/>
                <a:gd name="T58" fmla="*/ 9 w 17"/>
                <a:gd name="T59" fmla="*/ 12 h 12"/>
                <a:gd name="T60" fmla="*/ 10 w 17"/>
                <a:gd name="T61" fmla="*/ 12 h 12"/>
                <a:gd name="T62" fmla="*/ 11 w 17"/>
                <a:gd name="T63" fmla="*/ 12 h 12"/>
                <a:gd name="T64" fmla="*/ 12 w 17"/>
                <a:gd name="T65" fmla="*/ 12 h 12"/>
                <a:gd name="T66" fmla="*/ 13 w 17"/>
                <a:gd name="T67" fmla="*/ 12 h 12"/>
                <a:gd name="T68" fmla="*/ 14 w 17"/>
                <a:gd name="T69" fmla="*/ 11 h 12"/>
                <a:gd name="T70" fmla="*/ 15 w 17"/>
                <a:gd name="T71" fmla="*/ 11 h 12"/>
                <a:gd name="T72" fmla="*/ 15 w 17"/>
                <a:gd name="T73" fmla="*/ 10 h 12"/>
                <a:gd name="T74" fmla="*/ 16 w 17"/>
                <a:gd name="T75" fmla="*/ 10 h 12"/>
                <a:gd name="T76" fmla="*/ 17 w 17"/>
                <a:gd name="T77" fmla="*/ 9 h 12"/>
                <a:gd name="T78" fmla="*/ 17 w 17"/>
                <a:gd name="T79" fmla="*/ 8 h 12"/>
                <a:gd name="T80" fmla="*/ 17 w 17"/>
                <a:gd name="T81" fmla="*/ 8 h 12"/>
                <a:gd name="T82" fmla="*/ 17 w 17"/>
                <a:gd name="T83" fmla="*/ 7 h 12"/>
                <a:gd name="T84" fmla="*/ 17 w 17"/>
                <a:gd name="T85" fmla="*/ 6 h 12"/>
                <a:gd name="T86" fmla="*/ 16 w 17"/>
                <a:gd name="T87" fmla="*/ 5 h 12"/>
                <a:gd name="T88" fmla="*/ 16 w 17"/>
                <a:gd name="T89" fmla="*/ 4 h 12"/>
                <a:gd name="T90" fmla="*/ 15 w 17"/>
                <a:gd name="T91" fmla="*/ 4 h 12"/>
                <a:gd name="T92" fmla="*/ 14 w 17"/>
                <a:gd name="T93" fmla="*/ 3 h 12"/>
                <a:gd name="T94" fmla="*/ 14 w 17"/>
                <a:gd name="T9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2">
                  <a:moveTo>
                    <a:pt x="14" y="2"/>
                  </a:moveTo>
                  <a:lnTo>
                    <a:pt x="13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0" name="Freeform 84"/>
            <p:cNvSpPr>
              <a:spLocks/>
            </p:cNvSpPr>
            <p:nvPr/>
          </p:nvSpPr>
          <p:spPr bwMode="auto">
            <a:xfrm>
              <a:off x="3848100" y="4484688"/>
              <a:ext cx="26988" cy="19050"/>
            </a:xfrm>
            <a:custGeom>
              <a:avLst/>
              <a:gdLst>
                <a:gd name="T0" fmla="*/ 13 w 17"/>
                <a:gd name="T1" fmla="*/ 2 h 12"/>
                <a:gd name="T2" fmla="*/ 12 w 17"/>
                <a:gd name="T3" fmla="*/ 2 h 12"/>
                <a:gd name="T4" fmla="*/ 11 w 17"/>
                <a:gd name="T5" fmla="*/ 1 h 12"/>
                <a:gd name="T6" fmla="*/ 10 w 17"/>
                <a:gd name="T7" fmla="*/ 1 h 12"/>
                <a:gd name="T8" fmla="*/ 9 w 17"/>
                <a:gd name="T9" fmla="*/ 0 h 12"/>
                <a:gd name="T10" fmla="*/ 8 w 17"/>
                <a:gd name="T11" fmla="*/ 0 h 12"/>
                <a:gd name="T12" fmla="*/ 7 w 17"/>
                <a:gd name="T13" fmla="*/ 0 h 12"/>
                <a:gd name="T14" fmla="*/ 5 w 17"/>
                <a:gd name="T15" fmla="*/ 0 h 12"/>
                <a:gd name="T16" fmla="*/ 4 w 17"/>
                <a:gd name="T17" fmla="*/ 0 h 12"/>
                <a:gd name="T18" fmla="*/ 3 w 17"/>
                <a:gd name="T19" fmla="*/ 0 h 12"/>
                <a:gd name="T20" fmla="*/ 3 w 17"/>
                <a:gd name="T21" fmla="*/ 1 h 12"/>
                <a:gd name="T22" fmla="*/ 2 w 17"/>
                <a:gd name="T23" fmla="*/ 1 h 12"/>
                <a:gd name="T24" fmla="*/ 1 w 17"/>
                <a:gd name="T25" fmla="*/ 2 h 12"/>
                <a:gd name="T26" fmla="*/ 0 w 17"/>
                <a:gd name="T27" fmla="*/ 2 h 12"/>
                <a:gd name="T28" fmla="*/ 0 w 17"/>
                <a:gd name="T29" fmla="*/ 3 h 12"/>
                <a:gd name="T30" fmla="*/ 0 w 17"/>
                <a:gd name="T31" fmla="*/ 4 h 12"/>
                <a:gd name="T32" fmla="*/ 0 w 17"/>
                <a:gd name="T33" fmla="*/ 4 h 12"/>
                <a:gd name="T34" fmla="*/ 0 w 17"/>
                <a:gd name="T35" fmla="*/ 5 h 12"/>
                <a:gd name="T36" fmla="*/ 0 w 17"/>
                <a:gd name="T37" fmla="*/ 6 h 12"/>
                <a:gd name="T38" fmla="*/ 0 w 17"/>
                <a:gd name="T39" fmla="*/ 7 h 12"/>
                <a:gd name="T40" fmla="*/ 0 w 17"/>
                <a:gd name="T41" fmla="*/ 8 h 12"/>
                <a:gd name="T42" fmla="*/ 1 w 17"/>
                <a:gd name="T43" fmla="*/ 8 h 12"/>
                <a:gd name="T44" fmla="*/ 2 w 17"/>
                <a:gd name="T45" fmla="*/ 9 h 12"/>
                <a:gd name="T46" fmla="*/ 3 w 17"/>
                <a:gd name="T47" fmla="*/ 10 h 12"/>
                <a:gd name="T48" fmla="*/ 4 w 17"/>
                <a:gd name="T49" fmla="*/ 11 h 12"/>
                <a:gd name="T50" fmla="*/ 5 w 17"/>
                <a:gd name="T51" fmla="*/ 11 h 12"/>
                <a:gd name="T52" fmla="*/ 6 w 17"/>
                <a:gd name="T53" fmla="*/ 12 h 12"/>
                <a:gd name="T54" fmla="*/ 7 w 17"/>
                <a:gd name="T55" fmla="*/ 12 h 12"/>
                <a:gd name="T56" fmla="*/ 8 w 17"/>
                <a:gd name="T57" fmla="*/ 12 h 12"/>
                <a:gd name="T58" fmla="*/ 9 w 17"/>
                <a:gd name="T59" fmla="*/ 12 h 12"/>
                <a:gd name="T60" fmla="*/ 10 w 17"/>
                <a:gd name="T61" fmla="*/ 12 h 12"/>
                <a:gd name="T62" fmla="*/ 11 w 17"/>
                <a:gd name="T63" fmla="*/ 12 h 12"/>
                <a:gd name="T64" fmla="*/ 12 w 17"/>
                <a:gd name="T65" fmla="*/ 12 h 12"/>
                <a:gd name="T66" fmla="*/ 13 w 17"/>
                <a:gd name="T67" fmla="*/ 12 h 12"/>
                <a:gd name="T68" fmla="*/ 14 w 17"/>
                <a:gd name="T69" fmla="*/ 12 h 12"/>
                <a:gd name="T70" fmla="*/ 15 w 17"/>
                <a:gd name="T71" fmla="*/ 11 h 12"/>
                <a:gd name="T72" fmla="*/ 16 w 17"/>
                <a:gd name="T73" fmla="*/ 11 h 12"/>
                <a:gd name="T74" fmla="*/ 16 w 17"/>
                <a:gd name="T75" fmla="*/ 10 h 12"/>
                <a:gd name="T76" fmla="*/ 16 w 17"/>
                <a:gd name="T77" fmla="*/ 9 h 12"/>
                <a:gd name="T78" fmla="*/ 17 w 17"/>
                <a:gd name="T79" fmla="*/ 9 h 12"/>
                <a:gd name="T80" fmla="*/ 17 w 17"/>
                <a:gd name="T81" fmla="*/ 8 h 12"/>
                <a:gd name="T82" fmla="*/ 17 w 17"/>
                <a:gd name="T83" fmla="*/ 7 h 12"/>
                <a:gd name="T84" fmla="*/ 17 w 17"/>
                <a:gd name="T85" fmla="*/ 6 h 12"/>
                <a:gd name="T86" fmla="*/ 16 w 17"/>
                <a:gd name="T87" fmla="*/ 6 h 12"/>
                <a:gd name="T88" fmla="*/ 16 w 17"/>
                <a:gd name="T89" fmla="*/ 5 h 12"/>
                <a:gd name="T90" fmla="*/ 15 w 17"/>
                <a:gd name="T91" fmla="*/ 4 h 12"/>
                <a:gd name="T92" fmla="*/ 14 w 17"/>
                <a:gd name="T93" fmla="*/ 3 h 12"/>
                <a:gd name="T94" fmla="*/ 13 w 17"/>
                <a:gd name="T9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2">
                  <a:moveTo>
                    <a:pt x="13" y="3"/>
                  </a:moveTo>
                  <a:lnTo>
                    <a:pt x="13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1" name="Freeform 85"/>
            <p:cNvSpPr>
              <a:spLocks/>
            </p:cNvSpPr>
            <p:nvPr/>
          </p:nvSpPr>
          <p:spPr bwMode="auto">
            <a:xfrm>
              <a:off x="3981450" y="4391026"/>
              <a:ext cx="26988" cy="19050"/>
            </a:xfrm>
            <a:custGeom>
              <a:avLst/>
              <a:gdLst>
                <a:gd name="T0" fmla="*/ 13 w 17"/>
                <a:gd name="T1" fmla="*/ 2 h 12"/>
                <a:gd name="T2" fmla="*/ 12 w 17"/>
                <a:gd name="T3" fmla="*/ 2 h 12"/>
                <a:gd name="T4" fmla="*/ 11 w 17"/>
                <a:gd name="T5" fmla="*/ 2 h 12"/>
                <a:gd name="T6" fmla="*/ 10 w 17"/>
                <a:gd name="T7" fmla="*/ 1 h 12"/>
                <a:gd name="T8" fmla="*/ 9 w 17"/>
                <a:gd name="T9" fmla="*/ 1 h 12"/>
                <a:gd name="T10" fmla="*/ 8 w 17"/>
                <a:gd name="T11" fmla="*/ 0 h 12"/>
                <a:gd name="T12" fmla="*/ 6 w 17"/>
                <a:gd name="T13" fmla="*/ 0 h 12"/>
                <a:gd name="T14" fmla="*/ 5 w 17"/>
                <a:gd name="T15" fmla="*/ 0 h 12"/>
                <a:gd name="T16" fmla="*/ 4 w 17"/>
                <a:gd name="T17" fmla="*/ 0 h 12"/>
                <a:gd name="T18" fmla="*/ 3 w 17"/>
                <a:gd name="T19" fmla="*/ 1 h 12"/>
                <a:gd name="T20" fmla="*/ 2 w 17"/>
                <a:gd name="T21" fmla="*/ 1 h 12"/>
                <a:gd name="T22" fmla="*/ 1 w 17"/>
                <a:gd name="T23" fmla="*/ 2 h 12"/>
                <a:gd name="T24" fmla="*/ 1 w 17"/>
                <a:gd name="T25" fmla="*/ 2 h 12"/>
                <a:gd name="T26" fmla="*/ 0 w 17"/>
                <a:gd name="T27" fmla="*/ 3 h 12"/>
                <a:gd name="T28" fmla="*/ 0 w 17"/>
                <a:gd name="T29" fmla="*/ 3 h 12"/>
                <a:gd name="T30" fmla="*/ 0 w 17"/>
                <a:gd name="T31" fmla="*/ 4 h 12"/>
                <a:gd name="T32" fmla="*/ 0 w 17"/>
                <a:gd name="T33" fmla="*/ 5 h 12"/>
                <a:gd name="T34" fmla="*/ 0 w 17"/>
                <a:gd name="T35" fmla="*/ 5 h 12"/>
                <a:gd name="T36" fmla="*/ 0 w 17"/>
                <a:gd name="T37" fmla="*/ 6 h 12"/>
                <a:gd name="T38" fmla="*/ 0 w 17"/>
                <a:gd name="T39" fmla="*/ 7 h 12"/>
                <a:gd name="T40" fmla="*/ 0 w 17"/>
                <a:gd name="T41" fmla="*/ 8 h 12"/>
                <a:gd name="T42" fmla="*/ 1 w 17"/>
                <a:gd name="T43" fmla="*/ 8 h 12"/>
                <a:gd name="T44" fmla="*/ 2 w 17"/>
                <a:gd name="T45" fmla="*/ 9 h 12"/>
                <a:gd name="T46" fmla="*/ 2 w 17"/>
                <a:gd name="T47" fmla="*/ 10 h 12"/>
                <a:gd name="T48" fmla="*/ 4 w 17"/>
                <a:gd name="T49" fmla="*/ 11 h 12"/>
                <a:gd name="T50" fmla="*/ 5 w 17"/>
                <a:gd name="T51" fmla="*/ 11 h 12"/>
                <a:gd name="T52" fmla="*/ 6 w 17"/>
                <a:gd name="T53" fmla="*/ 12 h 12"/>
                <a:gd name="T54" fmla="*/ 7 w 17"/>
                <a:gd name="T55" fmla="*/ 12 h 12"/>
                <a:gd name="T56" fmla="*/ 8 w 17"/>
                <a:gd name="T57" fmla="*/ 12 h 12"/>
                <a:gd name="T58" fmla="*/ 9 w 17"/>
                <a:gd name="T59" fmla="*/ 12 h 12"/>
                <a:gd name="T60" fmla="*/ 10 w 17"/>
                <a:gd name="T61" fmla="*/ 12 h 12"/>
                <a:gd name="T62" fmla="*/ 11 w 17"/>
                <a:gd name="T63" fmla="*/ 12 h 12"/>
                <a:gd name="T64" fmla="*/ 12 w 17"/>
                <a:gd name="T65" fmla="*/ 12 h 12"/>
                <a:gd name="T66" fmla="*/ 13 w 17"/>
                <a:gd name="T67" fmla="*/ 12 h 12"/>
                <a:gd name="T68" fmla="*/ 14 w 17"/>
                <a:gd name="T69" fmla="*/ 12 h 12"/>
                <a:gd name="T70" fmla="*/ 15 w 17"/>
                <a:gd name="T71" fmla="*/ 11 h 12"/>
                <a:gd name="T72" fmla="*/ 15 w 17"/>
                <a:gd name="T73" fmla="*/ 11 h 12"/>
                <a:gd name="T74" fmla="*/ 16 w 17"/>
                <a:gd name="T75" fmla="*/ 10 h 12"/>
                <a:gd name="T76" fmla="*/ 16 w 17"/>
                <a:gd name="T77" fmla="*/ 9 h 12"/>
                <a:gd name="T78" fmla="*/ 16 w 17"/>
                <a:gd name="T79" fmla="*/ 9 h 12"/>
                <a:gd name="T80" fmla="*/ 17 w 17"/>
                <a:gd name="T81" fmla="*/ 8 h 12"/>
                <a:gd name="T82" fmla="*/ 17 w 17"/>
                <a:gd name="T83" fmla="*/ 7 h 12"/>
                <a:gd name="T84" fmla="*/ 16 w 17"/>
                <a:gd name="T85" fmla="*/ 7 h 12"/>
                <a:gd name="T86" fmla="*/ 16 w 17"/>
                <a:gd name="T87" fmla="*/ 6 h 12"/>
                <a:gd name="T88" fmla="*/ 15 w 17"/>
                <a:gd name="T89" fmla="*/ 5 h 12"/>
                <a:gd name="T90" fmla="*/ 15 w 17"/>
                <a:gd name="T91" fmla="*/ 4 h 12"/>
                <a:gd name="T92" fmla="*/ 14 w 17"/>
                <a:gd name="T93" fmla="*/ 3 h 12"/>
                <a:gd name="T94" fmla="*/ 13 w 17"/>
                <a:gd name="T9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2">
                  <a:moveTo>
                    <a:pt x="13" y="3"/>
                  </a:move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2" name="Freeform 86"/>
            <p:cNvSpPr>
              <a:spLocks/>
            </p:cNvSpPr>
            <p:nvPr/>
          </p:nvSpPr>
          <p:spPr bwMode="auto">
            <a:xfrm>
              <a:off x="4110037" y="4300538"/>
              <a:ext cx="26988" cy="19050"/>
            </a:xfrm>
            <a:custGeom>
              <a:avLst/>
              <a:gdLst>
                <a:gd name="T0" fmla="*/ 13 w 17"/>
                <a:gd name="T1" fmla="*/ 2 h 12"/>
                <a:gd name="T2" fmla="*/ 12 w 17"/>
                <a:gd name="T3" fmla="*/ 1 h 12"/>
                <a:gd name="T4" fmla="*/ 11 w 17"/>
                <a:gd name="T5" fmla="*/ 1 h 12"/>
                <a:gd name="T6" fmla="*/ 10 w 17"/>
                <a:gd name="T7" fmla="*/ 1 h 12"/>
                <a:gd name="T8" fmla="*/ 9 w 17"/>
                <a:gd name="T9" fmla="*/ 0 h 12"/>
                <a:gd name="T10" fmla="*/ 8 w 17"/>
                <a:gd name="T11" fmla="*/ 0 h 12"/>
                <a:gd name="T12" fmla="*/ 7 w 17"/>
                <a:gd name="T13" fmla="*/ 0 h 12"/>
                <a:gd name="T14" fmla="*/ 6 w 17"/>
                <a:gd name="T15" fmla="*/ 0 h 12"/>
                <a:gd name="T16" fmla="*/ 5 w 17"/>
                <a:gd name="T17" fmla="*/ 0 h 12"/>
                <a:gd name="T18" fmla="*/ 4 w 17"/>
                <a:gd name="T19" fmla="*/ 0 h 12"/>
                <a:gd name="T20" fmla="*/ 3 w 17"/>
                <a:gd name="T21" fmla="*/ 1 h 12"/>
                <a:gd name="T22" fmla="*/ 2 w 17"/>
                <a:gd name="T23" fmla="*/ 1 h 12"/>
                <a:gd name="T24" fmla="*/ 2 w 17"/>
                <a:gd name="T25" fmla="*/ 1 h 12"/>
                <a:gd name="T26" fmla="*/ 1 w 17"/>
                <a:gd name="T27" fmla="*/ 2 h 12"/>
                <a:gd name="T28" fmla="*/ 1 w 17"/>
                <a:gd name="T29" fmla="*/ 3 h 12"/>
                <a:gd name="T30" fmla="*/ 0 w 17"/>
                <a:gd name="T31" fmla="*/ 3 h 12"/>
                <a:gd name="T32" fmla="*/ 0 w 17"/>
                <a:gd name="T33" fmla="*/ 4 h 12"/>
                <a:gd name="T34" fmla="*/ 0 w 17"/>
                <a:gd name="T35" fmla="*/ 5 h 12"/>
                <a:gd name="T36" fmla="*/ 1 w 17"/>
                <a:gd name="T37" fmla="*/ 6 h 12"/>
                <a:gd name="T38" fmla="*/ 1 w 17"/>
                <a:gd name="T39" fmla="*/ 6 h 12"/>
                <a:gd name="T40" fmla="*/ 1 w 17"/>
                <a:gd name="T41" fmla="*/ 7 h 12"/>
                <a:gd name="T42" fmla="*/ 2 w 17"/>
                <a:gd name="T43" fmla="*/ 8 h 12"/>
                <a:gd name="T44" fmla="*/ 3 w 17"/>
                <a:gd name="T45" fmla="*/ 8 h 12"/>
                <a:gd name="T46" fmla="*/ 4 w 17"/>
                <a:gd name="T47" fmla="*/ 9 h 12"/>
                <a:gd name="T48" fmla="*/ 4 w 17"/>
                <a:gd name="T49" fmla="*/ 10 h 12"/>
                <a:gd name="T50" fmla="*/ 5 w 17"/>
                <a:gd name="T51" fmla="*/ 10 h 12"/>
                <a:gd name="T52" fmla="*/ 6 w 17"/>
                <a:gd name="T53" fmla="*/ 11 h 12"/>
                <a:gd name="T54" fmla="*/ 8 w 17"/>
                <a:gd name="T55" fmla="*/ 11 h 12"/>
                <a:gd name="T56" fmla="*/ 9 w 17"/>
                <a:gd name="T57" fmla="*/ 11 h 12"/>
                <a:gd name="T58" fmla="*/ 10 w 17"/>
                <a:gd name="T59" fmla="*/ 12 h 12"/>
                <a:gd name="T60" fmla="*/ 11 w 17"/>
                <a:gd name="T61" fmla="*/ 12 h 12"/>
                <a:gd name="T62" fmla="*/ 12 w 17"/>
                <a:gd name="T63" fmla="*/ 12 h 12"/>
                <a:gd name="T64" fmla="*/ 13 w 17"/>
                <a:gd name="T65" fmla="*/ 11 h 12"/>
                <a:gd name="T66" fmla="*/ 14 w 17"/>
                <a:gd name="T67" fmla="*/ 11 h 12"/>
                <a:gd name="T68" fmla="*/ 15 w 17"/>
                <a:gd name="T69" fmla="*/ 11 h 12"/>
                <a:gd name="T70" fmla="*/ 15 w 17"/>
                <a:gd name="T71" fmla="*/ 11 h 12"/>
                <a:gd name="T72" fmla="*/ 16 w 17"/>
                <a:gd name="T73" fmla="*/ 10 h 12"/>
                <a:gd name="T74" fmla="*/ 17 w 17"/>
                <a:gd name="T75" fmla="*/ 10 h 12"/>
                <a:gd name="T76" fmla="*/ 17 w 17"/>
                <a:gd name="T77" fmla="*/ 9 h 12"/>
                <a:gd name="T78" fmla="*/ 17 w 17"/>
                <a:gd name="T79" fmla="*/ 8 h 12"/>
                <a:gd name="T80" fmla="*/ 17 w 17"/>
                <a:gd name="T81" fmla="*/ 7 h 12"/>
                <a:gd name="T82" fmla="*/ 17 w 17"/>
                <a:gd name="T83" fmla="*/ 7 h 12"/>
                <a:gd name="T84" fmla="*/ 17 w 17"/>
                <a:gd name="T85" fmla="*/ 6 h 12"/>
                <a:gd name="T86" fmla="*/ 17 w 17"/>
                <a:gd name="T87" fmla="*/ 5 h 12"/>
                <a:gd name="T88" fmla="*/ 16 w 17"/>
                <a:gd name="T89" fmla="*/ 4 h 12"/>
                <a:gd name="T90" fmla="*/ 15 w 17"/>
                <a:gd name="T91" fmla="*/ 4 h 12"/>
                <a:gd name="T92" fmla="*/ 15 w 17"/>
                <a:gd name="T93" fmla="*/ 3 h 12"/>
                <a:gd name="T94" fmla="*/ 14 w 17"/>
                <a:gd name="T9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2">
                  <a:moveTo>
                    <a:pt x="14" y="2"/>
                  </a:move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3" name="Freeform 87"/>
            <p:cNvSpPr>
              <a:spLocks/>
            </p:cNvSpPr>
            <p:nvPr/>
          </p:nvSpPr>
          <p:spPr bwMode="auto">
            <a:xfrm>
              <a:off x="4237037" y="4211638"/>
              <a:ext cx="26988" cy="17463"/>
            </a:xfrm>
            <a:custGeom>
              <a:avLst/>
              <a:gdLst>
                <a:gd name="T0" fmla="*/ 13 w 17"/>
                <a:gd name="T1" fmla="*/ 2 h 11"/>
                <a:gd name="T2" fmla="*/ 12 w 17"/>
                <a:gd name="T3" fmla="*/ 1 h 11"/>
                <a:gd name="T4" fmla="*/ 11 w 17"/>
                <a:gd name="T5" fmla="*/ 1 h 11"/>
                <a:gd name="T6" fmla="*/ 10 w 17"/>
                <a:gd name="T7" fmla="*/ 0 h 11"/>
                <a:gd name="T8" fmla="*/ 9 w 17"/>
                <a:gd name="T9" fmla="*/ 0 h 11"/>
                <a:gd name="T10" fmla="*/ 8 w 17"/>
                <a:gd name="T11" fmla="*/ 0 h 11"/>
                <a:gd name="T12" fmla="*/ 7 w 17"/>
                <a:gd name="T13" fmla="*/ 0 h 11"/>
                <a:gd name="T14" fmla="*/ 6 w 17"/>
                <a:gd name="T15" fmla="*/ 0 h 11"/>
                <a:gd name="T16" fmla="*/ 5 w 17"/>
                <a:gd name="T17" fmla="*/ 0 h 11"/>
                <a:gd name="T18" fmla="*/ 4 w 17"/>
                <a:gd name="T19" fmla="*/ 0 h 11"/>
                <a:gd name="T20" fmla="*/ 3 w 17"/>
                <a:gd name="T21" fmla="*/ 0 h 11"/>
                <a:gd name="T22" fmla="*/ 2 w 17"/>
                <a:gd name="T23" fmla="*/ 1 h 11"/>
                <a:gd name="T24" fmla="*/ 2 w 17"/>
                <a:gd name="T25" fmla="*/ 1 h 11"/>
                <a:gd name="T26" fmla="*/ 1 w 17"/>
                <a:gd name="T27" fmla="*/ 2 h 11"/>
                <a:gd name="T28" fmla="*/ 1 w 17"/>
                <a:gd name="T29" fmla="*/ 3 h 11"/>
                <a:gd name="T30" fmla="*/ 0 w 17"/>
                <a:gd name="T31" fmla="*/ 3 h 11"/>
                <a:gd name="T32" fmla="*/ 0 w 17"/>
                <a:gd name="T33" fmla="*/ 4 h 11"/>
                <a:gd name="T34" fmla="*/ 0 w 17"/>
                <a:gd name="T35" fmla="*/ 5 h 11"/>
                <a:gd name="T36" fmla="*/ 1 w 17"/>
                <a:gd name="T37" fmla="*/ 5 h 11"/>
                <a:gd name="T38" fmla="*/ 1 w 17"/>
                <a:gd name="T39" fmla="*/ 6 h 11"/>
                <a:gd name="T40" fmla="*/ 1 w 17"/>
                <a:gd name="T41" fmla="*/ 7 h 11"/>
                <a:gd name="T42" fmla="*/ 2 w 17"/>
                <a:gd name="T43" fmla="*/ 8 h 11"/>
                <a:gd name="T44" fmla="*/ 3 w 17"/>
                <a:gd name="T45" fmla="*/ 8 h 11"/>
                <a:gd name="T46" fmla="*/ 4 w 17"/>
                <a:gd name="T47" fmla="*/ 9 h 11"/>
                <a:gd name="T48" fmla="*/ 4 w 17"/>
                <a:gd name="T49" fmla="*/ 9 h 11"/>
                <a:gd name="T50" fmla="*/ 5 w 17"/>
                <a:gd name="T51" fmla="*/ 10 h 11"/>
                <a:gd name="T52" fmla="*/ 6 w 17"/>
                <a:gd name="T53" fmla="*/ 10 h 11"/>
                <a:gd name="T54" fmla="*/ 8 w 17"/>
                <a:gd name="T55" fmla="*/ 11 h 11"/>
                <a:gd name="T56" fmla="*/ 9 w 17"/>
                <a:gd name="T57" fmla="*/ 11 h 11"/>
                <a:gd name="T58" fmla="*/ 10 w 17"/>
                <a:gd name="T59" fmla="*/ 11 h 11"/>
                <a:gd name="T60" fmla="*/ 11 w 17"/>
                <a:gd name="T61" fmla="*/ 11 h 11"/>
                <a:gd name="T62" fmla="*/ 12 w 17"/>
                <a:gd name="T63" fmla="*/ 11 h 11"/>
                <a:gd name="T64" fmla="*/ 13 w 17"/>
                <a:gd name="T65" fmla="*/ 11 h 11"/>
                <a:gd name="T66" fmla="*/ 14 w 17"/>
                <a:gd name="T67" fmla="*/ 11 h 11"/>
                <a:gd name="T68" fmla="*/ 14 w 17"/>
                <a:gd name="T69" fmla="*/ 11 h 11"/>
                <a:gd name="T70" fmla="*/ 15 w 17"/>
                <a:gd name="T71" fmla="*/ 10 h 11"/>
                <a:gd name="T72" fmla="*/ 16 w 17"/>
                <a:gd name="T73" fmla="*/ 10 h 11"/>
                <a:gd name="T74" fmla="*/ 16 w 17"/>
                <a:gd name="T75" fmla="*/ 9 h 11"/>
                <a:gd name="T76" fmla="*/ 17 w 17"/>
                <a:gd name="T77" fmla="*/ 9 h 11"/>
                <a:gd name="T78" fmla="*/ 17 w 17"/>
                <a:gd name="T79" fmla="*/ 8 h 11"/>
                <a:gd name="T80" fmla="*/ 17 w 17"/>
                <a:gd name="T81" fmla="*/ 7 h 11"/>
                <a:gd name="T82" fmla="*/ 17 w 17"/>
                <a:gd name="T83" fmla="*/ 7 h 11"/>
                <a:gd name="T84" fmla="*/ 17 w 17"/>
                <a:gd name="T85" fmla="*/ 6 h 11"/>
                <a:gd name="T86" fmla="*/ 16 w 17"/>
                <a:gd name="T87" fmla="*/ 5 h 11"/>
                <a:gd name="T88" fmla="*/ 16 w 17"/>
                <a:gd name="T89" fmla="*/ 4 h 11"/>
                <a:gd name="T90" fmla="*/ 15 w 17"/>
                <a:gd name="T91" fmla="*/ 4 h 11"/>
                <a:gd name="T92" fmla="*/ 14 w 17"/>
                <a:gd name="T93" fmla="*/ 3 h 11"/>
                <a:gd name="T94" fmla="*/ 14 w 17"/>
                <a:gd name="T9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1">
                  <a:moveTo>
                    <a:pt x="14" y="2"/>
                  </a:moveTo>
                  <a:lnTo>
                    <a:pt x="13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4" name="Freeform 96"/>
            <p:cNvSpPr>
              <a:spLocks/>
            </p:cNvSpPr>
            <p:nvPr/>
          </p:nvSpPr>
          <p:spPr bwMode="auto">
            <a:xfrm>
              <a:off x="4360862" y="4124326"/>
              <a:ext cx="26988" cy="17463"/>
            </a:xfrm>
            <a:custGeom>
              <a:avLst/>
              <a:gdLst>
                <a:gd name="T0" fmla="*/ 13 w 17"/>
                <a:gd name="T1" fmla="*/ 2 h 11"/>
                <a:gd name="T2" fmla="*/ 12 w 17"/>
                <a:gd name="T3" fmla="*/ 2 h 11"/>
                <a:gd name="T4" fmla="*/ 11 w 17"/>
                <a:gd name="T5" fmla="*/ 1 h 11"/>
                <a:gd name="T6" fmla="*/ 10 w 17"/>
                <a:gd name="T7" fmla="*/ 1 h 11"/>
                <a:gd name="T8" fmla="*/ 9 w 17"/>
                <a:gd name="T9" fmla="*/ 0 h 11"/>
                <a:gd name="T10" fmla="*/ 8 w 17"/>
                <a:gd name="T11" fmla="*/ 0 h 11"/>
                <a:gd name="T12" fmla="*/ 7 w 17"/>
                <a:gd name="T13" fmla="*/ 0 h 11"/>
                <a:gd name="T14" fmla="*/ 6 w 17"/>
                <a:gd name="T15" fmla="*/ 0 h 11"/>
                <a:gd name="T16" fmla="*/ 5 w 17"/>
                <a:gd name="T17" fmla="*/ 0 h 11"/>
                <a:gd name="T18" fmla="*/ 4 w 17"/>
                <a:gd name="T19" fmla="*/ 0 h 11"/>
                <a:gd name="T20" fmla="*/ 3 w 17"/>
                <a:gd name="T21" fmla="*/ 1 h 11"/>
                <a:gd name="T22" fmla="*/ 2 w 17"/>
                <a:gd name="T23" fmla="*/ 1 h 11"/>
                <a:gd name="T24" fmla="*/ 2 w 17"/>
                <a:gd name="T25" fmla="*/ 2 h 11"/>
                <a:gd name="T26" fmla="*/ 1 w 17"/>
                <a:gd name="T27" fmla="*/ 2 h 11"/>
                <a:gd name="T28" fmla="*/ 1 w 17"/>
                <a:gd name="T29" fmla="*/ 3 h 11"/>
                <a:gd name="T30" fmla="*/ 0 w 17"/>
                <a:gd name="T31" fmla="*/ 3 h 11"/>
                <a:gd name="T32" fmla="*/ 0 w 17"/>
                <a:gd name="T33" fmla="*/ 4 h 11"/>
                <a:gd name="T34" fmla="*/ 0 w 17"/>
                <a:gd name="T35" fmla="*/ 5 h 11"/>
                <a:gd name="T36" fmla="*/ 0 w 17"/>
                <a:gd name="T37" fmla="*/ 5 h 11"/>
                <a:gd name="T38" fmla="*/ 1 w 17"/>
                <a:gd name="T39" fmla="*/ 6 h 11"/>
                <a:gd name="T40" fmla="*/ 1 w 17"/>
                <a:gd name="T41" fmla="*/ 7 h 11"/>
                <a:gd name="T42" fmla="*/ 2 w 17"/>
                <a:gd name="T43" fmla="*/ 8 h 11"/>
                <a:gd name="T44" fmla="*/ 3 w 17"/>
                <a:gd name="T45" fmla="*/ 8 h 11"/>
                <a:gd name="T46" fmla="*/ 3 w 17"/>
                <a:gd name="T47" fmla="*/ 9 h 11"/>
                <a:gd name="T48" fmla="*/ 4 w 17"/>
                <a:gd name="T49" fmla="*/ 10 h 11"/>
                <a:gd name="T50" fmla="*/ 5 w 17"/>
                <a:gd name="T51" fmla="*/ 10 h 11"/>
                <a:gd name="T52" fmla="*/ 6 w 17"/>
                <a:gd name="T53" fmla="*/ 11 h 11"/>
                <a:gd name="T54" fmla="*/ 7 w 17"/>
                <a:gd name="T55" fmla="*/ 11 h 11"/>
                <a:gd name="T56" fmla="*/ 8 w 17"/>
                <a:gd name="T57" fmla="*/ 11 h 11"/>
                <a:gd name="T58" fmla="*/ 9 w 17"/>
                <a:gd name="T59" fmla="*/ 11 h 11"/>
                <a:gd name="T60" fmla="*/ 11 w 17"/>
                <a:gd name="T61" fmla="*/ 11 h 11"/>
                <a:gd name="T62" fmla="*/ 12 w 17"/>
                <a:gd name="T63" fmla="*/ 11 h 11"/>
                <a:gd name="T64" fmla="*/ 13 w 17"/>
                <a:gd name="T65" fmla="*/ 11 h 11"/>
                <a:gd name="T66" fmla="*/ 13 w 17"/>
                <a:gd name="T67" fmla="*/ 11 h 11"/>
                <a:gd name="T68" fmla="*/ 14 w 17"/>
                <a:gd name="T69" fmla="*/ 11 h 11"/>
                <a:gd name="T70" fmla="*/ 15 w 17"/>
                <a:gd name="T71" fmla="*/ 10 h 11"/>
                <a:gd name="T72" fmla="*/ 16 w 17"/>
                <a:gd name="T73" fmla="*/ 10 h 11"/>
                <a:gd name="T74" fmla="*/ 16 w 17"/>
                <a:gd name="T75" fmla="*/ 9 h 11"/>
                <a:gd name="T76" fmla="*/ 16 w 17"/>
                <a:gd name="T77" fmla="*/ 9 h 11"/>
                <a:gd name="T78" fmla="*/ 17 w 17"/>
                <a:gd name="T79" fmla="*/ 8 h 11"/>
                <a:gd name="T80" fmla="*/ 17 w 17"/>
                <a:gd name="T81" fmla="*/ 8 h 11"/>
                <a:gd name="T82" fmla="*/ 17 w 17"/>
                <a:gd name="T83" fmla="*/ 7 h 11"/>
                <a:gd name="T84" fmla="*/ 16 w 17"/>
                <a:gd name="T85" fmla="*/ 6 h 11"/>
                <a:gd name="T86" fmla="*/ 16 w 17"/>
                <a:gd name="T87" fmla="*/ 5 h 11"/>
                <a:gd name="T88" fmla="*/ 16 w 17"/>
                <a:gd name="T89" fmla="*/ 4 h 11"/>
                <a:gd name="T90" fmla="*/ 15 w 17"/>
                <a:gd name="T91" fmla="*/ 4 h 11"/>
                <a:gd name="T92" fmla="*/ 14 w 17"/>
                <a:gd name="T93" fmla="*/ 3 h 11"/>
                <a:gd name="T94" fmla="*/ 13 w 17"/>
                <a:gd name="T9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5" name="Freeform 97"/>
            <p:cNvSpPr>
              <a:spLocks/>
            </p:cNvSpPr>
            <p:nvPr/>
          </p:nvSpPr>
          <p:spPr bwMode="auto">
            <a:xfrm>
              <a:off x="4481512" y="4040188"/>
              <a:ext cx="26988" cy="17463"/>
            </a:xfrm>
            <a:custGeom>
              <a:avLst/>
              <a:gdLst>
                <a:gd name="T0" fmla="*/ 13 w 17"/>
                <a:gd name="T1" fmla="*/ 2 h 11"/>
                <a:gd name="T2" fmla="*/ 12 w 17"/>
                <a:gd name="T3" fmla="*/ 1 h 11"/>
                <a:gd name="T4" fmla="*/ 11 w 17"/>
                <a:gd name="T5" fmla="*/ 1 h 11"/>
                <a:gd name="T6" fmla="*/ 10 w 17"/>
                <a:gd name="T7" fmla="*/ 0 h 11"/>
                <a:gd name="T8" fmla="*/ 9 w 17"/>
                <a:gd name="T9" fmla="*/ 0 h 11"/>
                <a:gd name="T10" fmla="*/ 8 w 17"/>
                <a:gd name="T11" fmla="*/ 0 h 11"/>
                <a:gd name="T12" fmla="*/ 7 w 17"/>
                <a:gd name="T13" fmla="*/ 0 h 11"/>
                <a:gd name="T14" fmla="*/ 6 w 17"/>
                <a:gd name="T15" fmla="*/ 0 h 11"/>
                <a:gd name="T16" fmla="*/ 5 w 17"/>
                <a:gd name="T17" fmla="*/ 0 h 11"/>
                <a:gd name="T18" fmla="*/ 4 w 17"/>
                <a:gd name="T19" fmla="*/ 0 h 11"/>
                <a:gd name="T20" fmla="*/ 3 w 17"/>
                <a:gd name="T21" fmla="*/ 0 h 11"/>
                <a:gd name="T22" fmla="*/ 2 w 17"/>
                <a:gd name="T23" fmla="*/ 1 h 11"/>
                <a:gd name="T24" fmla="*/ 2 w 17"/>
                <a:gd name="T25" fmla="*/ 1 h 11"/>
                <a:gd name="T26" fmla="*/ 1 w 17"/>
                <a:gd name="T27" fmla="*/ 2 h 11"/>
                <a:gd name="T28" fmla="*/ 1 w 17"/>
                <a:gd name="T29" fmla="*/ 2 h 11"/>
                <a:gd name="T30" fmla="*/ 0 w 17"/>
                <a:gd name="T31" fmla="*/ 3 h 11"/>
                <a:gd name="T32" fmla="*/ 0 w 17"/>
                <a:gd name="T33" fmla="*/ 4 h 11"/>
                <a:gd name="T34" fmla="*/ 0 w 17"/>
                <a:gd name="T35" fmla="*/ 4 h 11"/>
                <a:gd name="T36" fmla="*/ 1 w 17"/>
                <a:gd name="T37" fmla="*/ 5 h 11"/>
                <a:gd name="T38" fmla="*/ 1 w 17"/>
                <a:gd name="T39" fmla="*/ 6 h 11"/>
                <a:gd name="T40" fmla="*/ 2 w 17"/>
                <a:gd name="T41" fmla="*/ 7 h 11"/>
                <a:gd name="T42" fmla="*/ 2 w 17"/>
                <a:gd name="T43" fmla="*/ 7 h 11"/>
                <a:gd name="T44" fmla="*/ 3 w 17"/>
                <a:gd name="T45" fmla="*/ 8 h 11"/>
                <a:gd name="T46" fmla="*/ 4 w 17"/>
                <a:gd name="T47" fmla="*/ 8 h 11"/>
                <a:gd name="T48" fmla="*/ 4 w 17"/>
                <a:gd name="T49" fmla="*/ 9 h 11"/>
                <a:gd name="T50" fmla="*/ 6 w 17"/>
                <a:gd name="T51" fmla="*/ 9 h 11"/>
                <a:gd name="T52" fmla="*/ 7 w 17"/>
                <a:gd name="T53" fmla="*/ 10 h 11"/>
                <a:gd name="T54" fmla="*/ 8 w 17"/>
                <a:gd name="T55" fmla="*/ 10 h 11"/>
                <a:gd name="T56" fmla="*/ 9 w 17"/>
                <a:gd name="T57" fmla="*/ 10 h 11"/>
                <a:gd name="T58" fmla="*/ 10 w 17"/>
                <a:gd name="T59" fmla="*/ 11 h 11"/>
                <a:gd name="T60" fmla="*/ 11 w 17"/>
                <a:gd name="T61" fmla="*/ 11 h 11"/>
                <a:gd name="T62" fmla="*/ 12 w 17"/>
                <a:gd name="T63" fmla="*/ 11 h 11"/>
                <a:gd name="T64" fmla="*/ 13 w 17"/>
                <a:gd name="T65" fmla="*/ 11 h 11"/>
                <a:gd name="T66" fmla="*/ 13 w 17"/>
                <a:gd name="T67" fmla="*/ 10 h 11"/>
                <a:gd name="T68" fmla="*/ 14 w 17"/>
                <a:gd name="T69" fmla="*/ 10 h 11"/>
                <a:gd name="T70" fmla="*/ 15 w 17"/>
                <a:gd name="T71" fmla="*/ 10 h 11"/>
                <a:gd name="T72" fmla="*/ 16 w 17"/>
                <a:gd name="T73" fmla="*/ 9 h 11"/>
                <a:gd name="T74" fmla="*/ 16 w 17"/>
                <a:gd name="T75" fmla="*/ 9 h 11"/>
                <a:gd name="T76" fmla="*/ 16 w 17"/>
                <a:gd name="T77" fmla="*/ 8 h 11"/>
                <a:gd name="T78" fmla="*/ 17 w 17"/>
                <a:gd name="T79" fmla="*/ 8 h 11"/>
                <a:gd name="T80" fmla="*/ 17 w 17"/>
                <a:gd name="T81" fmla="*/ 7 h 11"/>
                <a:gd name="T82" fmla="*/ 17 w 17"/>
                <a:gd name="T83" fmla="*/ 6 h 11"/>
                <a:gd name="T84" fmla="*/ 16 w 17"/>
                <a:gd name="T85" fmla="*/ 5 h 11"/>
                <a:gd name="T86" fmla="*/ 16 w 17"/>
                <a:gd name="T87" fmla="*/ 5 h 11"/>
                <a:gd name="T88" fmla="*/ 15 w 17"/>
                <a:gd name="T89" fmla="*/ 4 h 11"/>
                <a:gd name="T90" fmla="*/ 15 w 17"/>
                <a:gd name="T91" fmla="*/ 3 h 11"/>
                <a:gd name="T92" fmla="*/ 14 w 17"/>
                <a:gd name="T93" fmla="*/ 3 h 11"/>
                <a:gd name="T94" fmla="*/ 13 w 17"/>
                <a:gd name="T9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lnTo>
                    <a:pt x="13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6" name="Freeform 98"/>
            <p:cNvSpPr>
              <a:spLocks/>
            </p:cNvSpPr>
            <p:nvPr/>
          </p:nvSpPr>
          <p:spPr bwMode="auto">
            <a:xfrm>
              <a:off x="4600575" y="3956051"/>
              <a:ext cx="25400" cy="17463"/>
            </a:xfrm>
            <a:custGeom>
              <a:avLst/>
              <a:gdLst>
                <a:gd name="T0" fmla="*/ 12 w 16"/>
                <a:gd name="T1" fmla="*/ 2 h 11"/>
                <a:gd name="T2" fmla="*/ 11 w 16"/>
                <a:gd name="T3" fmla="*/ 2 h 11"/>
                <a:gd name="T4" fmla="*/ 10 w 16"/>
                <a:gd name="T5" fmla="*/ 2 h 11"/>
                <a:gd name="T6" fmla="*/ 9 w 16"/>
                <a:gd name="T7" fmla="*/ 1 h 11"/>
                <a:gd name="T8" fmla="*/ 8 w 16"/>
                <a:gd name="T9" fmla="*/ 1 h 11"/>
                <a:gd name="T10" fmla="*/ 7 w 16"/>
                <a:gd name="T11" fmla="*/ 1 h 11"/>
                <a:gd name="T12" fmla="*/ 6 w 16"/>
                <a:gd name="T13" fmla="*/ 0 h 11"/>
                <a:gd name="T14" fmla="*/ 5 w 16"/>
                <a:gd name="T15" fmla="*/ 0 h 11"/>
                <a:gd name="T16" fmla="*/ 4 w 16"/>
                <a:gd name="T17" fmla="*/ 1 h 11"/>
                <a:gd name="T18" fmla="*/ 3 w 16"/>
                <a:gd name="T19" fmla="*/ 1 h 11"/>
                <a:gd name="T20" fmla="*/ 2 w 16"/>
                <a:gd name="T21" fmla="*/ 1 h 11"/>
                <a:gd name="T22" fmla="*/ 2 w 16"/>
                <a:gd name="T23" fmla="*/ 2 h 11"/>
                <a:gd name="T24" fmla="*/ 1 w 16"/>
                <a:gd name="T25" fmla="*/ 2 h 11"/>
                <a:gd name="T26" fmla="*/ 0 w 16"/>
                <a:gd name="T27" fmla="*/ 2 h 11"/>
                <a:gd name="T28" fmla="*/ 0 w 16"/>
                <a:gd name="T29" fmla="*/ 3 h 11"/>
                <a:gd name="T30" fmla="*/ 0 w 16"/>
                <a:gd name="T31" fmla="*/ 4 h 11"/>
                <a:gd name="T32" fmla="*/ 0 w 16"/>
                <a:gd name="T33" fmla="*/ 4 h 11"/>
                <a:gd name="T34" fmla="*/ 0 w 16"/>
                <a:gd name="T35" fmla="*/ 5 h 11"/>
                <a:gd name="T36" fmla="*/ 0 w 16"/>
                <a:gd name="T37" fmla="*/ 6 h 11"/>
                <a:gd name="T38" fmla="*/ 0 w 16"/>
                <a:gd name="T39" fmla="*/ 6 h 11"/>
                <a:gd name="T40" fmla="*/ 1 w 16"/>
                <a:gd name="T41" fmla="*/ 7 h 11"/>
                <a:gd name="T42" fmla="*/ 1 w 16"/>
                <a:gd name="T43" fmla="*/ 8 h 11"/>
                <a:gd name="T44" fmla="*/ 2 w 16"/>
                <a:gd name="T45" fmla="*/ 8 h 11"/>
                <a:gd name="T46" fmla="*/ 3 w 16"/>
                <a:gd name="T47" fmla="*/ 9 h 11"/>
                <a:gd name="T48" fmla="*/ 4 w 16"/>
                <a:gd name="T49" fmla="*/ 10 h 11"/>
                <a:gd name="T50" fmla="*/ 5 w 16"/>
                <a:gd name="T51" fmla="*/ 10 h 11"/>
                <a:gd name="T52" fmla="*/ 6 w 16"/>
                <a:gd name="T53" fmla="*/ 11 h 11"/>
                <a:gd name="T54" fmla="*/ 7 w 16"/>
                <a:gd name="T55" fmla="*/ 11 h 11"/>
                <a:gd name="T56" fmla="*/ 8 w 16"/>
                <a:gd name="T57" fmla="*/ 11 h 11"/>
                <a:gd name="T58" fmla="*/ 9 w 16"/>
                <a:gd name="T59" fmla="*/ 11 h 11"/>
                <a:gd name="T60" fmla="*/ 10 w 16"/>
                <a:gd name="T61" fmla="*/ 11 h 11"/>
                <a:gd name="T62" fmla="*/ 11 w 16"/>
                <a:gd name="T63" fmla="*/ 11 h 11"/>
                <a:gd name="T64" fmla="*/ 12 w 16"/>
                <a:gd name="T65" fmla="*/ 11 h 11"/>
                <a:gd name="T66" fmla="*/ 13 w 16"/>
                <a:gd name="T67" fmla="*/ 11 h 11"/>
                <a:gd name="T68" fmla="*/ 14 w 16"/>
                <a:gd name="T69" fmla="*/ 11 h 11"/>
                <a:gd name="T70" fmla="*/ 14 w 16"/>
                <a:gd name="T71" fmla="*/ 10 h 11"/>
                <a:gd name="T72" fmla="*/ 15 w 16"/>
                <a:gd name="T73" fmla="*/ 10 h 11"/>
                <a:gd name="T74" fmla="*/ 15 w 16"/>
                <a:gd name="T75" fmla="*/ 9 h 11"/>
                <a:gd name="T76" fmla="*/ 16 w 16"/>
                <a:gd name="T77" fmla="*/ 9 h 11"/>
                <a:gd name="T78" fmla="*/ 16 w 16"/>
                <a:gd name="T79" fmla="*/ 8 h 11"/>
                <a:gd name="T80" fmla="*/ 16 w 16"/>
                <a:gd name="T81" fmla="*/ 8 h 11"/>
                <a:gd name="T82" fmla="*/ 16 w 16"/>
                <a:gd name="T83" fmla="*/ 7 h 11"/>
                <a:gd name="T84" fmla="*/ 16 w 16"/>
                <a:gd name="T85" fmla="*/ 6 h 11"/>
                <a:gd name="T86" fmla="*/ 15 w 16"/>
                <a:gd name="T87" fmla="*/ 6 h 11"/>
                <a:gd name="T88" fmla="*/ 15 w 16"/>
                <a:gd name="T89" fmla="*/ 5 h 11"/>
                <a:gd name="T90" fmla="*/ 14 w 16"/>
                <a:gd name="T91" fmla="*/ 4 h 11"/>
                <a:gd name="T92" fmla="*/ 13 w 16"/>
                <a:gd name="T93" fmla="*/ 3 h 11"/>
                <a:gd name="T94" fmla="*/ 12 w 16"/>
                <a:gd name="T95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" h="11">
                  <a:moveTo>
                    <a:pt x="12" y="3"/>
                  </a:move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7" name="Freeform 99"/>
            <p:cNvSpPr>
              <a:spLocks/>
            </p:cNvSpPr>
            <p:nvPr/>
          </p:nvSpPr>
          <p:spPr bwMode="auto">
            <a:xfrm>
              <a:off x="4716462" y="3876676"/>
              <a:ext cx="23813" cy="15875"/>
            </a:xfrm>
            <a:custGeom>
              <a:avLst/>
              <a:gdLst>
                <a:gd name="T0" fmla="*/ 12 w 15"/>
                <a:gd name="T1" fmla="*/ 2 h 10"/>
                <a:gd name="T2" fmla="*/ 11 w 15"/>
                <a:gd name="T3" fmla="*/ 1 h 10"/>
                <a:gd name="T4" fmla="*/ 10 w 15"/>
                <a:gd name="T5" fmla="*/ 0 h 10"/>
                <a:gd name="T6" fmla="*/ 9 w 15"/>
                <a:gd name="T7" fmla="*/ 0 h 10"/>
                <a:gd name="T8" fmla="*/ 8 w 15"/>
                <a:gd name="T9" fmla="*/ 0 h 10"/>
                <a:gd name="T10" fmla="*/ 7 w 15"/>
                <a:gd name="T11" fmla="*/ 0 h 10"/>
                <a:gd name="T12" fmla="*/ 6 w 15"/>
                <a:gd name="T13" fmla="*/ 0 h 10"/>
                <a:gd name="T14" fmla="*/ 4 w 15"/>
                <a:gd name="T15" fmla="*/ 0 h 10"/>
                <a:gd name="T16" fmla="*/ 4 w 15"/>
                <a:gd name="T17" fmla="*/ 0 h 10"/>
                <a:gd name="T18" fmla="*/ 3 w 15"/>
                <a:gd name="T19" fmla="*/ 0 h 10"/>
                <a:gd name="T20" fmla="*/ 2 w 15"/>
                <a:gd name="T21" fmla="*/ 0 h 10"/>
                <a:gd name="T22" fmla="*/ 1 w 15"/>
                <a:gd name="T23" fmla="*/ 0 h 10"/>
                <a:gd name="T24" fmla="*/ 1 w 15"/>
                <a:gd name="T25" fmla="*/ 1 h 10"/>
                <a:gd name="T26" fmla="*/ 0 w 15"/>
                <a:gd name="T27" fmla="*/ 1 h 10"/>
                <a:gd name="T28" fmla="*/ 0 w 15"/>
                <a:gd name="T29" fmla="*/ 2 h 10"/>
                <a:gd name="T30" fmla="*/ 0 w 15"/>
                <a:gd name="T31" fmla="*/ 3 h 10"/>
                <a:gd name="T32" fmla="*/ 0 w 15"/>
                <a:gd name="T33" fmla="*/ 3 h 10"/>
                <a:gd name="T34" fmla="*/ 0 w 15"/>
                <a:gd name="T35" fmla="*/ 4 h 10"/>
                <a:gd name="T36" fmla="*/ 0 w 15"/>
                <a:gd name="T37" fmla="*/ 5 h 10"/>
                <a:gd name="T38" fmla="*/ 0 w 15"/>
                <a:gd name="T39" fmla="*/ 5 h 10"/>
                <a:gd name="T40" fmla="*/ 1 w 15"/>
                <a:gd name="T41" fmla="*/ 6 h 10"/>
                <a:gd name="T42" fmla="*/ 1 w 15"/>
                <a:gd name="T43" fmla="*/ 7 h 10"/>
                <a:gd name="T44" fmla="*/ 2 w 15"/>
                <a:gd name="T45" fmla="*/ 7 h 10"/>
                <a:gd name="T46" fmla="*/ 3 w 15"/>
                <a:gd name="T47" fmla="*/ 8 h 10"/>
                <a:gd name="T48" fmla="*/ 4 w 15"/>
                <a:gd name="T49" fmla="*/ 8 h 10"/>
                <a:gd name="T50" fmla="*/ 4 w 15"/>
                <a:gd name="T51" fmla="*/ 9 h 10"/>
                <a:gd name="T52" fmla="*/ 6 w 15"/>
                <a:gd name="T53" fmla="*/ 9 h 10"/>
                <a:gd name="T54" fmla="*/ 7 w 15"/>
                <a:gd name="T55" fmla="*/ 10 h 10"/>
                <a:gd name="T56" fmla="*/ 8 w 15"/>
                <a:gd name="T57" fmla="*/ 10 h 10"/>
                <a:gd name="T58" fmla="*/ 9 w 15"/>
                <a:gd name="T59" fmla="*/ 10 h 10"/>
                <a:gd name="T60" fmla="*/ 10 w 15"/>
                <a:gd name="T61" fmla="*/ 10 h 10"/>
                <a:gd name="T62" fmla="*/ 11 w 15"/>
                <a:gd name="T63" fmla="*/ 10 h 10"/>
                <a:gd name="T64" fmla="*/ 12 w 15"/>
                <a:gd name="T65" fmla="*/ 10 h 10"/>
                <a:gd name="T66" fmla="*/ 12 w 15"/>
                <a:gd name="T67" fmla="*/ 10 h 10"/>
                <a:gd name="T68" fmla="*/ 13 w 15"/>
                <a:gd name="T69" fmla="*/ 10 h 10"/>
                <a:gd name="T70" fmla="*/ 14 w 15"/>
                <a:gd name="T71" fmla="*/ 9 h 10"/>
                <a:gd name="T72" fmla="*/ 14 w 15"/>
                <a:gd name="T73" fmla="*/ 9 h 10"/>
                <a:gd name="T74" fmla="*/ 15 w 15"/>
                <a:gd name="T75" fmla="*/ 8 h 10"/>
                <a:gd name="T76" fmla="*/ 15 w 15"/>
                <a:gd name="T77" fmla="*/ 8 h 10"/>
                <a:gd name="T78" fmla="*/ 15 w 15"/>
                <a:gd name="T79" fmla="*/ 7 h 10"/>
                <a:gd name="T80" fmla="*/ 15 w 15"/>
                <a:gd name="T81" fmla="*/ 7 h 10"/>
                <a:gd name="T82" fmla="*/ 15 w 15"/>
                <a:gd name="T83" fmla="*/ 6 h 10"/>
                <a:gd name="T84" fmla="*/ 15 w 15"/>
                <a:gd name="T85" fmla="*/ 5 h 10"/>
                <a:gd name="T86" fmla="*/ 15 w 15"/>
                <a:gd name="T87" fmla="*/ 4 h 10"/>
                <a:gd name="T88" fmla="*/ 14 w 15"/>
                <a:gd name="T89" fmla="*/ 4 h 10"/>
                <a:gd name="T90" fmla="*/ 13 w 15"/>
                <a:gd name="T91" fmla="*/ 3 h 10"/>
                <a:gd name="T92" fmla="*/ 13 w 15"/>
                <a:gd name="T93" fmla="*/ 2 h 10"/>
                <a:gd name="T94" fmla="*/ 12 w 15"/>
                <a:gd name="T9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10">
                  <a:moveTo>
                    <a:pt x="12" y="2"/>
                  </a:moveTo>
                  <a:lnTo>
                    <a:pt x="12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8" name="Freeform 108"/>
            <p:cNvSpPr>
              <a:spLocks/>
            </p:cNvSpPr>
            <p:nvPr/>
          </p:nvSpPr>
          <p:spPr bwMode="auto">
            <a:xfrm>
              <a:off x="4829175" y="3797301"/>
              <a:ext cx="23813" cy="15875"/>
            </a:xfrm>
            <a:custGeom>
              <a:avLst/>
              <a:gdLst>
                <a:gd name="T0" fmla="*/ 11 w 15"/>
                <a:gd name="T1" fmla="*/ 1 h 10"/>
                <a:gd name="T2" fmla="*/ 11 w 15"/>
                <a:gd name="T3" fmla="*/ 1 h 10"/>
                <a:gd name="T4" fmla="*/ 9 w 15"/>
                <a:gd name="T5" fmla="*/ 1 h 10"/>
                <a:gd name="T6" fmla="*/ 8 w 15"/>
                <a:gd name="T7" fmla="*/ 0 h 10"/>
                <a:gd name="T8" fmla="*/ 7 w 15"/>
                <a:gd name="T9" fmla="*/ 0 h 10"/>
                <a:gd name="T10" fmla="*/ 6 w 15"/>
                <a:gd name="T11" fmla="*/ 0 h 10"/>
                <a:gd name="T12" fmla="*/ 6 w 15"/>
                <a:gd name="T13" fmla="*/ 0 h 10"/>
                <a:gd name="T14" fmla="*/ 4 w 15"/>
                <a:gd name="T15" fmla="*/ 0 h 10"/>
                <a:gd name="T16" fmla="*/ 4 w 15"/>
                <a:gd name="T17" fmla="*/ 0 h 10"/>
                <a:gd name="T18" fmla="*/ 3 w 15"/>
                <a:gd name="T19" fmla="*/ 0 h 10"/>
                <a:gd name="T20" fmla="*/ 2 w 15"/>
                <a:gd name="T21" fmla="*/ 0 h 10"/>
                <a:gd name="T22" fmla="*/ 1 w 15"/>
                <a:gd name="T23" fmla="*/ 1 h 10"/>
                <a:gd name="T24" fmla="*/ 1 w 15"/>
                <a:gd name="T25" fmla="*/ 1 h 10"/>
                <a:gd name="T26" fmla="*/ 0 w 15"/>
                <a:gd name="T27" fmla="*/ 1 h 10"/>
                <a:gd name="T28" fmla="*/ 0 w 15"/>
                <a:gd name="T29" fmla="*/ 2 h 10"/>
                <a:gd name="T30" fmla="*/ 0 w 15"/>
                <a:gd name="T31" fmla="*/ 3 h 10"/>
                <a:gd name="T32" fmla="*/ 0 w 15"/>
                <a:gd name="T33" fmla="*/ 3 h 10"/>
                <a:gd name="T34" fmla="*/ 0 w 15"/>
                <a:gd name="T35" fmla="*/ 4 h 10"/>
                <a:gd name="T36" fmla="*/ 0 w 15"/>
                <a:gd name="T37" fmla="*/ 5 h 10"/>
                <a:gd name="T38" fmla="*/ 0 w 15"/>
                <a:gd name="T39" fmla="*/ 5 h 10"/>
                <a:gd name="T40" fmla="*/ 1 w 15"/>
                <a:gd name="T41" fmla="*/ 6 h 10"/>
                <a:gd name="T42" fmla="*/ 1 w 15"/>
                <a:gd name="T43" fmla="*/ 7 h 10"/>
                <a:gd name="T44" fmla="*/ 2 w 15"/>
                <a:gd name="T45" fmla="*/ 7 h 10"/>
                <a:gd name="T46" fmla="*/ 3 w 15"/>
                <a:gd name="T47" fmla="*/ 8 h 10"/>
                <a:gd name="T48" fmla="*/ 4 w 15"/>
                <a:gd name="T49" fmla="*/ 8 h 10"/>
                <a:gd name="T50" fmla="*/ 5 w 15"/>
                <a:gd name="T51" fmla="*/ 9 h 10"/>
                <a:gd name="T52" fmla="*/ 6 w 15"/>
                <a:gd name="T53" fmla="*/ 9 h 10"/>
                <a:gd name="T54" fmla="*/ 7 w 15"/>
                <a:gd name="T55" fmla="*/ 10 h 10"/>
                <a:gd name="T56" fmla="*/ 8 w 15"/>
                <a:gd name="T57" fmla="*/ 10 h 10"/>
                <a:gd name="T58" fmla="*/ 9 w 15"/>
                <a:gd name="T59" fmla="*/ 10 h 10"/>
                <a:gd name="T60" fmla="*/ 10 w 15"/>
                <a:gd name="T61" fmla="*/ 10 h 10"/>
                <a:gd name="T62" fmla="*/ 11 w 15"/>
                <a:gd name="T63" fmla="*/ 10 h 10"/>
                <a:gd name="T64" fmla="*/ 12 w 15"/>
                <a:gd name="T65" fmla="*/ 10 h 10"/>
                <a:gd name="T66" fmla="*/ 12 w 15"/>
                <a:gd name="T67" fmla="*/ 10 h 10"/>
                <a:gd name="T68" fmla="*/ 13 w 15"/>
                <a:gd name="T69" fmla="*/ 10 h 10"/>
                <a:gd name="T70" fmla="*/ 14 w 15"/>
                <a:gd name="T71" fmla="*/ 9 h 10"/>
                <a:gd name="T72" fmla="*/ 14 w 15"/>
                <a:gd name="T73" fmla="*/ 9 h 10"/>
                <a:gd name="T74" fmla="*/ 15 w 15"/>
                <a:gd name="T75" fmla="*/ 8 h 10"/>
                <a:gd name="T76" fmla="*/ 15 w 15"/>
                <a:gd name="T77" fmla="*/ 8 h 10"/>
                <a:gd name="T78" fmla="*/ 15 w 15"/>
                <a:gd name="T79" fmla="*/ 7 h 10"/>
                <a:gd name="T80" fmla="*/ 15 w 15"/>
                <a:gd name="T81" fmla="*/ 7 h 10"/>
                <a:gd name="T82" fmla="*/ 15 w 15"/>
                <a:gd name="T83" fmla="*/ 6 h 10"/>
                <a:gd name="T84" fmla="*/ 15 w 15"/>
                <a:gd name="T85" fmla="*/ 5 h 10"/>
                <a:gd name="T86" fmla="*/ 15 w 15"/>
                <a:gd name="T87" fmla="*/ 4 h 10"/>
                <a:gd name="T88" fmla="*/ 14 w 15"/>
                <a:gd name="T89" fmla="*/ 4 h 10"/>
                <a:gd name="T90" fmla="*/ 13 w 15"/>
                <a:gd name="T91" fmla="*/ 3 h 10"/>
                <a:gd name="T92" fmla="*/ 13 w 15"/>
                <a:gd name="T93" fmla="*/ 3 h 10"/>
                <a:gd name="T94" fmla="*/ 12 w 15"/>
                <a:gd name="T9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10">
                  <a:moveTo>
                    <a:pt x="12" y="2"/>
                  </a:move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69" name="Freeform 109"/>
            <p:cNvSpPr>
              <a:spLocks/>
            </p:cNvSpPr>
            <p:nvPr/>
          </p:nvSpPr>
          <p:spPr bwMode="auto">
            <a:xfrm>
              <a:off x="4938712" y="3719513"/>
              <a:ext cx="23813" cy="15875"/>
            </a:xfrm>
            <a:custGeom>
              <a:avLst/>
              <a:gdLst>
                <a:gd name="T0" fmla="*/ 12 w 15"/>
                <a:gd name="T1" fmla="*/ 2 h 10"/>
                <a:gd name="T2" fmla="*/ 11 w 15"/>
                <a:gd name="T3" fmla="*/ 2 h 10"/>
                <a:gd name="T4" fmla="*/ 10 w 15"/>
                <a:gd name="T5" fmla="*/ 1 h 10"/>
                <a:gd name="T6" fmla="*/ 9 w 15"/>
                <a:gd name="T7" fmla="*/ 1 h 10"/>
                <a:gd name="T8" fmla="*/ 8 w 15"/>
                <a:gd name="T9" fmla="*/ 0 h 10"/>
                <a:gd name="T10" fmla="*/ 7 w 15"/>
                <a:gd name="T11" fmla="*/ 0 h 10"/>
                <a:gd name="T12" fmla="*/ 6 w 15"/>
                <a:gd name="T13" fmla="*/ 0 h 10"/>
                <a:gd name="T14" fmla="*/ 5 w 15"/>
                <a:gd name="T15" fmla="*/ 0 h 10"/>
                <a:gd name="T16" fmla="*/ 4 w 15"/>
                <a:gd name="T17" fmla="*/ 0 h 10"/>
                <a:gd name="T18" fmla="*/ 3 w 15"/>
                <a:gd name="T19" fmla="*/ 0 h 10"/>
                <a:gd name="T20" fmla="*/ 2 w 15"/>
                <a:gd name="T21" fmla="*/ 0 h 10"/>
                <a:gd name="T22" fmla="*/ 2 w 15"/>
                <a:gd name="T23" fmla="*/ 1 h 10"/>
                <a:gd name="T24" fmla="*/ 1 w 15"/>
                <a:gd name="T25" fmla="*/ 1 h 10"/>
                <a:gd name="T26" fmla="*/ 1 w 15"/>
                <a:gd name="T27" fmla="*/ 2 h 10"/>
                <a:gd name="T28" fmla="*/ 0 w 15"/>
                <a:gd name="T29" fmla="*/ 2 h 10"/>
                <a:gd name="T30" fmla="*/ 0 w 15"/>
                <a:gd name="T31" fmla="*/ 3 h 10"/>
                <a:gd name="T32" fmla="*/ 0 w 15"/>
                <a:gd name="T33" fmla="*/ 3 h 10"/>
                <a:gd name="T34" fmla="*/ 0 w 15"/>
                <a:gd name="T35" fmla="*/ 4 h 10"/>
                <a:gd name="T36" fmla="*/ 0 w 15"/>
                <a:gd name="T37" fmla="*/ 5 h 10"/>
                <a:gd name="T38" fmla="*/ 1 w 15"/>
                <a:gd name="T39" fmla="*/ 5 h 10"/>
                <a:gd name="T40" fmla="*/ 1 w 15"/>
                <a:gd name="T41" fmla="*/ 6 h 10"/>
                <a:gd name="T42" fmla="*/ 2 w 15"/>
                <a:gd name="T43" fmla="*/ 7 h 10"/>
                <a:gd name="T44" fmla="*/ 2 w 15"/>
                <a:gd name="T45" fmla="*/ 7 h 10"/>
                <a:gd name="T46" fmla="*/ 3 w 15"/>
                <a:gd name="T47" fmla="*/ 8 h 10"/>
                <a:gd name="T48" fmla="*/ 4 w 15"/>
                <a:gd name="T49" fmla="*/ 9 h 10"/>
                <a:gd name="T50" fmla="*/ 5 w 15"/>
                <a:gd name="T51" fmla="*/ 9 h 10"/>
                <a:gd name="T52" fmla="*/ 6 w 15"/>
                <a:gd name="T53" fmla="*/ 9 h 10"/>
                <a:gd name="T54" fmla="*/ 7 w 15"/>
                <a:gd name="T55" fmla="*/ 10 h 10"/>
                <a:gd name="T56" fmla="*/ 8 w 15"/>
                <a:gd name="T57" fmla="*/ 10 h 10"/>
                <a:gd name="T58" fmla="*/ 9 w 15"/>
                <a:gd name="T59" fmla="*/ 10 h 10"/>
                <a:gd name="T60" fmla="*/ 10 w 15"/>
                <a:gd name="T61" fmla="*/ 10 h 10"/>
                <a:gd name="T62" fmla="*/ 11 w 15"/>
                <a:gd name="T63" fmla="*/ 10 h 10"/>
                <a:gd name="T64" fmla="*/ 12 w 15"/>
                <a:gd name="T65" fmla="*/ 10 h 10"/>
                <a:gd name="T66" fmla="*/ 13 w 15"/>
                <a:gd name="T67" fmla="*/ 10 h 10"/>
                <a:gd name="T68" fmla="*/ 13 w 15"/>
                <a:gd name="T69" fmla="*/ 10 h 10"/>
                <a:gd name="T70" fmla="*/ 14 w 15"/>
                <a:gd name="T71" fmla="*/ 9 h 10"/>
                <a:gd name="T72" fmla="*/ 15 w 15"/>
                <a:gd name="T73" fmla="*/ 9 h 10"/>
                <a:gd name="T74" fmla="*/ 15 w 15"/>
                <a:gd name="T75" fmla="*/ 8 h 10"/>
                <a:gd name="T76" fmla="*/ 15 w 15"/>
                <a:gd name="T77" fmla="*/ 8 h 10"/>
                <a:gd name="T78" fmla="*/ 15 w 15"/>
                <a:gd name="T79" fmla="*/ 7 h 10"/>
                <a:gd name="T80" fmla="*/ 15 w 15"/>
                <a:gd name="T81" fmla="*/ 7 h 10"/>
                <a:gd name="T82" fmla="*/ 15 w 15"/>
                <a:gd name="T83" fmla="*/ 6 h 10"/>
                <a:gd name="T84" fmla="*/ 15 w 15"/>
                <a:gd name="T85" fmla="*/ 5 h 10"/>
                <a:gd name="T86" fmla="*/ 15 w 15"/>
                <a:gd name="T87" fmla="*/ 5 h 10"/>
                <a:gd name="T88" fmla="*/ 14 w 15"/>
                <a:gd name="T89" fmla="*/ 4 h 10"/>
                <a:gd name="T90" fmla="*/ 14 w 15"/>
                <a:gd name="T91" fmla="*/ 3 h 10"/>
                <a:gd name="T92" fmla="*/ 13 w 15"/>
                <a:gd name="T93" fmla="*/ 3 h 10"/>
                <a:gd name="T94" fmla="*/ 12 w 15"/>
                <a:gd name="T9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10">
                  <a:moveTo>
                    <a:pt x="12" y="2"/>
                  </a:moveTo>
                  <a:lnTo>
                    <a:pt x="12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0" name="Freeform 110"/>
            <p:cNvSpPr>
              <a:spLocks/>
            </p:cNvSpPr>
            <p:nvPr/>
          </p:nvSpPr>
          <p:spPr bwMode="auto">
            <a:xfrm>
              <a:off x="5046662" y="3643313"/>
              <a:ext cx="23813" cy="17463"/>
            </a:xfrm>
            <a:custGeom>
              <a:avLst/>
              <a:gdLst>
                <a:gd name="T0" fmla="*/ 11 w 15"/>
                <a:gd name="T1" fmla="*/ 2 h 11"/>
                <a:gd name="T2" fmla="*/ 10 w 15"/>
                <a:gd name="T3" fmla="*/ 2 h 11"/>
                <a:gd name="T4" fmla="*/ 9 w 15"/>
                <a:gd name="T5" fmla="*/ 1 h 11"/>
                <a:gd name="T6" fmla="*/ 9 w 15"/>
                <a:gd name="T7" fmla="*/ 1 h 11"/>
                <a:gd name="T8" fmla="*/ 8 w 15"/>
                <a:gd name="T9" fmla="*/ 1 h 11"/>
                <a:gd name="T10" fmla="*/ 6 w 15"/>
                <a:gd name="T11" fmla="*/ 1 h 11"/>
                <a:gd name="T12" fmla="*/ 5 w 15"/>
                <a:gd name="T13" fmla="*/ 1 h 11"/>
                <a:gd name="T14" fmla="*/ 5 w 15"/>
                <a:gd name="T15" fmla="*/ 0 h 11"/>
                <a:gd name="T16" fmla="*/ 4 w 15"/>
                <a:gd name="T17" fmla="*/ 1 h 11"/>
                <a:gd name="T18" fmla="*/ 3 w 15"/>
                <a:gd name="T19" fmla="*/ 1 h 11"/>
                <a:gd name="T20" fmla="*/ 2 w 15"/>
                <a:gd name="T21" fmla="*/ 1 h 11"/>
                <a:gd name="T22" fmla="*/ 1 w 15"/>
                <a:gd name="T23" fmla="*/ 1 h 11"/>
                <a:gd name="T24" fmla="*/ 1 w 15"/>
                <a:gd name="T25" fmla="*/ 2 h 11"/>
                <a:gd name="T26" fmla="*/ 0 w 15"/>
                <a:gd name="T27" fmla="*/ 2 h 11"/>
                <a:gd name="T28" fmla="*/ 0 w 15"/>
                <a:gd name="T29" fmla="*/ 3 h 11"/>
                <a:gd name="T30" fmla="*/ 0 w 15"/>
                <a:gd name="T31" fmla="*/ 3 h 11"/>
                <a:gd name="T32" fmla="*/ 0 w 15"/>
                <a:gd name="T33" fmla="*/ 4 h 11"/>
                <a:gd name="T34" fmla="*/ 0 w 15"/>
                <a:gd name="T35" fmla="*/ 5 h 11"/>
                <a:gd name="T36" fmla="*/ 0 w 15"/>
                <a:gd name="T37" fmla="*/ 5 h 11"/>
                <a:gd name="T38" fmla="*/ 1 w 15"/>
                <a:gd name="T39" fmla="*/ 6 h 11"/>
                <a:gd name="T40" fmla="*/ 1 w 15"/>
                <a:gd name="T41" fmla="*/ 6 h 11"/>
                <a:gd name="T42" fmla="*/ 2 w 15"/>
                <a:gd name="T43" fmla="*/ 7 h 11"/>
                <a:gd name="T44" fmla="*/ 2 w 15"/>
                <a:gd name="T45" fmla="*/ 8 h 11"/>
                <a:gd name="T46" fmla="*/ 3 w 15"/>
                <a:gd name="T47" fmla="*/ 8 h 11"/>
                <a:gd name="T48" fmla="*/ 4 w 15"/>
                <a:gd name="T49" fmla="*/ 9 h 11"/>
                <a:gd name="T50" fmla="*/ 5 w 15"/>
                <a:gd name="T51" fmla="*/ 9 h 11"/>
                <a:gd name="T52" fmla="*/ 6 w 15"/>
                <a:gd name="T53" fmla="*/ 10 h 11"/>
                <a:gd name="T54" fmla="*/ 7 w 15"/>
                <a:gd name="T55" fmla="*/ 10 h 11"/>
                <a:gd name="T56" fmla="*/ 8 w 15"/>
                <a:gd name="T57" fmla="*/ 10 h 11"/>
                <a:gd name="T58" fmla="*/ 9 w 15"/>
                <a:gd name="T59" fmla="*/ 10 h 11"/>
                <a:gd name="T60" fmla="*/ 10 w 15"/>
                <a:gd name="T61" fmla="*/ 10 h 11"/>
                <a:gd name="T62" fmla="*/ 11 w 15"/>
                <a:gd name="T63" fmla="*/ 10 h 11"/>
                <a:gd name="T64" fmla="*/ 12 w 15"/>
                <a:gd name="T65" fmla="*/ 10 h 11"/>
                <a:gd name="T66" fmla="*/ 13 w 15"/>
                <a:gd name="T67" fmla="*/ 10 h 11"/>
                <a:gd name="T68" fmla="*/ 13 w 15"/>
                <a:gd name="T69" fmla="*/ 10 h 11"/>
                <a:gd name="T70" fmla="*/ 14 w 15"/>
                <a:gd name="T71" fmla="*/ 10 h 11"/>
                <a:gd name="T72" fmla="*/ 14 w 15"/>
                <a:gd name="T73" fmla="*/ 9 h 11"/>
                <a:gd name="T74" fmla="*/ 15 w 15"/>
                <a:gd name="T75" fmla="*/ 9 h 11"/>
                <a:gd name="T76" fmla="*/ 15 w 15"/>
                <a:gd name="T77" fmla="*/ 8 h 11"/>
                <a:gd name="T78" fmla="*/ 15 w 15"/>
                <a:gd name="T79" fmla="*/ 7 h 11"/>
                <a:gd name="T80" fmla="*/ 15 w 15"/>
                <a:gd name="T81" fmla="*/ 7 h 11"/>
                <a:gd name="T82" fmla="*/ 15 w 15"/>
                <a:gd name="T83" fmla="*/ 6 h 11"/>
                <a:gd name="T84" fmla="*/ 15 w 15"/>
                <a:gd name="T85" fmla="*/ 6 h 11"/>
                <a:gd name="T86" fmla="*/ 14 w 15"/>
                <a:gd name="T87" fmla="*/ 5 h 11"/>
                <a:gd name="T88" fmla="*/ 14 w 15"/>
                <a:gd name="T89" fmla="*/ 4 h 11"/>
                <a:gd name="T90" fmla="*/ 13 w 15"/>
                <a:gd name="T91" fmla="*/ 4 h 11"/>
                <a:gd name="T92" fmla="*/ 13 w 15"/>
                <a:gd name="T93" fmla="*/ 3 h 11"/>
                <a:gd name="T94" fmla="*/ 12 w 15"/>
                <a:gd name="T9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11">
                  <a:moveTo>
                    <a:pt x="12" y="2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1" name="Freeform 111"/>
            <p:cNvSpPr>
              <a:spLocks/>
            </p:cNvSpPr>
            <p:nvPr/>
          </p:nvSpPr>
          <p:spPr bwMode="auto">
            <a:xfrm>
              <a:off x="5151437" y="3570288"/>
              <a:ext cx="23813" cy="15875"/>
            </a:xfrm>
            <a:custGeom>
              <a:avLst/>
              <a:gdLst>
                <a:gd name="T0" fmla="*/ 11 w 15"/>
                <a:gd name="T1" fmla="*/ 2 h 10"/>
                <a:gd name="T2" fmla="*/ 11 w 15"/>
                <a:gd name="T3" fmla="*/ 1 h 10"/>
                <a:gd name="T4" fmla="*/ 10 w 15"/>
                <a:gd name="T5" fmla="*/ 1 h 10"/>
                <a:gd name="T6" fmla="*/ 9 w 15"/>
                <a:gd name="T7" fmla="*/ 0 h 10"/>
                <a:gd name="T8" fmla="*/ 8 w 15"/>
                <a:gd name="T9" fmla="*/ 0 h 10"/>
                <a:gd name="T10" fmla="*/ 7 w 15"/>
                <a:gd name="T11" fmla="*/ 0 h 10"/>
                <a:gd name="T12" fmla="*/ 6 w 15"/>
                <a:gd name="T13" fmla="*/ 0 h 10"/>
                <a:gd name="T14" fmla="*/ 5 w 15"/>
                <a:gd name="T15" fmla="*/ 0 h 10"/>
                <a:gd name="T16" fmla="*/ 4 w 15"/>
                <a:gd name="T17" fmla="*/ 0 h 10"/>
                <a:gd name="T18" fmla="*/ 3 w 15"/>
                <a:gd name="T19" fmla="*/ 0 h 10"/>
                <a:gd name="T20" fmla="*/ 2 w 15"/>
                <a:gd name="T21" fmla="*/ 0 h 10"/>
                <a:gd name="T22" fmla="*/ 2 w 15"/>
                <a:gd name="T23" fmla="*/ 0 h 10"/>
                <a:gd name="T24" fmla="*/ 1 w 15"/>
                <a:gd name="T25" fmla="*/ 1 h 10"/>
                <a:gd name="T26" fmla="*/ 1 w 15"/>
                <a:gd name="T27" fmla="*/ 2 h 10"/>
                <a:gd name="T28" fmla="*/ 1 w 15"/>
                <a:gd name="T29" fmla="*/ 2 h 10"/>
                <a:gd name="T30" fmla="*/ 0 w 15"/>
                <a:gd name="T31" fmla="*/ 3 h 10"/>
                <a:gd name="T32" fmla="*/ 0 w 15"/>
                <a:gd name="T33" fmla="*/ 3 h 10"/>
                <a:gd name="T34" fmla="*/ 1 w 15"/>
                <a:gd name="T35" fmla="*/ 4 h 10"/>
                <a:gd name="T36" fmla="*/ 1 w 15"/>
                <a:gd name="T37" fmla="*/ 4 h 10"/>
                <a:gd name="T38" fmla="*/ 1 w 15"/>
                <a:gd name="T39" fmla="*/ 5 h 10"/>
                <a:gd name="T40" fmla="*/ 2 w 15"/>
                <a:gd name="T41" fmla="*/ 6 h 10"/>
                <a:gd name="T42" fmla="*/ 2 w 15"/>
                <a:gd name="T43" fmla="*/ 6 h 10"/>
                <a:gd name="T44" fmla="*/ 3 w 15"/>
                <a:gd name="T45" fmla="*/ 7 h 10"/>
                <a:gd name="T46" fmla="*/ 3 w 15"/>
                <a:gd name="T47" fmla="*/ 8 h 10"/>
                <a:gd name="T48" fmla="*/ 4 w 15"/>
                <a:gd name="T49" fmla="*/ 8 h 10"/>
                <a:gd name="T50" fmla="*/ 5 w 15"/>
                <a:gd name="T51" fmla="*/ 8 h 10"/>
                <a:gd name="T52" fmla="*/ 6 w 15"/>
                <a:gd name="T53" fmla="*/ 9 h 10"/>
                <a:gd name="T54" fmla="*/ 7 w 15"/>
                <a:gd name="T55" fmla="*/ 9 h 10"/>
                <a:gd name="T56" fmla="*/ 8 w 15"/>
                <a:gd name="T57" fmla="*/ 9 h 10"/>
                <a:gd name="T58" fmla="*/ 9 w 15"/>
                <a:gd name="T59" fmla="*/ 10 h 10"/>
                <a:gd name="T60" fmla="*/ 10 w 15"/>
                <a:gd name="T61" fmla="*/ 10 h 10"/>
                <a:gd name="T62" fmla="*/ 11 w 15"/>
                <a:gd name="T63" fmla="*/ 10 h 10"/>
                <a:gd name="T64" fmla="*/ 12 w 15"/>
                <a:gd name="T65" fmla="*/ 9 h 10"/>
                <a:gd name="T66" fmla="*/ 13 w 15"/>
                <a:gd name="T67" fmla="*/ 9 h 10"/>
                <a:gd name="T68" fmla="*/ 14 w 15"/>
                <a:gd name="T69" fmla="*/ 9 h 10"/>
                <a:gd name="T70" fmla="*/ 14 w 15"/>
                <a:gd name="T71" fmla="*/ 9 h 10"/>
                <a:gd name="T72" fmla="*/ 15 w 15"/>
                <a:gd name="T73" fmla="*/ 8 h 10"/>
                <a:gd name="T74" fmla="*/ 15 w 15"/>
                <a:gd name="T75" fmla="*/ 8 h 10"/>
                <a:gd name="T76" fmla="*/ 15 w 15"/>
                <a:gd name="T77" fmla="*/ 7 h 10"/>
                <a:gd name="T78" fmla="*/ 15 w 15"/>
                <a:gd name="T79" fmla="*/ 7 h 10"/>
                <a:gd name="T80" fmla="*/ 15 w 15"/>
                <a:gd name="T81" fmla="*/ 6 h 10"/>
                <a:gd name="T82" fmla="*/ 15 w 15"/>
                <a:gd name="T83" fmla="*/ 6 h 10"/>
                <a:gd name="T84" fmla="*/ 15 w 15"/>
                <a:gd name="T85" fmla="*/ 5 h 10"/>
                <a:gd name="T86" fmla="*/ 15 w 15"/>
                <a:gd name="T87" fmla="*/ 4 h 10"/>
                <a:gd name="T88" fmla="*/ 14 w 15"/>
                <a:gd name="T89" fmla="*/ 4 h 10"/>
                <a:gd name="T90" fmla="*/ 14 w 15"/>
                <a:gd name="T91" fmla="*/ 3 h 10"/>
                <a:gd name="T92" fmla="*/ 13 w 15"/>
                <a:gd name="T93" fmla="*/ 2 h 10"/>
                <a:gd name="T94" fmla="*/ 12 w 15"/>
                <a:gd name="T9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10">
                  <a:moveTo>
                    <a:pt x="12" y="2"/>
                  </a:move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auto">
            <a:xfrm>
              <a:off x="5254625" y="3497263"/>
              <a:ext cx="23813" cy="15875"/>
            </a:xfrm>
            <a:custGeom>
              <a:avLst/>
              <a:gdLst>
                <a:gd name="T0" fmla="*/ 11 w 15"/>
                <a:gd name="T1" fmla="*/ 2 h 10"/>
                <a:gd name="T2" fmla="*/ 11 w 15"/>
                <a:gd name="T3" fmla="*/ 1 h 10"/>
                <a:gd name="T4" fmla="*/ 9 w 15"/>
                <a:gd name="T5" fmla="*/ 1 h 10"/>
                <a:gd name="T6" fmla="*/ 9 w 15"/>
                <a:gd name="T7" fmla="*/ 1 h 10"/>
                <a:gd name="T8" fmla="*/ 8 w 15"/>
                <a:gd name="T9" fmla="*/ 1 h 10"/>
                <a:gd name="T10" fmla="*/ 7 w 15"/>
                <a:gd name="T11" fmla="*/ 0 h 10"/>
                <a:gd name="T12" fmla="*/ 6 w 15"/>
                <a:gd name="T13" fmla="*/ 0 h 10"/>
                <a:gd name="T14" fmla="*/ 5 w 15"/>
                <a:gd name="T15" fmla="*/ 0 h 10"/>
                <a:gd name="T16" fmla="*/ 4 w 15"/>
                <a:gd name="T17" fmla="*/ 0 h 10"/>
                <a:gd name="T18" fmla="*/ 3 w 15"/>
                <a:gd name="T19" fmla="*/ 0 h 10"/>
                <a:gd name="T20" fmla="*/ 2 w 15"/>
                <a:gd name="T21" fmla="*/ 1 h 10"/>
                <a:gd name="T22" fmla="*/ 2 w 15"/>
                <a:gd name="T23" fmla="*/ 1 h 10"/>
                <a:gd name="T24" fmla="*/ 1 w 15"/>
                <a:gd name="T25" fmla="*/ 1 h 10"/>
                <a:gd name="T26" fmla="*/ 1 w 15"/>
                <a:gd name="T27" fmla="*/ 2 h 10"/>
                <a:gd name="T28" fmla="*/ 0 w 15"/>
                <a:gd name="T29" fmla="*/ 2 h 10"/>
                <a:gd name="T30" fmla="*/ 0 w 15"/>
                <a:gd name="T31" fmla="*/ 3 h 10"/>
                <a:gd name="T32" fmla="*/ 0 w 15"/>
                <a:gd name="T33" fmla="*/ 4 h 10"/>
                <a:gd name="T34" fmla="*/ 0 w 15"/>
                <a:gd name="T35" fmla="*/ 4 h 10"/>
                <a:gd name="T36" fmla="*/ 1 w 15"/>
                <a:gd name="T37" fmla="*/ 5 h 10"/>
                <a:gd name="T38" fmla="*/ 1 w 15"/>
                <a:gd name="T39" fmla="*/ 5 h 10"/>
                <a:gd name="T40" fmla="*/ 2 w 15"/>
                <a:gd name="T41" fmla="*/ 6 h 10"/>
                <a:gd name="T42" fmla="*/ 2 w 15"/>
                <a:gd name="T43" fmla="*/ 7 h 10"/>
                <a:gd name="T44" fmla="*/ 3 w 15"/>
                <a:gd name="T45" fmla="*/ 7 h 10"/>
                <a:gd name="T46" fmla="*/ 4 w 15"/>
                <a:gd name="T47" fmla="*/ 8 h 10"/>
                <a:gd name="T48" fmla="*/ 4 w 15"/>
                <a:gd name="T49" fmla="*/ 8 h 10"/>
                <a:gd name="T50" fmla="*/ 5 w 15"/>
                <a:gd name="T51" fmla="*/ 9 h 10"/>
                <a:gd name="T52" fmla="*/ 6 w 15"/>
                <a:gd name="T53" fmla="*/ 9 h 10"/>
                <a:gd name="T54" fmla="*/ 7 w 15"/>
                <a:gd name="T55" fmla="*/ 9 h 10"/>
                <a:gd name="T56" fmla="*/ 8 w 15"/>
                <a:gd name="T57" fmla="*/ 10 h 10"/>
                <a:gd name="T58" fmla="*/ 9 w 15"/>
                <a:gd name="T59" fmla="*/ 10 h 10"/>
                <a:gd name="T60" fmla="*/ 10 w 15"/>
                <a:gd name="T61" fmla="*/ 10 h 10"/>
                <a:gd name="T62" fmla="*/ 11 w 15"/>
                <a:gd name="T63" fmla="*/ 10 h 10"/>
                <a:gd name="T64" fmla="*/ 12 w 15"/>
                <a:gd name="T65" fmla="*/ 10 h 10"/>
                <a:gd name="T66" fmla="*/ 13 w 15"/>
                <a:gd name="T67" fmla="*/ 10 h 10"/>
                <a:gd name="T68" fmla="*/ 13 w 15"/>
                <a:gd name="T69" fmla="*/ 9 h 10"/>
                <a:gd name="T70" fmla="*/ 14 w 15"/>
                <a:gd name="T71" fmla="*/ 9 h 10"/>
                <a:gd name="T72" fmla="*/ 14 w 15"/>
                <a:gd name="T73" fmla="*/ 9 h 10"/>
                <a:gd name="T74" fmla="*/ 15 w 15"/>
                <a:gd name="T75" fmla="*/ 8 h 10"/>
                <a:gd name="T76" fmla="*/ 15 w 15"/>
                <a:gd name="T77" fmla="*/ 8 h 10"/>
                <a:gd name="T78" fmla="*/ 15 w 15"/>
                <a:gd name="T79" fmla="*/ 7 h 10"/>
                <a:gd name="T80" fmla="*/ 15 w 15"/>
                <a:gd name="T81" fmla="*/ 7 h 10"/>
                <a:gd name="T82" fmla="*/ 15 w 15"/>
                <a:gd name="T83" fmla="*/ 6 h 10"/>
                <a:gd name="T84" fmla="*/ 15 w 15"/>
                <a:gd name="T85" fmla="*/ 5 h 10"/>
                <a:gd name="T86" fmla="*/ 14 w 15"/>
                <a:gd name="T87" fmla="*/ 5 h 10"/>
                <a:gd name="T88" fmla="*/ 14 w 15"/>
                <a:gd name="T89" fmla="*/ 4 h 10"/>
                <a:gd name="T90" fmla="*/ 13 w 15"/>
                <a:gd name="T91" fmla="*/ 3 h 10"/>
                <a:gd name="T92" fmla="*/ 13 w 15"/>
                <a:gd name="T93" fmla="*/ 3 h 10"/>
                <a:gd name="T94" fmla="*/ 12 w 15"/>
                <a:gd name="T9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10">
                  <a:moveTo>
                    <a:pt x="12" y="2"/>
                  </a:move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auto">
            <a:xfrm>
              <a:off x="5356225" y="3427413"/>
              <a:ext cx="23813" cy="14288"/>
            </a:xfrm>
            <a:custGeom>
              <a:avLst/>
              <a:gdLst>
                <a:gd name="T0" fmla="*/ 11 w 15"/>
                <a:gd name="T1" fmla="*/ 2 h 9"/>
                <a:gd name="T2" fmla="*/ 10 w 15"/>
                <a:gd name="T3" fmla="*/ 1 h 9"/>
                <a:gd name="T4" fmla="*/ 9 w 15"/>
                <a:gd name="T5" fmla="*/ 0 h 9"/>
                <a:gd name="T6" fmla="*/ 8 w 15"/>
                <a:gd name="T7" fmla="*/ 0 h 9"/>
                <a:gd name="T8" fmla="*/ 7 w 15"/>
                <a:gd name="T9" fmla="*/ 0 h 9"/>
                <a:gd name="T10" fmla="*/ 6 w 15"/>
                <a:gd name="T11" fmla="*/ 0 h 9"/>
                <a:gd name="T12" fmla="*/ 5 w 15"/>
                <a:gd name="T13" fmla="*/ 0 h 9"/>
                <a:gd name="T14" fmla="*/ 4 w 15"/>
                <a:gd name="T15" fmla="*/ 0 h 9"/>
                <a:gd name="T16" fmla="*/ 3 w 15"/>
                <a:gd name="T17" fmla="*/ 0 h 9"/>
                <a:gd name="T18" fmla="*/ 3 w 15"/>
                <a:gd name="T19" fmla="*/ 0 h 9"/>
                <a:gd name="T20" fmla="*/ 2 w 15"/>
                <a:gd name="T21" fmla="*/ 0 h 9"/>
                <a:gd name="T22" fmla="*/ 1 w 15"/>
                <a:gd name="T23" fmla="*/ 0 h 9"/>
                <a:gd name="T24" fmla="*/ 1 w 15"/>
                <a:gd name="T25" fmla="*/ 1 h 9"/>
                <a:gd name="T26" fmla="*/ 0 w 15"/>
                <a:gd name="T27" fmla="*/ 1 h 9"/>
                <a:gd name="T28" fmla="*/ 0 w 15"/>
                <a:gd name="T29" fmla="*/ 2 h 9"/>
                <a:gd name="T30" fmla="*/ 0 w 15"/>
                <a:gd name="T31" fmla="*/ 2 h 9"/>
                <a:gd name="T32" fmla="*/ 0 w 15"/>
                <a:gd name="T33" fmla="*/ 3 h 9"/>
                <a:gd name="T34" fmla="*/ 0 w 15"/>
                <a:gd name="T35" fmla="*/ 3 h 9"/>
                <a:gd name="T36" fmla="*/ 0 w 15"/>
                <a:gd name="T37" fmla="*/ 4 h 9"/>
                <a:gd name="T38" fmla="*/ 1 w 15"/>
                <a:gd name="T39" fmla="*/ 5 h 9"/>
                <a:gd name="T40" fmla="*/ 1 w 15"/>
                <a:gd name="T41" fmla="*/ 5 h 9"/>
                <a:gd name="T42" fmla="*/ 2 w 15"/>
                <a:gd name="T43" fmla="*/ 6 h 9"/>
                <a:gd name="T44" fmla="*/ 2 w 15"/>
                <a:gd name="T45" fmla="*/ 7 h 9"/>
                <a:gd name="T46" fmla="*/ 3 w 15"/>
                <a:gd name="T47" fmla="*/ 7 h 9"/>
                <a:gd name="T48" fmla="*/ 4 w 15"/>
                <a:gd name="T49" fmla="*/ 8 h 9"/>
                <a:gd name="T50" fmla="*/ 5 w 15"/>
                <a:gd name="T51" fmla="*/ 8 h 9"/>
                <a:gd name="T52" fmla="*/ 6 w 15"/>
                <a:gd name="T53" fmla="*/ 8 h 9"/>
                <a:gd name="T54" fmla="*/ 7 w 15"/>
                <a:gd name="T55" fmla="*/ 9 h 9"/>
                <a:gd name="T56" fmla="*/ 8 w 15"/>
                <a:gd name="T57" fmla="*/ 9 h 9"/>
                <a:gd name="T58" fmla="*/ 9 w 15"/>
                <a:gd name="T59" fmla="*/ 9 h 9"/>
                <a:gd name="T60" fmla="*/ 10 w 15"/>
                <a:gd name="T61" fmla="*/ 9 h 9"/>
                <a:gd name="T62" fmla="*/ 11 w 15"/>
                <a:gd name="T63" fmla="*/ 9 h 9"/>
                <a:gd name="T64" fmla="*/ 11 w 15"/>
                <a:gd name="T65" fmla="*/ 9 h 9"/>
                <a:gd name="T66" fmla="*/ 12 w 15"/>
                <a:gd name="T67" fmla="*/ 9 h 9"/>
                <a:gd name="T68" fmla="*/ 13 w 15"/>
                <a:gd name="T69" fmla="*/ 9 h 9"/>
                <a:gd name="T70" fmla="*/ 13 w 15"/>
                <a:gd name="T71" fmla="*/ 8 h 9"/>
                <a:gd name="T72" fmla="*/ 14 w 15"/>
                <a:gd name="T73" fmla="*/ 8 h 9"/>
                <a:gd name="T74" fmla="*/ 14 w 15"/>
                <a:gd name="T75" fmla="*/ 8 h 9"/>
                <a:gd name="T76" fmla="*/ 15 w 15"/>
                <a:gd name="T77" fmla="*/ 7 h 9"/>
                <a:gd name="T78" fmla="*/ 15 w 15"/>
                <a:gd name="T79" fmla="*/ 7 h 9"/>
                <a:gd name="T80" fmla="*/ 15 w 15"/>
                <a:gd name="T81" fmla="*/ 6 h 9"/>
                <a:gd name="T82" fmla="*/ 14 w 15"/>
                <a:gd name="T83" fmla="*/ 5 h 9"/>
                <a:gd name="T84" fmla="*/ 14 w 15"/>
                <a:gd name="T85" fmla="*/ 5 h 9"/>
                <a:gd name="T86" fmla="*/ 14 w 15"/>
                <a:gd name="T87" fmla="*/ 4 h 9"/>
                <a:gd name="T88" fmla="*/ 13 w 15"/>
                <a:gd name="T89" fmla="*/ 3 h 9"/>
                <a:gd name="T90" fmla="*/ 13 w 15"/>
                <a:gd name="T91" fmla="*/ 3 h 9"/>
                <a:gd name="T92" fmla="*/ 12 w 15"/>
                <a:gd name="T93" fmla="*/ 2 h 9"/>
                <a:gd name="T94" fmla="*/ 11 w 15"/>
                <a:gd name="T9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lnTo>
                    <a:pt x="11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auto">
            <a:xfrm>
              <a:off x="5454650" y="3357563"/>
              <a:ext cx="23813" cy="14288"/>
            </a:xfrm>
            <a:custGeom>
              <a:avLst/>
              <a:gdLst>
                <a:gd name="T0" fmla="*/ 11 w 15"/>
                <a:gd name="T1" fmla="*/ 2 h 9"/>
                <a:gd name="T2" fmla="*/ 10 w 15"/>
                <a:gd name="T3" fmla="*/ 1 h 9"/>
                <a:gd name="T4" fmla="*/ 9 w 15"/>
                <a:gd name="T5" fmla="*/ 1 h 9"/>
                <a:gd name="T6" fmla="*/ 8 w 15"/>
                <a:gd name="T7" fmla="*/ 1 h 9"/>
                <a:gd name="T8" fmla="*/ 7 w 15"/>
                <a:gd name="T9" fmla="*/ 0 h 9"/>
                <a:gd name="T10" fmla="*/ 6 w 15"/>
                <a:gd name="T11" fmla="*/ 0 h 9"/>
                <a:gd name="T12" fmla="*/ 5 w 15"/>
                <a:gd name="T13" fmla="*/ 0 h 9"/>
                <a:gd name="T14" fmla="*/ 4 w 15"/>
                <a:gd name="T15" fmla="*/ 0 h 9"/>
                <a:gd name="T16" fmla="*/ 3 w 15"/>
                <a:gd name="T17" fmla="*/ 0 h 9"/>
                <a:gd name="T18" fmla="*/ 3 w 15"/>
                <a:gd name="T19" fmla="*/ 0 h 9"/>
                <a:gd name="T20" fmla="*/ 2 w 15"/>
                <a:gd name="T21" fmla="*/ 1 h 9"/>
                <a:gd name="T22" fmla="*/ 1 w 15"/>
                <a:gd name="T23" fmla="*/ 1 h 9"/>
                <a:gd name="T24" fmla="*/ 1 w 15"/>
                <a:gd name="T25" fmla="*/ 1 h 9"/>
                <a:gd name="T26" fmla="*/ 1 w 15"/>
                <a:gd name="T27" fmla="*/ 2 h 9"/>
                <a:gd name="T28" fmla="*/ 0 w 15"/>
                <a:gd name="T29" fmla="*/ 2 h 9"/>
                <a:gd name="T30" fmla="*/ 0 w 15"/>
                <a:gd name="T31" fmla="*/ 3 h 9"/>
                <a:gd name="T32" fmla="*/ 0 w 15"/>
                <a:gd name="T33" fmla="*/ 3 h 9"/>
                <a:gd name="T34" fmla="*/ 0 w 15"/>
                <a:gd name="T35" fmla="*/ 4 h 9"/>
                <a:gd name="T36" fmla="*/ 1 w 15"/>
                <a:gd name="T37" fmla="*/ 4 h 9"/>
                <a:gd name="T38" fmla="*/ 1 w 15"/>
                <a:gd name="T39" fmla="*/ 5 h 9"/>
                <a:gd name="T40" fmla="*/ 1 w 15"/>
                <a:gd name="T41" fmla="*/ 6 h 9"/>
                <a:gd name="T42" fmla="*/ 2 w 15"/>
                <a:gd name="T43" fmla="*/ 6 h 9"/>
                <a:gd name="T44" fmla="*/ 3 w 15"/>
                <a:gd name="T45" fmla="*/ 7 h 9"/>
                <a:gd name="T46" fmla="*/ 3 w 15"/>
                <a:gd name="T47" fmla="*/ 7 h 9"/>
                <a:gd name="T48" fmla="*/ 4 w 15"/>
                <a:gd name="T49" fmla="*/ 8 h 9"/>
                <a:gd name="T50" fmla="*/ 5 w 15"/>
                <a:gd name="T51" fmla="*/ 8 h 9"/>
                <a:gd name="T52" fmla="*/ 6 w 15"/>
                <a:gd name="T53" fmla="*/ 8 h 9"/>
                <a:gd name="T54" fmla="*/ 7 w 15"/>
                <a:gd name="T55" fmla="*/ 9 h 9"/>
                <a:gd name="T56" fmla="*/ 8 w 15"/>
                <a:gd name="T57" fmla="*/ 9 h 9"/>
                <a:gd name="T58" fmla="*/ 9 w 15"/>
                <a:gd name="T59" fmla="*/ 9 h 9"/>
                <a:gd name="T60" fmla="*/ 10 w 15"/>
                <a:gd name="T61" fmla="*/ 9 h 9"/>
                <a:gd name="T62" fmla="*/ 11 w 15"/>
                <a:gd name="T63" fmla="*/ 9 h 9"/>
                <a:gd name="T64" fmla="*/ 11 w 15"/>
                <a:gd name="T65" fmla="*/ 9 h 9"/>
                <a:gd name="T66" fmla="*/ 12 w 15"/>
                <a:gd name="T67" fmla="*/ 9 h 9"/>
                <a:gd name="T68" fmla="*/ 13 w 15"/>
                <a:gd name="T69" fmla="*/ 9 h 9"/>
                <a:gd name="T70" fmla="*/ 13 w 15"/>
                <a:gd name="T71" fmla="*/ 8 h 9"/>
                <a:gd name="T72" fmla="*/ 14 w 15"/>
                <a:gd name="T73" fmla="*/ 8 h 9"/>
                <a:gd name="T74" fmla="*/ 14 w 15"/>
                <a:gd name="T75" fmla="*/ 8 h 9"/>
                <a:gd name="T76" fmla="*/ 15 w 15"/>
                <a:gd name="T77" fmla="*/ 7 h 9"/>
                <a:gd name="T78" fmla="*/ 15 w 15"/>
                <a:gd name="T79" fmla="*/ 7 h 9"/>
                <a:gd name="T80" fmla="*/ 15 w 15"/>
                <a:gd name="T81" fmla="*/ 6 h 9"/>
                <a:gd name="T82" fmla="*/ 15 w 15"/>
                <a:gd name="T83" fmla="*/ 6 h 9"/>
                <a:gd name="T84" fmla="*/ 14 w 15"/>
                <a:gd name="T85" fmla="*/ 5 h 9"/>
                <a:gd name="T86" fmla="*/ 14 w 15"/>
                <a:gd name="T87" fmla="*/ 4 h 9"/>
                <a:gd name="T88" fmla="*/ 13 w 15"/>
                <a:gd name="T89" fmla="*/ 4 h 9"/>
                <a:gd name="T90" fmla="*/ 13 w 15"/>
                <a:gd name="T91" fmla="*/ 3 h 9"/>
                <a:gd name="T92" fmla="*/ 12 w 15"/>
                <a:gd name="T93" fmla="*/ 3 h 9"/>
                <a:gd name="T94" fmla="*/ 11 w 15"/>
                <a:gd name="T9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lnTo>
                    <a:pt x="11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1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4187657" y="2712462"/>
            <a:ext cx="3588624" cy="2483192"/>
            <a:chOff x="2211387" y="3309938"/>
            <a:chExt cx="3179763" cy="220027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5" name="Freeform 61"/>
            <p:cNvSpPr>
              <a:spLocks/>
            </p:cNvSpPr>
            <p:nvPr/>
          </p:nvSpPr>
          <p:spPr bwMode="auto">
            <a:xfrm>
              <a:off x="2211387" y="5480051"/>
              <a:ext cx="38100" cy="30163"/>
            </a:xfrm>
            <a:custGeom>
              <a:avLst/>
              <a:gdLst>
                <a:gd name="T0" fmla="*/ 3 w 24"/>
                <a:gd name="T1" fmla="*/ 15 h 19"/>
                <a:gd name="T2" fmla="*/ 2 w 24"/>
                <a:gd name="T3" fmla="*/ 14 h 19"/>
                <a:gd name="T4" fmla="*/ 1 w 24"/>
                <a:gd name="T5" fmla="*/ 13 h 19"/>
                <a:gd name="T6" fmla="*/ 1 w 24"/>
                <a:gd name="T7" fmla="*/ 12 h 19"/>
                <a:gd name="T8" fmla="*/ 0 w 24"/>
                <a:gd name="T9" fmla="*/ 11 h 19"/>
                <a:gd name="T10" fmla="*/ 0 w 24"/>
                <a:gd name="T11" fmla="*/ 9 h 19"/>
                <a:gd name="T12" fmla="*/ 0 w 24"/>
                <a:gd name="T13" fmla="*/ 8 h 19"/>
                <a:gd name="T14" fmla="*/ 0 w 24"/>
                <a:gd name="T15" fmla="*/ 7 h 19"/>
                <a:gd name="T16" fmla="*/ 1 w 24"/>
                <a:gd name="T17" fmla="*/ 6 h 19"/>
                <a:gd name="T18" fmla="*/ 1 w 24"/>
                <a:gd name="T19" fmla="*/ 5 h 19"/>
                <a:gd name="T20" fmla="*/ 2 w 24"/>
                <a:gd name="T21" fmla="*/ 3 h 19"/>
                <a:gd name="T22" fmla="*/ 3 w 24"/>
                <a:gd name="T23" fmla="*/ 3 h 19"/>
                <a:gd name="T24" fmla="*/ 4 w 24"/>
                <a:gd name="T25" fmla="*/ 2 h 19"/>
                <a:gd name="T26" fmla="*/ 5 w 24"/>
                <a:gd name="T27" fmla="*/ 1 h 19"/>
                <a:gd name="T28" fmla="*/ 7 w 24"/>
                <a:gd name="T29" fmla="*/ 1 h 19"/>
                <a:gd name="T30" fmla="*/ 8 w 24"/>
                <a:gd name="T31" fmla="*/ 0 h 19"/>
                <a:gd name="T32" fmla="*/ 10 w 24"/>
                <a:gd name="T33" fmla="*/ 0 h 19"/>
                <a:gd name="T34" fmla="*/ 11 w 24"/>
                <a:gd name="T35" fmla="*/ 0 h 19"/>
                <a:gd name="T36" fmla="*/ 13 w 24"/>
                <a:gd name="T37" fmla="*/ 0 h 19"/>
                <a:gd name="T38" fmla="*/ 15 w 24"/>
                <a:gd name="T39" fmla="*/ 1 h 19"/>
                <a:gd name="T40" fmla="*/ 16 w 24"/>
                <a:gd name="T41" fmla="*/ 1 h 19"/>
                <a:gd name="T42" fmla="*/ 18 w 24"/>
                <a:gd name="T43" fmla="*/ 2 h 19"/>
                <a:gd name="T44" fmla="*/ 19 w 24"/>
                <a:gd name="T45" fmla="*/ 3 h 19"/>
                <a:gd name="T46" fmla="*/ 20 w 24"/>
                <a:gd name="T47" fmla="*/ 3 h 19"/>
                <a:gd name="T48" fmla="*/ 21 w 24"/>
                <a:gd name="T49" fmla="*/ 5 h 19"/>
                <a:gd name="T50" fmla="*/ 23 w 24"/>
                <a:gd name="T51" fmla="*/ 6 h 19"/>
                <a:gd name="T52" fmla="*/ 23 w 24"/>
                <a:gd name="T53" fmla="*/ 7 h 19"/>
                <a:gd name="T54" fmla="*/ 24 w 24"/>
                <a:gd name="T55" fmla="*/ 8 h 19"/>
                <a:gd name="T56" fmla="*/ 24 w 24"/>
                <a:gd name="T57" fmla="*/ 9 h 19"/>
                <a:gd name="T58" fmla="*/ 24 w 24"/>
                <a:gd name="T59" fmla="*/ 10 h 19"/>
                <a:gd name="T60" fmla="*/ 24 w 24"/>
                <a:gd name="T61" fmla="*/ 12 h 19"/>
                <a:gd name="T62" fmla="*/ 24 w 24"/>
                <a:gd name="T63" fmla="*/ 13 h 19"/>
                <a:gd name="T64" fmla="*/ 24 w 24"/>
                <a:gd name="T65" fmla="*/ 14 h 19"/>
                <a:gd name="T66" fmla="*/ 23 w 24"/>
                <a:gd name="T67" fmla="*/ 15 h 19"/>
                <a:gd name="T68" fmla="*/ 22 w 24"/>
                <a:gd name="T69" fmla="*/ 16 h 19"/>
                <a:gd name="T70" fmla="*/ 21 w 24"/>
                <a:gd name="T71" fmla="*/ 17 h 19"/>
                <a:gd name="T72" fmla="*/ 20 w 24"/>
                <a:gd name="T73" fmla="*/ 18 h 19"/>
                <a:gd name="T74" fmla="*/ 19 w 24"/>
                <a:gd name="T75" fmla="*/ 18 h 19"/>
                <a:gd name="T76" fmla="*/ 17 w 24"/>
                <a:gd name="T77" fmla="*/ 19 h 19"/>
                <a:gd name="T78" fmla="*/ 16 w 24"/>
                <a:gd name="T79" fmla="*/ 19 h 19"/>
                <a:gd name="T80" fmla="*/ 14 w 24"/>
                <a:gd name="T81" fmla="*/ 19 h 19"/>
                <a:gd name="T82" fmla="*/ 12 w 24"/>
                <a:gd name="T83" fmla="*/ 19 h 19"/>
                <a:gd name="T84" fmla="*/ 11 w 24"/>
                <a:gd name="T85" fmla="*/ 19 h 19"/>
                <a:gd name="T86" fmla="*/ 9 w 24"/>
                <a:gd name="T87" fmla="*/ 19 h 19"/>
                <a:gd name="T88" fmla="*/ 8 w 24"/>
                <a:gd name="T89" fmla="*/ 18 h 19"/>
                <a:gd name="T90" fmla="*/ 6 w 24"/>
                <a:gd name="T91" fmla="*/ 17 h 19"/>
                <a:gd name="T92" fmla="*/ 5 w 24"/>
                <a:gd name="T93" fmla="*/ 16 h 19"/>
                <a:gd name="T94" fmla="*/ 3 w 24"/>
                <a:gd name="T95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" h="19">
                  <a:moveTo>
                    <a:pt x="3" y="16"/>
                  </a:moveTo>
                  <a:lnTo>
                    <a:pt x="3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6" name="Freeform 63"/>
            <p:cNvSpPr>
              <a:spLocks/>
            </p:cNvSpPr>
            <p:nvPr/>
          </p:nvSpPr>
          <p:spPr bwMode="auto">
            <a:xfrm>
              <a:off x="2384425" y="5360988"/>
              <a:ext cx="38100" cy="28575"/>
            </a:xfrm>
            <a:custGeom>
              <a:avLst/>
              <a:gdLst>
                <a:gd name="T0" fmla="*/ 3 w 24"/>
                <a:gd name="T1" fmla="*/ 14 h 18"/>
                <a:gd name="T2" fmla="*/ 2 w 24"/>
                <a:gd name="T3" fmla="*/ 13 h 18"/>
                <a:gd name="T4" fmla="*/ 1 w 24"/>
                <a:gd name="T5" fmla="*/ 12 h 18"/>
                <a:gd name="T6" fmla="*/ 1 w 24"/>
                <a:gd name="T7" fmla="*/ 11 h 18"/>
                <a:gd name="T8" fmla="*/ 0 w 24"/>
                <a:gd name="T9" fmla="*/ 10 h 18"/>
                <a:gd name="T10" fmla="*/ 0 w 24"/>
                <a:gd name="T11" fmla="*/ 9 h 18"/>
                <a:gd name="T12" fmla="*/ 0 w 24"/>
                <a:gd name="T13" fmla="*/ 8 h 18"/>
                <a:gd name="T14" fmla="*/ 0 w 24"/>
                <a:gd name="T15" fmla="*/ 6 h 18"/>
                <a:gd name="T16" fmla="*/ 1 w 24"/>
                <a:gd name="T17" fmla="*/ 5 h 18"/>
                <a:gd name="T18" fmla="*/ 1 w 24"/>
                <a:gd name="T19" fmla="*/ 4 h 18"/>
                <a:gd name="T20" fmla="*/ 2 w 24"/>
                <a:gd name="T21" fmla="*/ 3 h 18"/>
                <a:gd name="T22" fmla="*/ 3 w 24"/>
                <a:gd name="T23" fmla="*/ 2 h 18"/>
                <a:gd name="T24" fmla="*/ 4 w 24"/>
                <a:gd name="T25" fmla="*/ 1 h 18"/>
                <a:gd name="T26" fmla="*/ 5 w 24"/>
                <a:gd name="T27" fmla="*/ 1 h 18"/>
                <a:gd name="T28" fmla="*/ 7 w 24"/>
                <a:gd name="T29" fmla="*/ 0 h 18"/>
                <a:gd name="T30" fmla="*/ 8 w 24"/>
                <a:gd name="T31" fmla="*/ 0 h 18"/>
                <a:gd name="T32" fmla="*/ 10 w 24"/>
                <a:gd name="T33" fmla="*/ 0 h 18"/>
                <a:gd name="T34" fmla="*/ 12 w 24"/>
                <a:gd name="T35" fmla="*/ 0 h 18"/>
                <a:gd name="T36" fmla="*/ 13 w 24"/>
                <a:gd name="T37" fmla="*/ 0 h 18"/>
                <a:gd name="T38" fmla="*/ 15 w 24"/>
                <a:gd name="T39" fmla="*/ 0 h 18"/>
                <a:gd name="T40" fmla="*/ 16 w 24"/>
                <a:gd name="T41" fmla="*/ 1 h 18"/>
                <a:gd name="T42" fmla="*/ 18 w 24"/>
                <a:gd name="T43" fmla="*/ 1 h 18"/>
                <a:gd name="T44" fmla="*/ 19 w 24"/>
                <a:gd name="T45" fmla="*/ 2 h 18"/>
                <a:gd name="T46" fmla="*/ 20 w 24"/>
                <a:gd name="T47" fmla="*/ 3 h 18"/>
                <a:gd name="T48" fmla="*/ 22 w 24"/>
                <a:gd name="T49" fmla="*/ 4 h 18"/>
                <a:gd name="T50" fmla="*/ 22 w 24"/>
                <a:gd name="T51" fmla="*/ 5 h 18"/>
                <a:gd name="T52" fmla="*/ 23 w 24"/>
                <a:gd name="T53" fmla="*/ 6 h 18"/>
                <a:gd name="T54" fmla="*/ 24 w 24"/>
                <a:gd name="T55" fmla="*/ 8 h 18"/>
                <a:gd name="T56" fmla="*/ 24 w 24"/>
                <a:gd name="T57" fmla="*/ 9 h 18"/>
                <a:gd name="T58" fmla="*/ 24 w 24"/>
                <a:gd name="T59" fmla="*/ 10 h 18"/>
                <a:gd name="T60" fmla="*/ 24 w 24"/>
                <a:gd name="T61" fmla="*/ 11 h 18"/>
                <a:gd name="T62" fmla="*/ 24 w 24"/>
                <a:gd name="T63" fmla="*/ 12 h 18"/>
                <a:gd name="T64" fmla="*/ 24 w 24"/>
                <a:gd name="T65" fmla="*/ 13 h 18"/>
                <a:gd name="T66" fmla="*/ 23 w 24"/>
                <a:gd name="T67" fmla="*/ 14 h 18"/>
                <a:gd name="T68" fmla="*/ 22 w 24"/>
                <a:gd name="T69" fmla="*/ 15 h 18"/>
                <a:gd name="T70" fmla="*/ 21 w 24"/>
                <a:gd name="T71" fmla="*/ 16 h 18"/>
                <a:gd name="T72" fmla="*/ 20 w 24"/>
                <a:gd name="T73" fmla="*/ 17 h 18"/>
                <a:gd name="T74" fmla="*/ 19 w 24"/>
                <a:gd name="T75" fmla="*/ 18 h 18"/>
                <a:gd name="T76" fmla="*/ 17 w 24"/>
                <a:gd name="T77" fmla="*/ 18 h 18"/>
                <a:gd name="T78" fmla="*/ 16 w 24"/>
                <a:gd name="T79" fmla="*/ 18 h 18"/>
                <a:gd name="T80" fmla="*/ 14 w 24"/>
                <a:gd name="T81" fmla="*/ 18 h 18"/>
                <a:gd name="T82" fmla="*/ 13 w 24"/>
                <a:gd name="T83" fmla="*/ 18 h 18"/>
                <a:gd name="T84" fmla="*/ 11 w 24"/>
                <a:gd name="T85" fmla="*/ 18 h 18"/>
                <a:gd name="T86" fmla="*/ 9 w 24"/>
                <a:gd name="T87" fmla="*/ 18 h 18"/>
                <a:gd name="T88" fmla="*/ 8 w 24"/>
                <a:gd name="T89" fmla="*/ 17 h 18"/>
                <a:gd name="T90" fmla="*/ 6 w 24"/>
                <a:gd name="T91" fmla="*/ 17 h 18"/>
                <a:gd name="T92" fmla="*/ 5 w 24"/>
                <a:gd name="T93" fmla="*/ 16 h 18"/>
                <a:gd name="T94" fmla="*/ 4 w 24"/>
                <a:gd name="T9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" h="18">
                  <a:moveTo>
                    <a:pt x="4" y="15"/>
                  </a:move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7" name="Freeform 65"/>
            <p:cNvSpPr>
              <a:spLocks/>
            </p:cNvSpPr>
            <p:nvPr/>
          </p:nvSpPr>
          <p:spPr bwMode="auto">
            <a:xfrm>
              <a:off x="2552700" y="5245101"/>
              <a:ext cx="38100" cy="28575"/>
            </a:xfrm>
            <a:custGeom>
              <a:avLst/>
              <a:gdLst>
                <a:gd name="T0" fmla="*/ 3 w 24"/>
                <a:gd name="T1" fmla="*/ 14 h 18"/>
                <a:gd name="T2" fmla="*/ 3 w 24"/>
                <a:gd name="T3" fmla="*/ 13 h 18"/>
                <a:gd name="T4" fmla="*/ 2 w 24"/>
                <a:gd name="T5" fmla="*/ 12 h 18"/>
                <a:gd name="T6" fmla="*/ 1 w 24"/>
                <a:gd name="T7" fmla="*/ 11 h 18"/>
                <a:gd name="T8" fmla="*/ 1 w 24"/>
                <a:gd name="T9" fmla="*/ 10 h 18"/>
                <a:gd name="T10" fmla="*/ 0 w 24"/>
                <a:gd name="T11" fmla="*/ 8 h 18"/>
                <a:gd name="T12" fmla="*/ 0 w 24"/>
                <a:gd name="T13" fmla="*/ 7 h 18"/>
                <a:gd name="T14" fmla="*/ 1 w 24"/>
                <a:gd name="T15" fmla="*/ 6 h 18"/>
                <a:gd name="T16" fmla="*/ 1 w 24"/>
                <a:gd name="T17" fmla="*/ 5 h 18"/>
                <a:gd name="T18" fmla="*/ 1 w 24"/>
                <a:gd name="T19" fmla="*/ 4 h 18"/>
                <a:gd name="T20" fmla="*/ 2 w 24"/>
                <a:gd name="T21" fmla="*/ 3 h 18"/>
                <a:gd name="T22" fmla="*/ 3 w 24"/>
                <a:gd name="T23" fmla="*/ 2 h 18"/>
                <a:gd name="T24" fmla="*/ 4 w 24"/>
                <a:gd name="T25" fmla="*/ 1 h 18"/>
                <a:gd name="T26" fmla="*/ 6 w 24"/>
                <a:gd name="T27" fmla="*/ 1 h 18"/>
                <a:gd name="T28" fmla="*/ 7 w 24"/>
                <a:gd name="T29" fmla="*/ 0 h 18"/>
                <a:gd name="T30" fmla="*/ 8 w 24"/>
                <a:gd name="T31" fmla="*/ 0 h 18"/>
                <a:gd name="T32" fmla="*/ 10 w 24"/>
                <a:gd name="T33" fmla="*/ 0 h 18"/>
                <a:gd name="T34" fmla="*/ 11 w 24"/>
                <a:gd name="T35" fmla="*/ 0 h 18"/>
                <a:gd name="T36" fmla="*/ 13 w 24"/>
                <a:gd name="T37" fmla="*/ 0 h 18"/>
                <a:gd name="T38" fmla="*/ 15 w 24"/>
                <a:gd name="T39" fmla="*/ 0 h 18"/>
                <a:gd name="T40" fmla="*/ 16 w 24"/>
                <a:gd name="T41" fmla="*/ 1 h 18"/>
                <a:gd name="T42" fmla="*/ 18 w 24"/>
                <a:gd name="T43" fmla="*/ 1 h 18"/>
                <a:gd name="T44" fmla="*/ 19 w 24"/>
                <a:gd name="T45" fmla="*/ 2 h 18"/>
                <a:gd name="T46" fmla="*/ 20 w 24"/>
                <a:gd name="T47" fmla="*/ 3 h 18"/>
                <a:gd name="T48" fmla="*/ 21 w 24"/>
                <a:gd name="T49" fmla="*/ 4 h 18"/>
                <a:gd name="T50" fmla="*/ 22 w 24"/>
                <a:gd name="T51" fmla="*/ 5 h 18"/>
                <a:gd name="T52" fmla="*/ 23 w 24"/>
                <a:gd name="T53" fmla="*/ 6 h 18"/>
                <a:gd name="T54" fmla="*/ 24 w 24"/>
                <a:gd name="T55" fmla="*/ 7 h 18"/>
                <a:gd name="T56" fmla="*/ 24 w 24"/>
                <a:gd name="T57" fmla="*/ 8 h 18"/>
                <a:gd name="T58" fmla="*/ 24 w 24"/>
                <a:gd name="T59" fmla="*/ 10 h 18"/>
                <a:gd name="T60" fmla="*/ 24 w 24"/>
                <a:gd name="T61" fmla="*/ 11 h 18"/>
                <a:gd name="T62" fmla="*/ 24 w 24"/>
                <a:gd name="T63" fmla="*/ 12 h 18"/>
                <a:gd name="T64" fmla="*/ 24 w 24"/>
                <a:gd name="T65" fmla="*/ 13 h 18"/>
                <a:gd name="T66" fmla="*/ 23 w 24"/>
                <a:gd name="T67" fmla="*/ 14 h 18"/>
                <a:gd name="T68" fmla="*/ 22 w 24"/>
                <a:gd name="T69" fmla="*/ 15 h 18"/>
                <a:gd name="T70" fmla="*/ 21 w 24"/>
                <a:gd name="T71" fmla="*/ 16 h 18"/>
                <a:gd name="T72" fmla="*/ 20 w 24"/>
                <a:gd name="T73" fmla="*/ 16 h 18"/>
                <a:gd name="T74" fmla="*/ 19 w 24"/>
                <a:gd name="T75" fmla="*/ 17 h 18"/>
                <a:gd name="T76" fmla="*/ 18 w 24"/>
                <a:gd name="T77" fmla="*/ 17 h 18"/>
                <a:gd name="T78" fmla="*/ 16 w 24"/>
                <a:gd name="T79" fmla="*/ 18 h 18"/>
                <a:gd name="T80" fmla="*/ 14 w 24"/>
                <a:gd name="T81" fmla="*/ 18 h 18"/>
                <a:gd name="T82" fmla="*/ 13 w 24"/>
                <a:gd name="T83" fmla="*/ 18 h 18"/>
                <a:gd name="T84" fmla="*/ 11 w 24"/>
                <a:gd name="T85" fmla="*/ 18 h 18"/>
                <a:gd name="T86" fmla="*/ 10 w 24"/>
                <a:gd name="T87" fmla="*/ 17 h 18"/>
                <a:gd name="T88" fmla="*/ 8 w 24"/>
                <a:gd name="T89" fmla="*/ 17 h 18"/>
                <a:gd name="T90" fmla="*/ 7 w 24"/>
                <a:gd name="T91" fmla="*/ 16 h 18"/>
                <a:gd name="T92" fmla="*/ 5 w 24"/>
                <a:gd name="T93" fmla="*/ 15 h 18"/>
                <a:gd name="T94" fmla="*/ 4 w 24"/>
                <a:gd name="T9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" h="18">
                  <a:moveTo>
                    <a:pt x="4" y="14"/>
                  </a:move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8" name="Freeform 67"/>
            <p:cNvSpPr>
              <a:spLocks/>
            </p:cNvSpPr>
            <p:nvPr/>
          </p:nvSpPr>
          <p:spPr bwMode="auto">
            <a:xfrm>
              <a:off x="2717800" y="5132388"/>
              <a:ext cx="36513" cy="26988"/>
            </a:xfrm>
            <a:custGeom>
              <a:avLst/>
              <a:gdLst>
                <a:gd name="T0" fmla="*/ 3 w 23"/>
                <a:gd name="T1" fmla="*/ 13 h 17"/>
                <a:gd name="T2" fmla="*/ 2 w 23"/>
                <a:gd name="T3" fmla="*/ 12 h 17"/>
                <a:gd name="T4" fmla="*/ 1 w 23"/>
                <a:gd name="T5" fmla="*/ 11 h 17"/>
                <a:gd name="T6" fmla="*/ 0 w 23"/>
                <a:gd name="T7" fmla="*/ 10 h 17"/>
                <a:gd name="T8" fmla="*/ 0 w 23"/>
                <a:gd name="T9" fmla="*/ 9 h 17"/>
                <a:gd name="T10" fmla="*/ 0 w 23"/>
                <a:gd name="T11" fmla="*/ 8 h 17"/>
                <a:gd name="T12" fmla="*/ 0 w 23"/>
                <a:gd name="T13" fmla="*/ 7 h 17"/>
                <a:gd name="T14" fmla="*/ 0 w 23"/>
                <a:gd name="T15" fmla="*/ 6 h 17"/>
                <a:gd name="T16" fmla="*/ 0 w 23"/>
                <a:gd name="T17" fmla="*/ 5 h 17"/>
                <a:gd name="T18" fmla="*/ 1 w 23"/>
                <a:gd name="T19" fmla="*/ 4 h 17"/>
                <a:gd name="T20" fmla="*/ 1 w 23"/>
                <a:gd name="T21" fmla="*/ 3 h 17"/>
                <a:gd name="T22" fmla="*/ 2 w 23"/>
                <a:gd name="T23" fmla="*/ 2 h 17"/>
                <a:gd name="T24" fmla="*/ 4 w 23"/>
                <a:gd name="T25" fmla="*/ 1 h 17"/>
                <a:gd name="T26" fmla="*/ 5 w 23"/>
                <a:gd name="T27" fmla="*/ 0 h 17"/>
                <a:gd name="T28" fmla="*/ 6 w 23"/>
                <a:gd name="T29" fmla="*/ 0 h 17"/>
                <a:gd name="T30" fmla="*/ 8 w 23"/>
                <a:gd name="T31" fmla="*/ 0 h 17"/>
                <a:gd name="T32" fmla="*/ 9 w 23"/>
                <a:gd name="T33" fmla="*/ 0 h 17"/>
                <a:gd name="T34" fmla="*/ 10 w 23"/>
                <a:gd name="T35" fmla="*/ 0 h 17"/>
                <a:gd name="T36" fmla="*/ 12 w 23"/>
                <a:gd name="T37" fmla="*/ 0 h 17"/>
                <a:gd name="T38" fmla="*/ 14 w 23"/>
                <a:gd name="T39" fmla="*/ 0 h 17"/>
                <a:gd name="T40" fmla="*/ 15 w 23"/>
                <a:gd name="T41" fmla="*/ 0 h 17"/>
                <a:gd name="T42" fmla="*/ 17 w 23"/>
                <a:gd name="T43" fmla="*/ 1 h 17"/>
                <a:gd name="T44" fmla="*/ 18 w 23"/>
                <a:gd name="T45" fmla="*/ 2 h 17"/>
                <a:gd name="T46" fmla="*/ 19 w 23"/>
                <a:gd name="T47" fmla="*/ 3 h 17"/>
                <a:gd name="T48" fmla="*/ 20 w 23"/>
                <a:gd name="T49" fmla="*/ 4 h 17"/>
                <a:gd name="T50" fmla="*/ 21 w 23"/>
                <a:gd name="T51" fmla="*/ 5 h 17"/>
                <a:gd name="T52" fmla="*/ 22 w 23"/>
                <a:gd name="T53" fmla="*/ 6 h 17"/>
                <a:gd name="T54" fmla="*/ 23 w 23"/>
                <a:gd name="T55" fmla="*/ 7 h 17"/>
                <a:gd name="T56" fmla="*/ 23 w 23"/>
                <a:gd name="T57" fmla="*/ 8 h 17"/>
                <a:gd name="T58" fmla="*/ 23 w 23"/>
                <a:gd name="T59" fmla="*/ 9 h 17"/>
                <a:gd name="T60" fmla="*/ 23 w 23"/>
                <a:gd name="T61" fmla="*/ 10 h 17"/>
                <a:gd name="T62" fmla="*/ 23 w 23"/>
                <a:gd name="T63" fmla="*/ 11 h 17"/>
                <a:gd name="T64" fmla="*/ 23 w 23"/>
                <a:gd name="T65" fmla="*/ 13 h 17"/>
                <a:gd name="T66" fmla="*/ 22 w 23"/>
                <a:gd name="T67" fmla="*/ 13 h 17"/>
                <a:gd name="T68" fmla="*/ 21 w 23"/>
                <a:gd name="T69" fmla="*/ 14 h 17"/>
                <a:gd name="T70" fmla="*/ 20 w 23"/>
                <a:gd name="T71" fmla="*/ 15 h 17"/>
                <a:gd name="T72" fmla="*/ 19 w 23"/>
                <a:gd name="T73" fmla="*/ 16 h 17"/>
                <a:gd name="T74" fmla="*/ 18 w 23"/>
                <a:gd name="T75" fmla="*/ 16 h 17"/>
                <a:gd name="T76" fmla="*/ 17 w 23"/>
                <a:gd name="T77" fmla="*/ 17 h 17"/>
                <a:gd name="T78" fmla="*/ 15 w 23"/>
                <a:gd name="T79" fmla="*/ 17 h 17"/>
                <a:gd name="T80" fmla="*/ 14 w 23"/>
                <a:gd name="T81" fmla="*/ 17 h 17"/>
                <a:gd name="T82" fmla="*/ 12 w 23"/>
                <a:gd name="T83" fmla="*/ 17 h 17"/>
                <a:gd name="T84" fmla="*/ 10 w 23"/>
                <a:gd name="T85" fmla="*/ 17 h 17"/>
                <a:gd name="T86" fmla="*/ 9 w 23"/>
                <a:gd name="T87" fmla="*/ 17 h 17"/>
                <a:gd name="T88" fmla="*/ 8 w 23"/>
                <a:gd name="T89" fmla="*/ 16 h 17"/>
                <a:gd name="T90" fmla="*/ 6 w 23"/>
                <a:gd name="T91" fmla="*/ 15 h 17"/>
                <a:gd name="T92" fmla="*/ 5 w 23"/>
                <a:gd name="T93" fmla="*/ 15 h 17"/>
                <a:gd name="T94" fmla="*/ 4 w 23"/>
                <a:gd name="T9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17">
                  <a:moveTo>
                    <a:pt x="4" y="14"/>
                  </a:move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9" name="Freeform 69"/>
            <p:cNvSpPr>
              <a:spLocks/>
            </p:cNvSpPr>
            <p:nvPr/>
          </p:nvSpPr>
          <p:spPr bwMode="auto">
            <a:xfrm>
              <a:off x="2876550" y="5021263"/>
              <a:ext cx="38100" cy="26988"/>
            </a:xfrm>
            <a:custGeom>
              <a:avLst/>
              <a:gdLst>
                <a:gd name="T0" fmla="*/ 4 w 24"/>
                <a:gd name="T1" fmla="*/ 14 h 17"/>
                <a:gd name="T2" fmla="*/ 3 w 24"/>
                <a:gd name="T3" fmla="*/ 13 h 17"/>
                <a:gd name="T4" fmla="*/ 2 w 24"/>
                <a:gd name="T5" fmla="*/ 12 h 17"/>
                <a:gd name="T6" fmla="*/ 1 w 24"/>
                <a:gd name="T7" fmla="*/ 11 h 17"/>
                <a:gd name="T8" fmla="*/ 1 w 24"/>
                <a:gd name="T9" fmla="*/ 10 h 17"/>
                <a:gd name="T10" fmla="*/ 0 w 24"/>
                <a:gd name="T11" fmla="*/ 8 h 17"/>
                <a:gd name="T12" fmla="*/ 0 w 24"/>
                <a:gd name="T13" fmla="*/ 7 h 17"/>
                <a:gd name="T14" fmla="*/ 0 w 24"/>
                <a:gd name="T15" fmla="*/ 6 h 17"/>
                <a:gd name="T16" fmla="*/ 1 w 24"/>
                <a:gd name="T17" fmla="*/ 5 h 17"/>
                <a:gd name="T18" fmla="*/ 1 w 24"/>
                <a:gd name="T19" fmla="*/ 4 h 17"/>
                <a:gd name="T20" fmla="*/ 2 w 24"/>
                <a:gd name="T21" fmla="*/ 3 h 17"/>
                <a:gd name="T22" fmla="*/ 3 w 24"/>
                <a:gd name="T23" fmla="*/ 2 h 17"/>
                <a:gd name="T24" fmla="*/ 4 w 24"/>
                <a:gd name="T25" fmla="*/ 2 h 17"/>
                <a:gd name="T26" fmla="*/ 5 w 24"/>
                <a:gd name="T27" fmla="*/ 1 h 17"/>
                <a:gd name="T28" fmla="*/ 7 w 24"/>
                <a:gd name="T29" fmla="*/ 1 h 17"/>
                <a:gd name="T30" fmla="*/ 8 w 24"/>
                <a:gd name="T31" fmla="*/ 1 h 17"/>
                <a:gd name="T32" fmla="*/ 9 w 24"/>
                <a:gd name="T33" fmla="*/ 0 h 17"/>
                <a:gd name="T34" fmla="*/ 11 w 24"/>
                <a:gd name="T35" fmla="*/ 0 h 17"/>
                <a:gd name="T36" fmla="*/ 12 w 24"/>
                <a:gd name="T37" fmla="*/ 1 h 17"/>
                <a:gd name="T38" fmla="*/ 14 w 24"/>
                <a:gd name="T39" fmla="*/ 1 h 17"/>
                <a:gd name="T40" fmla="*/ 15 w 24"/>
                <a:gd name="T41" fmla="*/ 1 h 17"/>
                <a:gd name="T42" fmla="*/ 17 w 24"/>
                <a:gd name="T43" fmla="*/ 2 h 17"/>
                <a:gd name="T44" fmla="*/ 18 w 24"/>
                <a:gd name="T45" fmla="*/ 2 h 17"/>
                <a:gd name="T46" fmla="*/ 19 w 24"/>
                <a:gd name="T47" fmla="*/ 3 h 17"/>
                <a:gd name="T48" fmla="*/ 21 w 24"/>
                <a:gd name="T49" fmla="*/ 4 h 17"/>
                <a:gd name="T50" fmla="*/ 21 w 24"/>
                <a:gd name="T51" fmla="*/ 5 h 17"/>
                <a:gd name="T52" fmla="*/ 22 w 24"/>
                <a:gd name="T53" fmla="*/ 6 h 17"/>
                <a:gd name="T54" fmla="*/ 23 w 24"/>
                <a:gd name="T55" fmla="*/ 7 h 17"/>
                <a:gd name="T56" fmla="*/ 23 w 24"/>
                <a:gd name="T57" fmla="*/ 8 h 17"/>
                <a:gd name="T58" fmla="*/ 24 w 24"/>
                <a:gd name="T59" fmla="*/ 10 h 17"/>
                <a:gd name="T60" fmla="*/ 24 w 24"/>
                <a:gd name="T61" fmla="*/ 11 h 17"/>
                <a:gd name="T62" fmla="*/ 23 w 24"/>
                <a:gd name="T63" fmla="*/ 12 h 17"/>
                <a:gd name="T64" fmla="*/ 23 w 24"/>
                <a:gd name="T65" fmla="*/ 13 h 17"/>
                <a:gd name="T66" fmla="*/ 22 w 24"/>
                <a:gd name="T67" fmla="*/ 14 h 17"/>
                <a:gd name="T68" fmla="*/ 22 w 24"/>
                <a:gd name="T69" fmla="*/ 15 h 17"/>
                <a:gd name="T70" fmla="*/ 21 w 24"/>
                <a:gd name="T71" fmla="*/ 16 h 17"/>
                <a:gd name="T72" fmla="*/ 20 w 24"/>
                <a:gd name="T73" fmla="*/ 16 h 17"/>
                <a:gd name="T74" fmla="*/ 18 w 24"/>
                <a:gd name="T75" fmla="*/ 17 h 17"/>
                <a:gd name="T76" fmla="*/ 17 w 24"/>
                <a:gd name="T77" fmla="*/ 17 h 17"/>
                <a:gd name="T78" fmla="*/ 16 w 24"/>
                <a:gd name="T79" fmla="*/ 17 h 17"/>
                <a:gd name="T80" fmla="*/ 14 w 24"/>
                <a:gd name="T81" fmla="*/ 17 h 17"/>
                <a:gd name="T82" fmla="*/ 13 w 24"/>
                <a:gd name="T83" fmla="*/ 17 h 17"/>
                <a:gd name="T84" fmla="*/ 11 w 24"/>
                <a:gd name="T85" fmla="*/ 17 h 17"/>
                <a:gd name="T86" fmla="*/ 10 w 24"/>
                <a:gd name="T87" fmla="*/ 17 h 17"/>
                <a:gd name="T88" fmla="*/ 8 w 24"/>
                <a:gd name="T89" fmla="*/ 16 h 17"/>
                <a:gd name="T90" fmla="*/ 7 w 24"/>
                <a:gd name="T91" fmla="*/ 16 h 17"/>
                <a:gd name="T92" fmla="*/ 6 w 24"/>
                <a:gd name="T93" fmla="*/ 15 h 17"/>
                <a:gd name="T94" fmla="*/ 4 w 24"/>
                <a:gd name="T9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" h="17">
                  <a:moveTo>
                    <a:pt x="4" y="14"/>
                  </a:moveTo>
                  <a:lnTo>
                    <a:pt x="4" y="14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0" name="Freeform 71"/>
            <p:cNvSpPr>
              <a:spLocks/>
            </p:cNvSpPr>
            <p:nvPr/>
          </p:nvSpPr>
          <p:spPr bwMode="auto">
            <a:xfrm>
              <a:off x="3032125" y="4914901"/>
              <a:ext cx="36513" cy="26988"/>
            </a:xfrm>
            <a:custGeom>
              <a:avLst/>
              <a:gdLst>
                <a:gd name="T0" fmla="*/ 4 w 23"/>
                <a:gd name="T1" fmla="*/ 13 h 17"/>
                <a:gd name="T2" fmla="*/ 3 w 23"/>
                <a:gd name="T3" fmla="*/ 12 h 17"/>
                <a:gd name="T4" fmla="*/ 2 w 23"/>
                <a:gd name="T5" fmla="*/ 11 h 17"/>
                <a:gd name="T6" fmla="*/ 1 w 23"/>
                <a:gd name="T7" fmla="*/ 10 h 17"/>
                <a:gd name="T8" fmla="*/ 1 w 23"/>
                <a:gd name="T9" fmla="*/ 9 h 17"/>
                <a:gd name="T10" fmla="*/ 0 w 23"/>
                <a:gd name="T11" fmla="*/ 8 h 17"/>
                <a:gd name="T12" fmla="*/ 0 w 23"/>
                <a:gd name="T13" fmla="*/ 7 h 17"/>
                <a:gd name="T14" fmla="*/ 0 w 23"/>
                <a:gd name="T15" fmla="*/ 6 h 17"/>
                <a:gd name="T16" fmla="*/ 1 w 23"/>
                <a:gd name="T17" fmla="*/ 5 h 17"/>
                <a:gd name="T18" fmla="*/ 1 w 23"/>
                <a:gd name="T19" fmla="*/ 3 h 17"/>
                <a:gd name="T20" fmla="*/ 2 w 23"/>
                <a:gd name="T21" fmla="*/ 3 h 17"/>
                <a:gd name="T22" fmla="*/ 3 w 23"/>
                <a:gd name="T23" fmla="*/ 2 h 17"/>
                <a:gd name="T24" fmla="*/ 4 w 23"/>
                <a:gd name="T25" fmla="*/ 1 h 17"/>
                <a:gd name="T26" fmla="*/ 5 w 23"/>
                <a:gd name="T27" fmla="*/ 1 h 17"/>
                <a:gd name="T28" fmla="*/ 6 w 23"/>
                <a:gd name="T29" fmla="*/ 0 h 17"/>
                <a:gd name="T30" fmla="*/ 8 w 23"/>
                <a:gd name="T31" fmla="*/ 0 h 17"/>
                <a:gd name="T32" fmla="*/ 9 w 23"/>
                <a:gd name="T33" fmla="*/ 0 h 17"/>
                <a:gd name="T34" fmla="*/ 11 w 23"/>
                <a:gd name="T35" fmla="*/ 0 h 17"/>
                <a:gd name="T36" fmla="*/ 12 w 23"/>
                <a:gd name="T37" fmla="*/ 0 h 17"/>
                <a:gd name="T38" fmla="*/ 13 w 23"/>
                <a:gd name="T39" fmla="*/ 0 h 17"/>
                <a:gd name="T40" fmla="*/ 15 w 23"/>
                <a:gd name="T41" fmla="*/ 1 h 17"/>
                <a:gd name="T42" fmla="*/ 16 w 23"/>
                <a:gd name="T43" fmla="*/ 1 h 17"/>
                <a:gd name="T44" fmla="*/ 18 w 23"/>
                <a:gd name="T45" fmla="*/ 2 h 17"/>
                <a:gd name="T46" fmla="*/ 19 w 23"/>
                <a:gd name="T47" fmla="*/ 3 h 17"/>
                <a:gd name="T48" fmla="*/ 20 w 23"/>
                <a:gd name="T49" fmla="*/ 4 h 17"/>
                <a:gd name="T50" fmla="*/ 21 w 23"/>
                <a:gd name="T51" fmla="*/ 5 h 17"/>
                <a:gd name="T52" fmla="*/ 22 w 23"/>
                <a:gd name="T53" fmla="*/ 6 h 17"/>
                <a:gd name="T54" fmla="*/ 22 w 23"/>
                <a:gd name="T55" fmla="*/ 7 h 17"/>
                <a:gd name="T56" fmla="*/ 23 w 23"/>
                <a:gd name="T57" fmla="*/ 8 h 17"/>
                <a:gd name="T58" fmla="*/ 23 w 23"/>
                <a:gd name="T59" fmla="*/ 9 h 17"/>
                <a:gd name="T60" fmla="*/ 23 w 23"/>
                <a:gd name="T61" fmla="*/ 10 h 17"/>
                <a:gd name="T62" fmla="*/ 23 w 23"/>
                <a:gd name="T63" fmla="*/ 11 h 17"/>
                <a:gd name="T64" fmla="*/ 23 w 23"/>
                <a:gd name="T65" fmla="*/ 12 h 17"/>
                <a:gd name="T66" fmla="*/ 22 w 23"/>
                <a:gd name="T67" fmla="*/ 13 h 17"/>
                <a:gd name="T68" fmla="*/ 21 w 23"/>
                <a:gd name="T69" fmla="*/ 14 h 17"/>
                <a:gd name="T70" fmla="*/ 20 w 23"/>
                <a:gd name="T71" fmla="*/ 15 h 17"/>
                <a:gd name="T72" fmla="*/ 19 w 23"/>
                <a:gd name="T73" fmla="*/ 15 h 17"/>
                <a:gd name="T74" fmla="*/ 18 w 23"/>
                <a:gd name="T75" fmla="*/ 16 h 17"/>
                <a:gd name="T76" fmla="*/ 17 w 23"/>
                <a:gd name="T77" fmla="*/ 16 h 17"/>
                <a:gd name="T78" fmla="*/ 16 w 23"/>
                <a:gd name="T79" fmla="*/ 16 h 17"/>
                <a:gd name="T80" fmla="*/ 14 w 23"/>
                <a:gd name="T81" fmla="*/ 17 h 17"/>
                <a:gd name="T82" fmla="*/ 13 w 23"/>
                <a:gd name="T83" fmla="*/ 17 h 17"/>
                <a:gd name="T84" fmla="*/ 11 w 23"/>
                <a:gd name="T85" fmla="*/ 16 h 17"/>
                <a:gd name="T86" fmla="*/ 9 w 23"/>
                <a:gd name="T87" fmla="*/ 16 h 17"/>
                <a:gd name="T88" fmla="*/ 8 w 23"/>
                <a:gd name="T89" fmla="*/ 16 h 17"/>
                <a:gd name="T90" fmla="*/ 7 w 23"/>
                <a:gd name="T91" fmla="*/ 15 h 17"/>
                <a:gd name="T92" fmla="*/ 5 w 23"/>
                <a:gd name="T93" fmla="*/ 14 h 17"/>
                <a:gd name="T94" fmla="*/ 4 w 23"/>
                <a:gd name="T9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17">
                  <a:moveTo>
                    <a:pt x="4" y="14"/>
                  </a:moveTo>
                  <a:lnTo>
                    <a:pt x="4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1" name="Freeform 77"/>
            <p:cNvSpPr>
              <a:spLocks/>
            </p:cNvSpPr>
            <p:nvPr/>
          </p:nvSpPr>
          <p:spPr bwMode="auto">
            <a:xfrm>
              <a:off x="3184525" y="4810126"/>
              <a:ext cx="34925" cy="26988"/>
            </a:xfrm>
            <a:custGeom>
              <a:avLst/>
              <a:gdLst>
                <a:gd name="T0" fmla="*/ 3 w 22"/>
                <a:gd name="T1" fmla="*/ 13 h 17"/>
                <a:gd name="T2" fmla="*/ 2 w 22"/>
                <a:gd name="T3" fmla="*/ 12 h 17"/>
                <a:gd name="T4" fmla="*/ 1 w 22"/>
                <a:gd name="T5" fmla="*/ 11 h 17"/>
                <a:gd name="T6" fmla="*/ 1 w 22"/>
                <a:gd name="T7" fmla="*/ 10 h 17"/>
                <a:gd name="T8" fmla="*/ 0 w 22"/>
                <a:gd name="T9" fmla="*/ 9 h 17"/>
                <a:gd name="T10" fmla="*/ 0 w 22"/>
                <a:gd name="T11" fmla="*/ 8 h 17"/>
                <a:gd name="T12" fmla="*/ 0 w 22"/>
                <a:gd name="T13" fmla="*/ 7 h 17"/>
                <a:gd name="T14" fmla="*/ 0 w 22"/>
                <a:gd name="T15" fmla="*/ 6 h 17"/>
                <a:gd name="T16" fmla="*/ 0 w 22"/>
                <a:gd name="T17" fmla="*/ 5 h 17"/>
                <a:gd name="T18" fmla="*/ 1 w 22"/>
                <a:gd name="T19" fmla="*/ 4 h 17"/>
                <a:gd name="T20" fmla="*/ 1 w 22"/>
                <a:gd name="T21" fmla="*/ 3 h 17"/>
                <a:gd name="T22" fmla="*/ 2 w 22"/>
                <a:gd name="T23" fmla="*/ 2 h 17"/>
                <a:gd name="T24" fmla="*/ 3 w 22"/>
                <a:gd name="T25" fmla="*/ 1 h 17"/>
                <a:gd name="T26" fmla="*/ 4 w 22"/>
                <a:gd name="T27" fmla="*/ 1 h 17"/>
                <a:gd name="T28" fmla="*/ 5 w 22"/>
                <a:gd name="T29" fmla="*/ 1 h 17"/>
                <a:gd name="T30" fmla="*/ 7 w 22"/>
                <a:gd name="T31" fmla="*/ 0 h 17"/>
                <a:gd name="T32" fmla="*/ 8 w 22"/>
                <a:gd name="T33" fmla="*/ 0 h 17"/>
                <a:gd name="T34" fmla="*/ 10 w 22"/>
                <a:gd name="T35" fmla="*/ 0 h 17"/>
                <a:gd name="T36" fmla="*/ 11 w 22"/>
                <a:gd name="T37" fmla="*/ 0 h 17"/>
                <a:gd name="T38" fmla="*/ 12 w 22"/>
                <a:gd name="T39" fmla="*/ 1 h 17"/>
                <a:gd name="T40" fmla="*/ 14 w 22"/>
                <a:gd name="T41" fmla="*/ 1 h 17"/>
                <a:gd name="T42" fmla="*/ 15 w 22"/>
                <a:gd name="T43" fmla="*/ 2 h 17"/>
                <a:gd name="T44" fmla="*/ 17 w 22"/>
                <a:gd name="T45" fmla="*/ 2 h 17"/>
                <a:gd name="T46" fmla="*/ 18 w 22"/>
                <a:gd name="T47" fmla="*/ 3 h 17"/>
                <a:gd name="T48" fmla="*/ 19 w 22"/>
                <a:gd name="T49" fmla="*/ 4 h 17"/>
                <a:gd name="T50" fmla="*/ 20 w 22"/>
                <a:gd name="T51" fmla="*/ 5 h 17"/>
                <a:gd name="T52" fmla="*/ 21 w 22"/>
                <a:gd name="T53" fmla="*/ 6 h 17"/>
                <a:gd name="T54" fmla="*/ 21 w 22"/>
                <a:gd name="T55" fmla="*/ 7 h 17"/>
                <a:gd name="T56" fmla="*/ 22 w 22"/>
                <a:gd name="T57" fmla="*/ 8 h 17"/>
                <a:gd name="T58" fmla="*/ 22 w 22"/>
                <a:gd name="T59" fmla="*/ 9 h 17"/>
                <a:gd name="T60" fmla="*/ 22 w 22"/>
                <a:gd name="T61" fmla="*/ 10 h 17"/>
                <a:gd name="T62" fmla="*/ 22 w 22"/>
                <a:gd name="T63" fmla="*/ 11 h 17"/>
                <a:gd name="T64" fmla="*/ 22 w 22"/>
                <a:gd name="T65" fmla="*/ 12 h 17"/>
                <a:gd name="T66" fmla="*/ 21 w 22"/>
                <a:gd name="T67" fmla="*/ 13 h 17"/>
                <a:gd name="T68" fmla="*/ 20 w 22"/>
                <a:gd name="T69" fmla="*/ 14 h 17"/>
                <a:gd name="T70" fmla="*/ 20 w 22"/>
                <a:gd name="T71" fmla="*/ 15 h 17"/>
                <a:gd name="T72" fmla="*/ 19 w 22"/>
                <a:gd name="T73" fmla="*/ 15 h 17"/>
                <a:gd name="T74" fmla="*/ 18 w 22"/>
                <a:gd name="T75" fmla="*/ 16 h 17"/>
                <a:gd name="T76" fmla="*/ 16 w 22"/>
                <a:gd name="T77" fmla="*/ 16 h 17"/>
                <a:gd name="T78" fmla="*/ 15 w 22"/>
                <a:gd name="T79" fmla="*/ 17 h 17"/>
                <a:gd name="T80" fmla="*/ 13 w 22"/>
                <a:gd name="T81" fmla="*/ 17 h 17"/>
                <a:gd name="T82" fmla="*/ 12 w 22"/>
                <a:gd name="T83" fmla="*/ 17 h 17"/>
                <a:gd name="T84" fmla="*/ 10 w 22"/>
                <a:gd name="T85" fmla="*/ 16 h 17"/>
                <a:gd name="T86" fmla="*/ 9 w 22"/>
                <a:gd name="T87" fmla="*/ 16 h 17"/>
                <a:gd name="T88" fmla="*/ 7 w 22"/>
                <a:gd name="T89" fmla="*/ 15 h 17"/>
                <a:gd name="T90" fmla="*/ 6 w 22"/>
                <a:gd name="T91" fmla="*/ 15 h 17"/>
                <a:gd name="T92" fmla="*/ 5 w 22"/>
                <a:gd name="T93" fmla="*/ 14 h 17"/>
                <a:gd name="T94" fmla="*/ 3 w 22"/>
                <a:gd name="T9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17">
                  <a:moveTo>
                    <a:pt x="3" y="13"/>
                  </a:move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2" name="Freeform 79"/>
            <p:cNvSpPr>
              <a:spLocks/>
            </p:cNvSpPr>
            <p:nvPr/>
          </p:nvSpPr>
          <p:spPr bwMode="auto">
            <a:xfrm>
              <a:off x="3332162" y="4708526"/>
              <a:ext cx="34925" cy="25400"/>
            </a:xfrm>
            <a:custGeom>
              <a:avLst/>
              <a:gdLst>
                <a:gd name="T0" fmla="*/ 3 w 22"/>
                <a:gd name="T1" fmla="*/ 13 h 16"/>
                <a:gd name="T2" fmla="*/ 2 w 22"/>
                <a:gd name="T3" fmla="*/ 12 h 16"/>
                <a:gd name="T4" fmla="*/ 1 w 22"/>
                <a:gd name="T5" fmla="*/ 11 h 16"/>
                <a:gd name="T6" fmla="*/ 1 w 22"/>
                <a:gd name="T7" fmla="*/ 10 h 16"/>
                <a:gd name="T8" fmla="*/ 0 w 22"/>
                <a:gd name="T9" fmla="*/ 9 h 16"/>
                <a:gd name="T10" fmla="*/ 0 w 22"/>
                <a:gd name="T11" fmla="*/ 8 h 16"/>
                <a:gd name="T12" fmla="*/ 0 w 22"/>
                <a:gd name="T13" fmla="*/ 7 h 16"/>
                <a:gd name="T14" fmla="*/ 0 w 22"/>
                <a:gd name="T15" fmla="*/ 6 h 16"/>
                <a:gd name="T16" fmla="*/ 0 w 22"/>
                <a:gd name="T17" fmla="*/ 5 h 16"/>
                <a:gd name="T18" fmla="*/ 1 w 22"/>
                <a:gd name="T19" fmla="*/ 4 h 16"/>
                <a:gd name="T20" fmla="*/ 1 w 22"/>
                <a:gd name="T21" fmla="*/ 3 h 16"/>
                <a:gd name="T22" fmla="*/ 2 w 22"/>
                <a:gd name="T23" fmla="*/ 2 h 16"/>
                <a:gd name="T24" fmla="*/ 3 w 22"/>
                <a:gd name="T25" fmla="*/ 1 h 16"/>
                <a:gd name="T26" fmla="*/ 4 w 22"/>
                <a:gd name="T27" fmla="*/ 1 h 16"/>
                <a:gd name="T28" fmla="*/ 5 w 22"/>
                <a:gd name="T29" fmla="*/ 1 h 16"/>
                <a:gd name="T30" fmla="*/ 7 w 22"/>
                <a:gd name="T31" fmla="*/ 0 h 16"/>
                <a:gd name="T32" fmla="*/ 8 w 22"/>
                <a:gd name="T33" fmla="*/ 0 h 16"/>
                <a:gd name="T34" fmla="*/ 9 w 22"/>
                <a:gd name="T35" fmla="*/ 0 h 16"/>
                <a:gd name="T36" fmla="*/ 11 w 22"/>
                <a:gd name="T37" fmla="*/ 0 h 16"/>
                <a:gd name="T38" fmla="*/ 12 w 22"/>
                <a:gd name="T39" fmla="*/ 1 h 16"/>
                <a:gd name="T40" fmla="*/ 14 w 22"/>
                <a:gd name="T41" fmla="*/ 1 h 16"/>
                <a:gd name="T42" fmla="*/ 15 w 22"/>
                <a:gd name="T43" fmla="*/ 2 h 16"/>
                <a:gd name="T44" fmla="*/ 16 w 22"/>
                <a:gd name="T45" fmla="*/ 2 h 16"/>
                <a:gd name="T46" fmla="*/ 17 w 22"/>
                <a:gd name="T47" fmla="*/ 3 h 16"/>
                <a:gd name="T48" fmla="*/ 19 w 22"/>
                <a:gd name="T49" fmla="*/ 4 h 16"/>
                <a:gd name="T50" fmla="*/ 20 w 22"/>
                <a:gd name="T51" fmla="*/ 5 h 16"/>
                <a:gd name="T52" fmla="*/ 20 w 22"/>
                <a:gd name="T53" fmla="*/ 6 h 16"/>
                <a:gd name="T54" fmla="*/ 21 w 22"/>
                <a:gd name="T55" fmla="*/ 7 h 16"/>
                <a:gd name="T56" fmla="*/ 21 w 22"/>
                <a:gd name="T57" fmla="*/ 8 h 16"/>
                <a:gd name="T58" fmla="*/ 22 w 22"/>
                <a:gd name="T59" fmla="*/ 9 h 16"/>
                <a:gd name="T60" fmla="*/ 22 w 22"/>
                <a:gd name="T61" fmla="*/ 10 h 16"/>
                <a:gd name="T62" fmla="*/ 22 w 22"/>
                <a:gd name="T63" fmla="*/ 11 h 16"/>
                <a:gd name="T64" fmla="*/ 21 w 22"/>
                <a:gd name="T65" fmla="*/ 12 h 16"/>
                <a:gd name="T66" fmla="*/ 21 w 22"/>
                <a:gd name="T67" fmla="*/ 13 h 16"/>
                <a:gd name="T68" fmla="*/ 20 w 22"/>
                <a:gd name="T69" fmla="*/ 14 h 16"/>
                <a:gd name="T70" fmla="*/ 19 w 22"/>
                <a:gd name="T71" fmla="*/ 14 h 16"/>
                <a:gd name="T72" fmla="*/ 18 w 22"/>
                <a:gd name="T73" fmla="*/ 15 h 16"/>
                <a:gd name="T74" fmla="*/ 17 w 22"/>
                <a:gd name="T75" fmla="*/ 15 h 16"/>
                <a:gd name="T76" fmla="*/ 16 w 22"/>
                <a:gd name="T77" fmla="*/ 16 h 16"/>
                <a:gd name="T78" fmla="*/ 15 w 22"/>
                <a:gd name="T79" fmla="*/ 16 h 16"/>
                <a:gd name="T80" fmla="*/ 13 w 22"/>
                <a:gd name="T81" fmla="*/ 16 h 16"/>
                <a:gd name="T82" fmla="*/ 12 w 22"/>
                <a:gd name="T83" fmla="*/ 16 h 16"/>
                <a:gd name="T84" fmla="*/ 10 w 22"/>
                <a:gd name="T85" fmla="*/ 16 h 16"/>
                <a:gd name="T86" fmla="*/ 9 w 22"/>
                <a:gd name="T87" fmla="*/ 16 h 16"/>
                <a:gd name="T88" fmla="*/ 7 w 22"/>
                <a:gd name="T89" fmla="*/ 15 h 16"/>
                <a:gd name="T90" fmla="*/ 6 w 22"/>
                <a:gd name="T91" fmla="*/ 15 h 16"/>
                <a:gd name="T92" fmla="*/ 5 w 22"/>
                <a:gd name="T93" fmla="*/ 14 h 16"/>
                <a:gd name="T94" fmla="*/ 3 w 22"/>
                <a:gd name="T9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16">
                  <a:moveTo>
                    <a:pt x="3" y="13"/>
                  </a:move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auto">
            <a:xfrm>
              <a:off x="3475037" y="4610101"/>
              <a:ext cx="34925" cy="23813"/>
            </a:xfrm>
            <a:custGeom>
              <a:avLst/>
              <a:gdLst>
                <a:gd name="T0" fmla="*/ 4 w 22"/>
                <a:gd name="T1" fmla="*/ 12 h 15"/>
                <a:gd name="T2" fmla="*/ 3 w 22"/>
                <a:gd name="T3" fmla="*/ 11 h 15"/>
                <a:gd name="T4" fmla="*/ 2 w 22"/>
                <a:gd name="T5" fmla="*/ 10 h 15"/>
                <a:gd name="T6" fmla="*/ 1 w 22"/>
                <a:gd name="T7" fmla="*/ 9 h 15"/>
                <a:gd name="T8" fmla="*/ 1 w 22"/>
                <a:gd name="T9" fmla="*/ 8 h 15"/>
                <a:gd name="T10" fmla="*/ 0 w 22"/>
                <a:gd name="T11" fmla="*/ 7 h 15"/>
                <a:gd name="T12" fmla="*/ 0 w 22"/>
                <a:gd name="T13" fmla="*/ 6 h 15"/>
                <a:gd name="T14" fmla="*/ 0 w 22"/>
                <a:gd name="T15" fmla="*/ 5 h 15"/>
                <a:gd name="T16" fmla="*/ 1 w 22"/>
                <a:gd name="T17" fmla="*/ 4 h 15"/>
                <a:gd name="T18" fmla="*/ 1 w 22"/>
                <a:gd name="T19" fmla="*/ 3 h 15"/>
                <a:gd name="T20" fmla="*/ 2 w 22"/>
                <a:gd name="T21" fmla="*/ 2 h 15"/>
                <a:gd name="T22" fmla="*/ 2 w 22"/>
                <a:gd name="T23" fmla="*/ 2 h 15"/>
                <a:gd name="T24" fmla="*/ 3 w 22"/>
                <a:gd name="T25" fmla="*/ 1 h 15"/>
                <a:gd name="T26" fmla="*/ 4 w 22"/>
                <a:gd name="T27" fmla="*/ 0 h 15"/>
                <a:gd name="T28" fmla="*/ 6 w 22"/>
                <a:gd name="T29" fmla="*/ 0 h 15"/>
                <a:gd name="T30" fmla="*/ 7 w 22"/>
                <a:gd name="T31" fmla="*/ 0 h 15"/>
                <a:gd name="T32" fmla="*/ 8 w 22"/>
                <a:gd name="T33" fmla="*/ 0 h 15"/>
                <a:gd name="T34" fmla="*/ 10 w 22"/>
                <a:gd name="T35" fmla="*/ 0 h 15"/>
                <a:gd name="T36" fmla="*/ 11 w 22"/>
                <a:gd name="T37" fmla="*/ 0 h 15"/>
                <a:gd name="T38" fmla="*/ 12 w 22"/>
                <a:gd name="T39" fmla="*/ 0 h 15"/>
                <a:gd name="T40" fmla="*/ 14 w 22"/>
                <a:gd name="T41" fmla="*/ 1 h 15"/>
                <a:gd name="T42" fmla="*/ 15 w 22"/>
                <a:gd name="T43" fmla="*/ 1 h 15"/>
                <a:gd name="T44" fmla="*/ 17 w 22"/>
                <a:gd name="T45" fmla="*/ 2 h 15"/>
                <a:gd name="T46" fmla="*/ 18 w 22"/>
                <a:gd name="T47" fmla="*/ 2 h 15"/>
                <a:gd name="T48" fmla="*/ 19 w 22"/>
                <a:gd name="T49" fmla="*/ 3 h 15"/>
                <a:gd name="T50" fmla="*/ 20 w 22"/>
                <a:gd name="T51" fmla="*/ 4 h 15"/>
                <a:gd name="T52" fmla="*/ 21 w 22"/>
                <a:gd name="T53" fmla="*/ 5 h 15"/>
                <a:gd name="T54" fmla="*/ 21 w 22"/>
                <a:gd name="T55" fmla="*/ 6 h 15"/>
                <a:gd name="T56" fmla="*/ 22 w 22"/>
                <a:gd name="T57" fmla="*/ 7 h 15"/>
                <a:gd name="T58" fmla="*/ 22 w 22"/>
                <a:gd name="T59" fmla="*/ 8 h 15"/>
                <a:gd name="T60" fmla="*/ 22 w 22"/>
                <a:gd name="T61" fmla="*/ 9 h 15"/>
                <a:gd name="T62" fmla="*/ 22 w 22"/>
                <a:gd name="T63" fmla="*/ 10 h 15"/>
                <a:gd name="T64" fmla="*/ 22 w 22"/>
                <a:gd name="T65" fmla="*/ 11 h 15"/>
                <a:gd name="T66" fmla="*/ 21 w 22"/>
                <a:gd name="T67" fmla="*/ 12 h 15"/>
                <a:gd name="T68" fmla="*/ 20 w 22"/>
                <a:gd name="T69" fmla="*/ 13 h 15"/>
                <a:gd name="T70" fmla="*/ 20 w 22"/>
                <a:gd name="T71" fmla="*/ 14 h 15"/>
                <a:gd name="T72" fmla="*/ 19 w 22"/>
                <a:gd name="T73" fmla="*/ 14 h 15"/>
                <a:gd name="T74" fmla="*/ 17 w 22"/>
                <a:gd name="T75" fmla="*/ 15 h 15"/>
                <a:gd name="T76" fmla="*/ 16 w 22"/>
                <a:gd name="T77" fmla="*/ 15 h 15"/>
                <a:gd name="T78" fmla="*/ 15 w 22"/>
                <a:gd name="T79" fmla="*/ 15 h 15"/>
                <a:gd name="T80" fmla="*/ 14 w 22"/>
                <a:gd name="T81" fmla="*/ 15 h 15"/>
                <a:gd name="T82" fmla="*/ 12 w 22"/>
                <a:gd name="T83" fmla="*/ 15 h 15"/>
                <a:gd name="T84" fmla="*/ 11 w 22"/>
                <a:gd name="T85" fmla="*/ 15 h 15"/>
                <a:gd name="T86" fmla="*/ 9 w 22"/>
                <a:gd name="T87" fmla="*/ 15 h 15"/>
                <a:gd name="T88" fmla="*/ 8 w 22"/>
                <a:gd name="T89" fmla="*/ 14 h 15"/>
                <a:gd name="T90" fmla="*/ 7 w 22"/>
                <a:gd name="T91" fmla="*/ 14 h 15"/>
                <a:gd name="T92" fmla="*/ 5 w 22"/>
                <a:gd name="T93" fmla="*/ 13 h 15"/>
                <a:gd name="T94" fmla="*/ 4 w 22"/>
                <a:gd name="T9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15">
                  <a:moveTo>
                    <a:pt x="4" y="13"/>
                  </a:moveTo>
                  <a:lnTo>
                    <a:pt x="4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auto">
            <a:xfrm>
              <a:off x="3614737" y="4513263"/>
              <a:ext cx="34925" cy="23813"/>
            </a:xfrm>
            <a:custGeom>
              <a:avLst/>
              <a:gdLst>
                <a:gd name="T0" fmla="*/ 4 w 22"/>
                <a:gd name="T1" fmla="*/ 12 h 15"/>
                <a:gd name="T2" fmla="*/ 3 w 22"/>
                <a:gd name="T3" fmla="*/ 11 h 15"/>
                <a:gd name="T4" fmla="*/ 2 w 22"/>
                <a:gd name="T5" fmla="*/ 10 h 15"/>
                <a:gd name="T6" fmla="*/ 2 w 22"/>
                <a:gd name="T7" fmla="*/ 9 h 15"/>
                <a:gd name="T8" fmla="*/ 1 w 22"/>
                <a:gd name="T9" fmla="*/ 8 h 15"/>
                <a:gd name="T10" fmla="*/ 1 w 22"/>
                <a:gd name="T11" fmla="*/ 7 h 15"/>
                <a:gd name="T12" fmla="*/ 0 w 22"/>
                <a:gd name="T13" fmla="*/ 6 h 15"/>
                <a:gd name="T14" fmla="*/ 0 w 22"/>
                <a:gd name="T15" fmla="*/ 5 h 15"/>
                <a:gd name="T16" fmla="*/ 1 w 22"/>
                <a:gd name="T17" fmla="*/ 4 h 15"/>
                <a:gd name="T18" fmla="*/ 1 w 22"/>
                <a:gd name="T19" fmla="*/ 3 h 15"/>
                <a:gd name="T20" fmla="*/ 2 w 22"/>
                <a:gd name="T21" fmla="*/ 2 h 15"/>
                <a:gd name="T22" fmla="*/ 3 w 22"/>
                <a:gd name="T23" fmla="*/ 2 h 15"/>
                <a:gd name="T24" fmla="*/ 3 w 22"/>
                <a:gd name="T25" fmla="*/ 1 h 15"/>
                <a:gd name="T26" fmla="*/ 4 w 22"/>
                <a:gd name="T27" fmla="*/ 1 h 15"/>
                <a:gd name="T28" fmla="*/ 6 w 22"/>
                <a:gd name="T29" fmla="*/ 0 h 15"/>
                <a:gd name="T30" fmla="*/ 7 w 22"/>
                <a:gd name="T31" fmla="*/ 0 h 15"/>
                <a:gd name="T32" fmla="*/ 8 w 22"/>
                <a:gd name="T33" fmla="*/ 0 h 15"/>
                <a:gd name="T34" fmla="*/ 10 w 22"/>
                <a:gd name="T35" fmla="*/ 0 h 15"/>
                <a:gd name="T36" fmla="*/ 11 w 22"/>
                <a:gd name="T37" fmla="*/ 0 h 15"/>
                <a:gd name="T38" fmla="*/ 13 w 22"/>
                <a:gd name="T39" fmla="*/ 0 h 15"/>
                <a:gd name="T40" fmla="*/ 14 w 22"/>
                <a:gd name="T41" fmla="*/ 1 h 15"/>
                <a:gd name="T42" fmla="*/ 15 w 22"/>
                <a:gd name="T43" fmla="*/ 1 h 15"/>
                <a:gd name="T44" fmla="*/ 17 w 22"/>
                <a:gd name="T45" fmla="*/ 2 h 15"/>
                <a:gd name="T46" fmla="*/ 18 w 22"/>
                <a:gd name="T47" fmla="*/ 3 h 15"/>
                <a:gd name="T48" fmla="*/ 19 w 22"/>
                <a:gd name="T49" fmla="*/ 4 h 15"/>
                <a:gd name="T50" fmla="*/ 20 w 22"/>
                <a:gd name="T51" fmla="*/ 4 h 15"/>
                <a:gd name="T52" fmla="*/ 21 w 22"/>
                <a:gd name="T53" fmla="*/ 5 h 15"/>
                <a:gd name="T54" fmla="*/ 21 w 22"/>
                <a:gd name="T55" fmla="*/ 6 h 15"/>
                <a:gd name="T56" fmla="*/ 22 w 22"/>
                <a:gd name="T57" fmla="*/ 7 h 15"/>
                <a:gd name="T58" fmla="*/ 22 w 22"/>
                <a:gd name="T59" fmla="*/ 8 h 15"/>
                <a:gd name="T60" fmla="*/ 22 w 22"/>
                <a:gd name="T61" fmla="*/ 9 h 15"/>
                <a:gd name="T62" fmla="*/ 22 w 22"/>
                <a:gd name="T63" fmla="*/ 10 h 15"/>
                <a:gd name="T64" fmla="*/ 22 w 22"/>
                <a:gd name="T65" fmla="*/ 11 h 15"/>
                <a:gd name="T66" fmla="*/ 21 w 22"/>
                <a:gd name="T67" fmla="*/ 12 h 15"/>
                <a:gd name="T68" fmla="*/ 21 w 22"/>
                <a:gd name="T69" fmla="*/ 13 h 15"/>
                <a:gd name="T70" fmla="*/ 20 w 22"/>
                <a:gd name="T71" fmla="*/ 14 h 15"/>
                <a:gd name="T72" fmla="*/ 19 w 22"/>
                <a:gd name="T73" fmla="*/ 14 h 15"/>
                <a:gd name="T74" fmla="*/ 18 w 22"/>
                <a:gd name="T75" fmla="*/ 15 h 15"/>
                <a:gd name="T76" fmla="*/ 17 w 22"/>
                <a:gd name="T77" fmla="*/ 15 h 15"/>
                <a:gd name="T78" fmla="*/ 15 w 22"/>
                <a:gd name="T79" fmla="*/ 15 h 15"/>
                <a:gd name="T80" fmla="*/ 14 w 22"/>
                <a:gd name="T81" fmla="*/ 15 h 15"/>
                <a:gd name="T82" fmla="*/ 12 w 22"/>
                <a:gd name="T83" fmla="*/ 15 h 15"/>
                <a:gd name="T84" fmla="*/ 11 w 22"/>
                <a:gd name="T85" fmla="*/ 15 h 15"/>
                <a:gd name="T86" fmla="*/ 10 w 22"/>
                <a:gd name="T87" fmla="*/ 15 h 15"/>
                <a:gd name="T88" fmla="*/ 8 w 22"/>
                <a:gd name="T89" fmla="*/ 14 h 15"/>
                <a:gd name="T90" fmla="*/ 7 w 22"/>
                <a:gd name="T91" fmla="*/ 14 h 15"/>
                <a:gd name="T92" fmla="*/ 5 w 22"/>
                <a:gd name="T93" fmla="*/ 13 h 15"/>
                <a:gd name="T94" fmla="*/ 4 w 22"/>
                <a:gd name="T9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15">
                  <a:moveTo>
                    <a:pt x="4" y="12"/>
                  </a:moveTo>
                  <a:lnTo>
                    <a:pt x="4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5" name="Freeform 89"/>
            <p:cNvSpPr>
              <a:spLocks/>
            </p:cNvSpPr>
            <p:nvPr/>
          </p:nvSpPr>
          <p:spPr bwMode="auto">
            <a:xfrm>
              <a:off x="3752850" y="4419601"/>
              <a:ext cx="33338" cy="23813"/>
            </a:xfrm>
            <a:custGeom>
              <a:avLst/>
              <a:gdLst>
                <a:gd name="T0" fmla="*/ 3 w 21"/>
                <a:gd name="T1" fmla="*/ 11 h 15"/>
                <a:gd name="T2" fmla="*/ 2 w 21"/>
                <a:gd name="T3" fmla="*/ 11 h 15"/>
                <a:gd name="T4" fmla="*/ 1 w 21"/>
                <a:gd name="T5" fmla="*/ 9 h 15"/>
                <a:gd name="T6" fmla="*/ 1 w 21"/>
                <a:gd name="T7" fmla="*/ 9 h 15"/>
                <a:gd name="T8" fmla="*/ 0 w 21"/>
                <a:gd name="T9" fmla="*/ 8 h 15"/>
                <a:gd name="T10" fmla="*/ 0 w 21"/>
                <a:gd name="T11" fmla="*/ 7 h 15"/>
                <a:gd name="T12" fmla="*/ 0 w 21"/>
                <a:gd name="T13" fmla="*/ 5 h 15"/>
                <a:gd name="T14" fmla="*/ 0 w 21"/>
                <a:gd name="T15" fmla="*/ 5 h 15"/>
                <a:gd name="T16" fmla="*/ 0 w 21"/>
                <a:gd name="T17" fmla="*/ 4 h 15"/>
                <a:gd name="T18" fmla="*/ 0 w 21"/>
                <a:gd name="T19" fmla="*/ 3 h 15"/>
                <a:gd name="T20" fmla="*/ 1 w 21"/>
                <a:gd name="T21" fmla="*/ 2 h 15"/>
                <a:gd name="T22" fmla="*/ 2 w 21"/>
                <a:gd name="T23" fmla="*/ 1 h 15"/>
                <a:gd name="T24" fmla="*/ 2 w 21"/>
                <a:gd name="T25" fmla="*/ 1 h 15"/>
                <a:gd name="T26" fmla="*/ 3 w 21"/>
                <a:gd name="T27" fmla="*/ 0 h 15"/>
                <a:gd name="T28" fmla="*/ 5 w 21"/>
                <a:gd name="T29" fmla="*/ 0 h 15"/>
                <a:gd name="T30" fmla="*/ 6 w 21"/>
                <a:gd name="T31" fmla="*/ 0 h 15"/>
                <a:gd name="T32" fmla="*/ 7 w 21"/>
                <a:gd name="T33" fmla="*/ 0 h 15"/>
                <a:gd name="T34" fmla="*/ 9 w 21"/>
                <a:gd name="T35" fmla="*/ 0 h 15"/>
                <a:gd name="T36" fmla="*/ 10 w 21"/>
                <a:gd name="T37" fmla="*/ 0 h 15"/>
                <a:gd name="T38" fmla="*/ 11 w 21"/>
                <a:gd name="T39" fmla="*/ 0 h 15"/>
                <a:gd name="T40" fmla="*/ 13 w 21"/>
                <a:gd name="T41" fmla="*/ 0 h 15"/>
                <a:gd name="T42" fmla="*/ 14 w 21"/>
                <a:gd name="T43" fmla="*/ 1 h 15"/>
                <a:gd name="T44" fmla="*/ 15 w 21"/>
                <a:gd name="T45" fmla="*/ 2 h 15"/>
                <a:gd name="T46" fmla="*/ 16 w 21"/>
                <a:gd name="T47" fmla="*/ 2 h 15"/>
                <a:gd name="T48" fmla="*/ 18 w 21"/>
                <a:gd name="T49" fmla="*/ 3 h 15"/>
                <a:gd name="T50" fmla="*/ 19 w 21"/>
                <a:gd name="T51" fmla="*/ 4 h 15"/>
                <a:gd name="T52" fmla="*/ 19 w 21"/>
                <a:gd name="T53" fmla="*/ 5 h 15"/>
                <a:gd name="T54" fmla="*/ 20 w 21"/>
                <a:gd name="T55" fmla="*/ 6 h 15"/>
                <a:gd name="T56" fmla="*/ 20 w 21"/>
                <a:gd name="T57" fmla="*/ 7 h 15"/>
                <a:gd name="T58" fmla="*/ 21 w 21"/>
                <a:gd name="T59" fmla="*/ 8 h 15"/>
                <a:gd name="T60" fmla="*/ 21 w 21"/>
                <a:gd name="T61" fmla="*/ 9 h 15"/>
                <a:gd name="T62" fmla="*/ 21 w 21"/>
                <a:gd name="T63" fmla="*/ 10 h 15"/>
                <a:gd name="T64" fmla="*/ 20 w 21"/>
                <a:gd name="T65" fmla="*/ 11 h 15"/>
                <a:gd name="T66" fmla="*/ 20 w 21"/>
                <a:gd name="T67" fmla="*/ 12 h 15"/>
                <a:gd name="T68" fmla="*/ 19 w 21"/>
                <a:gd name="T69" fmla="*/ 12 h 15"/>
                <a:gd name="T70" fmla="*/ 19 w 21"/>
                <a:gd name="T71" fmla="*/ 13 h 15"/>
                <a:gd name="T72" fmla="*/ 18 w 21"/>
                <a:gd name="T73" fmla="*/ 14 h 15"/>
                <a:gd name="T74" fmla="*/ 17 w 21"/>
                <a:gd name="T75" fmla="*/ 14 h 15"/>
                <a:gd name="T76" fmla="*/ 15 w 21"/>
                <a:gd name="T77" fmla="*/ 14 h 15"/>
                <a:gd name="T78" fmla="*/ 14 w 21"/>
                <a:gd name="T79" fmla="*/ 14 h 15"/>
                <a:gd name="T80" fmla="*/ 13 w 21"/>
                <a:gd name="T81" fmla="*/ 15 h 15"/>
                <a:gd name="T82" fmla="*/ 11 w 21"/>
                <a:gd name="T83" fmla="*/ 15 h 15"/>
                <a:gd name="T84" fmla="*/ 10 w 21"/>
                <a:gd name="T85" fmla="*/ 14 h 15"/>
                <a:gd name="T86" fmla="*/ 9 w 21"/>
                <a:gd name="T87" fmla="*/ 14 h 15"/>
                <a:gd name="T88" fmla="*/ 7 w 21"/>
                <a:gd name="T89" fmla="*/ 14 h 15"/>
                <a:gd name="T90" fmla="*/ 6 w 21"/>
                <a:gd name="T91" fmla="*/ 13 h 15"/>
                <a:gd name="T92" fmla="*/ 5 w 21"/>
                <a:gd name="T93" fmla="*/ 12 h 15"/>
                <a:gd name="T94" fmla="*/ 3 w 21"/>
                <a:gd name="T9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" h="15">
                  <a:moveTo>
                    <a:pt x="3" y="12"/>
                  </a:move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6" name="Freeform 91"/>
            <p:cNvSpPr>
              <a:spLocks/>
            </p:cNvSpPr>
            <p:nvPr/>
          </p:nvSpPr>
          <p:spPr bwMode="auto">
            <a:xfrm>
              <a:off x="3884612" y="4327526"/>
              <a:ext cx="34925" cy="23813"/>
            </a:xfrm>
            <a:custGeom>
              <a:avLst/>
              <a:gdLst>
                <a:gd name="T0" fmla="*/ 4 w 22"/>
                <a:gd name="T1" fmla="*/ 11 h 15"/>
                <a:gd name="T2" fmla="*/ 3 w 22"/>
                <a:gd name="T3" fmla="*/ 10 h 15"/>
                <a:gd name="T4" fmla="*/ 2 w 22"/>
                <a:gd name="T5" fmla="*/ 9 h 15"/>
                <a:gd name="T6" fmla="*/ 2 w 22"/>
                <a:gd name="T7" fmla="*/ 8 h 15"/>
                <a:gd name="T8" fmla="*/ 1 w 22"/>
                <a:gd name="T9" fmla="*/ 8 h 15"/>
                <a:gd name="T10" fmla="*/ 1 w 22"/>
                <a:gd name="T11" fmla="*/ 7 h 15"/>
                <a:gd name="T12" fmla="*/ 0 w 22"/>
                <a:gd name="T13" fmla="*/ 6 h 15"/>
                <a:gd name="T14" fmla="*/ 0 w 22"/>
                <a:gd name="T15" fmla="*/ 5 h 15"/>
                <a:gd name="T16" fmla="*/ 1 w 22"/>
                <a:gd name="T17" fmla="*/ 4 h 15"/>
                <a:gd name="T18" fmla="*/ 1 w 22"/>
                <a:gd name="T19" fmla="*/ 3 h 15"/>
                <a:gd name="T20" fmla="*/ 2 w 22"/>
                <a:gd name="T21" fmla="*/ 2 h 15"/>
                <a:gd name="T22" fmla="*/ 3 w 22"/>
                <a:gd name="T23" fmla="*/ 2 h 15"/>
                <a:gd name="T24" fmla="*/ 3 w 22"/>
                <a:gd name="T25" fmla="*/ 1 h 15"/>
                <a:gd name="T26" fmla="*/ 4 w 22"/>
                <a:gd name="T27" fmla="*/ 0 h 15"/>
                <a:gd name="T28" fmla="*/ 5 w 22"/>
                <a:gd name="T29" fmla="*/ 0 h 15"/>
                <a:gd name="T30" fmla="*/ 7 w 22"/>
                <a:gd name="T31" fmla="*/ 0 h 15"/>
                <a:gd name="T32" fmla="*/ 8 w 22"/>
                <a:gd name="T33" fmla="*/ 0 h 15"/>
                <a:gd name="T34" fmla="*/ 9 w 22"/>
                <a:gd name="T35" fmla="*/ 0 h 15"/>
                <a:gd name="T36" fmla="*/ 11 w 22"/>
                <a:gd name="T37" fmla="*/ 0 h 15"/>
                <a:gd name="T38" fmla="*/ 12 w 22"/>
                <a:gd name="T39" fmla="*/ 0 h 15"/>
                <a:gd name="T40" fmla="*/ 13 w 22"/>
                <a:gd name="T41" fmla="*/ 0 h 15"/>
                <a:gd name="T42" fmla="*/ 15 w 22"/>
                <a:gd name="T43" fmla="*/ 1 h 15"/>
                <a:gd name="T44" fmla="*/ 16 w 22"/>
                <a:gd name="T45" fmla="*/ 2 h 15"/>
                <a:gd name="T46" fmla="*/ 17 w 22"/>
                <a:gd name="T47" fmla="*/ 2 h 15"/>
                <a:gd name="T48" fmla="*/ 18 w 22"/>
                <a:gd name="T49" fmla="*/ 3 h 15"/>
                <a:gd name="T50" fmla="*/ 19 w 22"/>
                <a:gd name="T51" fmla="*/ 4 h 15"/>
                <a:gd name="T52" fmla="*/ 20 w 22"/>
                <a:gd name="T53" fmla="*/ 5 h 15"/>
                <a:gd name="T54" fmla="*/ 21 w 22"/>
                <a:gd name="T55" fmla="*/ 6 h 15"/>
                <a:gd name="T56" fmla="*/ 21 w 22"/>
                <a:gd name="T57" fmla="*/ 7 h 15"/>
                <a:gd name="T58" fmla="*/ 21 w 22"/>
                <a:gd name="T59" fmla="*/ 8 h 15"/>
                <a:gd name="T60" fmla="*/ 22 w 22"/>
                <a:gd name="T61" fmla="*/ 9 h 15"/>
                <a:gd name="T62" fmla="*/ 21 w 22"/>
                <a:gd name="T63" fmla="*/ 10 h 15"/>
                <a:gd name="T64" fmla="*/ 21 w 22"/>
                <a:gd name="T65" fmla="*/ 11 h 15"/>
                <a:gd name="T66" fmla="*/ 21 w 22"/>
                <a:gd name="T67" fmla="*/ 12 h 15"/>
                <a:gd name="T68" fmla="*/ 20 w 22"/>
                <a:gd name="T69" fmla="*/ 12 h 15"/>
                <a:gd name="T70" fmla="*/ 20 w 22"/>
                <a:gd name="T71" fmla="*/ 13 h 15"/>
                <a:gd name="T72" fmla="*/ 18 w 22"/>
                <a:gd name="T73" fmla="*/ 13 h 15"/>
                <a:gd name="T74" fmla="*/ 17 w 22"/>
                <a:gd name="T75" fmla="*/ 14 h 15"/>
                <a:gd name="T76" fmla="*/ 16 w 22"/>
                <a:gd name="T77" fmla="*/ 14 h 15"/>
                <a:gd name="T78" fmla="*/ 15 w 22"/>
                <a:gd name="T79" fmla="*/ 15 h 15"/>
                <a:gd name="T80" fmla="*/ 14 w 22"/>
                <a:gd name="T81" fmla="*/ 15 h 15"/>
                <a:gd name="T82" fmla="*/ 12 w 22"/>
                <a:gd name="T83" fmla="*/ 15 h 15"/>
                <a:gd name="T84" fmla="*/ 11 w 22"/>
                <a:gd name="T85" fmla="*/ 14 h 15"/>
                <a:gd name="T86" fmla="*/ 10 w 22"/>
                <a:gd name="T87" fmla="*/ 14 h 15"/>
                <a:gd name="T88" fmla="*/ 8 w 22"/>
                <a:gd name="T89" fmla="*/ 13 h 15"/>
                <a:gd name="T90" fmla="*/ 7 w 22"/>
                <a:gd name="T91" fmla="*/ 13 h 15"/>
                <a:gd name="T92" fmla="*/ 6 w 22"/>
                <a:gd name="T93" fmla="*/ 12 h 15"/>
                <a:gd name="T94" fmla="*/ 5 w 22"/>
                <a:gd name="T9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15">
                  <a:moveTo>
                    <a:pt x="5" y="12"/>
                  </a:moveTo>
                  <a:lnTo>
                    <a:pt x="4" y="11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7" name="Freeform 93"/>
            <p:cNvSpPr>
              <a:spLocks/>
            </p:cNvSpPr>
            <p:nvPr/>
          </p:nvSpPr>
          <p:spPr bwMode="auto">
            <a:xfrm>
              <a:off x="4016375" y="4237038"/>
              <a:ext cx="31750" cy="23813"/>
            </a:xfrm>
            <a:custGeom>
              <a:avLst/>
              <a:gdLst>
                <a:gd name="T0" fmla="*/ 3 w 20"/>
                <a:gd name="T1" fmla="*/ 11 h 15"/>
                <a:gd name="T2" fmla="*/ 2 w 20"/>
                <a:gd name="T3" fmla="*/ 11 h 15"/>
                <a:gd name="T4" fmla="*/ 1 w 20"/>
                <a:gd name="T5" fmla="*/ 10 h 15"/>
                <a:gd name="T6" fmla="*/ 1 w 20"/>
                <a:gd name="T7" fmla="*/ 9 h 15"/>
                <a:gd name="T8" fmla="*/ 0 w 20"/>
                <a:gd name="T9" fmla="*/ 8 h 15"/>
                <a:gd name="T10" fmla="*/ 0 w 20"/>
                <a:gd name="T11" fmla="*/ 7 h 15"/>
                <a:gd name="T12" fmla="*/ 0 w 20"/>
                <a:gd name="T13" fmla="*/ 6 h 15"/>
                <a:gd name="T14" fmla="*/ 0 w 20"/>
                <a:gd name="T15" fmla="*/ 5 h 15"/>
                <a:gd name="T16" fmla="*/ 0 w 20"/>
                <a:gd name="T17" fmla="*/ 4 h 15"/>
                <a:gd name="T18" fmla="*/ 0 w 20"/>
                <a:gd name="T19" fmla="*/ 3 h 15"/>
                <a:gd name="T20" fmla="*/ 1 w 20"/>
                <a:gd name="T21" fmla="*/ 3 h 15"/>
                <a:gd name="T22" fmla="*/ 1 w 20"/>
                <a:gd name="T23" fmla="*/ 2 h 15"/>
                <a:gd name="T24" fmla="*/ 2 w 20"/>
                <a:gd name="T25" fmla="*/ 1 h 15"/>
                <a:gd name="T26" fmla="*/ 3 w 20"/>
                <a:gd name="T27" fmla="*/ 1 h 15"/>
                <a:gd name="T28" fmla="*/ 4 w 20"/>
                <a:gd name="T29" fmla="*/ 1 h 15"/>
                <a:gd name="T30" fmla="*/ 5 w 20"/>
                <a:gd name="T31" fmla="*/ 0 h 15"/>
                <a:gd name="T32" fmla="*/ 7 w 20"/>
                <a:gd name="T33" fmla="*/ 0 h 15"/>
                <a:gd name="T34" fmla="*/ 8 w 20"/>
                <a:gd name="T35" fmla="*/ 0 h 15"/>
                <a:gd name="T36" fmla="*/ 9 w 20"/>
                <a:gd name="T37" fmla="*/ 1 h 15"/>
                <a:gd name="T38" fmla="*/ 11 w 20"/>
                <a:gd name="T39" fmla="*/ 1 h 15"/>
                <a:gd name="T40" fmla="*/ 12 w 20"/>
                <a:gd name="T41" fmla="*/ 1 h 15"/>
                <a:gd name="T42" fmla="*/ 14 w 20"/>
                <a:gd name="T43" fmla="*/ 2 h 15"/>
                <a:gd name="T44" fmla="*/ 15 w 20"/>
                <a:gd name="T45" fmla="*/ 2 h 15"/>
                <a:gd name="T46" fmla="*/ 16 w 20"/>
                <a:gd name="T47" fmla="*/ 3 h 15"/>
                <a:gd name="T48" fmla="*/ 17 w 20"/>
                <a:gd name="T49" fmla="*/ 4 h 15"/>
                <a:gd name="T50" fmla="*/ 18 w 20"/>
                <a:gd name="T51" fmla="*/ 5 h 15"/>
                <a:gd name="T52" fmla="*/ 19 w 20"/>
                <a:gd name="T53" fmla="*/ 6 h 15"/>
                <a:gd name="T54" fmla="*/ 19 w 20"/>
                <a:gd name="T55" fmla="*/ 6 h 15"/>
                <a:gd name="T56" fmla="*/ 20 w 20"/>
                <a:gd name="T57" fmla="*/ 7 h 15"/>
                <a:gd name="T58" fmla="*/ 20 w 20"/>
                <a:gd name="T59" fmla="*/ 8 h 15"/>
                <a:gd name="T60" fmla="*/ 20 w 20"/>
                <a:gd name="T61" fmla="*/ 9 h 15"/>
                <a:gd name="T62" fmla="*/ 20 w 20"/>
                <a:gd name="T63" fmla="*/ 10 h 15"/>
                <a:gd name="T64" fmla="*/ 20 w 20"/>
                <a:gd name="T65" fmla="*/ 11 h 15"/>
                <a:gd name="T66" fmla="*/ 19 w 20"/>
                <a:gd name="T67" fmla="*/ 12 h 15"/>
                <a:gd name="T68" fmla="*/ 19 w 20"/>
                <a:gd name="T69" fmla="*/ 12 h 15"/>
                <a:gd name="T70" fmla="*/ 18 w 20"/>
                <a:gd name="T71" fmla="*/ 13 h 15"/>
                <a:gd name="T72" fmla="*/ 17 w 20"/>
                <a:gd name="T73" fmla="*/ 14 h 15"/>
                <a:gd name="T74" fmla="*/ 16 w 20"/>
                <a:gd name="T75" fmla="*/ 14 h 15"/>
                <a:gd name="T76" fmla="*/ 15 w 20"/>
                <a:gd name="T77" fmla="*/ 15 h 15"/>
                <a:gd name="T78" fmla="*/ 14 w 20"/>
                <a:gd name="T79" fmla="*/ 15 h 15"/>
                <a:gd name="T80" fmla="*/ 13 w 20"/>
                <a:gd name="T81" fmla="*/ 15 h 15"/>
                <a:gd name="T82" fmla="*/ 11 w 20"/>
                <a:gd name="T83" fmla="*/ 15 h 15"/>
                <a:gd name="T84" fmla="*/ 10 w 20"/>
                <a:gd name="T85" fmla="*/ 15 h 15"/>
                <a:gd name="T86" fmla="*/ 9 w 20"/>
                <a:gd name="T87" fmla="*/ 14 h 15"/>
                <a:gd name="T88" fmla="*/ 7 w 20"/>
                <a:gd name="T89" fmla="*/ 14 h 15"/>
                <a:gd name="T90" fmla="*/ 6 w 20"/>
                <a:gd name="T91" fmla="*/ 13 h 15"/>
                <a:gd name="T92" fmla="*/ 5 w 20"/>
                <a:gd name="T93" fmla="*/ 12 h 15"/>
                <a:gd name="T94" fmla="*/ 4 w 20"/>
                <a:gd name="T9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5">
                  <a:moveTo>
                    <a:pt x="4" y="12"/>
                  </a:move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8" name="Freeform 95"/>
            <p:cNvSpPr>
              <a:spLocks/>
            </p:cNvSpPr>
            <p:nvPr/>
          </p:nvSpPr>
          <p:spPr bwMode="auto">
            <a:xfrm>
              <a:off x="4143375" y="4149726"/>
              <a:ext cx="31750" cy="22225"/>
            </a:xfrm>
            <a:custGeom>
              <a:avLst/>
              <a:gdLst>
                <a:gd name="T0" fmla="*/ 3 w 20"/>
                <a:gd name="T1" fmla="*/ 11 h 14"/>
                <a:gd name="T2" fmla="*/ 2 w 20"/>
                <a:gd name="T3" fmla="*/ 10 h 14"/>
                <a:gd name="T4" fmla="*/ 1 w 20"/>
                <a:gd name="T5" fmla="*/ 10 h 14"/>
                <a:gd name="T6" fmla="*/ 1 w 20"/>
                <a:gd name="T7" fmla="*/ 8 h 14"/>
                <a:gd name="T8" fmla="*/ 0 w 20"/>
                <a:gd name="T9" fmla="*/ 8 h 14"/>
                <a:gd name="T10" fmla="*/ 0 w 20"/>
                <a:gd name="T11" fmla="*/ 7 h 14"/>
                <a:gd name="T12" fmla="*/ 0 w 20"/>
                <a:gd name="T13" fmla="*/ 6 h 14"/>
                <a:gd name="T14" fmla="*/ 0 w 20"/>
                <a:gd name="T15" fmla="*/ 5 h 14"/>
                <a:gd name="T16" fmla="*/ 0 w 20"/>
                <a:gd name="T17" fmla="*/ 4 h 14"/>
                <a:gd name="T18" fmla="*/ 0 w 20"/>
                <a:gd name="T19" fmla="*/ 3 h 14"/>
                <a:gd name="T20" fmla="*/ 1 w 20"/>
                <a:gd name="T21" fmla="*/ 2 h 14"/>
                <a:gd name="T22" fmla="*/ 1 w 20"/>
                <a:gd name="T23" fmla="*/ 2 h 14"/>
                <a:gd name="T24" fmla="*/ 2 w 20"/>
                <a:gd name="T25" fmla="*/ 1 h 14"/>
                <a:gd name="T26" fmla="*/ 3 w 20"/>
                <a:gd name="T27" fmla="*/ 1 h 14"/>
                <a:gd name="T28" fmla="*/ 4 w 20"/>
                <a:gd name="T29" fmla="*/ 1 h 14"/>
                <a:gd name="T30" fmla="*/ 5 w 20"/>
                <a:gd name="T31" fmla="*/ 0 h 14"/>
                <a:gd name="T32" fmla="*/ 7 w 20"/>
                <a:gd name="T33" fmla="*/ 0 h 14"/>
                <a:gd name="T34" fmla="*/ 8 w 20"/>
                <a:gd name="T35" fmla="*/ 0 h 14"/>
                <a:gd name="T36" fmla="*/ 9 w 20"/>
                <a:gd name="T37" fmla="*/ 0 h 14"/>
                <a:gd name="T38" fmla="*/ 11 w 20"/>
                <a:gd name="T39" fmla="*/ 1 h 14"/>
                <a:gd name="T40" fmla="*/ 12 w 20"/>
                <a:gd name="T41" fmla="*/ 1 h 14"/>
                <a:gd name="T42" fmla="*/ 13 w 20"/>
                <a:gd name="T43" fmla="*/ 2 h 14"/>
                <a:gd name="T44" fmla="*/ 14 w 20"/>
                <a:gd name="T45" fmla="*/ 2 h 14"/>
                <a:gd name="T46" fmla="*/ 16 w 20"/>
                <a:gd name="T47" fmla="*/ 3 h 14"/>
                <a:gd name="T48" fmla="*/ 17 w 20"/>
                <a:gd name="T49" fmla="*/ 4 h 14"/>
                <a:gd name="T50" fmla="*/ 18 w 20"/>
                <a:gd name="T51" fmla="*/ 4 h 14"/>
                <a:gd name="T52" fmla="*/ 18 w 20"/>
                <a:gd name="T53" fmla="*/ 5 h 14"/>
                <a:gd name="T54" fmla="*/ 19 w 20"/>
                <a:gd name="T55" fmla="*/ 6 h 14"/>
                <a:gd name="T56" fmla="*/ 19 w 20"/>
                <a:gd name="T57" fmla="*/ 7 h 14"/>
                <a:gd name="T58" fmla="*/ 20 w 20"/>
                <a:gd name="T59" fmla="*/ 8 h 14"/>
                <a:gd name="T60" fmla="*/ 20 w 20"/>
                <a:gd name="T61" fmla="*/ 9 h 14"/>
                <a:gd name="T62" fmla="*/ 20 w 20"/>
                <a:gd name="T63" fmla="*/ 10 h 14"/>
                <a:gd name="T64" fmla="*/ 20 w 20"/>
                <a:gd name="T65" fmla="*/ 11 h 14"/>
                <a:gd name="T66" fmla="*/ 19 w 20"/>
                <a:gd name="T67" fmla="*/ 12 h 14"/>
                <a:gd name="T68" fmla="*/ 19 w 20"/>
                <a:gd name="T69" fmla="*/ 12 h 14"/>
                <a:gd name="T70" fmla="*/ 18 w 20"/>
                <a:gd name="T71" fmla="*/ 13 h 14"/>
                <a:gd name="T72" fmla="*/ 17 w 20"/>
                <a:gd name="T73" fmla="*/ 13 h 14"/>
                <a:gd name="T74" fmla="*/ 16 w 20"/>
                <a:gd name="T75" fmla="*/ 14 h 14"/>
                <a:gd name="T76" fmla="*/ 15 w 20"/>
                <a:gd name="T77" fmla="*/ 14 h 14"/>
                <a:gd name="T78" fmla="*/ 14 w 20"/>
                <a:gd name="T79" fmla="*/ 14 h 14"/>
                <a:gd name="T80" fmla="*/ 13 w 20"/>
                <a:gd name="T81" fmla="*/ 14 h 14"/>
                <a:gd name="T82" fmla="*/ 11 w 20"/>
                <a:gd name="T83" fmla="*/ 14 h 14"/>
                <a:gd name="T84" fmla="*/ 10 w 20"/>
                <a:gd name="T85" fmla="*/ 14 h 14"/>
                <a:gd name="T86" fmla="*/ 9 w 20"/>
                <a:gd name="T87" fmla="*/ 14 h 14"/>
                <a:gd name="T88" fmla="*/ 7 w 20"/>
                <a:gd name="T89" fmla="*/ 13 h 14"/>
                <a:gd name="T90" fmla="*/ 6 w 20"/>
                <a:gd name="T91" fmla="*/ 13 h 14"/>
                <a:gd name="T92" fmla="*/ 5 w 20"/>
                <a:gd name="T93" fmla="*/ 12 h 14"/>
                <a:gd name="T94" fmla="*/ 3 w 20"/>
                <a:gd name="T9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4">
                  <a:moveTo>
                    <a:pt x="3" y="12"/>
                  </a:move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39" name="Freeform 101"/>
            <p:cNvSpPr>
              <a:spLocks/>
            </p:cNvSpPr>
            <p:nvPr/>
          </p:nvSpPr>
          <p:spPr bwMode="auto">
            <a:xfrm>
              <a:off x="4267200" y="4064001"/>
              <a:ext cx="31750" cy="22225"/>
            </a:xfrm>
            <a:custGeom>
              <a:avLst/>
              <a:gdLst>
                <a:gd name="T0" fmla="*/ 3 w 20"/>
                <a:gd name="T1" fmla="*/ 11 h 14"/>
                <a:gd name="T2" fmla="*/ 2 w 20"/>
                <a:gd name="T3" fmla="*/ 10 h 14"/>
                <a:gd name="T4" fmla="*/ 1 w 20"/>
                <a:gd name="T5" fmla="*/ 10 h 14"/>
                <a:gd name="T6" fmla="*/ 1 w 20"/>
                <a:gd name="T7" fmla="*/ 8 h 14"/>
                <a:gd name="T8" fmla="*/ 0 w 20"/>
                <a:gd name="T9" fmla="*/ 8 h 14"/>
                <a:gd name="T10" fmla="*/ 0 w 20"/>
                <a:gd name="T11" fmla="*/ 7 h 14"/>
                <a:gd name="T12" fmla="*/ 0 w 20"/>
                <a:gd name="T13" fmla="*/ 6 h 14"/>
                <a:gd name="T14" fmla="*/ 0 w 20"/>
                <a:gd name="T15" fmla="*/ 5 h 14"/>
                <a:gd name="T16" fmla="*/ 0 w 20"/>
                <a:gd name="T17" fmla="*/ 4 h 14"/>
                <a:gd name="T18" fmla="*/ 0 w 20"/>
                <a:gd name="T19" fmla="*/ 3 h 14"/>
                <a:gd name="T20" fmla="*/ 1 w 20"/>
                <a:gd name="T21" fmla="*/ 3 h 14"/>
                <a:gd name="T22" fmla="*/ 1 w 20"/>
                <a:gd name="T23" fmla="*/ 2 h 14"/>
                <a:gd name="T24" fmla="*/ 2 w 20"/>
                <a:gd name="T25" fmla="*/ 1 h 14"/>
                <a:gd name="T26" fmla="*/ 3 w 20"/>
                <a:gd name="T27" fmla="*/ 1 h 14"/>
                <a:gd name="T28" fmla="*/ 4 w 20"/>
                <a:gd name="T29" fmla="*/ 1 h 14"/>
                <a:gd name="T30" fmla="*/ 5 w 20"/>
                <a:gd name="T31" fmla="*/ 1 h 14"/>
                <a:gd name="T32" fmla="*/ 7 w 20"/>
                <a:gd name="T33" fmla="*/ 0 h 14"/>
                <a:gd name="T34" fmla="*/ 8 w 20"/>
                <a:gd name="T35" fmla="*/ 1 h 14"/>
                <a:gd name="T36" fmla="*/ 9 w 20"/>
                <a:gd name="T37" fmla="*/ 1 h 14"/>
                <a:gd name="T38" fmla="*/ 10 w 20"/>
                <a:gd name="T39" fmla="*/ 1 h 14"/>
                <a:gd name="T40" fmla="*/ 12 w 20"/>
                <a:gd name="T41" fmla="*/ 1 h 14"/>
                <a:gd name="T42" fmla="*/ 13 w 20"/>
                <a:gd name="T43" fmla="*/ 2 h 14"/>
                <a:gd name="T44" fmla="*/ 14 w 20"/>
                <a:gd name="T45" fmla="*/ 2 h 14"/>
                <a:gd name="T46" fmla="*/ 16 w 20"/>
                <a:gd name="T47" fmla="*/ 3 h 14"/>
                <a:gd name="T48" fmla="*/ 17 w 20"/>
                <a:gd name="T49" fmla="*/ 4 h 14"/>
                <a:gd name="T50" fmla="*/ 17 w 20"/>
                <a:gd name="T51" fmla="*/ 4 h 14"/>
                <a:gd name="T52" fmla="*/ 18 w 20"/>
                <a:gd name="T53" fmla="*/ 5 h 14"/>
                <a:gd name="T54" fmla="*/ 19 w 20"/>
                <a:gd name="T55" fmla="*/ 6 h 14"/>
                <a:gd name="T56" fmla="*/ 19 w 20"/>
                <a:gd name="T57" fmla="*/ 7 h 14"/>
                <a:gd name="T58" fmla="*/ 20 w 20"/>
                <a:gd name="T59" fmla="*/ 8 h 14"/>
                <a:gd name="T60" fmla="*/ 20 w 20"/>
                <a:gd name="T61" fmla="*/ 9 h 14"/>
                <a:gd name="T62" fmla="*/ 20 w 20"/>
                <a:gd name="T63" fmla="*/ 10 h 14"/>
                <a:gd name="T64" fmla="*/ 20 w 20"/>
                <a:gd name="T65" fmla="*/ 11 h 14"/>
                <a:gd name="T66" fmla="*/ 19 w 20"/>
                <a:gd name="T67" fmla="*/ 12 h 14"/>
                <a:gd name="T68" fmla="*/ 19 w 20"/>
                <a:gd name="T69" fmla="*/ 12 h 14"/>
                <a:gd name="T70" fmla="*/ 18 w 20"/>
                <a:gd name="T71" fmla="*/ 13 h 14"/>
                <a:gd name="T72" fmla="*/ 17 w 20"/>
                <a:gd name="T73" fmla="*/ 13 h 14"/>
                <a:gd name="T74" fmla="*/ 16 w 20"/>
                <a:gd name="T75" fmla="*/ 14 h 14"/>
                <a:gd name="T76" fmla="*/ 15 w 20"/>
                <a:gd name="T77" fmla="*/ 14 h 14"/>
                <a:gd name="T78" fmla="*/ 14 w 20"/>
                <a:gd name="T79" fmla="*/ 14 h 14"/>
                <a:gd name="T80" fmla="*/ 13 w 20"/>
                <a:gd name="T81" fmla="*/ 14 h 14"/>
                <a:gd name="T82" fmla="*/ 11 w 20"/>
                <a:gd name="T83" fmla="*/ 14 h 14"/>
                <a:gd name="T84" fmla="*/ 10 w 20"/>
                <a:gd name="T85" fmla="*/ 14 h 14"/>
                <a:gd name="T86" fmla="*/ 9 w 20"/>
                <a:gd name="T87" fmla="*/ 14 h 14"/>
                <a:gd name="T88" fmla="*/ 7 w 20"/>
                <a:gd name="T89" fmla="*/ 13 h 14"/>
                <a:gd name="T90" fmla="*/ 6 w 20"/>
                <a:gd name="T91" fmla="*/ 13 h 14"/>
                <a:gd name="T92" fmla="*/ 5 w 20"/>
                <a:gd name="T93" fmla="*/ 12 h 14"/>
                <a:gd name="T94" fmla="*/ 4 w 20"/>
                <a:gd name="T9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4">
                  <a:moveTo>
                    <a:pt x="4" y="11"/>
                  </a:moveTo>
                  <a:lnTo>
                    <a:pt x="3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0" name="Freeform 103"/>
            <p:cNvSpPr>
              <a:spLocks/>
            </p:cNvSpPr>
            <p:nvPr/>
          </p:nvSpPr>
          <p:spPr bwMode="auto">
            <a:xfrm>
              <a:off x="4387850" y="3981451"/>
              <a:ext cx="31750" cy="20638"/>
            </a:xfrm>
            <a:custGeom>
              <a:avLst/>
              <a:gdLst>
                <a:gd name="T0" fmla="*/ 3 w 20"/>
                <a:gd name="T1" fmla="*/ 10 h 13"/>
                <a:gd name="T2" fmla="*/ 3 w 20"/>
                <a:gd name="T3" fmla="*/ 10 h 13"/>
                <a:gd name="T4" fmla="*/ 2 w 20"/>
                <a:gd name="T5" fmla="*/ 9 h 13"/>
                <a:gd name="T6" fmla="*/ 1 w 20"/>
                <a:gd name="T7" fmla="*/ 8 h 13"/>
                <a:gd name="T8" fmla="*/ 0 w 20"/>
                <a:gd name="T9" fmla="*/ 7 h 13"/>
                <a:gd name="T10" fmla="*/ 0 w 20"/>
                <a:gd name="T11" fmla="*/ 6 h 13"/>
                <a:gd name="T12" fmla="*/ 0 w 20"/>
                <a:gd name="T13" fmla="*/ 5 h 13"/>
                <a:gd name="T14" fmla="*/ 0 w 20"/>
                <a:gd name="T15" fmla="*/ 4 h 13"/>
                <a:gd name="T16" fmla="*/ 0 w 20"/>
                <a:gd name="T17" fmla="*/ 4 h 13"/>
                <a:gd name="T18" fmla="*/ 0 w 20"/>
                <a:gd name="T19" fmla="*/ 3 h 13"/>
                <a:gd name="T20" fmla="*/ 1 w 20"/>
                <a:gd name="T21" fmla="*/ 2 h 13"/>
                <a:gd name="T22" fmla="*/ 1 w 20"/>
                <a:gd name="T23" fmla="*/ 1 h 13"/>
                <a:gd name="T24" fmla="*/ 2 w 20"/>
                <a:gd name="T25" fmla="*/ 1 h 13"/>
                <a:gd name="T26" fmla="*/ 3 w 20"/>
                <a:gd name="T27" fmla="*/ 0 h 13"/>
                <a:gd name="T28" fmla="*/ 4 w 20"/>
                <a:gd name="T29" fmla="*/ 0 h 13"/>
                <a:gd name="T30" fmla="*/ 5 w 20"/>
                <a:gd name="T31" fmla="*/ 0 h 13"/>
                <a:gd name="T32" fmla="*/ 7 w 20"/>
                <a:gd name="T33" fmla="*/ 0 h 13"/>
                <a:gd name="T34" fmla="*/ 8 w 20"/>
                <a:gd name="T35" fmla="*/ 0 h 13"/>
                <a:gd name="T36" fmla="*/ 9 w 20"/>
                <a:gd name="T37" fmla="*/ 0 h 13"/>
                <a:gd name="T38" fmla="*/ 10 w 20"/>
                <a:gd name="T39" fmla="*/ 0 h 13"/>
                <a:gd name="T40" fmla="*/ 12 w 20"/>
                <a:gd name="T41" fmla="*/ 1 h 13"/>
                <a:gd name="T42" fmla="*/ 13 w 20"/>
                <a:gd name="T43" fmla="*/ 1 h 13"/>
                <a:gd name="T44" fmla="*/ 14 w 20"/>
                <a:gd name="T45" fmla="*/ 2 h 13"/>
                <a:gd name="T46" fmla="*/ 16 w 20"/>
                <a:gd name="T47" fmla="*/ 2 h 13"/>
                <a:gd name="T48" fmla="*/ 17 w 20"/>
                <a:gd name="T49" fmla="*/ 3 h 13"/>
                <a:gd name="T50" fmla="*/ 17 w 20"/>
                <a:gd name="T51" fmla="*/ 4 h 13"/>
                <a:gd name="T52" fmla="*/ 18 w 20"/>
                <a:gd name="T53" fmla="*/ 5 h 13"/>
                <a:gd name="T54" fmla="*/ 19 w 20"/>
                <a:gd name="T55" fmla="*/ 6 h 13"/>
                <a:gd name="T56" fmla="*/ 19 w 20"/>
                <a:gd name="T57" fmla="*/ 6 h 13"/>
                <a:gd name="T58" fmla="*/ 20 w 20"/>
                <a:gd name="T59" fmla="*/ 8 h 13"/>
                <a:gd name="T60" fmla="*/ 20 w 20"/>
                <a:gd name="T61" fmla="*/ 8 h 13"/>
                <a:gd name="T62" fmla="*/ 20 w 20"/>
                <a:gd name="T63" fmla="*/ 9 h 13"/>
                <a:gd name="T64" fmla="*/ 19 w 20"/>
                <a:gd name="T65" fmla="*/ 10 h 13"/>
                <a:gd name="T66" fmla="*/ 19 w 20"/>
                <a:gd name="T67" fmla="*/ 11 h 13"/>
                <a:gd name="T68" fmla="*/ 19 w 20"/>
                <a:gd name="T69" fmla="*/ 11 h 13"/>
                <a:gd name="T70" fmla="*/ 18 w 20"/>
                <a:gd name="T71" fmla="*/ 12 h 13"/>
                <a:gd name="T72" fmla="*/ 17 w 20"/>
                <a:gd name="T73" fmla="*/ 13 h 13"/>
                <a:gd name="T74" fmla="*/ 16 w 20"/>
                <a:gd name="T75" fmla="*/ 13 h 13"/>
                <a:gd name="T76" fmla="*/ 15 w 20"/>
                <a:gd name="T77" fmla="*/ 13 h 13"/>
                <a:gd name="T78" fmla="*/ 14 w 20"/>
                <a:gd name="T79" fmla="*/ 13 h 13"/>
                <a:gd name="T80" fmla="*/ 13 w 20"/>
                <a:gd name="T81" fmla="*/ 13 h 13"/>
                <a:gd name="T82" fmla="*/ 12 w 20"/>
                <a:gd name="T83" fmla="*/ 13 h 13"/>
                <a:gd name="T84" fmla="*/ 10 w 20"/>
                <a:gd name="T85" fmla="*/ 13 h 13"/>
                <a:gd name="T86" fmla="*/ 9 w 20"/>
                <a:gd name="T87" fmla="*/ 13 h 13"/>
                <a:gd name="T88" fmla="*/ 8 w 20"/>
                <a:gd name="T89" fmla="*/ 13 h 13"/>
                <a:gd name="T90" fmla="*/ 6 w 20"/>
                <a:gd name="T91" fmla="*/ 12 h 13"/>
                <a:gd name="T92" fmla="*/ 5 w 20"/>
                <a:gd name="T93" fmla="*/ 11 h 13"/>
                <a:gd name="T94" fmla="*/ 4 w 20"/>
                <a:gd name="T9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3">
                  <a:moveTo>
                    <a:pt x="4" y="11"/>
                  </a:move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1" name="Freeform 105"/>
            <p:cNvSpPr>
              <a:spLocks/>
            </p:cNvSpPr>
            <p:nvPr/>
          </p:nvSpPr>
          <p:spPr bwMode="auto">
            <a:xfrm>
              <a:off x="4505325" y="3898901"/>
              <a:ext cx="31750" cy="22225"/>
            </a:xfrm>
            <a:custGeom>
              <a:avLst/>
              <a:gdLst>
                <a:gd name="T0" fmla="*/ 4 w 20"/>
                <a:gd name="T1" fmla="*/ 11 h 14"/>
                <a:gd name="T2" fmla="*/ 3 w 20"/>
                <a:gd name="T3" fmla="*/ 10 h 14"/>
                <a:gd name="T4" fmla="*/ 2 w 20"/>
                <a:gd name="T5" fmla="*/ 9 h 14"/>
                <a:gd name="T6" fmla="*/ 1 w 20"/>
                <a:gd name="T7" fmla="*/ 8 h 14"/>
                <a:gd name="T8" fmla="*/ 1 w 20"/>
                <a:gd name="T9" fmla="*/ 7 h 14"/>
                <a:gd name="T10" fmla="*/ 1 w 20"/>
                <a:gd name="T11" fmla="*/ 7 h 14"/>
                <a:gd name="T12" fmla="*/ 0 w 20"/>
                <a:gd name="T13" fmla="*/ 6 h 14"/>
                <a:gd name="T14" fmla="*/ 0 w 20"/>
                <a:gd name="T15" fmla="*/ 5 h 14"/>
                <a:gd name="T16" fmla="*/ 1 w 20"/>
                <a:gd name="T17" fmla="*/ 4 h 14"/>
                <a:gd name="T18" fmla="*/ 1 w 20"/>
                <a:gd name="T19" fmla="*/ 3 h 14"/>
                <a:gd name="T20" fmla="*/ 1 w 20"/>
                <a:gd name="T21" fmla="*/ 3 h 14"/>
                <a:gd name="T22" fmla="*/ 2 w 20"/>
                <a:gd name="T23" fmla="*/ 2 h 14"/>
                <a:gd name="T24" fmla="*/ 3 w 20"/>
                <a:gd name="T25" fmla="*/ 2 h 14"/>
                <a:gd name="T26" fmla="*/ 3 w 20"/>
                <a:gd name="T27" fmla="*/ 1 h 14"/>
                <a:gd name="T28" fmla="*/ 5 w 20"/>
                <a:gd name="T29" fmla="*/ 1 h 14"/>
                <a:gd name="T30" fmla="*/ 6 w 20"/>
                <a:gd name="T31" fmla="*/ 0 h 14"/>
                <a:gd name="T32" fmla="*/ 7 w 20"/>
                <a:gd name="T33" fmla="*/ 0 h 14"/>
                <a:gd name="T34" fmla="*/ 8 w 20"/>
                <a:gd name="T35" fmla="*/ 0 h 14"/>
                <a:gd name="T36" fmla="*/ 10 w 20"/>
                <a:gd name="T37" fmla="*/ 1 h 14"/>
                <a:gd name="T38" fmla="*/ 11 w 20"/>
                <a:gd name="T39" fmla="*/ 1 h 14"/>
                <a:gd name="T40" fmla="*/ 12 w 20"/>
                <a:gd name="T41" fmla="*/ 1 h 14"/>
                <a:gd name="T42" fmla="*/ 13 w 20"/>
                <a:gd name="T43" fmla="*/ 2 h 14"/>
                <a:gd name="T44" fmla="*/ 15 w 20"/>
                <a:gd name="T45" fmla="*/ 2 h 14"/>
                <a:gd name="T46" fmla="*/ 16 w 20"/>
                <a:gd name="T47" fmla="*/ 3 h 14"/>
                <a:gd name="T48" fmla="*/ 17 w 20"/>
                <a:gd name="T49" fmla="*/ 4 h 14"/>
                <a:gd name="T50" fmla="*/ 18 w 20"/>
                <a:gd name="T51" fmla="*/ 4 h 14"/>
                <a:gd name="T52" fmla="*/ 18 w 20"/>
                <a:gd name="T53" fmla="*/ 5 h 14"/>
                <a:gd name="T54" fmla="*/ 19 w 20"/>
                <a:gd name="T55" fmla="*/ 6 h 14"/>
                <a:gd name="T56" fmla="*/ 20 w 20"/>
                <a:gd name="T57" fmla="*/ 7 h 14"/>
                <a:gd name="T58" fmla="*/ 20 w 20"/>
                <a:gd name="T59" fmla="*/ 8 h 14"/>
                <a:gd name="T60" fmla="*/ 20 w 20"/>
                <a:gd name="T61" fmla="*/ 9 h 14"/>
                <a:gd name="T62" fmla="*/ 20 w 20"/>
                <a:gd name="T63" fmla="*/ 10 h 14"/>
                <a:gd name="T64" fmla="*/ 20 w 20"/>
                <a:gd name="T65" fmla="*/ 11 h 14"/>
                <a:gd name="T66" fmla="*/ 20 w 20"/>
                <a:gd name="T67" fmla="*/ 11 h 14"/>
                <a:gd name="T68" fmla="*/ 19 w 20"/>
                <a:gd name="T69" fmla="*/ 12 h 14"/>
                <a:gd name="T70" fmla="*/ 18 w 20"/>
                <a:gd name="T71" fmla="*/ 12 h 14"/>
                <a:gd name="T72" fmla="*/ 18 w 20"/>
                <a:gd name="T73" fmla="*/ 13 h 14"/>
                <a:gd name="T74" fmla="*/ 16 w 20"/>
                <a:gd name="T75" fmla="*/ 13 h 14"/>
                <a:gd name="T76" fmla="*/ 16 w 20"/>
                <a:gd name="T77" fmla="*/ 14 h 14"/>
                <a:gd name="T78" fmla="*/ 14 w 20"/>
                <a:gd name="T79" fmla="*/ 14 h 14"/>
                <a:gd name="T80" fmla="*/ 13 w 20"/>
                <a:gd name="T81" fmla="*/ 14 h 14"/>
                <a:gd name="T82" fmla="*/ 12 w 20"/>
                <a:gd name="T83" fmla="*/ 14 h 14"/>
                <a:gd name="T84" fmla="*/ 11 w 20"/>
                <a:gd name="T85" fmla="*/ 14 h 14"/>
                <a:gd name="T86" fmla="*/ 9 w 20"/>
                <a:gd name="T87" fmla="*/ 13 h 14"/>
                <a:gd name="T88" fmla="*/ 8 w 20"/>
                <a:gd name="T89" fmla="*/ 13 h 14"/>
                <a:gd name="T90" fmla="*/ 7 w 20"/>
                <a:gd name="T91" fmla="*/ 12 h 14"/>
                <a:gd name="T92" fmla="*/ 6 w 20"/>
                <a:gd name="T93" fmla="*/ 12 h 14"/>
                <a:gd name="T94" fmla="*/ 5 w 20"/>
                <a:gd name="T9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4">
                  <a:moveTo>
                    <a:pt x="5" y="11"/>
                  </a:moveTo>
                  <a:lnTo>
                    <a:pt x="4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2" name="Freeform 107"/>
            <p:cNvSpPr>
              <a:spLocks/>
            </p:cNvSpPr>
            <p:nvPr/>
          </p:nvSpPr>
          <p:spPr bwMode="auto">
            <a:xfrm>
              <a:off x="4621212" y="3819526"/>
              <a:ext cx="31750" cy="20638"/>
            </a:xfrm>
            <a:custGeom>
              <a:avLst/>
              <a:gdLst>
                <a:gd name="T0" fmla="*/ 4 w 20"/>
                <a:gd name="T1" fmla="*/ 10 h 13"/>
                <a:gd name="T2" fmla="*/ 3 w 20"/>
                <a:gd name="T3" fmla="*/ 10 h 13"/>
                <a:gd name="T4" fmla="*/ 2 w 20"/>
                <a:gd name="T5" fmla="*/ 9 h 13"/>
                <a:gd name="T6" fmla="*/ 1 w 20"/>
                <a:gd name="T7" fmla="*/ 8 h 13"/>
                <a:gd name="T8" fmla="*/ 1 w 20"/>
                <a:gd name="T9" fmla="*/ 7 h 13"/>
                <a:gd name="T10" fmla="*/ 0 w 20"/>
                <a:gd name="T11" fmla="*/ 6 h 13"/>
                <a:gd name="T12" fmla="*/ 0 w 20"/>
                <a:gd name="T13" fmla="*/ 5 h 13"/>
                <a:gd name="T14" fmla="*/ 0 w 20"/>
                <a:gd name="T15" fmla="*/ 4 h 13"/>
                <a:gd name="T16" fmla="*/ 0 w 20"/>
                <a:gd name="T17" fmla="*/ 4 h 13"/>
                <a:gd name="T18" fmla="*/ 1 w 20"/>
                <a:gd name="T19" fmla="*/ 3 h 13"/>
                <a:gd name="T20" fmla="*/ 1 w 20"/>
                <a:gd name="T21" fmla="*/ 2 h 13"/>
                <a:gd name="T22" fmla="*/ 2 w 20"/>
                <a:gd name="T23" fmla="*/ 2 h 13"/>
                <a:gd name="T24" fmla="*/ 3 w 20"/>
                <a:gd name="T25" fmla="*/ 1 h 13"/>
                <a:gd name="T26" fmla="*/ 3 w 20"/>
                <a:gd name="T27" fmla="*/ 1 h 13"/>
                <a:gd name="T28" fmla="*/ 4 w 20"/>
                <a:gd name="T29" fmla="*/ 0 h 13"/>
                <a:gd name="T30" fmla="*/ 5 w 20"/>
                <a:gd name="T31" fmla="*/ 0 h 13"/>
                <a:gd name="T32" fmla="*/ 6 w 20"/>
                <a:gd name="T33" fmla="*/ 0 h 13"/>
                <a:gd name="T34" fmla="*/ 8 w 20"/>
                <a:gd name="T35" fmla="*/ 0 h 13"/>
                <a:gd name="T36" fmla="*/ 9 w 20"/>
                <a:gd name="T37" fmla="*/ 0 h 13"/>
                <a:gd name="T38" fmla="*/ 10 w 20"/>
                <a:gd name="T39" fmla="*/ 1 h 13"/>
                <a:gd name="T40" fmla="*/ 12 w 20"/>
                <a:gd name="T41" fmla="*/ 1 h 13"/>
                <a:gd name="T42" fmla="*/ 13 w 20"/>
                <a:gd name="T43" fmla="*/ 2 h 13"/>
                <a:gd name="T44" fmla="*/ 14 w 20"/>
                <a:gd name="T45" fmla="*/ 2 h 13"/>
                <a:gd name="T46" fmla="*/ 15 w 20"/>
                <a:gd name="T47" fmla="*/ 3 h 13"/>
                <a:gd name="T48" fmla="*/ 16 w 20"/>
                <a:gd name="T49" fmla="*/ 4 h 13"/>
                <a:gd name="T50" fmla="*/ 17 w 20"/>
                <a:gd name="T51" fmla="*/ 4 h 13"/>
                <a:gd name="T52" fmla="*/ 18 w 20"/>
                <a:gd name="T53" fmla="*/ 5 h 13"/>
                <a:gd name="T54" fmla="*/ 19 w 20"/>
                <a:gd name="T55" fmla="*/ 6 h 13"/>
                <a:gd name="T56" fmla="*/ 19 w 20"/>
                <a:gd name="T57" fmla="*/ 7 h 13"/>
                <a:gd name="T58" fmla="*/ 19 w 20"/>
                <a:gd name="T59" fmla="*/ 8 h 13"/>
                <a:gd name="T60" fmla="*/ 20 w 20"/>
                <a:gd name="T61" fmla="*/ 9 h 13"/>
                <a:gd name="T62" fmla="*/ 20 w 20"/>
                <a:gd name="T63" fmla="*/ 9 h 13"/>
                <a:gd name="T64" fmla="*/ 19 w 20"/>
                <a:gd name="T65" fmla="*/ 10 h 13"/>
                <a:gd name="T66" fmla="*/ 19 w 20"/>
                <a:gd name="T67" fmla="*/ 11 h 13"/>
                <a:gd name="T68" fmla="*/ 19 w 20"/>
                <a:gd name="T69" fmla="*/ 12 h 13"/>
                <a:gd name="T70" fmla="*/ 18 w 20"/>
                <a:gd name="T71" fmla="*/ 12 h 13"/>
                <a:gd name="T72" fmla="*/ 17 w 20"/>
                <a:gd name="T73" fmla="*/ 13 h 13"/>
                <a:gd name="T74" fmla="*/ 16 w 20"/>
                <a:gd name="T75" fmla="*/ 13 h 13"/>
                <a:gd name="T76" fmla="*/ 15 w 20"/>
                <a:gd name="T77" fmla="*/ 13 h 13"/>
                <a:gd name="T78" fmla="*/ 14 w 20"/>
                <a:gd name="T79" fmla="*/ 13 h 13"/>
                <a:gd name="T80" fmla="*/ 13 w 20"/>
                <a:gd name="T81" fmla="*/ 13 h 13"/>
                <a:gd name="T82" fmla="*/ 12 w 20"/>
                <a:gd name="T83" fmla="*/ 13 h 13"/>
                <a:gd name="T84" fmla="*/ 10 w 20"/>
                <a:gd name="T85" fmla="*/ 13 h 13"/>
                <a:gd name="T86" fmla="*/ 9 w 20"/>
                <a:gd name="T87" fmla="*/ 13 h 13"/>
                <a:gd name="T88" fmla="*/ 8 w 20"/>
                <a:gd name="T89" fmla="*/ 12 h 13"/>
                <a:gd name="T90" fmla="*/ 6 w 20"/>
                <a:gd name="T91" fmla="*/ 12 h 13"/>
                <a:gd name="T92" fmla="*/ 5 w 20"/>
                <a:gd name="T93" fmla="*/ 11 h 13"/>
                <a:gd name="T94" fmla="*/ 4 w 20"/>
                <a:gd name="T9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3">
                  <a:moveTo>
                    <a:pt x="4" y="11"/>
                  </a:move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3" name="Freeform 113"/>
            <p:cNvSpPr>
              <a:spLocks/>
            </p:cNvSpPr>
            <p:nvPr/>
          </p:nvSpPr>
          <p:spPr bwMode="auto">
            <a:xfrm>
              <a:off x="4733925" y="3741738"/>
              <a:ext cx="31750" cy="20638"/>
            </a:xfrm>
            <a:custGeom>
              <a:avLst/>
              <a:gdLst>
                <a:gd name="T0" fmla="*/ 4 w 20"/>
                <a:gd name="T1" fmla="*/ 10 h 13"/>
                <a:gd name="T2" fmla="*/ 3 w 20"/>
                <a:gd name="T3" fmla="*/ 9 h 13"/>
                <a:gd name="T4" fmla="*/ 2 w 20"/>
                <a:gd name="T5" fmla="*/ 9 h 13"/>
                <a:gd name="T6" fmla="*/ 1 w 20"/>
                <a:gd name="T7" fmla="*/ 8 h 13"/>
                <a:gd name="T8" fmla="*/ 1 w 20"/>
                <a:gd name="T9" fmla="*/ 7 h 13"/>
                <a:gd name="T10" fmla="*/ 1 w 20"/>
                <a:gd name="T11" fmla="*/ 6 h 13"/>
                <a:gd name="T12" fmla="*/ 0 w 20"/>
                <a:gd name="T13" fmla="*/ 5 h 13"/>
                <a:gd name="T14" fmla="*/ 0 w 20"/>
                <a:gd name="T15" fmla="*/ 4 h 13"/>
                <a:gd name="T16" fmla="*/ 0 w 20"/>
                <a:gd name="T17" fmla="*/ 4 h 13"/>
                <a:gd name="T18" fmla="*/ 1 w 20"/>
                <a:gd name="T19" fmla="*/ 3 h 13"/>
                <a:gd name="T20" fmla="*/ 1 w 20"/>
                <a:gd name="T21" fmla="*/ 2 h 13"/>
                <a:gd name="T22" fmla="*/ 2 w 20"/>
                <a:gd name="T23" fmla="*/ 2 h 13"/>
                <a:gd name="T24" fmla="*/ 2 w 20"/>
                <a:gd name="T25" fmla="*/ 1 h 13"/>
                <a:gd name="T26" fmla="*/ 3 w 20"/>
                <a:gd name="T27" fmla="*/ 1 h 13"/>
                <a:gd name="T28" fmla="*/ 4 w 20"/>
                <a:gd name="T29" fmla="*/ 0 h 13"/>
                <a:gd name="T30" fmla="*/ 5 w 20"/>
                <a:gd name="T31" fmla="*/ 0 h 13"/>
                <a:gd name="T32" fmla="*/ 7 w 20"/>
                <a:gd name="T33" fmla="*/ 0 h 13"/>
                <a:gd name="T34" fmla="*/ 8 w 20"/>
                <a:gd name="T35" fmla="*/ 0 h 13"/>
                <a:gd name="T36" fmla="*/ 9 w 20"/>
                <a:gd name="T37" fmla="*/ 0 h 13"/>
                <a:gd name="T38" fmla="*/ 10 w 20"/>
                <a:gd name="T39" fmla="*/ 1 h 13"/>
                <a:gd name="T40" fmla="*/ 12 w 20"/>
                <a:gd name="T41" fmla="*/ 1 h 13"/>
                <a:gd name="T42" fmla="*/ 13 w 20"/>
                <a:gd name="T43" fmla="*/ 2 h 13"/>
                <a:gd name="T44" fmla="*/ 14 w 20"/>
                <a:gd name="T45" fmla="*/ 2 h 13"/>
                <a:gd name="T46" fmla="*/ 15 w 20"/>
                <a:gd name="T47" fmla="*/ 3 h 13"/>
                <a:gd name="T48" fmla="*/ 16 w 20"/>
                <a:gd name="T49" fmla="*/ 3 h 13"/>
                <a:gd name="T50" fmla="*/ 17 w 20"/>
                <a:gd name="T51" fmla="*/ 4 h 13"/>
                <a:gd name="T52" fmla="*/ 18 w 20"/>
                <a:gd name="T53" fmla="*/ 5 h 13"/>
                <a:gd name="T54" fmla="*/ 19 w 20"/>
                <a:gd name="T55" fmla="*/ 6 h 13"/>
                <a:gd name="T56" fmla="*/ 19 w 20"/>
                <a:gd name="T57" fmla="*/ 7 h 13"/>
                <a:gd name="T58" fmla="*/ 19 w 20"/>
                <a:gd name="T59" fmla="*/ 8 h 13"/>
                <a:gd name="T60" fmla="*/ 20 w 20"/>
                <a:gd name="T61" fmla="*/ 8 h 13"/>
                <a:gd name="T62" fmla="*/ 20 w 20"/>
                <a:gd name="T63" fmla="*/ 9 h 13"/>
                <a:gd name="T64" fmla="*/ 19 w 20"/>
                <a:gd name="T65" fmla="*/ 10 h 13"/>
                <a:gd name="T66" fmla="*/ 19 w 20"/>
                <a:gd name="T67" fmla="*/ 11 h 13"/>
                <a:gd name="T68" fmla="*/ 19 w 20"/>
                <a:gd name="T69" fmla="*/ 11 h 13"/>
                <a:gd name="T70" fmla="*/ 18 w 20"/>
                <a:gd name="T71" fmla="*/ 12 h 13"/>
                <a:gd name="T72" fmla="*/ 17 w 20"/>
                <a:gd name="T73" fmla="*/ 12 h 13"/>
                <a:gd name="T74" fmla="*/ 16 w 20"/>
                <a:gd name="T75" fmla="*/ 13 h 13"/>
                <a:gd name="T76" fmla="*/ 15 w 20"/>
                <a:gd name="T77" fmla="*/ 13 h 13"/>
                <a:gd name="T78" fmla="*/ 14 w 20"/>
                <a:gd name="T79" fmla="*/ 13 h 13"/>
                <a:gd name="T80" fmla="*/ 13 w 20"/>
                <a:gd name="T81" fmla="*/ 13 h 13"/>
                <a:gd name="T82" fmla="*/ 12 w 20"/>
                <a:gd name="T83" fmla="*/ 13 h 13"/>
                <a:gd name="T84" fmla="*/ 10 w 20"/>
                <a:gd name="T85" fmla="*/ 13 h 13"/>
                <a:gd name="T86" fmla="*/ 9 w 20"/>
                <a:gd name="T87" fmla="*/ 13 h 13"/>
                <a:gd name="T88" fmla="*/ 8 w 20"/>
                <a:gd name="T89" fmla="*/ 12 h 13"/>
                <a:gd name="T90" fmla="*/ 7 w 20"/>
                <a:gd name="T91" fmla="*/ 12 h 13"/>
                <a:gd name="T92" fmla="*/ 6 w 20"/>
                <a:gd name="T93" fmla="*/ 11 h 13"/>
                <a:gd name="T94" fmla="*/ 4 w 20"/>
                <a:gd name="T9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3">
                  <a:moveTo>
                    <a:pt x="4" y="11"/>
                  </a:moveTo>
                  <a:lnTo>
                    <a:pt x="4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4" name="Freeform 115"/>
            <p:cNvSpPr>
              <a:spLocks/>
            </p:cNvSpPr>
            <p:nvPr/>
          </p:nvSpPr>
          <p:spPr bwMode="auto">
            <a:xfrm>
              <a:off x="4845050" y="3665538"/>
              <a:ext cx="30163" cy="20638"/>
            </a:xfrm>
            <a:custGeom>
              <a:avLst/>
              <a:gdLst>
                <a:gd name="T0" fmla="*/ 3 w 19"/>
                <a:gd name="T1" fmla="*/ 10 h 13"/>
                <a:gd name="T2" fmla="*/ 3 w 19"/>
                <a:gd name="T3" fmla="*/ 9 h 13"/>
                <a:gd name="T4" fmla="*/ 2 w 19"/>
                <a:gd name="T5" fmla="*/ 9 h 13"/>
                <a:gd name="T6" fmla="*/ 1 w 19"/>
                <a:gd name="T7" fmla="*/ 8 h 13"/>
                <a:gd name="T8" fmla="*/ 1 w 19"/>
                <a:gd name="T9" fmla="*/ 7 h 13"/>
                <a:gd name="T10" fmla="*/ 0 w 19"/>
                <a:gd name="T11" fmla="*/ 6 h 13"/>
                <a:gd name="T12" fmla="*/ 0 w 19"/>
                <a:gd name="T13" fmla="*/ 5 h 13"/>
                <a:gd name="T14" fmla="*/ 0 w 19"/>
                <a:gd name="T15" fmla="*/ 4 h 13"/>
                <a:gd name="T16" fmla="*/ 0 w 19"/>
                <a:gd name="T17" fmla="*/ 3 h 13"/>
                <a:gd name="T18" fmla="*/ 0 w 19"/>
                <a:gd name="T19" fmla="*/ 3 h 13"/>
                <a:gd name="T20" fmla="*/ 1 w 19"/>
                <a:gd name="T21" fmla="*/ 2 h 13"/>
                <a:gd name="T22" fmla="*/ 1 w 19"/>
                <a:gd name="T23" fmla="*/ 2 h 13"/>
                <a:gd name="T24" fmla="*/ 2 w 19"/>
                <a:gd name="T25" fmla="*/ 1 h 13"/>
                <a:gd name="T26" fmla="*/ 3 w 19"/>
                <a:gd name="T27" fmla="*/ 1 h 13"/>
                <a:gd name="T28" fmla="*/ 4 w 19"/>
                <a:gd name="T29" fmla="*/ 1 h 13"/>
                <a:gd name="T30" fmla="*/ 5 w 19"/>
                <a:gd name="T31" fmla="*/ 0 h 13"/>
                <a:gd name="T32" fmla="*/ 6 w 19"/>
                <a:gd name="T33" fmla="*/ 0 h 13"/>
                <a:gd name="T34" fmla="*/ 7 w 19"/>
                <a:gd name="T35" fmla="*/ 0 h 13"/>
                <a:gd name="T36" fmla="*/ 8 w 19"/>
                <a:gd name="T37" fmla="*/ 1 h 13"/>
                <a:gd name="T38" fmla="*/ 10 w 19"/>
                <a:gd name="T39" fmla="*/ 1 h 13"/>
                <a:gd name="T40" fmla="*/ 11 w 19"/>
                <a:gd name="T41" fmla="*/ 1 h 13"/>
                <a:gd name="T42" fmla="*/ 12 w 19"/>
                <a:gd name="T43" fmla="*/ 2 h 13"/>
                <a:gd name="T44" fmla="*/ 14 w 19"/>
                <a:gd name="T45" fmla="*/ 2 h 13"/>
                <a:gd name="T46" fmla="*/ 15 w 19"/>
                <a:gd name="T47" fmla="*/ 3 h 13"/>
                <a:gd name="T48" fmla="*/ 16 w 19"/>
                <a:gd name="T49" fmla="*/ 3 h 13"/>
                <a:gd name="T50" fmla="*/ 16 w 19"/>
                <a:gd name="T51" fmla="*/ 4 h 13"/>
                <a:gd name="T52" fmla="*/ 17 w 19"/>
                <a:gd name="T53" fmla="*/ 5 h 13"/>
                <a:gd name="T54" fmla="*/ 18 w 19"/>
                <a:gd name="T55" fmla="*/ 6 h 13"/>
                <a:gd name="T56" fmla="*/ 18 w 19"/>
                <a:gd name="T57" fmla="*/ 7 h 13"/>
                <a:gd name="T58" fmla="*/ 19 w 19"/>
                <a:gd name="T59" fmla="*/ 7 h 13"/>
                <a:gd name="T60" fmla="*/ 19 w 19"/>
                <a:gd name="T61" fmla="*/ 8 h 13"/>
                <a:gd name="T62" fmla="*/ 19 w 19"/>
                <a:gd name="T63" fmla="*/ 9 h 13"/>
                <a:gd name="T64" fmla="*/ 19 w 19"/>
                <a:gd name="T65" fmla="*/ 10 h 13"/>
                <a:gd name="T66" fmla="*/ 19 w 19"/>
                <a:gd name="T67" fmla="*/ 11 h 13"/>
                <a:gd name="T68" fmla="*/ 18 w 19"/>
                <a:gd name="T69" fmla="*/ 11 h 13"/>
                <a:gd name="T70" fmla="*/ 17 w 19"/>
                <a:gd name="T71" fmla="*/ 12 h 13"/>
                <a:gd name="T72" fmla="*/ 17 w 19"/>
                <a:gd name="T73" fmla="*/ 12 h 13"/>
                <a:gd name="T74" fmla="*/ 16 w 19"/>
                <a:gd name="T75" fmla="*/ 12 h 13"/>
                <a:gd name="T76" fmla="*/ 15 w 19"/>
                <a:gd name="T77" fmla="*/ 13 h 13"/>
                <a:gd name="T78" fmla="*/ 14 w 19"/>
                <a:gd name="T79" fmla="*/ 13 h 13"/>
                <a:gd name="T80" fmla="*/ 12 w 19"/>
                <a:gd name="T81" fmla="*/ 13 h 13"/>
                <a:gd name="T82" fmla="*/ 11 w 19"/>
                <a:gd name="T83" fmla="*/ 13 h 13"/>
                <a:gd name="T84" fmla="*/ 10 w 19"/>
                <a:gd name="T85" fmla="*/ 13 h 13"/>
                <a:gd name="T86" fmla="*/ 9 w 19"/>
                <a:gd name="T87" fmla="*/ 12 h 13"/>
                <a:gd name="T88" fmla="*/ 7 w 19"/>
                <a:gd name="T89" fmla="*/ 12 h 13"/>
                <a:gd name="T90" fmla="*/ 6 w 19"/>
                <a:gd name="T91" fmla="*/ 11 h 13"/>
                <a:gd name="T92" fmla="*/ 5 w 19"/>
                <a:gd name="T93" fmla="*/ 11 h 13"/>
                <a:gd name="T94" fmla="*/ 4 w 19"/>
                <a:gd name="T9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3">
                  <a:moveTo>
                    <a:pt x="4" y="10"/>
                  </a:move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5" name="Freeform 117"/>
            <p:cNvSpPr>
              <a:spLocks/>
            </p:cNvSpPr>
            <p:nvPr/>
          </p:nvSpPr>
          <p:spPr bwMode="auto">
            <a:xfrm>
              <a:off x="4953000" y="3590926"/>
              <a:ext cx="30163" cy="20638"/>
            </a:xfrm>
            <a:custGeom>
              <a:avLst/>
              <a:gdLst>
                <a:gd name="T0" fmla="*/ 4 w 19"/>
                <a:gd name="T1" fmla="*/ 10 h 13"/>
                <a:gd name="T2" fmla="*/ 3 w 19"/>
                <a:gd name="T3" fmla="*/ 9 h 13"/>
                <a:gd name="T4" fmla="*/ 2 w 19"/>
                <a:gd name="T5" fmla="*/ 8 h 13"/>
                <a:gd name="T6" fmla="*/ 1 w 19"/>
                <a:gd name="T7" fmla="*/ 8 h 13"/>
                <a:gd name="T8" fmla="*/ 1 w 19"/>
                <a:gd name="T9" fmla="*/ 7 h 13"/>
                <a:gd name="T10" fmla="*/ 0 w 19"/>
                <a:gd name="T11" fmla="*/ 6 h 13"/>
                <a:gd name="T12" fmla="*/ 0 w 19"/>
                <a:gd name="T13" fmla="*/ 5 h 13"/>
                <a:gd name="T14" fmla="*/ 0 w 19"/>
                <a:gd name="T15" fmla="*/ 4 h 13"/>
                <a:gd name="T16" fmla="*/ 0 w 19"/>
                <a:gd name="T17" fmla="*/ 4 h 13"/>
                <a:gd name="T18" fmla="*/ 0 w 19"/>
                <a:gd name="T19" fmla="*/ 3 h 13"/>
                <a:gd name="T20" fmla="*/ 1 w 19"/>
                <a:gd name="T21" fmla="*/ 2 h 13"/>
                <a:gd name="T22" fmla="*/ 1 w 19"/>
                <a:gd name="T23" fmla="*/ 2 h 13"/>
                <a:gd name="T24" fmla="*/ 2 w 19"/>
                <a:gd name="T25" fmla="*/ 1 h 13"/>
                <a:gd name="T26" fmla="*/ 3 w 19"/>
                <a:gd name="T27" fmla="*/ 1 h 13"/>
                <a:gd name="T28" fmla="*/ 4 w 19"/>
                <a:gd name="T29" fmla="*/ 1 h 13"/>
                <a:gd name="T30" fmla="*/ 5 w 19"/>
                <a:gd name="T31" fmla="*/ 0 h 13"/>
                <a:gd name="T32" fmla="*/ 6 w 19"/>
                <a:gd name="T33" fmla="*/ 0 h 13"/>
                <a:gd name="T34" fmla="*/ 7 w 19"/>
                <a:gd name="T35" fmla="*/ 0 h 13"/>
                <a:gd name="T36" fmla="*/ 8 w 19"/>
                <a:gd name="T37" fmla="*/ 1 h 13"/>
                <a:gd name="T38" fmla="*/ 10 w 19"/>
                <a:gd name="T39" fmla="*/ 1 h 13"/>
                <a:gd name="T40" fmla="*/ 11 w 19"/>
                <a:gd name="T41" fmla="*/ 1 h 13"/>
                <a:gd name="T42" fmla="*/ 12 w 19"/>
                <a:gd name="T43" fmla="*/ 2 h 13"/>
                <a:gd name="T44" fmla="*/ 13 w 19"/>
                <a:gd name="T45" fmla="*/ 2 h 13"/>
                <a:gd name="T46" fmla="*/ 14 w 19"/>
                <a:gd name="T47" fmla="*/ 3 h 13"/>
                <a:gd name="T48" fmla="*/ 15 w 19"/>
                <a:gd name="T49" fmla="*/ 4 h 13"/>
                <a:gd name="T50" fmla="*/ 16 w 19"/>
                <a:gd name="T51" fmla="*/ 4 h 13"/>
                <a:gd name="T52" fmla="*/ 17 w 19"/>
                <a:gd name="T53" fmla="*/ 5 h 13"/>
                <a:gd name="T54" fmla="*/ 18 w 19"/>
                <a:gd name="T55" fmla="*/ 6 h 13"/>
                <a:gd name="T56" fmla="*/ 18 w 19"/>
                <a:gd name="T57" fmla="*/ 7 h 13"/>
                <a:gd name="T58" fmla="*/ 19 w 19"/>
                <a:gd name="T59" fmla="*/ 7 h 13"/>
                <a:gd name="T60" fmla="*/ 19 w 19"/>
                <a:gd name="T61" fmla="*/ 8 h 13"/>
                <a:gd name="T62" fmla="*/ 19 w 19"/>
                <a:gd name="T63" fmla="*/ 9 h 13"/>
                <a:gd name="T64" fmla="*/ 19 w 19"/>
                <a:gd name="T65" fmla="*/ 10 h 13"/>
                <a:gd name="T66" fmla="*/ 18 w 19"/>
                <a:gd name="T67" fmla="*/ 11 h 13"/>
                <a:gd name="T68" fmla="*/ 18 w 19"/>
                <a:gd name="T69" fmla="*/ 11 h 13"/>
                <a:gd name="T70" fmla="*/ 17 w 19"/>
                <a:gd name="T71" fmla="*/ 12 h 13"/>
                <a:gd name="T72" fmla="*/ 16 w 19"/>
                <a:gd name="T73" fmla="*/ 12 h 13"/>
                <a:gd name="T74" fmla="*/ 16 w 19"/>
                <a:gd name="T75" fmla="*/ 12 h 13"/>
                <a:gd name="T76" fmla="*/ 15 w 19"/>
                <a:gd name="T77" fmla="*/ 13 h 13"/>
                <a:gd name="T78" fmla="*/ 14 w 19"/>
                <a:gd name="T79" fmla="*/ 13 h 13"/>
                <a:gd name="T80" fmla="*/ 13 w 19"/>
                <a:gd name="T81" fmla="*/ 13 h 13"/>
                <a:gd name="T82" fmla="*/ 11 w 19"/>
                <a:gd name="T83" fmla="*/ 13 h 13"/>
                <a:gd name="T84" fmla="*/ 10 w 19"/>
                <a:gd name="T85" fmla="*/ 13 h 13"/>
                <a:gd name="T86" fmla="*/ 9 w 19"/>
                <a:gd name="T87" fmla="*/ 12 h 13"/>
                <a:gd name="T88" fmla="*/ 7 w 19"/>
                <a:gd name="T89" fmla="*/ 12 h 13"/>
                <a:gd name="T90" fmla="*/ 6 w 19"/>
                <a:gd name="T91" fmla="*/ 12 h 13"/>
                <a:gd name="T92" fmla="*/ 5 w 19"/>
                <a:gd name="T93" fmla="*/ 11 h 13"/>
                <a:gd name="T94" fmla="*/ 4 w 19"/>
                <a:gd name="T9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3">
                  <a:moveTo>
                    <a:pt x="4" y="10"/>
                  </a:moveTo>
                  <a:lnTo>
                    <a:pt x="4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6" name="Freeform 119"/>
            <p:cNvSpPr>
              <a:spLocks/>
            </p:cNvSpPr>
            <p:nvPr/>
          </p:nvSpPr>
          <p:spPr bwMode="auto">
            <a:xfrm>
              <a:off x="5059362" y="3519488"/>
              <a:ext cx="28575" cy="19050"/>
            </a:xfrm>
            <a:custGeom>
              <a:avLst/>
              <a:gdLst>
                <a:gd name="T0" fmla="*/ 3 w 18"/>
                <a:gd name="T1" fmla="*/ 9 h 12"/>
                <a:gd name="T2" fmla="*/ 2 w 18"/>
                <a:gd name="T3" fmla="*/ 8 h 12"/>
                <a:gd name="T4" fmla="*/ 1 w 18"/>
                <a:gd name="T5" fmla="*/ 7 h 12"/>
                <a:gd name="T6" fmla="*/ 1 w 18"/>
                <a:gd name="T7" fmla="*/ 7 h 12"/>
                <a:gd name="T8" fmla="*/ 0 w 18"/>
                <a:gd name="T9" fmla="*/ 6 h 12"/>
                <a:gd name="T10" fmla="*/ 0 w 18"/>
                <a:gd name="T11" fmla="*/ 5 h 12"/>
                <a:gd name="T12" fmla="*/ 0 w 18"/>
                <a:gd name="T13" fmla="*/ 4 h 12"/>
                <a:gd name="T14" fmla="*/ 0 w 18"/>
                <a:gd name="T15" fmla="*/ 3 h 12"/>
                <a:gd name="T16" fmla="*/ 0 w 18"/>
                <a:gd name="T17" fmla="*/ 3 h 12"/>
                <a:gd name="T18" fmla="*/ 0 w 18"/>
                <a:gd name="T19" fmla="*/ 2 h 12"/>
                <a:gd name="T20" fmla="*/ 0 w 18"/>
                <a:gd name="T21" fmla="*/ 2 h 12"/>
                <a:gd name="T22" fmla="*/ 1 w 18"/>
                <a:gd name="T23" fmla="*/ 1 h 12"/>
                <a:gd name="T24" fmla="*/ 1 w 18"/>
                <a:gd name="T25" fmla="*/ 0 h 12"/>
                <a:gd name="T26" fmla="*/ 2 w 18"/>
                <a:gd name="T27" fmla="*/ 0 h 12"/>
                <a:gd name="T28" fmla="*/ 3 w 18"/>
                <a:gd name="T29" fmla="*/ 0 h 12"/>
                <a:gd name="T30" fmla="*/ 4 w 18"/>
                <a:gd name="T31" fmla="*/ 0 h 12"/>
                <a:gd name="T32" fmla="*/ 5 w 18"/>
                <a:gd name="T33" fmla="*/ 0 h 12"/>
                <a:gd name="T34" fmla="*/ 7 w 18"/>
                <a:gd name="T35" fmla="*/ 0 h 12"/>
                <a:gd name="T36" fmla="*/ 8 w 18"/>
                <a:gd name="T37" fmla="*/ 0 h 12"/>
                <a:gd name="T38" fmla="*/ 9 w 18"/>
                <a:gd name="T39" fmla="*/ 0 h 12"/>
                <a:gd name="T40" fmla="*/ 10 w 18"/>
                <a:gd name="T41" fmla="*/ 0 h 12"/>
                <a:gd name="T42" fmla="*/ 11 w 18"/>
                <a:gd name="T43" fmla="*/ 1 h 12"/>
                <a:gd name="T44" fmla="*/ 13 w 18"/>
                <a:gd name="T45" fmla="*/ 1 h 12"/>
                <a:gd name="T46" fmla="*/ 14 w 18"/>
                <a:gd name="T47" fmla="*/ 2 h 12"/>
                <a:gd name="T48" fmla="*/ 15 w 18"/>
                <a:gd name="T49" fmla="*/ 3 h 12"/>
                <a:gd name="T50" fmla="*/ 16 w 18"/>
                <a:gd name="T51" fmla="*/ 3 h 12"/>
                <a:gd name="T52" fmla="*/ 16 w 18"/>
                <a:gd name="T53" fmla="*/ 4 h 12"/>
                <a:gd name="T54" fmla="*/ 17 w 18"/>
                <a:gd name="T55" fmla="*/ 5 h 12"/>
                <a:gd name="T56" fmla="*/ 18 w 18"/>
                <a:gd name="T57" fmla="*/ 6 h 12"/>
                <a:gd name="T58" fmla="*/ 18 w 18"/>
                <a:gd name="T59" fmla="*/ 7 h 12"/>
                <a:gd name="T60" fmla="*/ 18 w 18"/>
                <a:gd name="T61" fmla="*/ 7 h 12"/>
                <a:gd name="T62" fmla="*/ 18 w 18"/>
                <a:gd name="T63" fmla="*/ 8 h 12"/>
                <a:gd name="T64" fmla="*/ 18 w 18"/>
                <a:gd name="T65" fmla="*/ 9 h 12"/>
                <a:gd name="T66" fmla="*/ 18 w 18"/>
                <a:gd name="T67" fmla="*/ 9 h 12"/>
                <a:gd name="T68" fmla="*/ 17 w 18"/>
                <a:gd name="T69" fmla="*/ 10 h 12"/>
                <a:gd name="T70" fmla="*/ 17 w 18"/>
                <a:gd name="T71" fmla="*/ 11 h 12"/>
                <a:gd name="T72" fmla="*/ 16 w 18"/>
                <a:gd name="T73" fmla="*/ 11 h 12"/>
                <a:gd name="T74" fmla="*/ 15 w 18"/>
                <a:gd name="T75" fmla="*/ 11 h 12"/>
                <a:gd name="T76" fmla="*/ 14 w 18"/>
                <a:gd name="T77" fmla="*/ 12 h 12"/>
                <a:gd name="T78" fmla="*/ 13 w 18"/>
                <a:gd name="T79" fmla="*/ 12 h 12"/>
                <a:gd name="T80" fmla="*/ 12 w 18"/>
                <a:gd name="T81" fmla="*/ 12 h 12"/>
                <a:gd name="T82" fmla="*/ 11 w 18"/>
                <a:gd name="T83" fmla="*/ 12 h 12"/>
                <a:gd name="T84" fmla="*/ 10 w 18"/>
                <a:gd name="T85" fmla="*/ 12 h 12"/>
                <a:gd name="T86" fmla="*/ 8 w 18"/>
                <a:gd name="T87" fmla="*/ 11 h 12"/>
                <a:gd name="T88" fmla="*/ 7 w 18"/>
                <a:gd name="T89" fmla="*/ 11 h 12"/>
                <a:gd name="T90" fmla="*/ 6 w 18"/>
                <a:gd name="T91" fmla="*/ 10 h 12"/>
                <a:gd name="T92" fmla="*/ 5 w 18"/>
                <a:gd name="T93" fmla="*/ 10 h 12"/>
                <a:gd name="T94" fmla="*/ 4 w 18"/>
                <a:gd name="T9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4" y="9"/>
                  </a:moveTo>
                  <a:lnTo>
                    <a:pt x="3" y="9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7" name="Freeform 124"/>
            <p:cNvSpPr>
              <a:spLocks/>
            </p:cNvSpPr>
            <p:nvPr/>
          </p:nvSpPr>
          <p:spPr bwMode="auto">
            <a:xfrm>
              <a:off x="5162550" y="3448051"/>
              <a:ext cx="28575" cy="19050"/>
            </a:xfrm>
            <a:custGeom>
              <a:avLst/>
              <a:gdLst>
                <a:gd name="T0" fmla="*/ 3 w 18"/>
                <a:gd name="T1" fmla="*/ 9 h 12"/>
                <a:gd name="T2" fmla="*/ 2 w 18"/>
                <a:gd name="T3" fmla="*/ 8 h 12"/>
                <a:gd name="T4" fmla="*/ 2 w 18"/>
                <a:gd name="T5" fmla="*/ 7 h 12"/>
                <a:gd name="T6" fmla="*/ 1 w 18"/>
                <a:gd name="T7" fmla="*/ 7 h 12"/>
                <a:gd name="T8" fmla="*/ 0 w 18"/>
                <a:gd name="T9" fmla="*/ 6 h 12"/>
                <a:gd name="T10" fmla="*/ 0 w 18"/>
                <a:gd name="T11" fmla="*/ 5 h 12"/>
                <a:gd name="T12" fmla="*/ 0 w 18"/>
                <a:gd name="T13" fmla="*/ 4 h 12"/>
                <a:gd name="T14" fmla="*/ 0 w 18"/>
                <a:gd name="T15" fmla="*/ 3 h 12"/>
                <a:gd name="T16" fmla="*/ 0 w 18"/>
                <a:gd name="T17" fmla="*/ 3 h 12"/>
                <a:gd name="T18" fmla="*/ 0 w 18"/>
                <a:gd name="T19" fmla="*/ 2 h 12"/>
                <a:gd name="T20" fmla="*/ 0 w 18"/>
                <a:gd name="T21" fmla="*/ 2 h 12"/>
                <a:gd name="T22" fmla="*/ 1 w 18"/>
                <a:gd name="T23" fmla="*/ 1 h 12"/>
                <a:gd name="T24" fmla="*/ 2 w 18"/>
                <a:gd name="T25" fmla="*/ 0 h 12"/>
                <a:gd name="T26" fmla="*/ 2 w 18"/>
                <a:gd name="T27" fmla="*/ 0 h 12"/>
                <a:gd name="T28" fmla="*/ 3 w 18"/>
                <a:gd name="T29" fmla="*/ 0 h 12"/>
                <a:gd name="T30" fmla="*/ 4 w 18"/>
                <a:gd name="T31" fmla="*/ 0 h 12"/>
                <a:gd name="T32" fmla="*/ 5 w 18"/>
                <a:gd name="T33" fmla="*/ 0 h 12"/>
                <a:gd name="T34" fmla="*/ 7 w 18"/>
                <a:gd name="T35" fmla="*/ 0 h 12"/>
                <a:gd name="T36" fmla="*/ 8 w 18"/>
                <a:gd name="T37" fmla="*/ 0 h 12"/>
                <a:gd name="T38" fmla="*/ 9 w 18"/>
                <a:gd name="T39" fmla="*/ 0 h 12"/>
                <a:gd name="T40" fmla="*/ 10 w 18"/>
                <a:gd name="T41" fmla="*/ 0 h 12"/>
                <a:gd name="T42" fmla="*/ 11 w 18"/>
                <a:gd name="T43" fmla="*/ 1 h 12"/>
                <a:gd name="T44" fmla="*/ 12 w 18"/>
                <a:gd name="T45" fmla="*/ 2 h 12"/>
                <a:gd name="T46" fmla="*/ 13 w 18"/>
                <a:gd name="T47" fmla="*/ 2 h 12"/>
                <a:gd name="T48" fmla="*/ 14 w 18"/>
                <a:gd name="T49" fmla="*/ 3 h 12"/>
                <a:gd name="T50" fmla="*/ 16 w 18"/>
                <a:gd name="T51" fmla="*/ 3 h 12"/>
                <a:gd name="T52" fmla="*/ 16 w 18"/>
                <a:gd name="T53" fmla="*/ 4 h 12"/>
                <a:gd name="T54" fmla="*/ 17 w 18"/>
                <a:gd name="T55" fmla="*/ 5 h 12"/>
                <a:gd name="T56" fmla="*/ 17 w 18"/>
                <a:gd name="T57" fmla="*/ 6 h 12"/>
                <a:gd name="T58" fmla="*/ 18 w 18"/>
                <a:gd name="T59" fmla="*/ 7 h 12"/>
                <a:gd name="T60" fmla="*/ 18 w 18"/>
                <a:gd name="T61" fmla="*/ 7 h 12"/>
                <a:gd name="T62" fmla="*/ 18 w 18"/>
                <a:gd name="T63" fmla="*/ 8 h 12"/>
                <a:gd name="T64" fmla="*/ 18 w 18"/>
                <a:gd name="T65" fmla="*/ 9 h 12"/>
                <a:gd name="T66" fmla="*/ 18 w 18"/>
                <a:gd name="T67" fmla="*/ 9 h 12"/>
                <a:gd name="T68" fmla="*/ 17 w 18"/>
                <a:gd name="T69" fmla="*/ 10 h 12"/>
                <a:gd name="T70" fmla="*/ 17 w 18"/>
                <a:gd name="T71" fmla="*/ 11 h 12"/>
                <a:gd name="T72" fmla="*/ 16 w 18"/>
                <a:gd name="T73" fmla="*/ 11 h 12"/>
                <a:gd name="T74" fmla="*/ 15 w 18"/>
                <a:gd name="T75" fmla="*/ 11 h 12"/>
                <a:gd name="T76" fmla="*/ 14 w 18"/>
                <a:gd name="T77" fmla="*/ 12 h 12"/>
                <a:gd name="T78" fmla="*/ 13 w 18"/>
                <a:gd name="T79" fmla="*/ 12 h 12"/>
                <a:gd name="T80" fmla="*/ 12 w 18"/>
                <a:gd name="T81" fmla="*/ 12 h 12"/>
                <a:gd name="T82" fmla="*/ 11 w 18"/>
                <a:gd name="T83" fmla="*/ 12 h 12"/>
                <a:gd name="T84" fmla="*/ 9 w 18"/>
                <a:gd name="T85" fmla="*/ 11 h 12"/>
                <a:gd name="T86" fmla="*/ 8 w 18"/>
                <a:gd name="T87" fmla="*/ 11 h 12"/>
                <a:gd name="T88" fmla="*/ 7 w 18"/>
                <a:gd name="T89" fmla="*/ 11 h 12"/>
                <a:gd name="T90" fmla="*/ 6 w 18"/>
                <a:gd name="T91" fmla="*/ 10 h 12"/>
                <a:gd name="T92" fmla="*/ 5 w 18"/>
                <a:gd name="T93" fmla="*/ 10 h 12"/>
                <a:gd name="T94" fmla="*/ 4 w 18"/>
                <a:gd name="T9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4" y="9"/>
                  </a:moveTo>
                  <a:lnTo>
                    <a:pt x="3" y="9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8" name="Freeform 126"/>
            <p:cNvSpPr>
              <a:spLocks/>
            </p:cNvSpPr>
            <p:nvPr/>
          </p:nvSpPr>
          <p:spPr bwMode="auto">
            <a:xfrm>
              <a:off x="5262562" y="3378201"/>
              <a:ext cx="28575" cy="19050"/>
            </a:xfrm>
            <a:custGeom>
              <a:avLst/>
              <a:gdLst>
                <a:gd name="T0" fmla="*/ 4 w 18"/>
                <a:gd name="T1" fmla="*/ 9 h 12"/>
                <a:gd name="T2" fmla="*/ 3 w 18"/>
                <a:gd name="T3" fmla="*/ 8 h 12"/>
                <a:gd name="T4" fmla="*/ 2 w 18"/>
                <a:gd name="T5" fmla="*/ 7 h 12"/>
                <a:gd name="T6" fmla="*/ 2 w 18"/>
                <a:gd name="T7" fmla="*/ 7 h 12"/>
                <a:gd name="T8" fmla="*/ 1 w 18"/>
                <a:gd name="T9" fmla="*/ 6 h 12"/>
                <a:gd name="T10" fmla="*/ 1 w 18"/>
                <a:gd name="T11" fmla="*/ 5 h 12"/>
                <a:gd name="T12" fmla="*/ 0 w 18"/>
                <a:gd name="T13" fmla="*/ 4 h 12"/>
                <a:gd name="T14" fmla="*/ 0 w 18"/>
                <a:gd name="T15" fmla="*/ 3 h 12"/>
                <a:gd name="T16" fmla="*/ 0 w 18"/>
                <a:gd name="T17" fmla="*/ 3 h 12"/>
                <a:gd name="T18" fmla="*/ 0 w 18"/>
                <a:gd name="T19" fmla="*/ 2 h 12"/>
                <a:gd name="T20" fmla="*/ 1 w 18"/>
                <a:gd name="T21" fmla="*/ 2 h 12"/>
                <a:gd name="T22" fmla="*/ 2 w 18"/>
                <a:gd name="T23" fmla="*/ 1 h 12"/>
                <a:gd name="T24" fmla="*/ 2 w 18"/>
                <a:gd name="T25" fmla="*/ 1 h 12"/>
                <a:gd name="T26" fmla="*/ 3 w 18"/>
                <a:gd name="T27" fmla="*/ 0 h 12"/>
                <a:gd name="T28" fmla="*/ 4 w 18"/>
                <a:gd name="T29" fmla="*/ 0 h 12"/>
                <a:gd name="T30" fmla="*/ 5 w 18"/>
                <a:gd name="T31" fmla="*/ 0 h 12"/>
                <a:gd name="T32" fmla="*/ 6 w 18"/>
                <a:gd name="T33" fmla="*/ 0 h 12"/>
                <a:gd name="T34" fmla="*/ 7 w 18"/>
                <a:gd name="T35" fmla="*/ 0 h 12"/>
                <a:gd name="T36" fmla="*/ 8 w 18"/>
                <a:gd name="T37" fmla="*/ 0 h 12"/>
                <a:gd name="T38" fmla="*/ 9 w 18"/>
                <a:gd name="T39" fmla="*/ 0 h 12"/>
                <a:gd name="T40" fmla="*/ 11 w 18"/>
                <a:gd name="T41" fmla="*/ 1 h 12"/>
                <a:gd name="T42" fmla="*/ 12 w 18"/>
                <a:gd name="T43" fmla="*/ 1 h 12"/>
                <a:gd name="T44" fmla="*/ 13 w 18"/>
                <a:gd name="T45" fmla="*/ 2 h 12"/>
                <a:gd name="T46" fmla="*/ 14 w 18"/>
                <a:gd name="T47" fmla="*/ 2 h 12"/>
                <a:gd name="T48" fmla="*/ 15 w 18"/>
                <a:gd name="T49" fmla="*/ 3 h 12"/>
                <a:gd name="T50" fmla="*/ 16 w 18"/>
                <a:gd name="T51" fmla="*/ 3 h 12"/>
                <a:gd name="T52" fmla="*/ 17 w 18"/>
                <a:gd name="T53" fmla="*/ 4 h 12"/>
                <a:gd name="T54" fmla="*/ 17 w 18"/>
                <a:gd name="T55" fmla="*/ 5 h 12"/>
                <a:gd name="T56" fmla="*/ 18 w 18"/>
                <a:gd name="T57" fmla="*/ 6 h 12"/>
                <a:gd name="T58" fmla="*/ 18 w 18"/>
                <a:gd name="T59" fmla="*/ 7 h 12"/>
                <a:gd name="T60" fmla="*/ 18 w 18"/>
                <a:gd name="T61" fmla="*/ 7 h 12"/>
                <a:gd name="T62" fmla="*/ 18 w 18"/>
                <a:gd name="T63" fmla="*/ 8 h 12"/>
                <a:gd name="T64" fmla="*/ 18 w 18"/>
                <a:gd name="T65" fmla="*/ 9 h 12"/>
                <a:gd name="T66" fmla="*/ 18 w 18"/>
                <a:gd name="T67" fmla="*/ 9 h 12"/>
                <a:gd name="T68" fmla="*/ 18 w 18"/>
                <a:gd name="T69" fmla="*/ 10 h 12"/>
                <a:gd name="T70" fmla="*/ 17 w 18"/>
                <a:gd name="T71" fmla="*/ 10 h 12"/>
                <a:gd name="T72" fmla="*/ 16 w 18"/>
                <a:gd name="T73" fmla="*/ 11 h 12"/>
                <a:gd name="T74" fmla="*/ 16 w 18"/>
                <a:gd name="T75" fmla="*/ 11 h 12"/>
                <a:gd name="T76" fmla="*/ 15 w 18"/>
                <a:gd name="T77" fmla="*/ 11 h 12"/>
                <a:gd name="T78" fmla="*/ 14 w 18"/>
                <a:gd name="T79" fmla="*/ 12 h 12"/>
                <a:gd name="T80" fmla="*/ 13 w 18"/>
                <a:gd name="T81" fmla="*/ 12 h 12"/>
                <a:gd name="T82" fmla="*/ 11 w 18"/>
                <a:gd name="T83" fmla="*/ 11 h 12"/>
                <a:gd name="T84" fmla="*/ 10 w 18"/>
                <a:gd name="T85" fmla="*/ 11 h 12"/>
                <a:gd name="T86" fmla="*/ 9 w 18"/>
                <a:gd name="T87" fmla="*/ 11 h 12"/>
                <a:gd name="T88" fmla="*/ 8 w 18"/>
                <a:gd name="T89" fmla="*/ 11 h 12"/>
                <a:gd name="T90" fmla="*/ 7 w 18"/>
                <a:gd name="T91" fmla="*/ 10 h 12"/>
                <a:gd name="T92" fmla="*/ 6 w 18"/>
                <a:gd name="T93" fmla="*/ 10 h 12"/>
                <a:gd name="T94" fmla="*/ 4 w 18"/>
                <a:gd name="T9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2">
                  <a:moveTo>
                    <a:pt x="4" y="9"/>
                  </a:moveTo>
                  <a:lnTo>
                    <a:pt x="4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49" name="Freeform 128"/>
            <p:cNvSpPr>
              <a:spLocks/>
            </p:cNvSpPr>
            <p:nvPr/>
          </p:nvSpPr>
          <p:spPr bwMode="auto">
            <a:xfrm>
              <a:off x="5362575" y="3309938"/>
              <a:ext cx="28575" cy="17463"/>
            </a:xfrm>
            <a:custGeom>
              <a:avLst/>
              <a:gdLst>
                <a:gd name="T0" fmla="*/ 3 w 18"/>
                <a:gd name="T1" fmla="*/ 9 h 11"/>
                <a:gd name="T2" fmla="*/ 2 w 18"/>
                <a:gd name="T3" fmla="*/ 8 h 11"/>
                <a:gd name="T4" fmla="*/ 2 w 18"/>
                <a:gd name="T5" fmla="*/ 7 h 11"/>
                <a:gd name="T6" fmla="*/ 1 w 18"/>
                <a:gd name="T7" fmla="*/ 6 h 11"/>
                <a:gd name="T8" fmla="*/ 1 w 18"/>
                <a:gd name="T9" fmla="*/ 6 h 11"/>
                <a:gd name="T10" fmla="*/ 0 w 18"/>
                <a:gd name="T11" fmla="*/ 5 h 11"/>
                <a:gd name="T12" fmla="*/ 0 w 18"/>
                <a:gd name="T13" fmla="*/ 4 h 11"/>
                <a:gd name="T14" fmla="*/ 0 w 18"/>
                <a:gd name="T15" fmla="*/ 3 h 11"/>
                <a:gd name="T16" fmla="*/ 0 w 18"/>
                <a:gd name="T17" fmla="*/ 3 h 11"/>
                <a:gd name="T18" fmla="*/ 0 w 18"/>
                <a:gd name="T19" fmla="*/ 2 h 11"/>
                <a:gd name="T20" fmla="*/ 0 w 18"/>
                <a:gd name="T21" fmla="*/ 1 h 11"/>
                <a:gd name="T22" fmla="*/ 1 w 18"/>
                <a:gd name="T23" fmla="*/ 1 h 11"/>
                <a:gd name="T24" fmla="*/ 2 w 18"/>
                <a:gd name="T25" fmla="*/ 1 h 11"/>
                <a:gd name="T26" fmla="*/ 2 w 18"/>
                <a:gd name="T27" fmla="*/ 0 h 11"/>
                <a:gd name="T28" fmla="*/ 3 w 18"/>
                <a:gd name="T29" fmla="*/ 0 h 11"/>
                <a:gd name="T30" fmla="*/ 4 w 18"/>
                <a:gd name="T31" fmla="*/ 0 h 11"/>
                <a:gd name="T32" fmla="*/ 5 w 18"/>
                <a:gd name="T33" fmla="*/ 0 h 11"/>
                <a:gd name="T34" fmla="*/ 6 w 18"/>
                <a:gd name="T35" fmla="*/ 0 h 11"/>
                <a:gd name="T36" fmla="*/ 8 w 18"/>
                <a:gd name="T37" fmla="*/ 0 h 11"/>
                <a:gd name="T38" fmla="*/ 9 w 18"/>
                <a:gd name="T39" fmla="*/ 0 h 11"/>
                <a:gd name="T40" fmla="*/ 10 w 18"/>
                <a:gd name="T41" fmla="*/ 1 h 11"/>
                <a:gd name="T42" fmla="*/ 11 w 18"/>
                <a:gd name="T43" fmla="*/ 1 h 11"/>
                <a:gd name="T44" fmla="*/ 12 w 18"/>
                <a:gd name="T45" fmla="*/ 1 h 11"/>
                <a:gd name="T46" fmla="*/ 13 w 18"/>
                <a:gd name="T47" fmla="*/ 2 h 11"/>
                <a:gd name="T48" fmla="*/ 14 w 18"/>
                <a:gd name="T49" fmla="*/ 3 h 11"/>
                <a:gd name="T50" fmla="*/ 15 w 18"/>
                <a:gd name="T51" fmla="*/ 3 h 11"/>
                <a:gd name="T52" fmla="*/ 16 w 18"/>
                <a:gd name="T53" fmla="*/ 4 h 11"/>
                <a:gd name="T54" fmla="*/ 17 w 18"/>
                <a:gd name="T55" fmla="*/ 5 h 11"/>
                <a:gd name="T56" fmla="*/ 17 w 18"/>
                <a:gd name="T57" fmla="*/ 6 h 11"/>
                <a:gd name="T58" fmla="*/ 17 w 18"/>
                <a:gd name="T59" fmla="*/ 6 h 11"/>
                <a:gd name="T60" fmla="*/ 18 w 18"/>
                <a:gd name="T61" fmla="*/ 7 h 11"/>
                <a:gd name="T62" fmla="*/ 18 w 18"/>
                <a:gd name="T63" fmla="*/ 8 h 11"/>
                <a:gd name="T64" fmla="*/ 18 w 18"/>
                <a:gd name="T65" fmla="*/ 9 h 11"/>
                <a:gd name="T66" fmla="*/ 17 w 18"/>
                <a:gd name="T67" fmla="*/ 9 h 11"/>
                <a:gd name="T68" fmla="*/ 17 w 18"/>
                <a:gd name="T69" fmla="*/ 10 h 11"/>
                <a:gd name="T70" fmla="*/ 16 w 18"/>
                <a:gd name="T71" fmla="*/ 10 h 11"/>
                <a:gd name="T72" fmla="*/ 16 w 18"/>
                <a:gd name="T73" fmla="*/ 11 h 11"/>
                <a:gd name="T74" fmla="*/ 15 w 18"/>
                <a:gd name="T75" fmla="*/ 11 h 11"/>
                <a:gd name="T76" fmla="*/ 14 w 18"/>
                <a:gd name="T77" fmla="*/ 11 h 11"/>
                <a:gd name="T78" fmla="*/ 13 w 18"/>
                <a:gd name="T79" fmla="*/ 11 h 11"/>
                <a:gd name="T80" fmla="*/ 12 w 18"/>
                <a:gd name="T81" fmla="*/ 11 h 11"/>
                <a:gd name="T82" fmla="*/ 11 w 18"/>
                <a:gd name="T83" fmla="*/ 11 h 11"/>
                <a:gd name="T84" fmla="*/ 10 w 18"/>
                <a:gd name="T85" fmla="*/ 11 h 11"/>
                <a:gd name="T86" fmla="*/ 8 w 18"/>
                <a:gd name="T87" fmla="*/ 11 h 11"/>
                <a:gd name="T88" fmla="*/ 7 w 18"/>
                <a:gd name="T89" fmla="*/ 10 h 11"/>
                <a:gd name="T90" fmla="*/ 6 w 18"/>
                <a:gd name="T91" fmla="*/ 10 h 11"/>
                <a:gd name="T92" fmla="*/ 5 w 18"/>
                <a:gd name="T93" fmla="*/ 9 h 11"/>
                <a:gd name="T94" fmla="*/ 4 w 18"/>
                <a:gd name="T9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1">
                  <a:moveTo>
                    <a:pt x="4" y="9"/>
                  </a:moveTo>
                  <a:lnTo>
                    <a:pt x="3" y="9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1693716" y="1906231"/>
            <a:ext cx="3740912" cy="1874040"/>
            <a:chOff x="1587" y="2595563"/>
            <a:chExt cx="3314701" cy="16605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2" name="Freeform 152"/>
            <p:cNvSpPr>
              <a:spLocks/>
            </p:cNvSpPr>
            <p:nvPr/>
          </p:nvSpPr>
          <p:spPr bwMode="auto">
            <a:xfrm>
              <a:off x="1587" y="4244976"/>
              <a:ext cx="26988" cy="11113"/>
            </a:xfrm>
            <a:custGeom>
              <a:avLst/>
              <a:gdLst>
                <a:gd name="T0" fmla="*/ 16 w 17"/>
                <a:gd name="T1" fmla="*/ 0 h 7"/>
                <a:gd name="T2" fmla="*/ 16 w 17"/>
                <a:gd name="T3" fmla="*/ 0 h 7"/>
                <a:gd name="T4" fmla="*/ 16 w 17"/>
                <a:gd name="T5" fmla="*/ 1 h 7"/>
                <a:gd name="T6" fmla="*/ 17 w 17"/>
                <a:gd name="T7" fmla="*/ 1 h 7"/>
                <a:gd name="T8" fmla="*/ 17 w 17"/>
                <a:gd name="T9" fmla="*/ 1 h 7"/>
                <a:gd name="T10" fmla="*/ 16 w 17"/>
                <a:gd name="T11" fmla="*/ 2 h 7"/>
                <a:gd name="T12" fmla="*/ 16 w 17"/>
                <a:gd name="T13" fmla="*/ 2 h 7"/>
                <a:gd name="T14" fmla="*/ 16 w 17"/>
                <a:gd name="T15" fmla="*/ 3 h 7"/>
                <a:gd name="T16" fmla="*/ 15 w 17"/>
                <a:gd name="T17" fmla="*/ 3 h 7"/>
                <a:gd name="T18" fmla="*/ 14 w 17"/>
                <a:gd name="T19" fmla="*/ 4 h 7"/>
                <a:gd name="T20" fmla="*/ 13 w 17"/>
                <a:gd name="T21" fmla="*/ 4 h 7"/>
                <a:gd name="T22" fmla="*/ 12 w 17"/>
                <a:gd name="T23" fmla="*/ 5 h 7"/>
                <a:gd name="T24" fmla="*/ 11 w 17"/>
                <a:gd name="T25" fmla="*/ 5 h 7"/>
                <a:gd name="T26" fmla="*/ 10 w 17"/>
                <a:gd name="T27" fmla="*/ 6 h 7"/>
                <a:gd name="T28" fmla="*/ 9 w 17"/>
                <a:gd name="T29" fmla="*/ 6 h 7"/>
                <a:gd name="T30" fmla="*/ 8 w 17"/>
                <a:gd name="T31" fmla="*/ 6 h 7"/>
                <a:gd name="T32" fmla="*/ 7 w 17"/>
                <a:gd name="T33" fmla="*/ 6 h 7"/>
                <a:gd name="T34" fmla="*/ 6 w 17"/>
                <a:gd name="T35" fmla="*/ 7 h 7"/>
                <a:gd name="T36" fmla="*/ 5 w 17"/>
                <a:gd name="T37" fmla="*/ 7 h 7"/>
                <a:gd name="T38" fmla="*/ 4 w 17"/>
                <a:gd name="T39" fmla="*/ 7 h 7"/>
                <a:gd name="T40" fmla="*/ 3 w 17"/>
                <a:gd name="T41" fmla="*/ 7 h 7"/>
                <a:gd name="T42" fmla="*/ 2 w 17"/>
                <a:gd name="T43" fmla="*/ 7 h 7"/>
                <a:gd name="T44" fmla="*/ 1 w 17"/>
                <a:gd name="T45" fmla="*/ 7 h 7"/>
                <a:gd name="T46" fmla="*/ 1 w 17"/>
                <a:gd name="T47" fmla="*/ 7 h 7"/>
                <a:gd name="T48" fmla="*/ 0 w 17"/>
                <a:gd name="T49" fmla="*/ 6 h 7"/>
                <a:gd name="T50" fmla="*/ 0 w 17"/>
                <a:gd name="T51" fmla="*/ 6 h 7"/>
                <a:gd name="T52" fmla="*/ 0 w 17"/>
                <a:gd name="T53" fmla="*/ 6 h 7"/>
                <a:gd name="T54" fmla="*/ 0 w 17"/>
                <a:gd name="T55" fmla="*/ 5 h 7"/>
                <a:gd name="T56" fmla="*/ 0 w 17"/>
                <a:gd name="T57" fmla="*/ 5 h 7"/>
                <a:gd name="T58" fmla="*/ 0 w 17"/>
                <a:gd name="T59" fmla="*/ 4 h 7"/>
                <a:gd name="T60" fmla="*/ 1 w 17"/>
                <a:gd name="T61" fmla="*/ 4 h 7"/>
                <a:gd name="T62" fmla="*/ 2 w 17"/>
                <a:gd name="T63" fmla="*/ 3 h 7"/>
                <a:gd name="T64" fmla="*/ 2 w 17"/>
                <a:gd name="T65" fmla="*/ 2 h 7"/>
                <a:gd name="T66" fmla="*/ 3 w 17"/>
                <a:gd name="T67" fmla="*/ 2 h 7"/>
                <a:gd name="T68" fmla="*/ 4 w 17"/>
                <a:gd name="T69" fmla="*/ 2 h 7"/>
                <a:gd name="T70" fmla="*/ 5 w 17"/>
                <a:gd name="T71" fmla="*/ 1 h 7"/>
                <a:gd name="T72" fmla="*/ 6 w 17"/>
                <a:gd name="T73" fmla="*/ 1 h 7"/>
                <a:gd name="T74" fmla="*/ 7 w 17"/>
                <a:gd name="T75" fmla="*/ 0 h 7"/>
                <a:gd name="T76" fmla="*/ 9 w 17"/>
                <a:gd name="T77" fmla="*/ 0 h 7"/>
                <a:gd name="T78" fmla="*/ 10 w 17"/>
                <a:gd name="T79" fmla="*/ 0 h 7"/>
                <a:gd name="T80" fmla="*/ 11 w 17"/>
                <a:gd name="T81" fmla="*/ 0 h 7"/>
                <a:gd name="T82" fmla="*/ 12 w 17"/>
                <a:gd name="T83" fmla="*/ 0 h 7"/>
                <a:gd name="T84" fmla="*/ 13 w 17"/>
                <a:gd name="T85" fmla="*/ 0 h 7"/>
                <a:gd name="T86" fmla="*/ 14 w 17"/>
                <a:gd name="T87" fmla="*/ 0 h 7"/>
                <a:gd name="T88" fmla="*/ 15 w 17"/>
                <a:gd name="T89" fmla="*/ 0 h 7"/>
                <a:gd name="T90" fmla="*/ 15 w 17"/>
                <a:gd name="T9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3" name="Freeform 153"/>
            <p:cNvSpPr>
              <a:spLocks/>
            </p:cNvSpPr>
            <p:nvPr/>
          </p:nvSpPr>
          <p:spPr bwMode="auto">
            <a:xfrm>
              <a:off x="176212" y="4156076"/>
              <a:ext cx="26988" cy="12700"/>
            </a:xfrm>
            <a:custGeom>
              <a:avLst/>
              <a:gdLst>
                <a:gd name="T0" fmla="*/ 15 w 17"/>
                <a:gd name="T1" fmla="*/ 1 h 8"/>
                <a:gd name="T2" fmla="*/ 16 w 17"/>
                <a:gd name="T3" fmla="*/ 1 h 8"/>
                <a:gd name="T4" fmla="*/ 17 w 17"/>
                <a:gd name="T5" fmla="*/ 1 h 8"/>
                <a:gd name="T6" fmla="*/ 17 w 17"/>
                <a:gd name="T7" fmla="*/ 2 h 8"/>
                <a:gd name="T8" fmla="*/ 17 w 17"/>
                <a:gd name="T9" fmla="*/ 2 h 8"/>
                <a:gd name="T10" fmla="*/ 16 w 17"/>
                <a:gd name="T11" fmla="*/ 3 h 8"/>
                <a:gd name="T12" fmla="*/ 16 w 17"/>
                <a:gd name="T13" fmla="*/ 3 h 8"/>
                <a:gd name="T14" fmla="*/ 15 w 17"/>
                <a:gd name="T15" fmla="*/ 4 h 8"/>
                <a:gd name="T16" fmla="*/ 15 w 17"/>
                <a:gd name="T17" fmla="*/ 4 h 8"/>
                <a:gd name="T18" fmla="*/ 14 w 17"/>
                <a:gd name="T19" fmla="*/ 5 h 8"/>
                <a:gd name="T20" fmla="*/ 13 w 17"/>
                <a:gd name="T21" fmla="*/ 5 h 8"/>
                <a:gd name="T22" fmla="*/ 12 w 17"/>
                <a:gd name="T23" fmla="*/ 6 h 8"/>
                <a:gd name="T24" fmla="*/ 11 w 17"/>
                <a:gd name="T25" fmla="*/ 6 h 8"/>
                <a:gd name="T26" fmla="*/ 10 w 17"/>
                <a:gd name="T27" fmla="*/ 6 h 8"/>
                <a:gd name="T28" fmla="*/ 9 w 17"/>
                <a:gd name="T29" fmla="*/ 7 h 8"/>
                <a:gd name="T30" fmla="*/ 8 w 17"/>
                <a:gd name="T31" fmla="*/ 7 h 8"/>
                <a:gd name="T32" fmla="*/ 7 w 17"/>
                <a:gd name="T33" fmla="*/ 7 h 8"/>
                <a:gd name="T34" fmla="*/ 6 w 17"/>
                <a:gd name="T35" fmla="*/ 7 h 8"/>
                <a:gd name="T36" fmla="*/ 5 w 17"/>
                <a:gd name="T37" fmla="*/ 8 h 8"/>
                <a:gd name="T38" fmla="*/ 4 w 17"/>
                <a:gd name="T39" fmla="*/ 8 h 8"/>
                <a:gd name="T40" fmla="*/ 3 w 17"/>
                <a:gd name="T41" fmla="*/ 8 h 8"/>
                <a:gd name="T42" fmla="*/ 2 w 17"/>
                <a:gd name="T43" fmla="*/ 7 h 8"/>
                <a:gd name="T44" fmla="*/ 1 w 17"/>
                <a:gd name="T45" fmla="*/ 7 h 8"/>
                <a:gd name="T46" fmla="*/ 1 w 17"/>
                <a:gd name="T47" fmla="*/ 7 h 8"/>
                <a:gd name="T48" fmla="*/ 0 w 17"/>
                <a:gd name="T49" fmla="*/ 7 h 8"/>
                <a:gd name="T50" fmla="*/ 0 w 17"/>
                <a:gd name="T51" fmla="*/ 6 h 8"/>
                <a:gd name="T52" fmla="*/ 0 w 17"/>
                <a:gd name="T53" fmla="*/ 6 h 8"/>
                <a:gd name="T54" fmla="*/ 0 w 17"/>
                <a:gd name="T55" fmla="*/ 5 h 8"/>
                <a:gd name="T56" fmla="*/ 1 w 17"/>
                <a:gd name="T57" fmla="*/ 5 h 8"/>
                <a:gd name="T58" fmla="*/ 1 w 17"/>
                <a:gd name="T59" fmla="*/ 4 h 8"/>
                <a:gd name="T60" fmla="*/ 2 w 17"/>
                <a:gd name="T61" fmla="*/ 4 h 8"/>
                <a:gd name="T62" fmla="*/ 3 w 17"/>
                <a:gd name="T63" fmla="*/ 3 h 8"/>
                <a:gd name="T64" fmla="*/ 4 w 17"/>
                <a:gd name="T65" fmla="*/ 3 h 8"/>
                <a:gd name="T66" fmla="*/ 4 w 17"/>
                <a:gd name="T67" fmla="*/ 2 h 8"/>
                <a:gd name="T68" fmla="*/ 5 w 17"/>
                <a:gd name="T69" fmla="*/ 2 h 8"/>
                <a:gd name="T70" fmla="*/ 6 w 17"/>
                <a:gd name="T71" fmla="*/ 2 h 8"/>
                <a:gd name="T72" fmla="*/ 8 w 17"/>
                <a:gd name="T73" fmla="*/ 1 h 8"/>
                <a:gd name="T74" fmla="*/ 9 w 17"/>
                <a:gd name="T75" fmla="*/ 1 h 8"/>
                <a:gd name="T76" fmla="*/ 10 w 17"/>
                <a:gd name="T77" fmla="*/ 1 h 8"/>
                <a:gd name="T78" fmla="*/ 11 w 17"/>
                <a:gd name="T79" fmla="*/ 0 h 8"/>
                <a:gd name="T80" fmla="*/ 12 w 17"/>
                <a:gd name="T81" fmla="*/ 0 h 8"/>
                <a:gd name="T82" fmla="*/ 13 w 17"/>
                <a:gd name="T83" fmla="*/ 0 h 8"/>
                <a:gd name="T84" fmla="*/ 14 w 17"/>
                <a:gd name="T85" fmla="*/ 0 h 8"/>
                <a:gd name="T86" fmla="*/ 14 w 17"/>
                <a:gd name="T87" fmla="*/ 0 h 8"/>
                <a:gd name="T88" fmla="*/ 15 w 17"/>
                <a:gd name="T8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" h="8">
                  <a:moveTo>
                    <a:pt x="15" y="0"/>
                  </a:move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4" name="Freeform 154"/>
            <p:cNvSpPr>
              <a:spLocks/>
            </p:cNvSpPr>
            <p:nvPr/>
          </p:nvSpPr>
          <p:spPr bwMode="auto">
            <a:xfrm>
              <a:off x="347662" y="4070351"/>
              <a:ext cx="25400" cy="12700"/>
            </a:xfrm>
            <a:custGeom>
              <a:avLst/>
              <a:gdLst>
                <a:gd name="T0" fmla="*/ 15 w 16"/>
                <a:gd name="T1" fmla="*/ 1 h 8"/>
                <a:gd name="T2" fmla="*/ 15 w 16"/>
                <a:gd name="T3" fmla="*/ 1 h 8"/>
                <a:gd name="T4" fmla="*/ 16 w 16"/>
                <a:gd name="T5" fmla="*/ 1 h 8"/>
                <a:gd name="T6" fmla="*/ 16 w 16"/>
                <a:gd name="T7" fmla="*/ 2 h 8"/>
                <a:gd name="T8" fmla="*/ 16 w 16"/>
                <a:gd name="T9" fmla="*/ 2 h 8"/>
                <a:gd name="T10" fmla="*/ 16 w 16"/>
                <a:gd name="T11" fmla="*/ 3 h 8"/>
                <a:gd name="T12" fmla="*/ 16 w 16"/>
                <a:gd name="T13" fmla="*/ 3 h 8"/>
                <a:gd name="T14" fmla="*/ 15 w 16"/>
                <a:gd name="T15" fmla="*/ 4 h 8"/>
                <a:gd name="T16" fmla="*/ 14 w 16"/>
                <a:gd name="T17" fmla="*/ 4 h 8"/>
                <a:gd name="T18" fmla="*/ 14 w 16"/>
                <a:gd name="T19" fmla="*/ 4 h 8"/>
                <a:gd name="T20" fmla="*/ 13 w 16"/>
                <a:gd name="T21" fmla="*/ 5 h 8"/>
                <a:gd name="T22" fmla="*/ 12 w 16"/>
                <a:gd name="T23" fmla="*/ 6 h 8"/>
                <a:gd name="T24" fmla="*/ 11 w 16"/>
                <a:gd name="T25" fmla="*/ 6 h 8"/>
                <a:gd name="T26" fmla="*/ 10 w 16"/>
                <a:gd name="T27" fmla="*/ 6 h 8"/>
                <a:gd name="T28" fmla="*/ 9 w 16"/>
                <a:gd name="T29" fmla="*/ 7 h 8"/>
                <a:gd name="T30" fmla="*/ 8 w 16"/>
                <a:gd name="T31" fmla="*/ 7 h 8"/>
                <a:gd name="T32" fmla="*/ 7 w 16"/>
                <a:gd name="T33" fmla="*/ 7 h 8"/>
                <a:gd name="T34" fmla="*/ 6 w 16"/>
                <a:gd name="T35" fmla="*/ 7 h 8"/>
                <a:gd name="T36" fmla="*/ 5 w 16"/>
                <a:gd name="T37" fmla="*/ 7 h 8"/>
                <a:gd name="T38" fmla="*/ 4 w 16"/>
                <a:gd name="T39" fmla="*/ 8 h 8"/>
                <a:gd name="T40" fmla="*/ 3 w 16"/>
                <a:gd name="T41" fmla="*/ 8 h 8"/>
                <a:gd name="T42" fmla="*/ 2 w 16"/>
                <a:gd name="T43" fmla="*/ 7 h 8"/>
                <a:gd name="T44" fmla="*/ 1 w 16"/>
                <a:gd name="T45" fmla="*/ 7 h 8"/>
                <a:gd name="T46" fmla="*/ 1 w 16"/>
                <a:gd name="T47" fmla="*/ 7 h 8"/>
                <a:gd name="T48" fmla="*/ 0 w 16"/>
                <a:gd name="T49" fmla="*/ 7 h 8"/>
                <a:gd name="T50" fmla="*/ 0 w 16"/>
                <a:gd name="T51" fmla="*/ 7 h 8"/>
                <a:gd name="T52" fmla="*/ 0 w 16"/>
                <a:gd name="T53" fmla="*/ 6 h 8"/>
                <a:gd name="T54" fmla="*/ 0 w 16"/>
                <a:gd name="T55" fmla="*/ 6 h 8"/>
                <a:gd name="T56" fmla="*/ 0 w 16"/>
                <a:gd name="T57" fmla="*/ 5 h 8"/>
                <a:gd name="T58" fmla="*/ 0 w 16"/>
                <a:gd name="T59" fmla="*/ 4 h 8"/>
                <a:gd name="T60" fmla="*/ 1 w 16"/>
                <a:gd name="T61" fmla="*/ 4 h 8"/>
                <a:gd name="T62" fmla="*/ 2 w 16"/>
                <a:gd name="T63" fmla="*/ 4 h 8"/>
                <a:gd name="T64" fmla="*/ 3 w 16"/>
                <a:gd name="T65" fmla="*/ 3 h 8"/>
                <a:gd name="T66" fmla="*/ 3 w 16"/>
                <a:gd name="T67" fmla="*/ 3 h 8"/>
                <a:gd name="T68" fmla="*/ 4 w 16"/>
                <a:gd name="T69" fmla="*/ 2 h 8"/>
                <a:gd name="T70" fmla="*/ 5 w 16"/>
                <a:gd name="T71" fmla="*/ 2 h 8"/>
                <a:gd name="T72" fmla="*/ 7 w 16"/>
                <a:gd name="T73" fmla="*/ 2 h 8"/>
                <a:gd name="T74" fmla="*/ 8 w 16"/>
                <a:gd name="T75" fmla="*/ 1 h 8"/>
                <a:gd name="T76" fmla="*/ 9 w 16"/>
                <a:gd name="T77" fmla="*/ 1 h 8"/>
                <a:gd name="T78" fmla="*/ 10 w 16"/>
                <a:gd name="T79" fmla="*/ 1 h 8"/>
                <a:gd name="T80" fmla="*/ 11 w 16"/>
                <a:gd name="T81" fmla="*/ 1 h 8"/>
                <a:gd name="T82" fmla="*/ 12 w 16"/>
                <a:gd name="T83" fmla="*/ 0 h 8"/>
                <a:gd name="T84" fmla="*/ 13 w 16"/>
                <a:gd name="T85" fmla="*/ 0 h 8"/>
                <a:gd name="T86" fmla="*/ 13 w 16"/>
                <a:gd name="T87" fmla="*/ 0 h 8"/>
                <a:gd name="T88" fmla="*/ 14 w 16"/>
                <a:gd name="T8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" h="8">
                  <a:moveTo>
                    <a:pt x="14" y="1"/>
                  </a:move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5" name="Freeform 155"/>
            <p:cNvSpPr>
              <a:spLocks/>
            </p:cNvSpPr>
            <p:nvPr/>
          </p:nvSpPr>
          <p:spPr bwMode="auto">
            <a:xfrm>
              <a:off x="514350" y="3987801"/>
              <a:ext cx="25400" cy="11113"/>
            </a:xfrm>
            <a:custGeom>
              <a:avLst/>
              <a:gdLst>
                <a:gd name="T0" fmla="*/ 15 w 16"/>
                <a:gd name="T1" fmla="*/ 0 h 7"/>
                <a:gd name="T2" fmla="*/ 15 w 16"/>
                <a:gd name="T3" fmla="*/ 0 h 7"/>
                <a:gd name="T4" fmla="*/ 16 w 16"/>
                <a:gd name="T5" fmla="*/ 1 h 7"/>
                <a:gd name="T6" fmla="*/ 16 w 16"/>
                <a:gd name="T7" fmla="*/ 1 h 7"/>
                <a:gd name="T8" fmla="*/ 16 w 16"/>
                <a:gd name="T9" fmla="*/ 2 h 7"/>
                <a:gd name="T10" fmla="*/ 16 w 16"/>
                <a:gd name="T11" fmla="*/ 2 h 7"/>
                <a:gd name="T12" fmla="*/ 15 w 16"/>
                <a:gd name="T13" fmla="*/ 3 h 7"/>
                <a:gd name="T14" fmla="*/ 15 w 16"/>
                <a:gd name="T15" fmla="*/ 3 h 7"/>
                <a:gd name="T16" fmla="*/ 14 w 16"/>
                <a:gd name="T17" fmla="*/ 4 h 7"/>
                <a:gd name="T18" fmla="*/ 14 w 16"/>
                <a:gd name="T19" fmla="*/ 4 h 7"/>
                <a:gd name="T20" fmla="*/ 13 w 16"/>
                <a:gd name="T21" fmla="*/ 4 h 7"/>
                <a:gd name="T22" fmla="*/ 12 w 16"/>
                <a:gd name="T23" fmla="*/ 5 h 7"/>
                <a:gd name="T24" fmla="*/ 11 w 16"/>
                <a:gd name="T25" fmla="*/ 5 h 7"/>
                <a:gd name="T26" fmla="*/ 10 w 16"/>
                <a:gd name="T27" fmla="*/ 6 h 7"/>
                <a:gd name="T28" fmla="*/ 9 w 16"/>
                <a:gd name="T29" fmla="*/ 6 h 7"/>
                <a:gd name="T30" fmla="*/ 8 w 16"/>
                <a:gd name="T31" fmla="*/ 6 h 7"/>
                <a:gd name="T32" fmla="*/ 7 w 16"/>
                <a:gd name="T33" fmla="*/ 6 h 7"/>
                <a:gd name="T34" fmla="*/ 6 w 16"/>
                <a:gd name="T35" fmla="*/ 7 h 7"/>
                <a:gd name="T36" fmla="*/ 5 w 16"/>
                <a:gd name="T37" fmla="*/ 7 h 7"/>
                <a:gd name="T38" fmla="*/ 4 w 16"/>
                <a:gd name="T39" fmla="*/ 7 h 7"/>
                <a:gd name="T40" fmla="*/ 3 w 16"/>
                <a:gd name="T41" fmla="*/ 7 h 7"/>
                <a:gd name="T42" fmla="*/ 2 w 16"/>
                <a:gd name="T43" fmla="*/ 7 h 7"/>
                <a:gd name="T44" fmla="*/ 1 w 16"/>
                <a:gd name="T45" fmla="*/ 6 h 7"/>
                <a:gd name="T46" fmla="*/ 1 w 16"/>
                <a:gd name="T47" fmla="*/ 6 h 7"/>
                <a:gd name="T48" fmla="*/ 0 w 16"/>
                <a:gd name="T49" fmla="*/ 6 h 7"/>
                <a:gd name="T50" fmla="*/ 0 w 16"/>
                <a:gd name="T51" fmla="*/ 6 h 7"/>
                <a:gd name="T52" fmla="*/ 0 w 16"/>
                <a:gd name="T53" fmla="*/ 5 h 7"/>
                <a:gd name="T54" fmla="*/ 0 w 16"/>
                <a:gd name="T55" fmla="*/ 5 h 7"/>
                <a:gd name="T56" fmla="*/ 0 w 16"/>
                <a:gd name="T57" fmla="*/ 4 h 7"/>
                <a:gd name="T58" fmla="*/ 1 w 16"/>
                <a:gd name="T59" fmla="*/ 4 h 7"/>
                <a:gd name="T60" fmla="*/ 1 w 16"/>
                <a:gd name="T61" fmla="*/ 4 h 7"/>
                <a:gd name="T62" fmla="*/ 2 w 16"/>
                <a:gd name="T63" fmla="*/ 3 h 7"/>
                <a:gd name="T64" fmla="*/ 3 w 16"/>
                <a:gd name="T65" fmla="*/ 2 h 7"/>
                <a:gd name="T66" fmla="*/ 3 w 16"/>
                <a:gd name="T67" fmla="*/ 2 h 7"/>
                <a:gd name="T68" fmla="*/ 4 w 16"/>
                <a:gd name="T69" fmla="*/ 2 h 7"/>
                <a:gd name="T70" fmla="*/ 5 w 16"/>
                <a:gd name="T71" fmla="*/ 1 h 7"/>
                <a:gd name="T72" fmla="*/ 6 w 16"/>
                <a:gd name="T73" fmla="*/ 1 h 7"/>
                <a:gd name="T74" fmla="*/ 7 w 16"/>
                <a:gd name="T75" fmla="*/ 1 h 7"/>
                <a:gd name="T76" fmla="*/ 8 w 16"/>
                <a:gd name="T77" fmla="*/ 0 h 7"/>
                <a:gd name="T78" fmla="*/ 10 w 16"/>
                <a:gd name="T79" fmla="*/ 0 h 7"/>
                <a:gd name="T80" fmla="*/ 11 w 16"/>
                <a:gd name="T81" fmla="*/ 0 h 7"/>
                <a:gd name="T82" fmla="*/ 12 w 16"/>
                <a:gd name="T83" fmla="*/ 0 h 7"/>
                <a:gd name="T84" fmla="*/ 12 w 16"/>
                <a:gd name="T85" fmla="*/ 0 h 7"/>
                <a:gd name="T86" fmla="*/ 13 w 16"/>
                <a:gd name="T87" fmla="*/ 0 h 7"/>
                <a:gd name="T88" fmla="*/ 14 w 16"/>
                <a:gd name="T8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6" name="Freeform 156"/>
            <p:cNvSpPr>
              <a:spLocks/>
            </p:cNvSpPr>
            <p:nvPr/>
          </p:nvSpPr>
          <p:spPr bwMode="auto">
            <a:xfrm>
              <a:off x="676275" y="3905251"/>
              <a:ext cx="26988" cy="11113"/>
            </a:xfrm>
            <a:custGeom>
              <a:avLst/>
              <a:gdLst>
                <a:gd name="T0" fmla="*/ 15 w 17"/>
                <a:gd name="T1" fmla="*/ 1 h 7"/>
                <a:gd name="T2" fmla="*/ 16 w 17"/>
                <a:gd name="T3" fmla="*/ 1 h 7"/>
                <a:gd name="T4" fmla="*/ 16 w 17"/>
                <a:gd name="T5" fmla="*/ 1 h 7"/>
                <a:gd name="T6" fmla="*/ 16 w 17"/>
                <a:gd name="T7" fmla="*/ 2 h 7"/>
                <a:gd name="T8" fmla="*/ 17 w 17"/>
                <a:gd name="T9" fmla="*/ 2 h 7"/>
                <a:gd name="T10" fmla="*/ 16 w 17"/>
                <a:gd name="T11" fmla="*/ 2 h 7"/>
                <a:gd name="T12" fmla="*/ 16 w 17"/>
                <a:gd name="T13" fmla="*/ 3 h 7"/>
                <a:gd name="T14" fmla="*/ 16 w 17"/>
                <a:gd name="T15" fmla="*/ 3 h 7"/>
                <a:gd name="T16" fmla="*/ 15 w 17"/>
                <a:gd name="T17" fmla="*/ 4 h 7"/>
                <a:gd name="T18" fmla="*/ 15 w 17"/>
                <a:gd name="T19" fmla="*/ 4 h 7"/>
                <a:gd name="T20" fmla="*/ 14 w 17"/>
                <a:gd name="T21" fmla="*/ 5 h 7"/>
                <a:gd name="T22" fmla="*/ 13 w 17"/>
                <a:gd name="T23" fmla="*/ 5 h 7"/>
                <a:gd name="T24" fmla="*/ 12 w 17"/>
                <a:gd name="T25" fmla="*/ 5 h 7"/>
                <a:gd name="T26" fmla="*/ 11 w 17"/>
                <a:gd name="T27" fmla="*/ 6 h 7"/>
                <a:gd name="T28" fmla="*/ 10 w 17"/>
                <a:gd name="T29" fmla="*/ 6 h 7"/>
                <a:gd name="T30" fmla="*/ 9 w 17"/>
                <a:gd name="T31" fmla="*/ 7 h 7"/>
                <a:gd name="T32" fmla="*/ 8 w 17"/>
                <a:gd name="T33" fmla="*/ 7 h 7"/>
                <a:gd name="T34" fmla="*/ 7 w 17"/>
                <a:gd name="T35" fmla="*/ 7 h 7"/>
                <a:gd name="T36" fmla="*/ 6 w 17"/>
                <a:gd name="T37" fmla="*/ 7 h 7"/>
                <a:gd name="T38" fmla="*/ 5 w 17"/>
                <a:gd name="T39" fmla="*/ 7 h 7"/>
                <a:gd name="T40" fmla="*/ 4 w 17"/>
                <a:gd name="T41" fmla="*/ 7 h 7"/>
                <a:gd name="T42" fmla="*/ 3 w 17"/>
                <a:gd name="T43" fmla="*/ 7 h 7"/>
                <a:gd name="T44" fmla="*/ 2 w 17"/>
                <a:gd name="T45" fmla="*/ 7 h 7"/>
                <a:gd name="T46" fmla="*/ 2 w 17"/>
                <a:gd name="T47" fmla="*/ 7 h 7"/>
                <a:gd name="T48" fmla="*/ 1 w 17"/>
                <a:gd name="T49" fmla="*/ 7 h 7"/>
                <a:gd name="T50" fmla="*/ 1 w 17"/>
                <a:gd name="T51" fmla="*/ 7 h 7"/>
                <a:gd name="T52" fmla="*/ 0 w 17"/>
                <a:gd name="T53" fmla="*/ 6 h 7"/>
                <a:gd name="T54" fmla="*/ 0 w 17"/>
                <a:gd name="T55" fmla="*/ 5 h 7"/>
                <a:gd name="T56" fmla="*/ 1 w 17"/>
                <a:gd name="T57" fmla="*/ 5 h 7"/>
                <a:gd name="T58" fmla="*/ 1 w 17"/>
                <a:gd name="T59" fmla="*/ 5 h 7"/>
                <a:gd name="T60" fmla="*/ 2 w 17"/>
                <a:gd name="T61" fmla="*/ 4 h 7"/>
                <a:gd name="T62" fmla="*/ 2 w 17"/>
                <a:gd name="T63" fmla="*/ 4 h 7"/>
                <a:gd name="T64" fmla="*/ 3 w 17"/>
                <a:gd name="T65" fmla="*/ 3 h 7"/>
                <a:gd name="T66" fmla="*/ 4 w 17"/>
                <a:gd name="T67" fmla="*/ 3 h 7"/>
                <a:gd name="T68" fmla="*/ 4 w 17"/>
                <a:gd name="T69" fmla="*/ 3 h 7"/>
                <a:gd name="T70" fmla="*/ 5 w 17"/>
                <a:gd name="T71" fmla="*/ 2 h 7"/>
                <a:gd name="T72" fmla="*/ 6 w 17"/>
                <a:gd name="T73" fmla="*/ 2 h 7"/>
                <a:gd name="T74" fmla="*/ 7 w 17"/>
                <a:gd name="T75" fmla="*/ 1 h 7"/>
                <a:gd name="T76" fmla="*/ 8 w 17"/>
                <a:gd name="T77" fmla="*/ 1 h 7"/>
                <a:gd name="T78" fmla="*/ 10 w 17"/>
                <a:gd name="T79" fmla="*/ 1 h 7"/>
                <a:gd name="T80" fmla="*/ 11 w 17"/>
                <a:gd name="T81" fmla="*/ 1 h 7"/>
                <a:gd name="T82" fmla="*/ 12 w 17"/>
                <a:gd name="T83" fmla="*/ 0 h 7"/>
                <a:gd name="T84" fmla="*/ 12 w 17"/>
                <a:gd name="T85" fmla="*/ 0 h 7"/>
                <a:gd name="T86" fmla="*/ 13 w 17"/>
                <a:gd name="T87" fmla="*/ 0 h 7"/>
                <a:gd name="T88" fmla="*/ 14 w 17"/>
                <a:gd name="T89" fmla="*/ 0 h 7"/>
                <a:gd name="T90" fmla="*/ 15 w 17"/>
                <a:gd name="T9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" h="7">
                  <a:moveTo>
                    <a:pt x="15" y="1"/>
                  </a:move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7" name="Freeform 157"/>
            <p:cNvSpPr>
              <a:spLocks/>
            </p:cNvSpPr>
            <p:nvPr/>
          </p:nvSpPr>
          <p:spPr bwMode="auto">
            <a:xfrm>
              <a:off x="836612" y="3825876"/>
              <a:ext cx="25400" cy="11113"/>
            </a:xfrm>
            <a:custGeom>
              <a:avLst/>
              <a:gdLst>
                <a:gd name="T0" fmla="*/ 14 w 16"/>
                <a:gd name="T1" fmla="*/ 0 h 7"/>
                <a:gd name="T2" fmla="*/ 15 w 16"/>
                <a:gd name="T3" fmla="*/ 1 h 7"/>
                <a:gd name="T4" fmla="*/ 15 w 16"/>
                <a:gd name="T5" fmla="*/ 1 h 7"/>
                <a:gd name="T6" fmla="*/ 16 w 16"/>
                <a:gd name="T7" fmla="*/ 1 h 7"/>
                <a:gd name="T8" fmla="*/ 16 w 16"/>
                <a:gd name="T9" fmla="*/ 2 h 7"/>
                <a:gd name="T10" fmla="*/ 15 w 16"/>
                <a:gd name="T11" fmla="*/ 2 h 7"/>
                <a:gd name="T12" fmla="*/ 15 w 16"/>
                <a:gd name="T13" fmla="*/ 3 h 7"/>
                <a:gd name="T14" fmla="*/ 15 w 16"/>
                <a:gd name="T15" fmla="*/ 3 h 7"/>
                <a:gd name="T16" fmla="*/ 14 w 16"/>
                <a:gd name="T17" fmla="*/ 3 h 7"/>
                <a:gd name="T18" fmla="*/ 14 w 16"/>
                <a:gd name="T19" fmla="*/ 4 h 7"/>
                <a:gd name="T20" fmla="*/ 13 w 16"/>
                <a:gd name="T21" fmla="*/ 4 h 7"/>
                <a:gd name="T22" fmla="*/ 12 w 16"/>
                <a:gd name="T23" fmla="*/ 5 h 7"/>
                <a:gd name="T24" fmla="*/ 11 w 16"/>
                <a:gd name="T25" fmla="*/ 5 h 7"/>
                <a:gd name="T26" fmla="*/ 10 w 16"/>
                <a:gd name="T27" fmla="*/ 5 h 7"/>
                <a:gd name="T28" fmla="*/ 9 w 16"/>
                <a:gd name="T29" fmla="*/ 6 h 7"/>
                <a:gd name="T30" fmla="*/ 8 w 16"/>
                <a:gd name="T31" fmla="*/ 6 h 7"/>
                <a:gd name="T32" fmla="*/ 7 w 16"/>
                <a:gd name="T33" fmla="*/ 6 h 7"/>
                <a:gd name="T34" fmla="*/ 6 w 16"/>
                <a:gd name="T35" fmla="*/ 7 h 7"/>
                <a:gd name="T36" fmla="*/ 5 w 16"/>
                <a:gd name="T37" fmla="*/ 7 h 7"/>
                <a:gd name="T38" fmla="*/ 4 w 16"/>
                <a:gd name="T39" fmla="*/ 7 h 7"/>
                <a:gd name="T40" fmla="*/ 3 w 16"/>
                <a:gd name="T41" fmla="*/ 7 h 7"/>
                <a:gd name="T42" fmla="*/ 3 w 16"/>
                <a:gd name="T43" fmla="*/ 7 h 7"/>
                <a:gd name="T44" fmla="*/ 2 w 16"/>
                <a:gd name="T45" fmla="*/ 7 h 7"/>
                <a:gd name="T46" fmla="*/ 1 w 16"/>
                <a:gd name="T47" fmla="*/ 7 h 7"/>
                <a:gd name="T48" fmla="*/ 1 w 16"/>
                <a:gd name="T49" fmla="*/ 6 h 7"/>
                <a:gd name="T50" fmla="*/ 0 w 16"/>
                <a:gd name="T51" fmla="*/ 6 h 7"/>
                <a:gd name="T52" fmla="*/ 0 w 16"/>
                <a:gd name="T53" fmla="*/ 6 h 7"/>
                <a:gd name="T54" fmla="*/ 0 w 16"/>
                <a:gd name="T55" fmla="*/ 5 h 7"/>
                <a:gd name="T56" fmla="*/ 0 w 16"/>
                <a:gd name="T57" fmla="*/ 5 h 7"/>
                <a:gd name="T58" fmla="*/ 0 w 16"/>
                <a:gd name="T59" fmla="*/ 4 h 7"/>
                <a:gd name="T60" fmla="*/ 1 w 16"/>
                <a:gd name="T61" fmla="*/ 4 h 7"/>
                <a:gd name="T62" fmla="*/ 1 w 16"/>
                <a:gd name="T63" fmla="*/ 3 h 7"/>
                <a:gd name="T64" fmla="*/ 2 w 16"/>
                <a:gd name="T65" fmla="*/ 3 h 7"/>
                <a:gd name="T66" fmla="*/ 3 w 16"/>
                <a:gd name="T67" fmla="*/ 3 h 7"/>
                <a:gd name="T68" fmla="*/ 4 w 16"/>
                <a:gd name="T69" fmla="*/ 2 h 7"/>
                <a:gd name="T70" fmla="*/ 5 w 16"/>
                <a:gd name="T71" fmla="*/ 2 h 7"/>
                <a:gd name="T72" fmla="*/ 5 w 16"/>
                <a:gd name="T73" fmla="*/ 1 h 7"/>
                <a:gd name="T74" fmla="*/ 6 w 16"/>
                <a:gd name="T75" fmla="*/ 1 h 7"/>
                <a:gd name="T76" fmla="*/ 8 w 16"/>
                <a:gd name="T77" fmla="*/ 1 h 7"/>
                <a:gd name="T78" fmla="*/ 9 w 16"/>
                <a:gd name="T79" fmla="*/ 1 h 7"/>
                <a:gd name="T80" fmla="*/ 10 w 16"/>
                <a:gd name="T81" fmla="*/ 0 h 7"/>
                <a:gd name="T82" fmla="*/ 11 w 16"/>
                <a:gd name="T83" fmla="*/ 0 h 7"/>
                <a:gd name="T84" fmla="*/ 12 w 16"/>
                <a:gd name="T85" fmla="*/ 0 h 7"/>
                <a:gd name="T86" fmla="*/ 13 w 16"/>
                <a:gd name="T87" fmla="*/ 0 h 7"/>
                <a:gd name="T88" fmla="*/ 13 w 16"/>
                <a:gd name="T89" fmla="*/ 0 h 7"/>
                <a:gd name="T90" fmla="*/ 14 w 16"/>
                <a:gd name="T9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8" name="Freeform 158"/>
            <p:cNvSpPr>
              <a:spLocks/>
            </p:cNvSpPr>
            <p:nvPr/>
          </p:nvSpPr>
          <p:spPr bwMode="auto">
            <a:xfrm>
              <a:off x="992187" y="3748088"/>
              <a:ext cx="23813" cy="11113"/>
            </a:xfrm>
            <a:custGeom>
              <a:avLst/>
              <a:gdLst>
                <a:gd name="T0" fmla="*/ 14 w 15"/>
                <a:gd name="T1" fmla="*/ 0 h 7"/>
                <a:gd name="T2" fmla="*/ 15 w 15"/>
                <a:gd name="T3" fmla="*/ 0 h 7"/>
                <a:gd name="T4" fmla="*/ 15 w 15"/>
                <a:gd name="T5" fmla="*/ 1 h 7"/>
                <a:gd name="T6" fmla="*/ 15 w 15"/>
                <a:gd name="T7" fmla="*/ 1 h 7"/>
                <a:gd name="T8" fmla="*/ 15 w 15"/>
                <a:gd name="T9" fmla="*/ 2 h 7"/>
                <a:gd name="T10" fmla="*/ 15 w 15"/>
                <a:gd name="T11" fmla="*/ 2 h 7"/>
                <a:gd name="T12" fmla="*/ 15 w 15"/>
                <a:gd name="T13" fmla="*/ 3 h 7"/>
                <a:gd name="T14" fmla="*/ 15 w 15"/>
                <a:gd name="T15" fmla="*/ 3 h 7"/>
                <a:gd name="T16" fmla="*/ 14 w 15"/>
                <a:gd name="T17" fmla="*/ 3 h 7"/>
                <a:gd name="T18" fmla="*/ 14 w 15"/>
                <a:gd name="T19" fmla="*/ 4 h 7"/>
                <a:gd name="T20" fmla="*/ 13 w 15"/>
                <a:gd name="T21" fmla="*/ 4 h 7"/>
                <a:gd name="T22" fmla="*/ 12 w 15"/>
                <a:gd name="T23" fmla="*/ 4 h 7"/>
                <a:gd name="T24" fmla="*/ 11 w 15"/>
                <a:gd name="T25" fmla="*/ 5 h 7"/>
                <a:gd name="T26" fmla="*/ 10 w 15"/>
                <a:gd name="T27" fmla="*/ 5 h 7"/>
                <a:gd name="T28" fmla="*/ 9 w 15"/>
                <a:gd name="T29" fmla="*/ 5 h 7"/>
                <a:gd name="T30" fmla="*/ 8 w 15"/>
                <a:gd name="T31" fmla="*/ 6 h 7"/>
                <a:gd name="T32" fmla="*/ 7 w 15"/>
                <a:gd name="T33" fmla="*/ 6 h 7"/>
                <a:gd name="T34" fmla="*/ 6 w 15"/>
                <a:gd name="T35" fmla="*/ 6 h 7"/>
                <a:gd name="T36" fmla="*/ 5 w 15"/>
                <a:gd name="T37" fmla="*/ 6 h 7"/>
                <a:gd name="T38" fmla="*/ 4 w 15"/>
                <a:gd name="T39" fmla="*/ 7 h 7"/>
                <a:gd name="T40" fmla="*/ 4 w 15"/>
                <a:gd name="T41" fmla="*/ 7 h 7"/>
                <a:gd name="T42" fmla="*/ 3 w 15"/>
                <a:gd name="T43" fmla="*/ 7 h 7"/>
                <a:gd name="T44" fmla="*/ 2 w 15"/>
                <a:gd name="T45" fmla="*/ 6 h 7"/>
                <a:gd name="T46" fmla="*/ 1 w 15"/>
                <a:gd name="T47" fmla="*/ 6 h 7"/>
                <a:gd name="T48" fmla="*/ 1 w 15"/>
                <a:gd name="T49" fmla="*/ 6 h 7"/>
                <a:gd name="T50" fmla="*/ 0 w 15"/>
                <a:gd name="T51" fmla="*/ 6 h 7"/>
                <a:gd name="T52" fmla="*/ 0 w 15"/>
                <a:gd name="T53" fmla="*/ 5 h 7"/>
                <a:gd name="T54" fmla="*/ 0 w 15"/>
                <a:gd name="T55" fmla="*/ 5 h 7"/>
                <a:gd name="T56" fmla="*/ 0 w 15"/>
                <a:gd name="T57" fmla="*/ 4 h 7"/>
                <a:gd name="T58" fmla="*/ 1 w 15"/>
                <a:gd name="T59" fmla="*/ 4 h 7"/>
                <a:gd name="T60" fmla="*/ 1 w 15"/>
                <a:gd name="T61" fmla="*/ 4 h 7"/>
                <a:gd name="T62" fmla="*/ 2 w 15"/>
                <a:gd name="T63" fmla="*/ 3 h 7"/>
                <a:gd name="T64" fmla="*/ 2 w 15"/>
                <a:gd name="T65" fmla="*/ 3 h 7"/>
                <a:gd name="T66" fmla="*/ 3 w 15"/>
                <a:gd name="T67" fmla="*/ 2 h 7"/>
                <a:gd name="T68" fmla="*/ 4 w 15"/>
                <a:gd name="T69" fmla="*/ 2 h 7"/>
                <a:gd name="T70" fmla="*/ 5 w 15"/>
                <a:gd name="T71" fmla="*/ 2 h 7"/>
                <a:gd name="T72" fmla="*/ 6 w 15"/>
                <a:gd name="T73" fmla="*/ 1 h 7"/>
                <a:gd name="T74" fmla="*/ 7 w 15"/>
                <a:gd name="T75" fmla="*/ 1 h 7"/>
                <a:gd name="T76" fmla="*/ 8 w 15"/>
                <a:gd name="T77" fmla="*/ 1 h 7"/>
                <a:gd name="T78" fmla="*/ 9 w 15"/>
                <a:gd name="T79" fmla="*/ 0 h 7"/>
                <a:gd name="T80" fmla="*/ 10 w 15"/>
                <a:gd name="T81" fmla="*/ 0 h 7"/>
                <a:gd name="T82" fmla="*/ 11 w 15"/>
                <a:gd name="T83" fmla="*/ 0 h 7"/>
                <a:gd name="T84" fmla="*/ 12 w 15"/>
                <a:gd name="T85" fmla="*/ 0 h 7"/>
                <a:gd name="T86" fmla="*/ 13 w 15"/>
                <a:gd name="T87" fmla="*/ 0 h 7"/>
                <a:gd name="T88" fmla="*/ 14 w 15"/>
                <a:gd name="T8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" h="7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9" name="Freeform 159"/>
            <p:cNvSpPr>
              <a:spLocks/>
            </p:cNvSpPr>
            <p:nvPr/>
          </p:nvSpPr>
          <p:spPr bwMode="auto">
            <a:xfrm>
              <a:off x="1144587" y="3671888"/>
              <a:ext cx="23813" cy="9525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1 h 6"/>
                <a:gd name="T4" fmla="*/ 15 w 15"/>
                <a:gd name="T5" fmla="*/ 1 h 6"/>
                <a:gd name="T6" fmla="*/ 15 w 15"/>
                <a:gd name="T7" fmla="*/ 1 h 6"/>
                <a:gd name="T8" fmla="*/ 15 w 15"/>
                <a:gd name="T9" fmla="*/ 1 h 6"/>
                <a:gd name="T10" fmla="*/ 15 w 15"/>
                <a:gd name="T11" fmla="*/ 2 h 6"/>
                <a:gd name="T12" fmla="*/ 15 w 15"/>
                <a:gd name="T13" fmla="*/ 2 h 6"/>
                <a:gd name="T14" fmla="*/ 15 w 15"/>
                <a:gd name="T15" fmla="*/ 3 h 6"/>
                <a:gd name="T16" fmla="*/ 14 w 15"/>
                <a:gd name="T17" fmla="*/ 3 h 6"/>
                <a:gd name="T18" fmla="*/ 13 w 15"/>
                <a:gd name="T19" fmla="*/ 3 h 6"/>
                <a:gd name="T20" fmla="*/ 13 w 15"/>
                <a:gd name="T21" fmla="*/ 4 h 6"/>
                <a:gd name="T22" fmla="*/ 12 w 15"/>
                <a:gd name="T23" fmla="*/ 4 h 6"/>
                <a:gd name="T24" fmla="*/ 11 w 15"/>
                <a:gd name="T25" fmla="*/ 5 h 6"/>
                <a:gd name="T26" fmla="*/ 10 w 15"/>
                <a:gd name="T27" fmla="*/ 5 h 6"/>
                <a:gd name="T28" fmla="*/ 9 w 15"/>
                <a:gd name="T29" fmla="*/ 5 h 6"/>
                <a:gd name="T30" fmla="*/ 8 w 15"/>
                <a:gd name="T31" fmla="*/ 6 h 6"/>
                <a:gd name="T32" fmla="*/ 7 w 15"/>
                <a:gd name="T33" fmla="*/ 6 h 6"/>
                <a:gd name="T34" fmla="*/ 6 w 15"/>
                <a:gd name="T35" fmla="*/ 6 h 6"/>
                <a:gd name="T36" fmla="*/ 5 w 15"/>
                <a:gd name="T37" fmla="*/ 6 h 6"/>
                <a:gd name="T38" fmla="*/ 4 w 15"/>
                <a:gd name="T39" fmla="*/ 6 h 6"/>
                <a:gd name="T40" fmla="*/ 3 w 15"/>
                <a:gd name="T41" fmla="*/ 6 h 6"/>
                <a:gd name="T42" fmla="*/ 3 w 15"/>
                <a:gd name="T43" fmla="*/ 6 h 6"/>
                <a:gd name="T44" fmla="*/ 2 w 15"/>
                <a:gd name="T45" fmla="*/ 6 h 6"/>
                <a:gd name="T46" fmla="*/ 1 w 15"/>
                <a:gd name="T47" fmla="*/ 6 h 6"/>
                <a:gd name="T48" fmla="*/ 1 w 15"/>
                <a:gd name="T49" fmla="*/ 6 h 6"/>
                <a:gd name="T50" fmla="*/ 0 w 15"/>
                <a:gd name="T51" fmla="*/ 6 h 6"/>
                <a:gd name="T52" fmla="*/ 0 w 15"/>
                <a:gd name="T53" fmla="*/ 6 h 6"/>
                <a:gd name="T54" fmla="*/ 0 w 15"/>
                <a:gd name="T55" fmla="*/ 5 h 6"/>
                <a:gd name="T56" fmla="*/ 0 w 15"/>
                <a:gd name="T57" fmla="*/ 5 h 6"/>
                <a:gd name="T58" fmla="*/ 0 w 15"/>
                <a:gd name="T59" fmla="*/ 4 h 6"/>
                <a:gd name="T60" fmla="*/ 1 w 15"/>
                <a:gd name="T61" fmla="*/ 4 h 6"/>
                <a:gd name="T62" fmla="*/ 1 w 15"/>
                <a:gd name="T63" fmla="*/ 3 h 6"/>
                <a:gd name="T64" fmla="*/ 2 w 15"/>
                <a:gd name="T65" fmla="*/ 3 h 6"/>
                <a:gd name="T66" fmla="*/ 3 w 15"/>
                <a:gd name="T67" fmla="*/ 2 h 6"/>
                <a:gd name="T68" fmla="*/ 3 w 15"/>
                <a:gd name="T69" fmla="*/ 2 h 6"/>
                <a:gd name="T70" fmla="*/ 4 w 15"/>
                <a:gd name="T71" fmla="*/ 2 h 6"/>
                <a:gd name="T72" fmla="*/ 5 w 15"/>
                <a:gd name="T73" fmla="*/ 1 h 6"/>
                <a:gd name="T74" fmla="*/ 6 w 15"/>
                <a:gd name="T75" fmla="*/ 1 h 6"/>
                <a:gd name="T76" fmla="*/ 7 w 15"/>
                <a:gd name="T77" fmla="*/ 1 h 6"/>
                <a:gd name="T78" fmla="*/ 8 w 15"/>
                <a:gd name="T79" fmla="*/ 1 h 6"/>
                <a:gd name="T80" fmla="*/ 9 w 15"/>
                <a:gd name="T81" fmla="*/ 0 h 6"/>
                <a:gd name="T82" fmla="*/ 10 w 15"/>
                <a:gd name="T83" fmla="*/ 0 h 6"/>
                <a:gd name="T84" fmla="*/ 11 w 15"/>
                <a:gd name="T85" fmla="*/ 0 h 6"/>
                <a:gd name="T86" fmla="*/ 12 w 15"/>
                <a:gd name="T87" fmla="*/ 0 h 6"/>
                <a:gd name="T88" fmla="*/ 13 w 15"/>
                <a:gd name="T89" fmla="*/ 0 h 6"/>
                <a:gd name="T90" fmla="*/ 13 w 15"/>
                <a:gd name="T9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" h="6">
                  <a:moveTo>
                    <a:pt x="13" y="0"/>
                  </a:move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0" name="Freeform 160"/>
            <p:cNvSpPr>
              <a:spLocks/>
            </p:cNvSpPr>
            <p:nvPr/>
          </p:nvSpPr>
          <p:spPr bwMode="auto">
            <a:xfrm>
              <a:off x="1293812" y="3597276"/>
              <a:ext cx="23813" cy="9525"/>
            </a:xfrm>
            <a:custGeom>
              <a:avLst/>
              <a:gdLst>
                <a:gd name="T0" fmla="*/ 13 w 15"/>
                <a:gd name="T1" fmla="*/ 0 h 6"/>
                <a:gd name="T2" fmla="*/ 14 w 15"/>
                <a:gd name="T3" fmla="*/ 0 h 6"/>
                <a:gd name="T4" fmla="*/ 15 w 15"/>
                <a:gd name="T5" fmla="*/ 1 h 6"/>
                <a:gd name="T6" fmla="*/ 15 w 15"/>
                <a:gd name="T7" fmla="*/ 1 h 6"/>
                <a:gd name="T8" fmla="*/ 15 w 15"/>
                <a:gd name="T9" fmla="*/ 2 h 6"/>
                <a:gd name="T10" fmla="*/ 15 w 15"/>
                <a:gd name="T11" fmla="*/ 2 h 6"/>
                <a:gd name="T12" fmla="*/ 15 w 15"/>
                <a:gd name="T13" fmla="*/ 3 h 6"/>
                <a:gd name="T14" fmla="*/ 14 w 15"/>
                <a:gd name="T15" fmla="*/ 3 h 6"/>
                <a:gd name="T16" fmla="*/ 13 w 15"/>
                <a:gd name="T17" fmla="*/ 3 h 6"/>
                <a:gd name="T18" fmla="*/ 13 w 15"/>
                <a:gd name="T19" fmla="*/ 4 h 6"/>
                <a:gd name="T20" fmla="*/ 12 w 15"/>
                <a:gd name="T21" fmla="*/ 4 h 6"/>
                <a:gd name="T22" fmla="*/ 11 w 15"/>
                <a:gd name="T23" fmla="*/ 4 h 6"/>
                <a:gd name="T24" fmla="*/ 11 w 15"/>
                <a:gd name="T25" fmla="*/ 5 h 6"/>
                <a:gd name="T26" fmla="*/ 9 w 15"/>
                <a:gd name="T27" fmla="*/ 5 h 6"/>
                <a:gd name="T28" fmla="*/ 8 w 15"/>
                <a:gd name="T29" fmla="*/ 5 h 6"/>
                <a:gd name="T30" fmla="*/ 8 w 15"/>
                <a:gd name="T31" fmla="*/ 6 h 6"/>
                <a:gd name="T32" fmla="*/ 7 w 15"/>
                <a:gd name="T33" fmla="*/ 6 h 6"/>
                <a:gd name="T34" fmla="*/ 6 w 15"/>
                <a:gd name="T35" fmla="*/ 6 h 6"/>
                <a:gd name="T36" fmla="*/ 4 w 15"/>
                <a:gd name="T37" fmla="*/ 6 h 6"/>
                <a:gd name="T38" fmla="*/ 4 w 15"/>
                <a:gd name="T39" fmla="*/ 6 h 6"/>
                <a:gd name="T40" fmla="*/ 3 w 15"/>
                <a:gd name="T41" fmla="*/ 6 h 6"/>
                <a:gd name="T42" fmla="*/ 2 w 15"/>
                <a:gd name="T43" fmla="*/ 6 h 6"/>
                <a:gd name="T44" fmla="*/ 1 w 15"/>
                <a:gd name="T45" fmla="*/ 6 h 6"/>
                <a:gd name="T46" fmla="*/ 1 w 15"/>
                <a:gd name="T47" fmla="*/ 6 h 6"/>
                <a:gd name="T48" fmla="*/ 0 w 15"/>
                <a:gd name="T49" fmla="*/ 6 h 6"/>
                <a:gd name="T50" fmla="*/ 0 w 15"/>
                <a:gd name="T51" fmla="*/ 5 h 6"/>
                <a:gd name="T52" fmla="*/ 0 w 15"/>
                <a:gd name="T53" fmla="*/ 5 h 6"/>
                <a:gd name="T54" fmla="*/ 0 w 15"/>
                <a:gd name="T55" fmla="*/ 4 h 6"/>
                <a:gd name="T56" fmla="*/ 0 w 15"/>
                <a:gd name="T57" fmla="*/ 4 h 6"/>
                <a:gd name="T58" fmla="*/ 1 w 15"/>
                <a:gd name="T59" fmla="*/ 3 h 6"/>
                <a:gd name="T60" fmla="*/ 2 w 15"/>
                <a:gd name="T61" fmla="*/ 3 h 6"/>
                <a:gd name="T62" fmla="*/ 2 w 15"/>
                <a:gd name="T63" fmla="*/ 3 h 6"/>
                <a:gd name="T64" fmla="*/ 3 w 15"/>
                <a:gd name="T65" fmla="*/ 2 h 6"/>
                <a:gd name="T66" fmla="*/ 4 w 15"/>
                <a:gd name="T67" fmla="*/ 2 h 6"/>
                <a:gd name="T68" fmla="*/ 5 w 15"/>
                <a:gd name="T69" fmla="*/ 1 h 6"/>
                <a:gd name="T70" fmla="*/ 6 w 15"/>
                <a:gd name="T71" fmla="*/ 1 h 6"/>
                <a:gd name="T72" fmla="*/ 7 w 15"/>
                <a:gd name="T73" fmla="*/ 1 h 6"/>
                <a:gd name="T74" fmla="*/ 8 w 15"/>
                <a:gd name="T75" fmla="*/ 1 h 6"/>
                <a:gd name="T76" fmla="*/ 9 w 15"/>
                <a:gd name="T77" fmla="*/ 0 h 6"/>
                <a:gd name="T78" fmla="*/ 10 w 15"/>
                <a:gd name="T79" fmla="*/ 0 h 6"/>
                <a:gd name="T80" fmla="*/ 11 w 15"/>
                <a:gd name="T81" fmla="*/ 0 h 6"/>
                <a:gd name="T82" fmla="*/ 12 w 15"/>
                <a:gd name="T83" fmla="*/ 0 h 6"/>
                <a:gd name="T84" fmla="*/ 12 w 15"/>
                <a:gd name="T85" fmla="*/ 0 h 6"/>
                <a:gd name="T86" fmla="*/ 13 w 15"/>
                <a:gd name="T8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6">
                  <a:moveTo>
                    <a:pt x="13" y="0"/>
                  </a:move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1" name="Freeform 161"/>
            <p:cNvSpPr>
              <a:spLocks/>
            </p:cNvSpPr>
            <p:nvPr/>
          </p:nvSpPr>
          <p:spPr bwMode="auto">
            <a:xfrm>
              <a:off x="1438275" y="3524251"/>
              <a:ext cx="23813" cy="9525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1 h 6"/>
                <a:gd name="T4" fmla="*/ 15 w 15"/>
                <a:gd name="T5" fmla="*/ 1 h 6"/>
                <a:gd name="T6" fmla="*/ 15 w 15"/>
                <a:gd name="T7" fmla="*/ 1 h 6"/>
                <a:gd name="T8" fmla="*/ 15 w 15"/>
                <a:gd name="T9" fmla="*/ 1 h 6"/>
                <a:gd name="T10" fmla="*/ 15 w 15"/>
                <a:gd name="T11" fmla="*/ 2 h 6"/>
                <a:gd name="T12" fmla="*/ 15 w 15"/>
                <a:gd name="T13" fmla="*/ 2 h 6"/>
                <a:gd name="T14" fmla="*/ 15 w 15"/>
                <a:gd name="T15" fmla="*/ 3 h 6"/>
                <a:gd name="T16" fmla="*/ 14 w 15"/>
                <a:gd name="T17" fmla="*/ 3 h 6"/>
                <a:gd name="T18" fmla="*/ 14 w 15"/>
                <a:gd name="T19" fmla="*/ 4 h 6"/>
                <a:gd name="T20" fmla="*/ 13 w 15"/>
                <a:gd name="T21" fmla="*/ 4 h 6"/>
                <a:gd name="T22" fmla="*/ 12 w 15"/>
                <a:gd name="T23" fmla="*/ 4 h 6"/>
                <a:gd name="T24" fmla="*/ 11 w 15"/>
                <a:gd name="T25" fmla="*/ 5 h 6"/>
                <a:gd name="T26" fmla="*/ 10 w 15"/>
                <a:gd name="T27" fmla="*/ 5 h 6"/>
                <a:gd name="T28" fmla="*/ 9 w 15"/>
                <a:gd name="T29" fmla="*/ 5 h 6"/>
                <a:gd name="T30" fmla="*/ 8 w 15"/>
                <a:gd name="T31" fmla="*/ 6 h 6"/>
                <a:gd name="T32" fmla="*/ 7 w 15"/>
                <a:gd name="T33" fmla="*/ 6 h 6"/>
                <a:gd name="T34" fmla="*/ 6 w 15"/>
                <a:gd name="T35" fmla="*/ 6 h 6"/>
                <a:gd name="T36" fmla="*/ 5 w 15"/>
                <a:gd name="T37" fmla="*/ 6 h 6"/>
                <a:gd name="T38" fmla="*/ 4 w 15"/>
                <a:gd name="T39" fmla="*/ 6 h 6"/>
                <a:gd name="T40" fmla="*/ 3 w 15"/>
                <a:gd name="T41" fmla="*/ 6 h 6"/>
                <a:gd name="T42" fmla="*/ 3 w 15"/>
                <a:gd name="T43" fmla="*/ 6 h 6"/>
                <a:gd name="T44" fmla="*/ 2 w 15"/>
                <a:gd name="T45" fmla="*/ 6 h 6"/>
                <a:gd name="T46" fmla="*/ 2 w 15"/>
                <a:gd name="T47" fmla="*/ 6 h 6"/>
                <a:gd name="T48" fmla="*/ 1 w 15"/>
                <a:gd name="T49" fmla="*/ 6 h 6"/>
                <a:gd name="T50" fmla="*/ 1 w 15"/>
                <a:gd name="T51" fmla="*/ 5 h 6"/>
                <a:gd name="T52" fmla="*/ 0 w 15"/>
                <a:gd name="T53" fmla="*/ 5 h 6"/>
                <a:gd name="T54" fmla="*/ 0 w 15"/>
                <a:gd name="T55" fmla="*/ 5 h 6"/>
                <a:gd name="T56" fmla="*/ 1 w 15"/>
                <a:gd name="T57" fmla="*/ 4 h 6"/>
                <a:gd name="T58" fmla="*/ 1 w 15"/>
                <a:gd name="T59" fmla="*/ 4 h 6"/>
                <a:gd name="T60" fmla="*/ 2 w 15"/>
                <a:gd name="T61" fmla="*/ 3 h 6"/>
                <a:gd name="T62" fmla="*/ 2 w 15"/>
                <a:gd name="T63" fmla="*/ 3 h 6"/>
                <a:gd name="T64" fmla="*/ 3 w 15"/>
                <a:gd name="T65" fmla="*/ 2 h 6"/>
                <a:gd name="T66" fmla="*/ 4 w 15"/>
                <a:gd name="T67" fmla="*/ 2 h 6"/>
                <a:gd name="T68" fmla="*/ 5 w 15"/>
                <a:gd name="T69" fmla="*/ 2 h 6"/>
                <a:gd name="T70" fmla="*/ 5 w 15"/>
                <a:gd name="T71" fmla="*/ 1 h 6"/>
                <a:gd name="T72" fmla="*/ 6 w 15"/>
                <a:gd name="T73" fmla="*/ 1 h 6"/>
                <a:gd name="T74" fmla="*/ 7 w 15"/>
                <a:gd name="T75" fmla="*/ 1 h 6"/>
                <a:gd name="T76" fmla="*/ 8 w 15"/>
                <a:gd name="T77" fmla="*/ 1 h 6"/>
                <a:gd name="T78" fmla="*/ 9 w 15"/>
                <a:gd name="T79" fmla="*/ 1 h 6"/>
                <a:gd name="T80" fmla="*/ 10 w 15"/>
                <a:gd name="T81" fmla="*/ 0 h 6"/>
                <a:gd name="T82" fmla="*/ 11 w 15"/>
                <a:gd name="T83" fmla="*/ 0 h 6"/>
                <a:gd name="T84" fmla="*/ 12 w 15"/>
                <a:gd name="T85" fmla="*/ 0 h 6"/>
                <a:gd name="T86" fmla="*/ 13 w 15"/>
                <a:gd name="T87" fmla="*/ 0 h 6"/>
                <a:gd name="T88" fmla="*/ 14 w 15"/>
                <a:gd name="T8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2" name="Freeform 162"/>
            <p:cNvSpPr>
              <a:spLocks/>
            </p:cNvSpPr>
            <p:nvPr/>
          </p:nvSpPr>
          <p:spPr bwMode="auto">
            <a:xfrm>
              <a:off x="1581150" y="3452813"/>
              <a:ext cx="23813" cy="9525"/>
            </a:xfrm>
            <a:custGeom>
              <a:avLst/>
              <a:gdLst>
                <a:gd name="T0" fmla="*/ 13 w 15"/>
                <a:gd name="T1" fmla="*/ 1 h 6"/>
                <a:gd name="T2" fmla="*/ 14 w 15"/>
                <a:gd name="T3" fmla="*/ 1 h 6"/>
                <a:gd name="T4" fmla="*/ 14 w 15"/>
                <a:gd name="T5" fmla="*/ 1 h 6"/>
                <a:gd name="T6" fmla="*/ 15 w 15"/>
                <a:gd name="T7" fmla="*/ 1 h 6"/>
                <a:gd name="T8" fmla="*/ 15 w 15"/>
                <a:gd name="T9" fmla="*/ 1 h 6"/>
                <a:gd name="T10" fmla="*/ 15 w 15"/>
                <a:gd name="T11" fmla="*/ 2 h 6"/>
                <a:gd name="T12" fmla="*/ 15 w 15"/>
                <a:gd name="T13" fmla="*/ 2 h 6"/>
                <a:gd name="T14" fmla="*/ 14 w 15"/>
                <a:gd name="T15" fmla="*/ 3 h 6"/>
                <a:gd name="T16" fmla="*/ 14 w 15"/>
                <a:gd name="T17" fmla="*/ 3 h 6"/>
                <a:gd name="T18" fmla="*/ 14 w 15"/>
                <a:gd name="T19" fmla="*/ 4 h 6"/>
                <a:gd name="T20" fmla="*/ 13 w 15"/>
                <a:gd name="T21" fmla="*/ 4 h 6"/>
                <a:gd name="T22" fmla="*/ 12 w 15"/>
                <a:gd name="T23" fmla="*/ 4 h 6"/>
                <a:gd name="T24" fmla="*/ 11 w 15"/>
                <a:gd name="T25" fmla="*/ 5 h 6"/>
                <a:gd name="T26" fmla="*/ 10 w 15"/>
                <a:gd name="T27" fmla="*/ 5 h 6"/>
                <a:gd name="T28" fmla="*/ 9 w 15"/>
                <a:gd name="T29" fmla="*/ 5 h 6"/>
                <a:gd name="T30" fmla="*/ 9 w 15"/>
                <a:gd name="T31" fmla="*/ 5 h 6"/>
                <a:gd name="T32" fmla="*/ 8 w 15"/>
                <a:gd name="T33" fmla="*/ 6 h 6"/>
                <a:gd name="T34" fmla="*/ 6 w 15"/>
                <a:gd name="T35" fmla="*/ 6 h 6"/>
                <a:gd name="T36" fmla="*/ 6 w 15"/>
                <a:gd name="T37" fmla="*/ 6 h 6"/>
                <a:gd name="T38" fmla="*/ 5 w 15"/>
                <a:gd name="T39" fmla="*/ 6 h 6"/>
                <a:gd name="T40" fmla="*/ 4 w 15"/>
                <a:gd name="T41" fmla="*/ 6 h 6"/>
                <a:gd name="T42" fmla="*/ 3 w 15"/>
                <a:gd name="T43" fmla="*/ 6 h 6"/>
                <a:gd name="T44" fmla="*/ 2 w 15"/>
                <a:gd name="T45" fmla="*/ 6 h 6"/>
                <a:gd name="T46" fmla="*/ 2 w 15"/>
                <a:gd name="T47" fmla="*/ 6 h 6"/>
                <a:gd name="T48" fmla="*/ 1 w 15"/>
                <a:gd name="T49" fmla="*/ 6 h 6"/>
                <a:gd name="T50" fmla="*/ 1 w 15"/>
                <a:gd name="T51" fmla="*/ 6 h 6"/>
                <a:gd name="T52" fmla="*/ 0 w 15"/>
                <a:gd name="T53" fmla="*/ 5 h 6"/>
                <a:gd name="T54" fmla="*/ 0 w 15"/>
                <a:gd name="T55" fmla="*/ 5 h 6"/>
                <a:gd name="T56" fmla="*/ 0 w 15"/>
                <a:gd name="T57" fmla="*/ 4 h 6"/>
                <a:gd name="T58" fmla="*/ 1 w 15"/>
                <a:gd name="T59" fmla="*/ 4 h 6"/>
                <a:gd name="T60" fmla="*/ 1 w 15"/>
                <a:gd name="T61" fmla="*/ 4 h 6"/>
                <a:gd name="T62" fmla="*/ 2 w 15"/>
                <a:gd name="T63" fmla="*/ 3 h 6"/>
                <a:gd name="T64" fmla="*/ 2 w 15"/>
                <a:gd name="T65" fmla="*/ 3 h 6"/>
                <a:gd name="T66" fmla="*/ 3 w 15"/>
                <a:gd name="T67" fmla="*/ 2 h 6"/>
                <a:gd name="T68" fmla="*/ 4 w 15"/>
                <a:gd name="T69" fmla="*/ 2 h 6"/>
                <a:gd name="T70" fmla="*/ 5 w 15"/>
                <a:gd name="T71" fmla="*/ 2 h 6"/>
                <a:gd name="T72" fmla="*/ 5 w 15"/>
                <a:gd name="T73" fmla="*/ 1 h 6"/>
                <a:gd name="T74" fmla="*/ 6 w 15"/>
                <a:gd name="T75" fmla="*/ 1 h 6"/>
                <a:gd name="T76" fmla="*/ 8 w 15"/>
                <a:gd name="T77" fmla="*/ 1 h 6"/>
                <a:gd name="T78" fmla="*/ 9 w 15"/>
                <a:gd name="T79" fmla="*/ 1 h 6"/>
                <a:gd name="T80" fmla="*/ 9 w 15"/>
                <a:gd name="T81" fmla="*/ 1 h 6"/>
                <a:gd name="T82" fmla="*/ 10 w 15"/>
                <a:gd name="T83" fmla="*/ 0 h 6"/>
                <a:gd name="T84" fmla="*/ 11 w 15"/>
                <a:gd name="T85" fmla="*/ 0 h 6"/>
                <a:gd name="T86" fmla="*/ 12 w 15"/>
                <a:gd name="T87" fmla="*/ 0 h 6"/>
                <a:gd name="T88" fmla="*/ 13 w 15"/>
                <a:gd name="T8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" h="6">
                  <a:moveTo>
                    <a:pt x="13" y="0"/>
                  </a:move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3" name="Freeform 163"/>
            <p:cNvSpPr>
              <a:spLocks/>
            </p:cNvSpPr>
            <p:nvPr/>
          </p:nvSpPr>
          <p:spPr bwMode="auto">
            <a:xfrm>
              <a:off x="1720850" y="3382963"/>
              <a:ext cx="23813" cy="9525"/>
            </a:xfrm>
            <a:custGeom>
              <a:avLst/>
              <a:gdLst>
                <a:gd name="T0" fmla="*/ 13 w 15"/>
                <a:gd name="T1" fmla="*/ 0 h 6"/>
                <a:gd name="T2" fmla="*/ 14 w 15"/>
                <a:gd name="T3" fmla="*/ 1 h 6"/>
                <a:gd name="T4" fmla="*/ 14 w 15"/>
                <a:gd name="T5" fmla="*/ 1 h 6"/>
                <a:gd name="T6" fmla="*/ 15 w 15"/>
                <a:gd name="T7" fmla="*/ 1 h 6"/>
                <a:gd name="T8" fmla="*/ 15 w 15"/>
                <a:gd name="T9" fmla="*/ 2 h 6"/>
                <a:gd name="T10" fmla="*/ 15 w 15"/>
                <a:gd name="T11" fmla="*/ 2 h 6"/>
                <a:gd name="T12" fmla="*/ 14 w 15"/>
                <a:gd name="T13" fmla="*/ 3 h 6"/>
                <a:gd name="T14" fmla="*/ 14 w 15"/>
                <a:gd name="T15" fmla="*/ 3 h 6"/>
                <a:gd name="T16" fmla="*/ 13 w 15"/>
                <a:gd name="T17" fmla="*/ 3 h 6"/>
                <a:gd name="T18" fmla="*/ 13 w 15"/>
                <a:gd name="T19" fmla="*/ 4 h 6"/>
                <a:gd name="T20" fmla="*/ 12 w 15"/>
                <a:gd name="T21" fmla="*/ 4 h 6"/>
                <a:gd name="T22" fmla="*/ 11 w 15"/>
                <a:gd name="T23" fmla="*/ 4 h 6"/>
                <a:gd name="T24" fmla="*/ 10 w 15"/>
                <a:gd name="T25" fmla="*/ 5 h 6"/>
                <a:gd name="T26" fmla="*/ 9 w 15"/>
                <a:gd name="T27" fmla="*/ 5 h 6"/>
                <a:gd name="T28" fmla="*/ 8 w 15"/>
                <a:gd name="T29" fmla="*/ 5 h 6"/>
                <a:gd name="T30" fmla="*/ 7 w 15"/>
                <a:gd name="T31" fmla="*/ 6 h 6"/>
                <a:gd name="T32" fmla="*/ 6 w 15"/>
                <a:gd name="T33" fmla="*/ 6 h 6"/>
                <a:gd name="T34" fmla="*/ 5 w 15"/>
                <a:gd name="T35" fmla="*/ 6 h 6"/>
                <a:gd name="T36" fmla="*/ 5 w 15"/>
                <a:gd name="T37" fmla="*/ 6 h 6"/>
                <a:gd name="T38" fmla="*/ 4 w 15"/>
                <a:gd name="T39" fmla="*/ 6 h 6"/>
                <a:gd name="T40" fmla="*/ 3 w 15"/>
                <a:gd name="T41" fmla="*/ 6 h 6"/>
                <a:gd name="T42" fmla="*/ 2 w 15"/>
                <a:gd name="T43" fmla="*/ 6 h 6"/>
                <a:gd name="T44" fmla="*/ 1 w 15"/>
                <a:gd name="T45" fmla="*/ 6 h 6"/>
                <a:gd name="T46" fmla="*/ 1 w 15"/>
                <a:gd name="T47" fmla="*/ 6 h 6"/>
                <a:gd name="T48" fmla="*/ 0 w 15"/>
                <a:gd name="T49" fmla="*/ 5 h 6"/>
                <a:gd name="T50" fmla="*/ 0 w 15"/>
                <a:gd name="T51" fmla="*/ 5 h 6"/>
                <a:gd name="T52" fmla="*/ 0 w 15"/>
                <a:gd name="T53" fmla="*/ 5 h 6"/>
                <a:gd name="T54" fmla="*/ 0 w 15"/>
                <a:gd name="T55" fmla="*/ 4 h 6"/>
                <a:gd name="T56" fmla="*/ 1 w 15"/>
                <a:gd name="T57" fmla="*/ 4 h 6"/>
                <a:gd name="T58" fmla="*/ 1 w 15"/>
                <a:gd name="T59" fmla="*/ 3 h 6"/>
                <a:gd name="T60" fmla="*/ 2 w 15"/>
                <a:gd name="T61" fmla="*/ 3 h 6"/>
                <a:gd name="T62" fmla="*/ 2 w 15"/>
                <a:gd name="T63" fmla="*/ 3 h 6"/>
                <a:gd name="T64" fmla="*/ 3 w 15"/>
                <a:gd name="T65" fmla="*/ 2 h 6"/>
                <a:gd name="T66" fmla="*/ 4 w 15"/>
                <a:gd name="T67" fmla="*/ 2 h 6"/>
                <a:gd name="T68" fmla="*/ 5 w 15"/>
                <a:gd name="T69" fmla="*/ 1 h 6"/>
                <a:gd name="T70" fmla="*/ 6 w 15"/>
                <a:gd name="T71" fmla="*/ 1 h 6"/>
                <a:gd name="T72" fmla="*/ 7 w 15"/>
                <a:gd name="T73" fmla="*/ 1 h 6"/>
                <a:gd name="T74" fmla="*/ 8 w 15"/>
                <a:gd name="T75" fmla="*/ 1 h 6"/>
                <a:gd name="T76" fmla="*/ 8 w 15"/>
                <a:gd name="T77" fmla="*/ 1 h 6"/>
                <a:gd name="T78" fmla="*/ 10 w 15"/>
                <a:gd name="T79" fmla="*/ 0 h 6"/>
                <a:gd name="T80" fmla="*/ 10 w 15"/>
                <a:gd name="T81" fmla="*/ 0 h 6"/>
                <a:gd name="T82" fmla="*/ 11 w 15"/>
                <a:gd name="T83" fmla="*/ 0 h 6"/>
                <a:gd name="T84" fmla="*/ 12 w 15"/>
                <a:gd name="T85" fmla="*/ 0 h 6"/>
                <a:gd name="T86" fmla="*/ 13 w 15"/>
                <a:gd name="T8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6">
                  <a:moveTo>
                    <a:pt x="13" y="0"/>
                  </a:move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4" name="Freeform 164"/>
            <p:cNvSpPr>
              <a:spLocks/>
            </p:cNvSpPr>
            <p:nvPr/>
          </p:nvSpPr>
          <p:spPr bwMode="auto">
            <a:xfrm>
              <a:off x="1857375" y="3314701"/>
              <a:ext cx="23813" cy="9525"/>
            </a:xfrm>
            <a:custGeom>
              <a:avLst/>
              <a:gdLst>
                <a:gd name="T0" fmla="*/ 13 w 15"/>
                <a:gd name="T1" fmla="*/ 1 h 6"/>
                <a:gd name="T2" fmla="*/ 13 w 15"/>
                <a:gd name="T3" fmla="*/ 1 h 6"/>
                <a:gd name="T4" fmla="*/ 14 w 15"/>
                <a:gd name="T5" fmla="*/ 1 h 6"/>
                <a:gd name="T6" fmla="*/ 14 w 15"/>
                <a:gd name="T7" fmla="*/ 1 h 6"/>
                <a:gd name="T8" fmla="*/ 14 w 15"/>
                <a:gd name="T9" fmla="*/ 1 h 6"/>
                <a:gd name="T10" fmla="*/ 15 w 15"/>
                <a:gd name="T11" fmla="*/ 2 h 6"/>
                <a:gd name="T12" fmla="*/ 14 w 15"/>
                <a:gd name="T13" fmla="*/ 2 h 6"/>
                <a:gd name="T14" fmla="*/ 14 w 15"/>
                <a:gd name="T15" fmla="*/ 3 h 6"/>
                <a:gd name="T16" fmla="*/ 14 w 15"/>
                <a:gd name="T17" fmla="*/ 3 h 6"/>
                <a:gd name="T18" fmla="*/ 13 w 15"/>
                <a:gd name="T19" fmla="*/ 3 h 6"/>
                <a:gd name="T20" fmla="*/ 13 w 15"/>
                <a:gd name="T21" fmla="*/ 4 h 6"/>
                <a:gd name="T22" fmla="*/ 12 w 15"/>
                <a:gd name="T23" fmla="*/ 4 h 6"/>
                <a:gd name="T24" fmla="*/ 11 w 15"/>
                <a:gd name="T25" fmla="*/ 4 h 6"/>
                <a:gd name="T26" fmla="*/ 10 w 15"/>
                <a:gd name="T27" fmla="*/ 5 h 6"/>
                <a:gd name="T28" fmla="*/ 9 w 15"/>
                <a:gd name="T29" fmla="*/ 5 h 6"/>
                <a:gd name="T30" fmla="*/ 8 w 15"/>
                <a:gd name="T31" fmla="*/ 5 h 6"/>
                <a:gd name="T32" fmla="*/ 7 w 15"/>
                <a:gd name="T33" fmla="*/ 5 h 6"/>
                <a:gd name="T34" fmla="*/ 6 w 15"/>
                <a:gd name="T35" fmla="*/ 6 h 6"/>
                <a:gd name="T36" fmla="*/ 5 w 15"/>
                <a:gd name="T37" fmla="*/ 6 h 6"/>
                <a:gd name="T38" fmla="*/ 5 w 15"/>
                <a:gd name="T39" fmla="*/ 6 h 6"/>
                <a:gd name="T40" fmla="*/ 4 w 15"/>
                <a:gd name="T41" fmla="*/ 6 h 6"/>
                <a:gd name="T42" fmla="*/ 3 w 15"/>
                <a:gd name="T43" fmla="*/ 6 h 6"/>
                <a:gd name="T44" fmla="*/ 2 w 15"/>
                <a:gd name="T45" fmla="*/ 6 h 6"/>
                <a:gd name="T46" fmla="*/ 1 w 15"/>
                <a:gd name="T47" fmla="*/ 6 h 6"/>
                <a:gd name="T48" fmla="*/ 1 w 15"/>
                <a:gd name="T49" fmla="*/ 6 h 6"/>
                <a:gd name="T50" fmla="*/ 1 w 15"/>
                <a:gd name="T51" fmla="*/ 5 h 6"/>
                <a:gd name="T52" fmla="*/ 0 w 15"/>
                <a:gd name="T53" fmla="*/ 5 h 6"/>
                <a:gd name="T54" fmla="*/ 0 w 15"/>
                <a:gd name="T55" fmla="*/ 5 h 6"/>
                <a:gd name="T56" fmla="*/ 0 w 15"/>
                <a:gd name="T57" fmla="*/ 4 h 6"/>
                <a:gd name="T58" fmla="*/ 0 w 15"/>
                <a:gd name="T59" fmla="*/ 4 h 6"/>
                <a:gd name="T60" fmla="*/ 1 w 15"/>
                <a:gd name="T61" fmla="*/ 3 h 6"/>
                <a:gd name="T62" fmla="*/ 1 w 15"/>
                <a:gd name="T63" fmla="*/ 3 h 6"/>
                <a:gd name="T64" fmla="*/ 2 w 15"/>
                <a:gd name="T65" fmla="*/ 3 h 6"/>
                <a:gd name="T66" fmla="*/ 2 w 15"/>
                <a:gd name="T67" fmla="*/ 2 h 6"/>
                <a:gd name="T68" fmla="*/ 3 w 15"/>
                <a:gd name="T69" fmla="*/ 2 h 6"/>
                <a:gd name="T70" fmla="*/ 4 w 15"/>
                <a:gd name="T71" fmla="*/ 2 h 6"/>
                <a:gd name="T72" fmla="*/ 5 w 15"/>
                <a:gd name="T73" fmla="*/ 1 h 6"/>
                <a:gd name="T74" fmla="*/ 6 w 15"/>
                <a:gd name="T75" fmla="*/ 1 h 6"/>
                <a:gd name="T76" fmla="*/ 7 w 15"/>
                <a:gd name="T77" fmla="*/ 1 h 6"/>
                <a:gd name="T78" fmla="*/ 8 w 15"/>
                <a:gd name="T79" fmla="*/ 1 h 6"/>
                <a:gd name="T80" fmla="*/ 9 w 15"/>
                <a:gd name="T81" fmla="*/ 1 h 6"/>
                <a:gd name="T82" fmla="*/ 10 w 15"/>
                <a:gd name="T83" fmla="*/ 1 h 6"/>
                <a:gd name="T84" fmla="*/ 11 w 15"/>
                <a:gd name="T85" fmla="*/ 0 h 6"/>
                <a:gd name="T86" fmla="*/ 11 w 15"/>
                <a:gd name="T87" fmla="*/ 0 h 6"/>
                <a:gd name="T88" fmla="*/ 12 w 15"/>
                <a:gd name="T8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" h="6">
                  <a:moveTo>
                    <a:pt x="13" y="1"/>
                  </a:move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5" name="Freeform 165"/>
            <p:cNvSpPr>
              <a:spLocks/>
            </p:cNvSpPr>
            <p:nvPr/>
          </p:nvSpPr>
          <p:spPr bwMode="auto">
            <a:xfrm>
              <a:off x="1990725" y="3248026"/>
              <a:ext cx="23813" cy="7938"/>
            </a:xfrm>
            <a:custGeom>
              <a:avLst/>
              <a:gdLst>
                <a:gd name="T0" fmla="*/ 13 w 15"/>
                <a:gd name="T1" fmla="*/ 0 h 5"/>
                <a:gd name="T2" fmla="*/ 14 w 15"/>
                <a:gd name="T3" fmla="*/ 0 h 5"/>
                <a:gd name="T4" fmla="*/ 14 w 15"/>
                <a:gd name="T5" fmla="*/ 1 h 5"/>
                <a:gd name="T6" fmla="*/ 14 w 15"/>
                <a:gd name="T7" fmla="*/ 1 h 5"/>
                <a:gd name="T8" fmla="*/ 15 w 15"/>
                <a:gd name="T9" fmla="*/ 1 h 5"/>
                <a:gd name="T10" fmla="*/ 15 w 15"/>
                <a:gd name="T11" fmla="*/ 2 h 5"/>
                <a:gd name="T12" fmla="*/ 14 w 15"/>
                <a:gd name="T13" fmla="*/ 2 h 5"/>
                <a:gd name="T14" fmla="*/ 14 w 15"/>
                <a:gd name="T15" fmla="*/ 3 h 5"/>
                <a:gd name="T16" fmla="*/ 14 w 15"/>
                <a:gd name="T17" fmla="*/ 3 h 5"/>
                <a:gd name="T18" fmla="*/ 13 w 15"/>
                <a:gd name="T19" fmla="*/ 3 h 5"/>
                <a:gd name="T20" fmla="*/ 12 w 15"/>
                <a:gd name="T21" fmla="*/ 4 h 5"/>
                <a:gd name="T22" fmla="*/ 11 w 15"/>
                <a:gd name="T23" fmla="*/ 4 h 5"/>
                <a:gd name="T24" fmla="*/ 11 w 15"/>
                <a:gd name="T25" fmla="*/ 4 h 5"/>
                <a:gd name="T26" fmla="*/ 10 w 15"/>
                <a:gd name="T27" fmla="*/ 4 h 5"/>
                <a:gd name="T28" fmla="*/ 9 w 15"/>
                <a:gd name="T29" fmla="*/ 5 h 5"/>
                <a:gd name="T30" fmla="*/ 8 w 15"/>
                <a:gd name="T31" fmla="*/ 5 h 5"/>
                <a:gd name="T32" fmla="*/ 7 w 15"/>
                <a:gd name="T33" fmla="*/ 5 h 5"/>
                <a:gd name="T34" fmla="*/ 6 w 15"/>
                <a:gd name="T35" fmla="*/ 5 h 5"/>
                <a:gd name="T36" fmla="*/ 5 w 15"/>
                <a:gd name="T37" fmla="*/ 5 h 5"/>
                <a:gd name="T38" fmla="*/ 4 w 15"/>
                <a:gd name="T39" fmla="*/ 5 h 5"/>
                <a:gd name="T40" fmla="*/ 3 w 15"/>
                <a:gd name="T41" fmla="*/ 5 h 5"/>
                <a:gd name="T42" fmla="*/ 3 w 15"/>
                <a:gd name="T43" fmla="*/ 5 h 5"/>
                <a:gd name="T44" fmla="*/ 2 w 15"/>
                <a:gd name="T45" fmla="*/ 5 h 5"/>
                <a:gd name="T46" fmla="*/ 1 w 15"/>
                <a:gd name="T47" fmla="*/ 5 h 5"/>
                <a:gd name="T48" fmla="*/ 1 w 15"/>
                <a:gd name="T49" fmla="*/ 5 h 5"/>
                <a:gd name="T50" fmla="*/ 0 w 15"/>
                <a:gd name="T51" fmla="*/ 5 h 5"/>
                <a:gd name="T52" fmla="*/ 0 w 15"/>
                <a:gd name="T53" fmla="*/ 4 h 5"/>
                <a:gd name="T54" fmla="*/ 0 w 15"/>
                <a:gd name="T55" fmla="*/ 4 h 5"/>
                <a:gd name="T56" fmla="*/ 0 w 15"/>
                <a:gd name="T57" fmla="*/ 4 h 5"/>
                <a:gd name="T58" fmla="*/ 1 w 15"/>
                <a:gd name="T59" fmla="*/ 3 h 5"/>
                <a:gd name="T60" fmla="*/ 1 w 15"/>
                <a:gd name="T61" fmla="*/ 3 h 5"/>
                <a:gd name="T62" fmla="*/ 2 w 15"/>
                <a:gd name="T63" fmla="*/ 3 h 5"/>
                <a:gd name="T64" fmla="*/ 2 w 15"/>
                <a:gd name="T65" fmla="*/ 2 h 5"/>
                <a:gd name="T66" fmla="*/ 3 w 15"/>
                <a:gd name="T67" fmla="*/ 2 h 5"/>
                <a:gd name="T68" fmla="*/ 4 w 15"/>
                <a:gd name="T69" fmla="*/ 2 h 5"/>
                <a:gd name="T70" fmla="*/ 5 w 15"/>
                <a:gd name="T71" fmla="*/ 1 h 5"/>
                <a:gd name="T72" fmla="*/ 6 w 15"/>
                <a:gd name="T73" fmla="*/ 1 h 5"/>
                <a:gd name="T74" fmla="*/ 6 w 15"/>
                <a:gd name="T75" fmla="*/ 1 h 5"/>
                <a:gd name="T76" fmla="*/ 7 w 15"/>
                <a:gd name="T77" fmla="*/ 1 h 5"/>
                <a:gd name="T78" fmla="*/ 8 w 15"/>
                <a:gd name="T79" fmla="*/ 0 h 5"/>
                <a:gd name="T80" fmla="*/ 9 w 15"/>
                <a:gd name="T81" fmla="*/ 0 h 5"/>
                <a:gd name="T82" fmla="*/ 10 w 15"/>
                <a:gd name="T83" fmla="*/ 0 h 5"/>
                <a:gd name="T84" fmla="*/ 11 w 15"/>
                <a:gd name="T85" fmla="*/ 0 h 5"/>
                <a:gd name="T86" fmla="*/ 12 w 15"/>
                <a:gd name="T87" fmla="*/ 0 h 5"/>
                <a:gd name="T88" fmla="*/ 12 w 15"/>
                <a:gd name="T8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" h="5">
                  <a:moveTo>
                    <a:pt x="12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6" name="Freeform 166"/>
            <p:cNvSpPr>
              <a:spLocks/>
            </p:cNvSpPr>
            <p:nvPr/>
          </p:nvSpPr>
          <p:spPr bwMode="auto">
            <a:xfrm>
              <a:off x="2122487" y="3182938"/>
              <a:ext cx="22225" cy="7938"/>
            </a:xfrm>
            <a:custGeom>
              <a:avLst/>
              <a:gdLst>
                <a:gd name="T0" fmla="*/ 12 w 14"/>
                <a:gd name="T1" fmla="*/ 0 h 5"/>
                <a:gd name="T2" fmla="*/ 13 w 14"/>
                <a:gd name="T3" fmla="*/ 0 h 5"/>
                <a:gd name="T4" fmla="*/ 13 w 14"/>
                <a:gd name="T5" fmla="*/ 0 h 5"/>
                <a:gd name="T6" fmla="*/ 13 w 14"/>
                <a:gd name="T7" fmla="*/ 1 h 5"/>
                <a:gd name="T8" fmla="*/ 14 w 14"/>
                <a:gd name="T9" fmla="*/ 1 h 5"/>
                <a:gd name="T10" fmla="*/ 14 w 14"/>
                <a:gd name="T11" fmla="*/ 1 h 5"/>
                <a:gd name="T12" fmla="*/ 14 w 14"/>
                <a:gd name="T13" fmla="*/ 1 h 5"/>
                <a:gd name="T14" fmla="*/ 13 w 14"/>
                <a:gd name="T15" fmla="*/ 2 h 5"/>
                <a:gd name="T16" fmla="*/ 13 w 14"/>
                <a:gd name="T17" fmla="*/ 3 h 5"/>
                <a:gd name="T18" fmla="*/ 12 w 14"/>
                <a:gd name="T19" fmla="*/ 3 h 5"/>
                <a:gd name="T20" fmla="*/ 12 w 14"/>
                <a:gd name="T21" fmla="*/ 3 h 5"/>
                <a:gd name="T22" fmla="*/ 11 w 14"/>
                <a:gd name="T23" fmla="*/ 4 h 5"/>
                <a:gd name="T24" fmla="*/ 10 w 14"/>
                <a:gd name="T25" fmla="*/ 4 h 5"/>
                <a:gd name="T26" fmla="*/ 9 w 14"/>
                <a:gd name="T27" fmla="*/ 4 h 5"/>
                <a:gd name="T28" fmla="*/ 8 w 14"/>
                <a:gd name="T29" fmla="*/ 4 h 5"/>
                <a:gd name="T30" fmla="*/ 7 w 14"/>
                <a:gd name="T31" fmla="*/ 5 h 5"/>
                <a:gd name="T32" fmla="*/ 7 w 14"/>
                <a:gd name="T33" fmla="*/ 5 h 5"/>
                <a:gd name="T34" fmla="*/ 5 w 14"/>
                <a:gd name="T35" fmla="*/ 5 h 5"/>
                <a:gd name="T36" fmla="*/ 5 w 14"/>
                <a:gd name="T37" fmla="*/ 5 h 5"/>
                <a:gd name="T38" fmla="*/ 4 w 14"/>
                <a:gd name="T39" fmla="*/ 5 h 5"/>
                <a:gd name="T40" fmla="*/ 3 w 14"/>
                <a:gd name="T41" fmla="*/ 5 h 5"/>
                <a:gd name="T42" fmla="*/ 2 w 14"/>
                <a:gd name="T43" fmla="*/ 5 h 5"/>
                <a:gd name="T44" fmla="*/ 1 w 14"/>
                <a:gd name="T45" fmla="*/ 5 h 5"/>
                <a:gd name="T46" fmla="*/ 1 w 14"/>
                <a:gd name="T47" fmla="*/ 5 h 5"/>
                <a:gd name="T48" fmla="*/ 0 w 14"/>
                <a:gd name="T49" fmla="*/ 5 h 5"/>
                <a:gd name="T50" fmla="*/ 0 w 14"/>
                <a:gd name="T51" fmla="*/ 5 h 5"/>
                <a:gd name="T52" fmla="*/ 0 w 14"/>
                <a:gd name="T53" fmla="*/ 4 h 5"/>
                <a:gd name="T54" fmla="*/ 0 w 14"/>
                <a:gd name="T55" fmla="*/ 4 h 5"/>
                <a:gd name="T56" fmla="*/ 0 w 14"/>
                <a:gd name="T57" fmla="*/ 3 h 5"/>
                <a:gd name="T58" fmla="*/ 0 w 14"/>
                <a:gd name="T59" fmla="*/ 3 h 5"/>
                <a:gd name="T60" fmla="*/ 1 w 14"/>
                <a:gd name="T61" fmla="*/ 2 h 5"/>
                <a:gd name="T62" fmla="*/ 2 w 14"/>
                <a:gd name="T63" fmla="*/ 2 h 5"/>
                <a:gd name="T64" fmla="*/ 2 w 14"/>
                <a:gd name="T65" fmla="*/ 2 h 5"/>
                <a:gd name="T66" fmla="*/ 3 w 14"/>
                <a:gd name="T67" fmla="*/ 1 h 5"/>
                <a:gd name="T68" fmla="*/ 4 w 14"/>
                <a:gd name="T69" fmla="*/ 1 h 5"/>
                <a:gd name="T70" fmla="*/ 5 w 14"/>
                <a:gd name="T71" fmla="*/ 1 h 5"/>
                <a:gd name="T72" fmla="*/ 6 w 14"/>
                <a:gd name="T73" fmla="*/ 1 h 5"/>
                <a:gd name="T74" fmla="*/ 7 w 14"/>
                <a:gd name="T75" fmla="*/ 0 h 5"/>
                <a:gd name="T76" fmla="*/ 8 w 14"/>
                <a:gd name="T77" fmla="*/ 0 h 5"/>
                <a:gd name="T78" fmla="*/ 9 w 14"/>
                <a:gd name="T79" fmla="*/ 0 h 5"/>
                <a:gd name="T80" fmla="*/ 9 w 14"/>
                <a:gd name="T81" fmla="*/ 0 h 5"/>
                <a:gd name="T82" fmla="*/ 10 w 14"/>
                <a:gd name="T83" fmla="*/ 0 h 5"/>
                <a:gd name="T84" fmla="*/ 11 w 14"/>
                <a:gd name="T85" fmla="*/ 0 h 5"/>
                <a:gd name="T86" fmla="*/ 12 w 14"/>
                <a:gd name="T8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" h="5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7" name="Freeform 167"/>
            <p:cNvSpPr>
              <a:spLocks/>
            </p:cNvSpPr>
            <p:nvPr/>
          </p:nvSpPr>
          <p:spPr bwMode="auto">
            <a:xfrm>
              <a:off x="2249487" y="3119438"/>
              <a:ext cx="22225" cy="7938"/>
            </a:xfrm>
            <a:custGeom>
              <a:avLst/>
              <a:gdLst>
                <a:gd name="T0" fmla="*/ 13 w 14"/>
                <a:gd name="T1" fmla="*/ 0 h 5"/>
                <a:gd name="T2" fmla="*/ 13 w 14"/>
                <a:gd name="T3" fmla="*/ 0 h 5"/>
                <a:gd name="T4" fmla="*/ 14 w 14"/>
                <a:gd name="T5" fmla="*/ 0 h 5"/>
                <a:gd name="T6" fmla="*/ 14 w 14"/>
                <a:gd name="T7" fmla="*/ 0 h 5"/>
                <a:gd name="T8" fmla="*/ 14 w 14"/>
                <a:gd name="T9" fmla="*/ 1 h 5"/>
                <a:gd name="T10" fmla="*/ 14 w 14"/>
                <a:gd name="T11" fmla="*/ 1 h 5"/>
                <a:gd name="T12" fmla="*/ 14 w 14"/>
                <a:gd name="T13" fmla="*/ 2 h 5"/>
                <a:gd name="T14" fmla="*/ 13 w 14"/>
                <a:gd name="T15" fmla="*/ 2 h 5"/>
                <a:gd name="T16" fmla="*/ 13 w 14"/>
                <a:gd name="T17" fmla="*/ 2 h 5"/>
                <a:gd name="T18" fmla="*/ 12 w 14"/>
                <a:gd name="T19" fmla="*/ 3 h 5"/>
                <a:gd name="T20" fmla="*/ 12 w 14"/>
                <a:gd name="T21" fmla="*/ 3 h 5"/>
                <a:gd name="T22" fmla="*/ 11 w 14"/>
                <a:gd name="T23" fmla="*/ 3 h 5"/>
                <a:gd name="T24" fmla="*/ 10 w 14"/>
                <a:gd name="T25" fmla="*/ 4 h 5"/>
                <a:gd name="T26" fmla="*/ 9 w 14"/>
                <a:gd name="T27" fmla="*/ 4 h 5"/>
                <a:gd name="T28" fmla="*/ 8 w 14"/>
                <a:gd name="T29" fmla="*/ 4 h 5"/>
                <a:gd name="T30" fmla="*/ 7 w 14"/>
                <a:gd name="T31" fmla="*/ 4 h 5"/>
                <a:gd name="T32" fmla="*/ 6 w 14"/>
                <a:gd name="T33" fmla="*/ 4 h 5"/>
                <a:gd name="T34" fmla="*/ 5 w 14"/>
                <a:gd name="T35" fmla="*/ 5 h 5"/>
                <a:gd name="T36" fmla="*/ 4 w 14"/>
                <a:gd name="T37" fmla="*/ 5 h 5"/>
                <a:gd name="T38" fmla="*/ 4 w 14"/>
                <a:gd name="T39" fmla="*/ 5 h 5"/>
                <a:gd name="T40" fmla="*/ 3 w 14"/>
                <a:gd name="T41" fmla="*/ 5 h 5"/>
                <a:gd name="T42" fmla="*/ 2 w 14"/>
                <a:gd name="T43" fmla="*/ 5 h 5"/>
                <a:gd name="T44" fmla="*/ 2 w 14"/>
                <a:gd name="T45" fmla="*/ 4 h 5"/>
                <a:gd name="T46" fmla="*/ 1 w 14"/>
                <a:gd name="T47" fmla="*/ 4 h 5"/>
                <a:gd name="T48" fmla="*/ 1 w 14"/>
                <a:gd name="T49" fmla="*/ 4 h 5"/>
                <a:gd name="T50" fmla="*/ 0 w 14"/>
                <a:gd name="T51" fmla="*/ 4 h 5"/>
                <a:gd name="T52" fmla="*/ 0 w 14"/>
                <a:gd name="T53" fmla="*/ 3 h 5"/>
                <a:gd name="T54" fmla="*/ 1 w 14"/>
                <a:gd name="T55" fmla="*/ 3 h 5"/>
                <a:gd name="T56" fmla="*/ 1 w 14"/>
                <a:gd name="T57" fmla="*/ 2 h 5"/>
                <a:gd name="T58" fmla="*/ 1 w 14"/>
                <a:gd name="T59" fmla="*/ 2 h 5"/>
                <a:gd name="T60" fmla="*/ 2 w 14"/>
                <a:gd name="T61" fmla="*/ 2 h 5"/>
                <a:gd name="T62" fmla="*/ 3 w 14"/>
                <a:gd name="T63" fmla="*/ 2 h 5"/>
                <a:gd name="T64" fmla="*/ 3 w 14"/>
                <a:gd name="T65" fmla="*/ 1 h 5"/>
                <a:gd name="T66" fmla="*/ 4 w 14"/>
                <a:gd name="T67" fmla="*/ 1 h 5"/>
                <a:gd name="T68" fmla="*/ 5 w 14"/>
                <a:gd name="T69" fmla="*/ 0 h 5"/>
                <a:gd name="T70" fmla="*/ 6 w 14"/>
                <a:gd name="T71" fmla="*/ 0 h 5"/>
                <a:gd name="T72" fmla="*/ 7 w 14"/>
                <a:gd name="T73" fmla="*/ 0 h 5"/>
                <a:gd name="T74" fmla="*/ 8 w 14"/>
                <a:gd name="T75" fmla="*/ 0 h 5"/>
                <a:gd name="T76" fmla="*/ 9 w 14"/>
                <a:gd name="T77" fmla="*/ 0 h 5"/>
                <a:gd name="T78" fmla="*/ 10 w 14"/>
                <a:gd name="T79" fmla="*/ 0 h 5"/>
                <a:gd name="T80" fmla="*/ 10 w 14"/>
                <a:gd name="T81" fmla="*/ 0 h 5"/>
                <a:gd name="T82" fmla="*/ 11 w 14"/>
                <a:gd name="T83" fmla="*/ 0 h 5"/>
                <a:gd name="T84" fmla="*/ 12 w 14"/>
                <a:gd name="T8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" h="5">
                  <a:moveTo>
                    <a:pt x="12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8" name="Freeform 168"/>
            <p:cNvSpPr>
              <a:spLocks/>
            </p:cNvSpPr>
            <p:nvPr/>
          </p:nvSpPr>
          <p:spPr bwMode="auto">
            <a:xfrm>
              <a:off x="2374900" y="3055938"/>
              <a:ext cx="22225" cy="7938"/>
            </a:xfrm>
            <a:custGeom>
              <a:avLst/>
              <a:gdLst>
                <a:gd name="T0" fmla="*/ 12 w 14"/>
                <a:gd name="T1" fmla="*/ 0 h 5"/>
                <a:gd name="T2" fmla="*/ 13 w 14"/>
                <a:gd name="T3" fmla="*/ 0 h 5"/>
                <a:gd name="T4" fmla="*/ 14 w 14"/>
                <a:gd name="T5" fmla="*/ 0 h 5"/>
                <a:gd name="T6" fmla="*/ 14 w 14"/>
                <a:gd name="T7" fmla="*/ 1 h 5"/>
                <a:gd name="T8" fmla="*/ 14 w 14"/>
                <a:gd name="T9" fmla="*/ 1 h 5"/>
                <a:gd name="T10" fmla="*/ 14 w 14"/>
                <a:gd name="T11" fmla="*/ 2 h 5"/>
                <a:gd name="T12" fmla="*/ 14 w 14"/>
                <a:gd name="T13" fmla="*/ 2 h 5"/>
                <a:gd name="T14" fmla="*/ 13 w 14"/>
                <a:gd name="T15" fmla="*/ 3 h 5"/>
                <a:gd name="T16" fmla="*/ 13 w 14"/>
                <a:gd name="T17" fmla="*/ 3 h 5"/>
                <a:gd name="T18" fmla="*/ 12 w 14"/>
                <a:gd name="T19" fmla="*/ 3 h 5"/>
                <a:gd name="T20" fmla="*/ 11 w 14"/>
                <a:gd name="T21" fmla="*/ 3 h 5"/>
                <a:gd name="T22" fmla="*/ 10 w 14"/>
                <a:gd name="T23" fmla="*/ 4 h 5"/>
                <a:gd name="T24" fmla="*/ 10 w 14"/>
                <a:gd name="T25" fmla="*/ 4 h 5"/>
                <a:gd name="T26" fmla="*/ 9 w 14"/>
                <a:gd name="T27" fmla="*/ 4 h 5"/>
                <a:gd name="T28" fmla="*/ 8 w 14"/>
                <a:gd name="T29" fmla="*/ 4 h 5"/>
                <a:gd name="T30" fmla="*/ 7 w 14"/>
                <a:gd name="T31" fmla="*/ 5 h 5"/>
                <a:gd name="T32" fmla="*/ 6 w 14"/>
                <a:gd name="T33" fmla="*/ 5 h 5"/>
                <a:gd name="T34" fmla="*/ 5 w 14"/>
                <a:gd name="T35" fmla="*/ 5 h 5"/>
                <a:gd name="T36" fmla="*/ 4 w 14"/>
                <a:gd name="T37" fmla="*/ 5 h 5"/>
                <a:gd name="T38" fmla="*/ 3 w 14"/>
                <a:gd name="T39" fmla="*/ 5 h 5"/>
                <a:gd name="T40" fmla="*/ 3 w 14"/>
                <a:gd name="T41" fmla="*/ 5 h 5"/>
                <a:gd name="T42" fmla="*/ 2 w 14"/>
                <a:gd name="T43" fmla="*/ 5 h 5"/>
                <a:gd name="T44" fmla="*/ 1 w 14"/>
                <a:gd name="T45" fmla="*/ 5 h 5"/>
                <a:gd name="T46" fmla="*/ 1 w 14"/>
                <a:gd name="T47" fmla="*/ 4 h 5"/>
                <a:gd name="T48" fmla="*/ 1 w 14"/>
                <a:gd name="T49" fmla="*/ 4 h 5"/>
                <a:gd name="T50" fmla="*/ 0 w 14"/>
                <a:gd name="T51" fmla="*/ 4 h 5"/>
                <a:gd name="T52" fmla="*/ 1 w 14"/>
                <a:gd name="T53" fmla="*/ 3 h 5"/>
                <a:gd name="T54" fmla="*/ 1 w 14"/>
                <a:gd name="T55" fmla="*/ 3 h 5"/>
                <a:gd name="T56" fmla="*/ 1 w 14"/>
                <a:gd name="T57" fmla="*/ 3 h 5"/>
                <a:gd name="T58" fmla="*/ 1 w 14"/>
                <a:gd name="T59" fmla="*/ 2 h 5"/>
                <a:gd name="T60" fmla="*/ 2 w 14"/>
                <a:gd name="T61" fmla="*/ 2 h 5"/>
                <a:gd name="T62" fmla="*/ 3 w 14"/>
                <a:gd name="T63" fmla="*/ 2 h 5"/>
                <a:gd name="T64" fmla="*/ 3 w 14"/>
                <a:gd name="T65" fmla="*/ 2 h 5"/>
                <a:gd name="T66" fmla="*/ 4 w 14"/>
                <a:gd name="T67" fmla="*/ 1 h 5"/>
                <a:gd name="T68" fmla="*/ 5 w 14"/>
                <a:gd name="T69" fmla="*/ 1 h 5"/>
                <a:gd name="T70" fmla="*/ 6 w 14"/>
                <a:gd name="T71" fmla="*/ 1 h 5"/>
                <a:gd name="T72" fmla="*/ 7 w 14"/>
                <a:gd name="T73" fmla="*/ 0 h 5"/>
                <a:gd name="T74" fmla="*/ 8 w 14"/>
                <a:gd name="T75" fmla="*/ 0 h 5"/>
                <a:gd name="T76" fmla="*/ 9 w 14"/>
                <a:gd name="T77" fmla="*/ 0 h 5"/>
                <a:gd name="T78" fmla="*/ 10 w 14"/>
                <a:gd name="T79" fmla="*/ 0 h 5"/>
                <a:gd name="T80" fmla="*/ 10 w 14"/>
                <a:gd name="T81" fmla="*/ 0 h 5"/>
                <a:gd name="T82" fmla="*/ 11 w 14"/>
                <a:gd name="T83" fmla="*/ 0 h 5"/>
                <a:gd name="T84" fmla="*/ 12 w 14"/>
                <a:gd name="T8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" h="5">
                  <a:moveTo>
                    <a:pt x="12" y="0"/>
                  </a:move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19" name="Freeform 169"/>
            <p:cNvSpPr>
              <a:spLocks/>
            </p:cNvSpPr>
            <p:nvPr/>
          </p:nvSpPr>
          <p:spPr bwMode="auto">
            <a:xfrm>
              <a:off x="2498725" y="2994026"/>
              <a:ext cx="22225" cy="7938"/>
            </a:xfrm>
            <a:custGeom>
              <a:avLst/>
              <a:gdLst>
                <a:gd name="T0" fmla="*/ 12 w 14"/>
                <a:gd name="T1" fmla="*/ 0 h 5"/>
                <a:gd name="T2" fmla="*/ 13 w 14"/>
                <a:gd name="T3" fmla="*/ 0 h 5"/>
                <a:gd name="T4" fmla="*/ 13 w 14"/>
                <a:gd name="T5" fmla="*/ 1 h 5"/>
                <a:gd name="T6" fmla="*/ 13 w 14"/>
                <a:gd name="T7" fmla="*/ 1 h 5"/>
                <a:gd name="T8" fmla="*/ 14 w 14"/>
                <a:gd name="T9" fmla="*/ 1 h 5"/>
                <a:gd name="T10" fmla="*/ 14 w 14"/>
                <a:gd name="T11" fmla="*/ 2 h 5"/>
                <a:gd name="T12" fmla="*/ 13 w 14"/>
                <a:gd name="T13" fmla="*/ 2 h 5"/>
                <a:gd name="T14" fmla="*/ 13 w 14"/>
                <a:gd name="T15" fmla="*/ 2 h 5"/>
                <a:gd name="T16" fmla="*/ 13 w 14"/>
                <a:gd name="T17" fmla="*/ 3 h 5"/>
                <a:gd name="T18" fmla="*/ 12 w 14"/>
                <a:gd name="T19" fmla="*/ 3 h 5"/>
                <a:gd name="T20" fmla="*/ 12 w 14"/>
                <a:gd name="T21" fmla="*/ 3 h 5"/>
                <a:gd name="T22" fmla="*/ 11 w 14"/>
                <a:gd name="T23" fmla="*/ 3 h 5"/>
                <a:gd name="T24" fmla="*/ 10 w 14"/>
                <a:gd name="T25" fmla="*/ 4 h 5"/>
                <a:gd name="T26" fmla="*/ 9 w 14"/>
                <a:gd name="T27" fmla="*/ 4 h 5"/>
                <a:gd name="T28" fmla="*/ 8 w 14"/>
                <a:gd name="T29" fmla="*/ 4 h 5"/>
                <a:gd name="T30" fmla="*/ 7 w 14"/>
                <a:gd name="T31" fmla="*/ 5 h 5"/>
                <a:gd name="T32" fmla="*/ 6 w 14"/>
                <a:gd name="T33" fmla="*/ 5 h 5"/>
                <a:gd name="T34" fmla="*/ 5 w 14"/>
                <a:gd name="T35" fmla="*/ 5 h 5"/>
                <a:gd name="T36" fmla="*/ 5 w 14"/>
                <a:gd name="T37" fmla="*/ 5 h 5"/>
                <a:gd name="T38" fmla="*/ 4 w 14"/>
                <a:gd name="T39" fmla="*/ 5 h 5"/>
                <a:gd name="T40" fmla="*/ 3 w 14"/>
                <a:gd name="T41" fmla="*/ 5 h 5"/>
                <a:gd name="T42" fmla="*/ 2 w 14"/>
                <a:gd name="T43" fmla="*/ 5 h 5"/>
                <a:gd name="T44" fmla="*/ 1 w 14"/>
                <a:gd name="T45" fmla="*/ 5 h 5"/>
                <a:gd name="T46" fmla="*/ 1 w 14"/>
                <a:gd name="T47" fmla="*/ 5 h 5"/>
                <a:gd name="T48" fmla="*/ 1 w 14"/>
                <a:gd name="T49" fmla="*/ 5 h 5"/>
                <a:gd name="T50" fmla="*/ 0 w 14"/>
                <a:gd name="T51" fmla="*/ 5 h 5"/>
                <a:gd name="T52" fmla="*/ 0 w 14"/>
                <a:gd name="T53" fmla="*/ 4 h 5"/>
                <a:gd name="T54" fmla="*/ 0 w 14"/>
                <a:gd name="T55" fmla="*/ 3 h 5"/>
                <a:gd name="T56" fmla="*/ 0 w 14"/>
                <a:gd name="T57" fmla="*/ 3 h 5"/>
                <a:gd name="T58" fmla="*/ 1 w 14"/>
                <a:gd name="T59" fmla="*/ 3 h 5"/>
                <a:gd name="T60" fmla="*/ 1 w 14"/>
                <a:gd name="T61" fmla="*/ 2 h 5"/>
                <a:gd name="T62" fmla="*/ 2 w 14"/>
                <a:gd name="T63" fmla="*/ 2 h 5"/>
                <a:gd name="T64" fmla="*/ 3 w 14"/>
                <a:gd name="T65" fmla="*/ 2 h 5"/>
                <a:gd name="T66" fmla="*/ 3 w 14"/>
                <a:gd name="T67" fmla="*/ 2 h 5"/>
                <a:gd name="T68" fmla="*/ 4 w 14"/>
                <a:gd name="T69" fmla="*/ 1 h 5"/>
                <a:gd name="T70" fmla="*/ 5 w 14"/>
                <a:gd name="T71" fmla="*/ 1 h 5"/>
                <a:gd name="T72" fmla="*/ 6 w 14"/>
                <a:gd name="T73" fmla="*/ 1 h 5"/>
                <a:gd name="T74" fmla="*/ 7 w 14"/>
                <a:gd name="T75" fmla="*/ 1 h 5"/>
                <a:gd name="T76" fmla="*/ 8 w 14"/>
                <a:gd name="T77" fmla="*/ 0 h 5"/>
                <a:gd name="T78" fmla="*/ 8 w 14"/>
                <a:gd name="T79" fmla="*/ 0 h 5"/>
                <a:gd name="T80" fmla="*/ 9 w 14"/>
                <a:gd name="T81" fmla="*/ 0 h 5"/>
                <a:gd name="T82" fmla="*/ 10 w 14"/>
                <a:gd name="T83" fmla="*/ 0 h 5"/>
                <a:gd name="T84" fmla="*/ 11 w 14"/>
                <a:gd name="T85" fmla="*/ 0 h 5"/>
                <a:gd name="T86" fmla="*/ 12 w 14"/>
                <a:gd name="T8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" h="5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0" name="Freeform 170"/>
            <p:cNvSpPr>
              <a:spLocks/>
            </p:cNvSpPr>
            <p:nvPr/>
          </p:nvSpPr>
          <p:spPr bwMode="auto">
            <a:xfrm>
              <a:off x="2619375" y="2933701"/>
              <a:ext cx="22225" cy="7938"/>
            </a:xfrm>
            <a:custGeom>
              <a:avLst/>
              <a:gdLst>
                <a:gd name="T0" fmla="*/ 12 w 14"/>
                <a:gd name="T1" fmla="*/ 0 h 5"/>
                <a:gd name="T2" fmla="*/ 12 w 14"/>
                <a:gd name="T3" fmla="*/ 0 h 5"/>
                <a:gd name="T4" fmla="*/ 13 w 14"/>
                <a:gd name="T5" fmla="*/ 0 h 5"/>
                <a:gd name="T6" fmla="*/ 13 w 14"/>
                <a:gd name="T7" fmla="*/ 1 h 5"/>
                <a:gd name="T8" fmla="*/ 14 w 14"/>
                <a:gd name="T9" fmla="*/ 1 h 5"/>
                <a:gd name="T10" fmla="*/ 14 w 14"/>
                <a:gd name="T11" fmla="*/ 2 h 5"/>
                <a:gd name="T12" fmla="*/ 13 w 14"/>
                <a:gd name="T13" fmla="*/ 2 h 5"/>
                <a:gd name="T14" fmla="*/ 13 w 14"/>
                <a:gd name="T15" fmla="*/ 2 h 5"/>
                <a:gd name="T16" fmla="*/ 12 w 14"/>
                <a:gd name="T17" fmla="*/ 3 h 5"/>
                <a:gd name="T18" fmla="*/ 12 w 14"/>
                <a:gd name="T19" fmla="*/ 3 h 5"/>
                <a:gd name="T20" fmla="*/ 11 w 14"/>
                <a:gd name="T21" fmla="*/ 3 h 5"/>
                <a:gd name="T22" fmla="*/ 10 w 14"/>
                <a:gd name="T23" fmla="*/ 4 h 5"/>
                <a:gd name="T24" fmla="*/ 9 w 14"/>
                <a:gd name="T25" fmla="*/ 4 h 5"/>
                <a:gd name="T26" fmla="*/ 9 w 14"/>
                <a:gd name="T27" fmla="*/ 4 h 5"/>
                <a:gd name="T28" fmla="*/ 8 w 14"/>
                <a:gd name="T29" fmla="*/ 4 h 5"/>
                <a:gd name="T30" fmla="*/ 7 w 14"/>
                <a:gd name="T31" fmla="*/ 4 h 5"/>
                <a:gd name="T32" fmla="*/ 6 w 14"/>
                <a:gd name="T33" fmla="*/ 5 h 5"/>
                <a:gd name="T34" fmla="*/ 5 w 14"/>
                <a:gd name="T35" fmla="*/ 5 h 5"/>
                <a:gd name="T36" fmla="*/ 4 w 14"/>
                <a:gd name="T37" fmla="*/ 5 h 5"/>
                <a:gd name="T38" fmla="*/ 3 w 14"/>
                <a:gd name="T39" fmla="*/ 5 h 5"/>
                <a:gd name="T40" fmla="*/ 3 w 14"/>
                <a:gd name="T41" fmla="*/ 5 h 5"/>
                <a:gd name="T42" fmla="*/ 2 w 14"/>
                <a:gd name="T43" fmla="*/ 5 h 5"/>
                <a:gd name="T44" fmla="*/ 1 w 14"/>
                <a:gd name="T45" fmla="*/ 5 h 5"/>
                <a:gd name="T46" fmla="*/ 1 w 14"/>
                <a:gd name="T47" fmla="*/ 5 h 5"/>
                <a:gd name="T48" fmla="*/ 0 w 14"/>
                <a:gd name="T49" fmla="*/ 4 h 5"/>
                <a:gd name="T50" fmla="*/ 0 w 14"/>
                <a:gd name="T51" fmla="*/ 4 h 5"/>
                <a:gd name="T52" fmla="*/ 0 w 14"/>
                <a:gd name="T53" fmla="*/ 4 h 5"/>
                <a:gd name="T54" fmla="*/ 0 w 14"/>
                <a:gd name="T55" fmla="*/ 3 h 5"/>
                <a:gd name="T56" fmla="*/ 0 w 14"/>
                <a:gd name="T57" fmla="*/ 3 h 5"/>
                <a:gd name="T58" fmla="*/ 1 w 14"/>
                <a:gd name="T59" fmla="*/ 3 h 5"/>
                <a:gd name="T60" fmla="*/ 1 w 14"/>
                <a:gd name="T61" fmla="*/ 2 h 5"/>
                <a:gd name="T62" fmla="*/ 2 w 14"/>
                <a:gd name="T63" fmla="*/ 2 h 5"/>
                <a:gd name="T64" fmla="*/ 2 w 14"/>
                <a:gd name="T65" fmla="*/ 2 h 5"/>
                <a:gd name="T66" fmla="*/ 3 w 14"/>
                <a:gd name="T67" fmla="*/ 2 h 5"/>
                <a:gd name="T68" fmla="*/ 4 w 14"/>
                <a:gd name="T69" fmla="*/ 1 h 5"/>
                <a:gd name="T70" fmla="*/ 5 w 14"/>
                <a:gd name="T71" fmla="*/ 1 h 5"/>
                <a:gd name="T72" fmla="*/ 5 w 14"/>
                <a:gd name="T73" fmla="*/ 1 h 5"/>
                <a:gd name="T74" fmla="*/ 7 w 14"/>
                <a:gd name="T75" fmla="*/ 0 h 5"/>
                <a:gd name="T76" fmla="*/ 7 w 14"/>
                <a:gd name="T77" fmla="*/ 0 h 5"/>
                <a:gd name="T78" fmla="*/ 8 w 14"/>
                <a:gd name="T79" fmla="*/ 0 h 5"/>
                <a:gd name="T80" fmla="*/ 9 w 14"/>
                <a:gd name="T81" fmla="*/ 0 h 5"/>
                <a:gd name="T82" fmla="*/ 10 w 14"/>
                <a:gd name="T83" fmla="*/ 0 h 5"/>
                <a:gd name="T84" fmla="*/ 11 w 14"/>
                <a:gd name="T85" fmla="*/ 0 h 5"/>
                <a:gd name="T86" fmla="*/ 12 w 14"/>
                <a:gd name="T8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" h="5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1" name="Freeform 171"/>
            <p:cNvSpPr>
              <a:spLocks/>
            </p:cNvSpPr>
            <p:nvPr/>
          </p:nvSpPr>
          <p:spPr bwMode="auto">
            <a:xfrm>
              <a:off x="2795587" y="2844801"/>
              <a:ext cx="22225" cy="7938"/>
            </a:xfrm>
            <a:custGeom>
              <a:avLst/>
              <a:gdLst>
                <a:gd name="T0" fmla="*/ 12 w 14"/>
                <a:gd name="T1" fmla="*/ 1 h 5"/>
                <a:gd name="T2" fmla="*/ 12 w 14"/>
                <a:gd name="T3" fmla="*/ 1 h 5"/>
                <a:gd name="T4" fmla="*/ 13 w 14"/>
                <a:gd name="T5" fmla="*/ 1 h 5"/>
                <a:gd name="T6" fmla="*/ 13 w 14"/>
                <a:gd name="T7" fmla="*/ 1 h 5"/>
                <a:gd name="T8" fmla="*/ 14 w 14"/>
                <a:gd name="T9" fmla="*/ 1 h 5"/>
                <a:gd name="T10" fmla="*/ 14 w 14"/>
                <a:gd name="T11" fmla="*/ 2 h 5"/>
                <a:gd name="T12" fmla="*/ 13 w 14"/>
                <a:gd name="T13" fmla="*/ 2 h 5"/>
                <a:gd name="T14" fmla="*/ 13 w 14"/>
                <a:gd name="T15" fmla="*/ 2 h 5"/>
                <a:gd name="T16" fmla="*/ 13 w 14"/>
                <a:gd name="T17" fmla="*/ 3 h 5"/>
                <a:gd name="T18" fmla="*/ 12 w 14"/>
                <a:gd name="T19" fmla="*/ 3 h 5"/>
                <a:gd name="T20" fmla="*/ 12 w 14"/>
                <a:gd name="T21" fmla="*/ 3 h 5"/>
                <a:gd name="T22" fmla="*/ 11 w 14"/>
                <a:gd name="T23" fmla="*/ 4 h 5"/>
                <a:gd name="T24" fmla="*/ 10 w 14"/>
                <a:gd name="T25" fmla="*/ 4 h 5"/>
                <a:gd name="T26" fmla="*/ 10 w 14"/>
                <a:gd name="T27" fmla="*/ 4 h 5"/>
                <a:gd name="T28" fmla="*/ 9 w 14"/>
                <a:gd name="T29" fmla="*/ 4 h 5"/>
                <a:gd name="T30" fmla="*/ 8 w 14"/>
                <a:gd name="T31" fmla="*/ 5 h 5"/>
                <a:gd name="T32" fmla="*/ 7 w 14"/>
                <a:gd name="T33" fmla="*/ 5 h 5"/>
                <a:gd name="T34" fmla="*/ 6 w 14"/>
                <a:gd name="T35" fmla="*/ 5 h 5"/>
                <a:gd name="T36" fmla="*/ 5 w 14"/>
                <a:gd name="T37" fmla="*/ 5 h 5"/>
                <a:gd name="T38" fmla="*/ 4 w 14"/>
                <a:gd name="T39" fmla="*/ 5 h 5"/>
                <a:gd name="T40" fmla="*/ 4 w 14"/>
                <a:gd name="T41" fmla="*/ 5 h 5"/>
                <a:gd name="T42" fmla="*/ 3 w 14"/>
                <a:gd name="T43" fmla="*/ 5 h 5"/>
                <a:gd name="T44" fmla="*/ 2 w 14"/>
                <a:gd name="T45" fmla="*/ 5 h 5"/>
                <a:gd name="T46" fmla="*/ 1 w 14"/>
                <a:gd name="T47" fmla="*/ 5 h 5"/>
                <a:gd name="T48" fmla="*/ 1 w 14"/>
                <a:gd name="T49" fmla="*/ 5 h 5"/>
                <a:gd name="T50" fmla="*/ 0 w 14"/>
                <a:gd name="T51" fmla="*/ 5 h 5"/>
                <a:gd name="T52" fmla="*/ 0 w 14"/>
                <a:gd name="T53" fmla="*/ 4 h 5"/>
                <a:gd name="T54" fmla="*/ 0 w 14"/>
                <a:gd name="T55" fmla="*/ 4 h 5"/>
                <a:gd name="T56" fmla="*/ 0 w 14"/>
                <a:gd name="T57" fmla="*/ 3 h 5"/>
                <a:gd name="T58" fmla="*/ 1 w 14"/>
                <a:gd name="T59" fmla="*/ 3 h 5"/>
                <a:gd name="T60" fmla="*/ 1 w 14"/>
                <a:gd name="T61" fmla="*/ 3 h 5"/>
                <a:gd name="T62" fmla="*/ 2 w 14"/>
                <a:gd name="T63" fmla="*/ 2 h 5"/>
                <a:gd name="T64" fmla="*/ 2 w 14"/>
                <a:gd name="T65" fmla="*/ 2 h 5"/>
                <a:gd name="T66" fmla="*/ 3 w 14"/>
                <a:gd name="T67" fmla="*/ 2 h 5"/>
                <a:gd name="T68" fmla="*/ 4 w 14"/>
                <a:gd name="T69" fmla="*/ 1 h 5"/>
                <a:gd name="T70" fmla="*/ 5 w 14"/>
                <a:gd name="T71" fmla="*/ 1 h 5"/>
                <a:gd name="T72" fmla="*/ 6 w 14"/>
                <a:gd name="T73" fmla="*/ 1 h 5"/>
                <a:gd name="T74" fmla="*/ 6 w 14"/>
                <a:gd name="T75" fmla="*/ 1 h 5"/>
                <a:gd name="T76" fmla="*/ 7 w 14"/>
                <a:gd name="T77" fmla="*/ 1 h 5"/>
                <a:gd name="T78" fmla="*/ 8 w 14"/>
                <a:gd name="T79" fmla="*/ 1 h 5"/>
                <a:gd name="T80" fmla="*/ 9 w 14"/>
                <a:gd name="T81" fmla="*/ 1 h 5"/>
                <a:gd name="T82" fmla="*/ 10 w 14"/>
                <a:gd name="T83" fmla="*/ 0 h 5"/>
                <a:gd name="T84" fmla="*/ 11 w 14"/>
                <a:gd name="T85" fmla="*/ 0 h 5"/>
                <a:gd name="T86" fmla="*/ 11 w 14"/>
                <a:gd name="T8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2" name="Freeform 172"/>
            <p:cNvSpPr>
              <a:spLocks/>
            </p:cNvSpPr>
            <p:nvPr/>
          </p:nvSpPr>
          <p:spPr bwMode="auto">
            <a:xfrm>
              <a:off x="2967037" y="2759076"/>
              <a:ext cx="20638" cy="7938"/>
            </a:xfrm>
            <a:custGeom>
              <a:avLst/>
              <a:gdLst>
                <a:gd name="T0" fmla="*/ 12 w 13"/>
                <a:gd name="T1" fmla="*/ 0 h 5"/>
                <a:gd name="T2" fmla="*/ 12 w 13"/>
                <a:gd name="T3" fmla="*/ 1 h 5"/>
                <a:gd name="T4" fmla="*/ 13 w 13"/>
                <a:gd name="T5" fmla="*/ 1 h 5"/>
                <a:gd name="T6" fmla="*/ 13 w 13"/>
                <a:gd name="T7" fmla="*/ 1 h 5"/>
                <a:gd name="T8" fmla="*/ 13 w 13"/>
                <a:gd name="T9" fmla="*/ 1 h 5"/>
                <a:gd name="T10" fmla="*/ 13 w 13"/>
                <a:gd name="T11" fmla="*/ 1 h 5"/>
                <a:gd name="T12" fmla="*/ 13 w 13"/>
                <a:gd name="T13" fmla="*/ 2 h 5"/>
                <a:gd name="T14" fmla="*/ 13 w 13"/>
                <a:gd name="T15" fmla="*/ 2 h 5"/>
                <a:gd name="T16" fmla="*/ 12 w 13"/>
                <a:gd name="T17" fmla="*/ 3 h 5"/>
                <a:gd name="T18" fmla="*/ 12 w 13"/>
                <a:gd name="T19" fmla="*/ 3 h 5"/>
                <a:gd name="T20" fmla="*/ 11 w 13"/>
                <a:gd name="T21" fmla="*/ 3 h 5"/>
                <a:gd name="T22" fmla="*/ 10 w 13"/>
                <a:gd name="T23" fmla="*/ 4 h 5"/>
                <a:gd name="T24" fmla="*/ 9 w 13"/>
                <a:gd name="T25" fmla="*/ 4 h 5"/>
                <a:gd name="T26" fmla="*/ 9 w 13"/>
                <a:gd name="T27" fmla="*/ 4 h 5"/>
                <a:gd name="T28" fmla="*/ 8 w 13"/>
                <a:gd name="T29" fmla="*/ 4 h 5"/>
                <a:gd name="T30" fmla="*/ 7 w 13"/>
                <a:gd name="T31" fmla="*/ 5 h 5"/>
                <a:gd name="T32" fmla="*/ 6 w 13"/>
                <a:gd name="T33" fmla="*/ 5 h 5"/>
                <a:gd name="T34" fmla="*/ 5 w 13"/>
                <a:gd name="T35" fmla="*/ 5 h 5"/>
                <a:gd name="T36" fmla="*/ 4 w 13"/>
                <a:gd name="T37" fmla="*/ 5 h 5"/>
                <a:gd name="T38" fmla="*/ 4 w 13"/>
                <a:gd name="T39" fmla="*/ 5 h 5"/>
                <a:gd name="T40" fmla="*/ 3 w 13"/>
                <a:gd name="T41" fmla="*/ 5 h 5"/>
                <a:gd name="T42" fmla="*/ 2 w 13"/>
                <a:gd name="T43" fmla="*/ 5 h 5"/>
                <a:gd name="T44" fmla="*/ 1 w 13"/>
                <a:gd name="T45" fmla="*/ 5 h 5"/>
                <a:gd name="T46" fmla="*/ 1 w 13"/>
                <a:gd name="T47" fmla="*/ 5 h 5"/>
                <a:gd name="T48" fmla="*/ 0 w 13"/>
                <a:gd name="T49" fmla="*/ 4 h 5"/>
                <a:gd name="T50" fmla="*/ 0 w 13"/>
                <a:gd name="T51" fmla="*/ 4 h 5"/>
                <a:gd name="T52" fmla="*/ 0 w 13"/>
                <a:gd name="T53" fmla="*/ 4 h 5"/>
                <a:gd name="T54" fmla="*/ 0 w 13"/>
                <a:gd name="T55" fmla="*/ 3 h 5"/>
                <a:gd name="T56" fmla="*/ 1 w 13"/>
                <a:gd name="T57" fmla="*/ 3 h 5"/>
                <a:gd name="T58" fmla="*/ 1 w 13"/>
                <a:gd name="T59" fmla="*/ 2 h 5"/>
                <a:gd name="T60" fmla="*/ 2 w 13"/>
                <a:gd name="T61" fmla="*/ 2 h 5"/>
                <a:gd name="T62" fmla="*/ 3 w 13"/>
                <a:gd name="T63" fmla="*/ 2 h 5"/>
                <a:gd name="T64" fmla="*/ 3 w 13"/>
                <a:gd name="T65" fmla="*/ 2 h 5"/>
                <a:gd name="T66" fmla="*/ 4 w 13"/>
                <a:gd name="T67" fmla="*/ 1 h 5"/>
                <a:gd name="T68" fmla="*/ 5 w 13"/>
                <a:gd name="T69" fmla="*/ 1 h 5"/>
                <a:gd name="T70" fmla="*/ 6 w 13"/>
                <a:gd name="T71" fmla="*/ 1 h 5"/>
                <a:gd name="T72" fmla="*/ 7 w 13"/>
                <a:gd name="T73" fmla="*/ 1 h 5"/>
                <a:gd name="T74" fmla="*/ 8 w 13"/>
                <a:gd name="T75" fmla="*/ 1 h 5"/>
                <a:gd name="T76" fmla="*/ 8 w 13"/>
                <a:gd name="T77" fmla="*/ 0 h 5"/>
                <a:gd name="T78" fmla="*/ 9 w 13"/>
                <a:gd name="T79" fmla="*/ 0 h 5"/>
                <a:gd name="T80" fmla="*/ 10 w 13"/>
                <a:gd name="T81" fmla="*/ 0 h 5"/>
                <a:gd name="T82" fmla="*/ 11 w 13"/>
                <a:gd name="T8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3" name="Freeform 173"/>
            <p:cNvSpPr>
              <a:spLocks/>
            </p:cNvSpPr>
            <p:nvPr/>
          </p:nvSpPr>
          <p:spPr bwMode="auto">
            <a:xfrm>
              <a:off x="3133725" y="2676526"/>
              <a:ext cx="20638" cy="6350"/>
            </a:xfrm>
            <a:custGeom>
              <a:avLst/>
              <a:gdLst>
                <a:gd name="T0" fmla="*/ 11 w 13"/>
                <a:gd name="T1" fmla="*/ 0 h 4"/>
                <a:gd name="T2" fmla="*/ 12 w 13"/>
                <a:gd name="T3" fmla="*/ 0 h 4"/>
                <a:gd name="T4" fmla="*/ 12 w 13"/>
                <a:gd name="T5" fmla="*/ 0 h 4"/>
                <a:gd name="T6" fmla="*/ 13 w 13"/>
                <a:gd name="T7" fmla="*/ 0 h 4"/>
                <a:gd name="T8" fmla="*/ 13 w 13"/>
                <a:gd name="T9" fmla="*/ 1 h 4"/>
                <a:gd name="T10" fmla="*/ 13 w 13"/>
                <a:gd name="T11" fmla="*/ 1 h 4"/>
                <a:gd name="T12" fmla="*/ 12 w 13"/>
                <a:gd name="T13" fmla="*/ 2 h 4"/>
                <a:gd name="T14" fmla="*/ 12 w 13"/>
                <a:gd name="T15" fmla="*/ 2 h 4"/>
                <a:gd name="T16" fmla="*/ 11 w 13"/>
                <a:gd name="T17" fmla="*/ 3 h 4"/>
                <a:gd name="T18" fmla="*/ 11 w 13"/>
                <a:gd name="T19" fmla="*/ 3 h 4"/>
                <a:gd name="T20" fmla="*/ 10 w 13"/>
                <a:gd name="T21" fmla="*/ 3 h 4"/>
                <a:gd name="T22" fmla="*/ 9 w 13"/>
                <a:gd name="T23" fmla="*/ 3 h 4"/>
                <a:gd name="T24" fmla="*/ 8 w 13"/>
                <a:gd name="T25" fmla="*/ 3 h 4"/>
                <a:gd name="T26" fmla="*/ 8 w 13"/>
                <a:gd name="T27" fmla="*/ 4 h 4"/>
                <a:gd name="T28" fmla="*/ 7 w 13"/>
                <a:gd name="T29" fmla="*/ 4 h 4"/>
                <a:gd name="T30" fmla="*/ 6 w 13"/>
                <a:gd name="T31" fmla="*/ 4 h 4"/>
                <a:gd name="T32" fmla="*/ 5 w 13"/>
                <a:gd name="T33" fmla="*/ 4 h 4"/>
                <a:gd name="T34" fmla="*/ 4 w 13"/>
                <a:gd name="T35" fmla="*/ 4 h 4"/>
                <a:gd name="T36" fmla="*/ 3 w 13"/>
                <a:gd name="T37" fmla="*/ 4 h 4"/>
                <a:gd name="T38" fmla="*/ 3 w 13"/>
                <a:gd name="T39" fmla="*/ 4 h 4"/>
                <a:gd name="T40" fmla="*/ 2 w 13"/>
                <a:gd name="T41" fmla="*/ 4 h 4"/>
                <a:gd name="T42" fmla="*/ 1 w 13"/>
                <a:gd name="T43" fmla="*/ 4 h 4"/>
                <a:gd name="T44" fmla="*/ 1 w 13"/>
                <a:gd name="T45" fmla="*/ 4 h 4"/>
                <a:gd name="T46" fmla="*/ 0 w 13"/>
                <a:gd name="T47" fmla="*/ 4 h 4"/>
                <a:gd name="T48" fmla="*/ 0 w 13"/>
                <a:gd name="T49" fmla="*/ 4 h 4"/>
                <a:gd name="T50" fmla="*/ 0 w 13"/>
                <a:gd name="T51" fmla="*/ 3 h 4"/>
                <a:gd name="T52" fmla="*/ 0 w 13"/>
                <a:gd name="T53" fmla="*/ 3 h 4"/>
                <a:gd name="T54" fmla="*/ 0 w 13"/>
                <a:gd name="T55" fmla="*/ 3 h 4"/>
                <a:gd name="T56" fmla="*/ 1 w 13"/>
                <a:gd name="T57" fmla="*/ 2 h 4"/>
                <a:gd name="T58" fmla="*/ 1 w 13"/>
                <a:gd name="T59" fmla="*/ 2 h 4"/>
                <a:gd name="T60" fmla="*/ 2 w 13"/>
                <a:gd name="T61" fmla="*/ 2 h 4"/>
                <a:gd name="T62" fmla="*/ 2 w 13"/>
                <a:gd name="T63" fmla="*/ 1 h 4"/>
                <a:gd name="T64" fmla="*/ 3 w 13"/>
                <a:gd name="T65" fmla="*/ 1 h 4"/>
                <a:gd name="T66" fmla="*/ 4 w 13"/>
                <a:gd name="T67" fmla="*/ 1 h 4"/>
                <a:gd name="T68" fmla="*/ 5 w 13"/>
                <a:gd name="T69" fmla="*/ 0 h 4"/>
                <a:gd name="T70" fmla="*/ 6 w 13"/>
                <a:gd name="T71" fmla="*/ 0 h 4"/>
                <a:gd name="T72" fmla="*/ 6 w 13"/>
                <a:gd name="T73" fmla="*/ 0 h 4"/>
                <a:gd name="T74" fmla="*/ 7 w 13"/>
                <a:gd name="T75" fmla="*/ 0 h 4"/>
                <a:gd name="T76" fmla="*/ 8 w 13"/>
                <a:gd name="T77" fmla="*/ 0 h 4"/>
                <a:gd name="T78" fmla="*/ 9 w 13"/>
                <a:gd name="T79" fmla="*/ 0 h 4"/>
                <a:gd name="T80" fmla="*/ 10 w 13"/>
                <a:gd name="T81" fmla="*/ 0 h 4"/>
                <a:gd name="T82" fmla="*/ 10 w 13"/>
                <a:gd name="T8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" h="4">
                  <a:moveTo>
                    <a:pt x="11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24" name="Freeform 174"/>
            <p:cNvSpPr>
              <a:spLocks/>
            </p:cNvSpPr>
            <p:nvPr/>
          </p:nvSpPr>
          <p:spPr bwMode="auto">
            <a:xfrm>
              <a:off x="3295650" y="2595563"/>
              <a:ext cx="20638" cy="6350"/>
            </a:xfrm>
            <a:custGeom>
              <a:avLst/>
              <a:gdLst>
                <a:gd name="T0" fmla="*/ 11 w 13"/>
                <a:gd name="T1" fmla="*/ 0 h 4"/>
                <a:gd name="T2" fmla="*/ 11 w 13"/>
                <a:gd name="T3" fmla="*/ 0 h 4"/>
                <a:gd name="T4" fmla="*/ 12 w 13"/>
                <a:gd name="T5" fmla="*/ 0 h 4"/>
                <a:gd name="T6" fmla="*/ 12 w 13"/>
                <a:gd name="T7" fmla="*/ 0 h 4"/>
                <a:gd name="T8" fmla="*/ 13 w 13"/>
                <a:gd name="T9" fmla="*/ 1 h 4"/>
                <a:gd name="T10" fmla="*/ 13 w 13"/>
                <a:gd name="T11" fmla="*/ 1 h 4"/>
                <a:gd name="T12" fmla="*/ 12 w 13"/>
                <a:gd name="T13" fmla="*/ 1 h 4"/>
                <a:gd name="T14" fmla="*/ 12 w 13"/>
                <a:gd name="T15" fmla="*/ 2 h 4"/>
                <a:gd name="T16" fmla="*/ 12 w 13"/>
                <a:gd name="T17" fmla="*/ 2 h 4"/>
                <a:gd name="T18" fmla="*/ 11 w 13"/>
                <a:gd name="T19" fmla="*/ 2 h 4"/>
                <a:gd name="T20" fmla="*/ 11 w 13"/>
                <a:gd name="T21" fmla="*/ 2 h 4"/>
                <a:gd name="T22" fmla="*/ 10 w 13"/>
                <a:gd name="T23" fmla="*/ 3 h 4"/>
                <a:gd name="T24" fmla="*/ 9 w 13"/>
                <a:gd name="T25" fmla="*/ 3 h 4"/>
                <a:gd name="T26" fmla="*/ 8 w 13"/>
                <a:gd name="T27" fmla="*/ 3 h 4"/>
                <a:gd name="T28" fmla="*/ 8 w 13"/>
                <a:gd name="T29" fmla="*/ 4 h 4"/>
                <a:gd name="T30" fmla="*/ 7 w 13"/>
                <a:gd name="T31" fmla="*/ 4 h 4"/>
                <a:gd name="T32" fmla="*/ 6 w 13"/>
                <a:gd name="T33" fmla="*/ 4 h 4"/>
                <a:gd name="T34" fmla="*/ 5 w 13"/>
                <a:gd name="T35" fmla="*/ 4 h 4"/>
                <a:gd name="T36" fmla="*/ 4 w 13"/>
                <a:gd name="T37" fmla="*/ 4 h 4"/>
                <a:gd name="T38" fmla="*/ 3 w 13"/>
                <a:gd name="T39" fmla="*/ 4 h 4"/>
                <a:gd name="T40" fmla="*/ 3 w 13"/>
                <a:gd name="T41" fmla="*/ 4 h 4"/>
                <a:gd name="T42" fmla="*/ 2 w 13"/>
                <a:gd name="T43" fmla="*/ 4 h 4"/>
                <a:gd name="T44" fmla="*/ 1 w 13"/>
                <a:gd name="T45" fmla="*/ 4 h 4"/>
                <a:gd name="T46" fmla="*/ 1 w 13"/>
                <a:gd name="T47" fmla="*/ 4 h 4"/>
                <a:gd name="T48" fmla="*/ 0 w 13"/>
                <a:gd name="T49" fmla="*/ 4 h 4"/>
                <a:gd name="T50" fmla="*/ 0 w 13"/>
                <a:gd name="T51" fmla="*/ 3 h 4"/>
                <a:gd name="T52" fmla="*/ 0 w 13"/>
                <a:gd name="T53" fmla="*/ 3 h 4"/>
                <a:gd name="T54" fmla="*/ 0 w 13"/>
                <a:gd name="T55" fmla="*/ 2 h 4"/>
                <a:gd name="T56" fmla="*/ 0 w 13"/>
                <a:gd name="T57" fmla="*/ 2 h 4"/>
                <a:gd name="T58" fmla="*/ 1 w 13"/>
                <a:gd name="T59" fmla="*/ 2 h 4"/>
                <a:gd name="T60" fmla="*/ 1 w 13"/>
                <a:gd name="T61" fmla="*/ 2 h 4"/>
                <a:gd name="T62" fmla="*/ 2 w 13"/>
                <a:gd name="T63" fmla="*/ 1 h 4"/>
                <a:gd name="T64" fmla="*/ 2 w 13"/>
                <a:gd name="T65" fmla="*/ 1 h 4"/>
                <a:gd name="T66" fmla="*/ 3 w 13"/>
                <a:gd name="T67" fmla="*/ 1 h 4"/>
                <a:gd name="T68" fmla="*/ 4 w 13"/>
                <a:gd name="T69" fmla="*/ 1 h 4"/>
                <a:gd name="T70" fmla="*/ 5 w 13"/>
                <a:gd name="T71" fmla="*/ 0 h 4"/>
                <a:gd name="T72" fmla="*/ 6 w 13"/>
                <a:gd name="T73" fmla="*/ 0 h 4"/>
                <a:gd name="T74" fmla="*/ 7 w 13"/>
                <a:gd name="T75" fmla="*/ 0 h 4"/>
                <a:gd name="T76" fmla="*/ 7 w 13"/>
                <a:gd name="T77" fmla="*/ 0 h 4"/>
                <a:gd name="T78" fmla="*/ 8 w 13"/>
                <a:gd name="T79" fmla="*/ 0 h 4"/>
                <a:gd name="T80" fmla="*/ 9 w 13"/>
                <a:gd name="T81" fmla="*/ 0 h 4"/>
                <a:gd name="T82" fmla="*/ 10 w 13"/>
                <a:gd name="T83" fmla="*/ 0 h 4"/>
                <a:gd name="T84" fmla="*/ 11 w 13"/>
                <a:gd name="T8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4">
                  <a:moveTo>
                    <a:pt x="11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1808380" y="3619024"/>
            <a:ext cx="3153258" cy="1564087"/>
            <a:chOff x="103187" y="4113213"/>
            <a:chExt cx="2794000" cy="138588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3" name="Freeform 188"/>
            <p:cNvSpPr>
              <a:spLocks/>
            </p:cNvSpPr>
            <p:nvPr/>
          </p:nvSpPr>
          <p:spPr bwMode="auto">
            <a:xfrm>
              <a:off x="1497012" y="4462463"/>
              <a:ext cx="26988" cy="14288"/>
            </a:xfrm>
            <a:custGeom>
              <a:avLst/>
              <a:gdLst>
                <a:gd name="T0" fmla="*/ 1 w 17"/>
                <a:gd name="T1" fmla="*/ 8 h 9"/>
                <a:gd name="T2" fmla="*/ 1 w 17"/>
                <a:gd name="T3" fmla="*/ 8 h 9"/>
                <a:gd name="T4" fmla="*/ 0 w 17"/>
                <a:gd name="T5" fmla="*/ 7 h 9"/>
                <a:gd name="T6" fmla="*/ 0 w 17"/>
                <a:gd name="T7" fmla="*/ 7 h 9"/>
                <a:gd name="T8" fmla="*/ 0 w 17"/>
                <a:gd name="T9" fmla="*/ 6 h 9"/>
                <a:gd name="T10" fmla="*/ 0 w 17"/>
                <a:gd name="T11" fmla="*/ 5 h 9"/>
                <a:gd name="T12" fmla="*/ 0 w 17"/>
                <a:gd name="T13" fmla="*/ 5 h 9"/>
                <a:gd name="T14" fmla="*/ 0 w 17"/>
                <a:gd name="T15" fmla="*/ 4 h 9"/>
                <a:gd name="T16" fmla="*/ 0 w 17"/>
                <a:gd name="T17" fmla="*/ 3 h 9"/>
                <a:gd name="T18" fmla="*/ 1 w 17"/>
                <a:gd name="T19" fmla="*/ 3 h 9"/>
                <a:gd name="T20" fmla="*/ 1 w 17"/>
                <a:gd name="T21" fmla="*/ 2 h 9"/>
                <a:gd name="T22" fmla="*/ 2 w 17"/>
                <a:gd name="T23" fmla="*/ 2 h 9"/>
                <a:gd name="T24" fmla="*/ 3 w 17"/>
                <a:gd name="T25" fmla="*/ 1 h 9"/>
                <a:gd name="T26" fmla="*/ 4 w 17"/>
                <a:gd name="T27" fmla="*/ 1 h 9"/>
                <a:gd name="T28" fmla="*/ 5 w 17"/>
                <a:gd name="T29" fmla="*/ 0 h 9"/>
                <a:gd name="T30" fmla="*/ 6 w 17"/>
                <a:gd name="T31" fmla="*/ 0 h 9"/>
                <a:gd name="T32" fmla="*/ 7 w 17"/>
                <a:gd name="T33" fmla="*/ 0 h 9"/>
                <a:gd name="T34" fmla="*/ 8 w 17"/>
                <a:gd name="T35" fmla="*/ 0 h 9"/>
                <a:gd name="T36" fmla="*/ 9 w 17"/>
                <a:gd name="T37" fmla="*/ 0 h 9"/>
                <a:gd name="T38" fmla="*/ 11 w 17"/>
                <a:gd name="T39" fmla="*/ 0 h 9"/>
                <a:gd name="T40" fmla="*/ 12 w 17"/>
                <a:gd name="T41" fmla="*/ 0 h 9"/>
                <a:gd name="T42" fmla="*/ 13 w 17"/>
                <a:gd name="T43" fmla="*/ 0 h 9"/>
                <a:gd name="T44" fmla="*/ 14 w 17"/>
                <a:gd name="T45" fmla="*/ 0 h 9"/>
                <a:gd name="T46" fmla="*/ 15 w 17"/>
                <a:gd name="T47" fmla="*/ 1 h 9"/>
                <a:gd name="T48" fmla="*/ 15 w 17"/>
                <a:gd name="T49" fmla="*/ 1 h 9"/>
                <a:gd name="T50" fmla="*/ 16 w 17"/>
                <a:gd name="T51" fmla="*/ 2 h 9"/>
                <a:gd name="T52" fmla="*/ 17 w 17"/>
                <a:gd name="T53" fmla="*/ 2 h 9"/>
                <a:gd name="T54" fmla="*/ 17 w 17"/>
                <a:gd name="T55" fmla="*/ 3 h 9"/>
                <a:gd name="T56" fmla="*/ 17 w 17"/>
                <a:gd name="T57" fmla="*/ 4 h 9"/>
                <a:gd name="T58" fmla="*/ 17 w 17"/>
                <a:gd name="T59" fmla="*/ 4 h 9"/>
                <a:gd name="T60" fmla="*/ 17 w 17"/>
                <a:gd name="T61" fmla="*/ 5 h 9"/>
                <a:gd name="T62" fmla="*/ 17 w 17"/>
                <a:gd name="T63" fmla="*/ 5 h 9"/>
                <a:gd name="T64" fmla="*/ 17 w 17"/>
                <a:gd name="T65" fmla="*/ 6 h 9"/>
                <a:gd name="T66" fmla="*/ 16 w 17"/>
                <a:gd name="T67" fmla="*/ 7 h 9"/>
                <a:gd name="T68" fmla="*/ 15 w 17"/>
                <a:gd name="T69" fmla="*/ 7 h 9"/>
                <a:gd name="T70" fmla="*/ 14 w 17"/>
                <a:gd name="T71" fmla="*/ 8 h 9"/>
                <a:gd name="T72" fmla="*/ 14 w 17"/>
                <a:gd name="T73" fmla="*/ 8 h 9"/>
                <a:gd name="T74" fmla="*/ 13 w 17"/>
                <a:gd name="T75" fmla="*/ 9 h 9"/>
                <a:gd name="T76" fmla="*/ 12 w 17"/>
                <a:gd name="T77" fmla="*/ 9 h 9"/>
                <a:gd name="T78" fmla="*/ 10 w 17"/>
                <a:gd name="T79" fmla="*/ 9 h 9"/>
                <a:gd name="T80" fmla="*/ 9 w 17"/>
                <a:gd name="T81" fmla="*/ 9 h 9"/>
                <a:gd name="T82" fmla="*/ 8 w 17"/>
                <a:gd name="T83" fmla="*/ 9 h 9"/>
                <a:gd name="T84" fmla="*/ 7 w 17"/>
                <a:gd name="T85" fmla="*/ 9 h 9"/>
                <a:gd name="T86" fmla="*/ 6 w 17"/>
                <a:gd name="T87" fmla="*/ 9 h 9"/>
                <a:gd name="T88" fmla="*/ 5 w 17"/>
                <a:gd name="T89" fmla="*/ 9 h 9"/>
                <a:gd name="T90" fmla="*/ 4 w 17"/>
                <a:gd name="T91" fmla="*/ 9 h 9"/>
                <a:gd name="T92" fmla="*/ 3 w 17"/>
                <a:gd name="T93" fmla="*/ 9 h 9"/>
                <a:gd name="T94" fmla="*/ 2 w 17"/>
                <a:gd name="T9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9">
                  <a:moveTo>
                    <a:pt x="2" y="8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74" name="Freeform 189"/>
            <p:cNvSpPr>
              <a:spLocks/>
            </p:cNvSpPr>
            <p:nvPr/>
          </p:nvSpPr>
          <p:spPr bwMode="auto">
            <a:xfrm>
              <a:off x="1123950" y="4265613"/>
              <a:ext cx="26988" cy="14288"/>
            </a:xfrm>
            <a:custGeom>
              <a:avLst/>
              <a:gdLst>
                <a:gd name="T0" fmla="*/ 2 w 17"/>
                <a:gd name="T1" fmla="*/ 7 h 9"/>
                <a:gd name="T2" fmla="*/ 1 w 17"/>
                <a:gd name="T3" fmla="*/ 7 h 9"/>
                <a:gd name="T4" fmla="*/ 1 w 17"/>
                <a:gd name="T5" fmla="*/ 6 h 9"/>
                <a:gd name="T6" fmla="*/ 0 w 17"/>
                <a:gd name="T7" fmla="*/ 6 h 9"/>
                <a:gd name="T8" fmla="*/ 0 w 17"/>
                <a:gd name="T9" fmla="*/ 5 h 9"/>
                <a:gd name="T10" fmla="*/ 0 w 17"/>
                <a:gd name="T11" fmla="*/ 5 h 9"/>
                <a:gd name="T12" fmla="*/ 0 w 17"/>
                <a:gd name="T13" fmla="*/ 4 h 9"/>
                <a:gd name="T14" fmla="*/ 1 w 17"/>
                <a:gd name="T15" fmla="*/ 3 h 9"/>
                <a:gd name="T16" fmla="*/ 1 w 17"/>
                <a:gd name="T17" fmla="*/ 3 h 9"/>
                <a:gd name="T18" fmla="*/ 1 w 17"/>
                <a:gd name="T19" fmla="*/ 2 h 9"/>
                <a:gd name="T20" fmla="*/ 2 w 17"/>
                <a:gd name="T21" fmla="*/ 2 h 9"/>
                <a:gd name="T22" fmla="*/ 3 w 17"/>
                <a:gd name="T23" fmla="*/ 1 h 9"/>
                <a:gd name="T24" fmla="*/ 3 w 17"/>
                <a:gd name="T25" fmla="*/ 1 h 9"/>
                <a:gd name="T26" fmla="*/ 4 w 17"/>
                <a:gd name="T27" fmla="*/ 0 h 9"/>
                <a:gd name="T28" fmla="*/ 6 w 17"/>
                <a:gd name="T29" fmla="*/ 0 h 9"/>
                <a:gd name="T30" fmla="*/ 7 w 17"/>
                <a:gd name="T31" fmla="*/ 0 h 9"/>
                <a:gd name="T32" fmla="*/ 8 w 17"/>
                <a:gd name="T33" fmla="*/ 0 h 9"/>
                <a:gd name="T34" fmla="*/ 9 w 17"/>
                <a:gd name="T35" fmla="*/ 0 h 9"/>
                <a:gd name="T36" fmla="*/ 10 w 17"/>
                <a:gd name="T37" fmla="*/ 0 h 9"/>
                <a:gd name="T38" fmla="*/ 11 w 17"/>
                <a:gd name="T39" fmla="*/ 0 h 9"/>
                <a:gd name="T40" fmla="*/ 12 w 17"/>
                <a:gd name="T41" fmla="*/ 0 h 9"/>
                <a:gd name="T42" fmla="*/ 13 w 17"/>
                <a:gd name="T43" fmla="*/ 0 h 9"/>
                <a:gd name="T44" fmla="*/ 14 w 17"/>
                <a:gd name="T45" fmla="*/ 0 h 9"/>
                <a:gd name="T46" fmla="*/ 15 w 17"/>
                <a:gd name="T47" fmla="*/ 1 h 9"/>
                <a:gd name="T48" fmla="*/ 16 w 17"/>
                <a:gd name="T49" fmla="*/ 1 h 9"/>
                <a:gd name="T50" fmla="*/ 16 w 17"/>
                <a:gd name="T51" fmla="*/ 1 h 9"/>
                <a:gd name="T52" fmla="*/ 17 w 17"/>
                <a:gd name="T53" fmla="*/ 2 h 9"/>
                <a:gd name="T54" fmla="*/ 17 w 17"/>
                <a:gd name="T55" fmla="*/ 2 h 9"/>
                <a:gd name="T56" fmla="*/ 17 w 17"/>
                <a:gd name="T57" fmla="*/ 3 h 9"/>
                <a:gd name="T58" fmla="*/ 17 w 17"/>
                <a:gd name="T59" fmla="*/ 3 h 9"/>
                <a:gd name="T60" fmla="*/ 17 w 17"/>
                <a:gd name="T61" fmla="*/ 4 h 9"/>
                <a:gd name="T62" fmla="*/ 17 w 17"/>
                <a:gd name="T63" fmla="*/ 5 h 9"/>
                <a:gd name="T64" fmla="*/ 17 w 17"/>
                <a:gd name="T65" fmla="*/ 5 h 9"/>
                <a:gd name="T66" fmla="*/ 16 w 17"/>
                <a:gd name="T67" fmla="*/ 6 h 9"/>
                <a:gd name="T68" fmla="*/ 15 w 17"/>
                <a:gd name="T69" fmla="*/ 7 h 9"/>
                <a:gd name="T70" fmla="*/ 15 w 17"/>
                <a:gd name="T71" fmla="*/ 7 h 9"/>
                <a:gd name="T72" fmla="*/ 14 w 17"/>
                <a:gd name="T73" fmla="*/ 7 h 9"/>
                <a:gd name="T74" fmla="*/ 13 w 17"/>
                <a:gd name="T75" fmla="*/ 8 h 9"/>
                <a:gd name="T76" fmla="*/ 12 w 17"/>
                <a:gd name="T77" fmla="*/ 8 h 9"/>
                <a:gd name="T78" fmla="*/ 11 w 17"/>
                <a:gd name="T79" fmla="*/ 9 h 9"/>
                <a:gd name="T80" fmla="*/ 10 w 17"/>
                <a:gd name="T81" fmla="*/ 9 h 9"/>
                <a:gd name="T82" fmla="*/ 8 w 17"/>
                <a:gd name="T83" fmla="*/ 9 h 9"/>
                <a:gd name="T84" fmla="*/ 7 w 17"/>
                <a:gd name="T85" fmla="*/ 9 h 9"/>
                <a:gd name="T86" fmla="*/ 6 w 17"/>
                <a:gd name="T87" fmla="*/ 9 h 9"/>
                <a:gd name="T88" fmla="*/ 5 w 17"/>
                <a:gd name="T89" fmla="*/ 9 h 9"/>
                <a:gd name="T90" fmla="*/ 4 w 17"/>
                <a:gd name="T91" fmla="*/ 8 h 9"/>
                <a:gd name="T92" fmla="*/ 3 w 17"/>
                <a:gd name="T93" fmla="*/ 8 h 9"/>
                <a:gd name="T94" fmla="*/ 2 w 17"/>
                <a:gd name="T9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9">
                  <a:moveTo>
                    <a:pt x="2" y="8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75" name="Freeform 190"/>
            <p:cNvSpPr>
              <a:spLocks/>
            </p:cNvSpPr>
            <p:nvPr/>
          </p:nvSpPr>
          <p:spPr bwMode="auto">
            <a:xfrm>
              <a:off x="839787" y="4113213"/>
              <a:ext cx="26988" cy="14288"/>
            </a:xfrm>
            <a:custGeom>
              <a:avLst/>
              <a:gdLst>
                <a:gd name="T0" fmla="*/ 2 w 17"/>
                <a:gd name="T1" fmla="*/ 8 h 9"/>
                <a:gd name="T2" fmla="*/ 1 w 17"/>
                <a:gd name="T3" fmla="*/ 8 h 9"/>
                <a:gd name="T4" fmla="*/ 1 w 17"/>
                <a:gd name="T5" fmla="*/ 7 h 9"/>
                <a:gd name="T6" fmla="*/ 1 w 17"/>
                <a:gd name="T7" fmla="*/ 7 h 9"/>
                <a:gd name="T8" fmla="*/ 0 w 17"/>
                <a:gd name="T9" fmla="*/ 6 h 9"/>
                <a:gd name="T10" fmla="*/ 0 w 17"/>
                <a:gd name="T11" fmla="*/ 6 h 9"/>
                <a:gd name="T12" fmla="*/ 0 w 17"/>
                <a:gd name="T13" fmla="*/ 5 h 9"/>
                <a:gd name="T14" fmla="*/ 1 w 17"/>
                <a:gd name="T15" fmla="*/ 4 h 9"/>
                <a:gd name="T16" fmla="*/ 1 w 17"/>
                <a:gd name="T17" fmla="*/ 4 h 9"/>
                <a:gd name="T18" fmla="*/ 2 w 17"/>
                <a:gd name="T19" fmla="*/ 3 h 9"/>
                <a:gd name="T20" fmla="*/ 2 w 17"/>
                <a:gd name="T21" fmla="*/ 3 h 9"/>
                <a:gd name="T22" fmla="*/ 3 w 17"/>
                <a:gd name="T23" fmla="*/ 2 h 9"/>
                <a:gd name="T24" fmla="*/ 4 w 17"/>
                <a:gd name="T25" fmla="*/ 2 h 9"/>
                <a:gd name="T26" fmla="*/ 5 w 17"/>
                <a:gd name="T27" fmla="*/ 2 h 9"/>
                <a:gd name="T28" fmla="*/ 6 w 17"/>
                <a:gd name="T29" fmla="*/ 1 h 9"/>
                <a:gd name="T30" fmla="*/ 7 w 17"/>
                <a:gd name="T31" fmla="*/ 1 h 9"/>
                <a:gd name="T32" fmla="*/ 8 w 17"/>
                <a:gd name="T33" fmla="*/ 1 h 9"/>
                <a:gd name="T34" fmla="*/ 9 w 17"/>
                <a:gd name="T35" fmla="*/ 0 h 9"/>
                <a:gd name="T36" fmla="*/ 10 w 17"/>
                <a:gd name="T37" fmla="*/ 0 h 9"/>
                <a:gd name="T38" fmla="*/ 11 w 17"/>
                <a:gd name="T39" fmla="*/ 0 h 9"/>
                <a:gd name="T40" fmla="*/ 12 w 17"/>
                <a:gd name="T41" fmla="*/ 1 h 9"/>
                <a:gd name="T42" fmla="*/ 13 w 17"/>
                <a:gd name="T43" fmla="*/ 1 h 9"/>
                <a:gd name="T44" fmla="*/ 14 w 17"/>
                <a:gd name="T45" fmla="*/ 1 h 9"/>
                <a:gd name="T46" fmla="*/ 15 w 17"/>
                <a:gd name="T47" fmla="*/ 2 h 9"/>
                <a:gd name="T48" fmla="*/ 16 w 17"/>
                <a:gd name="T49" fmla="*/ 2 h 9"/>
                <a:gd name="T50" fmla="*/ 16 w 17"/>
                <a:gd name="T51" fmla="*/ 2 h 9"/>
                <a:gd name="T52" fmla="*/ 17 w 17"/>
                <a:gd name="T53" fmla="*/ 3 h 9"/>
                <a:gd name="T54" fmla="*/ 17 w 17"/>
                <a:gd name="T55" fmla="*/ 3 h 9"/>
                <a:gd name="T56" fmla="*/ 17 w 17"/>
                <a:gd name="T57" fmla="*/ 4 h 9"/>
                <a:gd name="T58" fmla="*/ 17 w 17"/>
                <a:gd name="T59" fmla="*/ 4 h 9"/>
                <a:gd name="T60" fmla="*/ 17 w 17"/>
                <a:gd name="T61" fmla="*/ 5 h 9"/>
                <a:gd name="T62" fmla="*/ 17 w 17"/>
                <a:gd name="T63" fmla="*/ 6 h 9"/>
                <a:gd name="T64" fmla="*/ 16 w 17"/>
                <a:gd name="T65" fmla="*/ 6 h 9"/>
                <a:gd name="T66" fmla="*/ 16 w 17"/>
                <a:gd name="T67" fmla="*/ 7 h 9"/>
                <a:gd name="T68" fmla="*/ 15 w 17"/>
                <a:gd name="T69" fmla="*/ 7 h 9"/>
                <a:gd name="T70" fmla="*/ 14 w 17"/>
                <a:gd name="T71" fmla="*/ 8 h 9"/>
                <a:gd name="T72" fmla="*/ 13 w 17"/>
                <a:gd name="T73" fmla="*/ 8 h 9"/>
                <a:gd name="T74" fmla="*/ 12 w 17"/>
                <a:gd name="T75" fmla="*/ 9 h 9"/>
                <a:gd name="T76" fmla="*/ 11 w 17"/>
                <a:gd name="T77" fmla="*/ 9 h 9"/>
                <a:gd name="T78" fmla="*/ 10 w 17"/>
                <a:gd name="T79" fmla="*/ 9 h 9"/>
                <a:gd name="T80" fmla="*/ 9 w 17"/>
                <a:gd name="T81" fmla="*/ 9 h 9"/>
                <a:gd name="T82" fmla="*/ 8 w 17"/>
                <a:gd name="T83" fmla="*/ 9 h 9"/>
                <a:gd name="T84" fmla="*/ 7 w 17"/>
                <a:gd name="T85" fmla="*/ 9 h 9"/>
                <a:gd name="T86" fmla="*/ 6 w 17"/>
                <a:gd name="T87" fmla="*/ 9 h 9"/>
                <a:gd name="T88" fmla="*/ 5 w 17"/>
                <a:gd name="T89" fmla="*/ 9 h 9"/>
                <a:gd name="T90" fmla="*/ 4 w 17"/>
                <a:gd name="T91" fmla="*/ 9 h 9"/>
                <a:gd name="T92" fmla="*/ 3 w 17"/>
                <a:gd name="T93" fmla="*/ 9 h 9"/>
                <a:gd name="T94" fmla="*/ 2 w 17"/>
                <a:gd name="T9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9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76" name="Freeform 191"/>
            <p:cNvSpPr>
              <a:spLocks/>
            </p:cNvSpPr>
            <p:nvPr/>
          </p:nvSpPr>
          <p:spPr bwMode="auto">
            <a:xfrm>
              <a:off x="935037" y="4829176"/>
              <a:ext cx="28575" cy="15875"/>
            </a:xfrm>
            <a:custGeom>
              <a:avLst/>
              <a:gdLst>
                <a:gd name="T0" fmla="*/ 2 w 18"/>
                <a:gd name="T1" fmla="*/ 9 h 10"/>
                <a:gd name="T2" fmla="*/ 1 w 18"/>
                <a:gd name="T3" fmla="*/ 8 h 10"/>
                <a:gd name="T4" fmla="*/ 0 w 18"/>
                <a:gd name="T5" fmla="*/ 8 h 10"/>
                <a:gd name="T6" fmla="*/ 0 w 18"/>
                <a:gd name="T7" fmla="*/ 7 h 10"/>
                <a:gd name="T8" fmla="*/ 0 w 18"/>
                <a:gd name="T9" fmla="*/ 6 h 10"/>
                <a:gd name="T10" fmla="*/ 0 w 18"/>
                <a:gd name="T11" fmla="*/ 6 h 10"/>
                <a:gd name="T12" fmla="*/ 0 w 18"/>
                <a:gd name="T13" fmla="*/ 5 h 10"/>
                <a:gd name="T14" fmla="*/ 0 w 18"/>
                <a:gd name="T15" fmla="*/ 4 h 10"/>
                <a:gd name="T16" fmla="*/ 1 w 18"/>
                <a:gd name="T17" fmla="*/ 4 h 10"/>
                <a:gd name="T18" fmla="*/ 1 w 18"/>
                <a:gd name="T19" fmla="*/ 3 h 10"/>
                <a:gd name="T20" fmla="*/ 2 w 18"/>
                <a:gd name="T21" fmla="*/ 2 h 10"/>
                <a:gd name="T22" fmla="*/ 3 w 18"/>
                <a:gd name="T23" fmla="*/ 2 h 10"/>
                <a:gd name="T24" fmla="*/ 4 w 18"/>
                <a:gd name="T25" fmla="*/ 1 h 10"/>
                <a:gd name="T26" fmla="*/ 5 w 18"/>
                <a:gd name="T27" fmla="*/ 1 h 10"/>
                <a:gd name="T28" fmla="*/ 6 w 18"/>
                <a:gd name="T29" fmla="*/ 0 h 10"/>
                <a:gd name="T30" fmla="*/ 7 w 18"/>
                <a:gd name="T31" fmla="*/ 0 h 10"/>
                <a:gd name="T32" fmla="*/ 8 w 18"/>
                <a:gd name="T33" fmla="*/ 0 h 10"/>
                <a:gd name="T34" fmla="*/ 9 w 18"/>
                <a:gd name="T35" fmla="*/ 0 h 10"/>
                <a:gd name="T36" fmla="*/ 11 w 18"/>
                <a:gd name="T37" fmla="*/ 0 h 10"/>
                <a:gd name="T38" fmla="*/ 12 w 18"/>
                <a:gd name="T39" fmla="*/ 0 h 10"/>
                <a:gd name="T40" fmla="*/ 13 w 18"/>
                <a:gd name="T41" fmla="*/ 0 h 10"/>
                <a:gd name="T42" fmla="*/ 14 w 18"/>
                <a:gd name="T43" fmla="*/ 0 h 10"/>
                <a:gd name="T44" fmla="*/ 15 w 18"/>
                <a:gd name="T45" fmla="*/ 1 h 10"/>
                <a:gd name="T46" fmla="*/ 16 w 18"/>
                <a:gd name="T47" fmla="*/ 1 h 10"/>
                <a:gd name="T48" fmla="*/ 17 w 18"/>
                <a:gd name="T49" fmla="*/ 1 h 10"/>
                <a:gd name="T50" fmla="*/ 17 w 18"/>
                <a:gd name="T51" fmla="*/ 2 h 10"/>
                <a:gd name="T52" fmla="*/ 18 w 18"/>
                <a:gd name="T53" fmla="*/ 2 h 10"/>
                <a:gd name="T54" fmla="*/ 18 w 18"/>
                <a:gd name="T55" fmla="*/ 3 h 10"/>
                <a:gd name="T56" fmla="*/ 18 w 18"/>
                <a:gd name="T57" fmla="*/ 4 h 10"/>
                <a:gd name="T58" fmla="*/ 18 w 18"/>
                <a:gd name="T59" fmla="*/ 5 h 10"/>
                <a:gd name="T60" fmla="*/ 18 w 18"/>
                <a:gd name="T61" fmla="*/ 5 h 10"/>
                <a:gd name="T62" fmla="*/ 18 w 18"/>
                <a:gd name="T63" fmla="*/ 6 h 10"/>
                <a:gd name="T64" fmla="*/ 18 w 18"/>
                <a:gd name="T65" fmla="*/ 7 h 10"/>
                <a:gd name="T66" fmla="*/ 17 w 18"/>
                <a:gd name="T67" fmla="*/ 7 h 10"/>
                <a:gd name="T68" fmla="*/ 16 w 18"/>
                <a:gd name="T69" fmla="*/ 8 h 10"/>
                <a:gd name="T70" fmla="*/ 15 w 18"/>
                <a:gd name="T71" fmla="*/ 8 h 10"/>
                <a:gd name="T72" fmla="*/ 14 w 18"/>
                <a:gd name="T73" fmla="*/ 9 h 10"/>
                <a:gd name="T74" fmla="*/ 13 w 18"/>
                <a:gd name="T75" fmla="*/ 10 h 10"/>
                <a:gd name="T76" fmla="*/ 12 w 18"/>
                <a:gd name="T77" fmla="*/ 10 h 10"/>
                <a:gd name="T78" fmla="*/ 11 w 18"/>
                <a:gd name="T79" fmla="*/ 10 h 10"/>
                <a:gd name="T80" fmla="*/ 10 w 18"/>
                <a:gd name="T81" fmla="*/ 10 h 10"/>
                <a:gd name="T82" fmla="*/ 9 w 18"/>
                <a:gd name="T83" fmla="*/ 10 h 10"/>
                <a:gd name="T84" fmla="*/ 7 w 18"/>
                <a:gd name="T85" fmla="*/ 10 h 10"/>
                <a:gd name="T86" fmla="*/ 6 w 18"/>
                <a:gd name="T87" fmla="*/ 10 h 10"/>
                <a:gd name="T88" fmla="*/ 5 w 18"/>
                <a:gd name="T89" fmla="*/ 10 h 10"/>
                <a:gd name="T90" fmla="*/ 4 w 18"/>
                <a:gd name="T91" fmla="*/ 10 h 10"/>
                <a:gd name="T92" fmla="*/ 3 w 18"/>
                <a:gd name="T93" fmla="*/ 10 h 10"/>
                <a:gd name="T94" fmla="*/ 2 w 18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2" y="9"/>
                  </a:move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77" name="Freeform 192"/>
            <p:cNvSpPr>
              <a:spLocks/>
            </p:cNvSpPr>
            <p:nvPr/>
          </p:nvSpPr>
          <p:spPr bwMode="auto">
            <a:xfrm>
              <a:off x="596900" y="4632326"/>
              <a:ext cx="28575" cy="17463"/>
            </a:xfrm>
            <a:custGeom>
              <a:avLst/>
              <a:gdLst>
                <a:gd name="T0" fmla="*/ 2 w 18"/>
                <a:gd name="T1" fmla="*/ 9 h 11"/>
                <a:gd name="T2" fmla="*/ 1 w 18"/>
                <a:gd name="T3" fmla="*/ 9 h 11"/>
                <a:gd name="T4" fmla="*/ 0 w 18"/>
                <a:gd name="T5" fmla="*/ 8 h 11"/>
                <a:gd name="T6" fmla="*/ 0 w 18"/>
                <a:gd name="T7" fmla="*/ 8 h 11"/>
                <a:gd name="T8" fmla="*/ 0 w 18"/>
                <a:gd name="T9" fmla="*/ 7 h 11"/>
                <a:gd name="T10" fmla="*/ 0 w 18"/>
                <a:gd name="T11" fmla="*/ 6 h 11"/>
                <a:gd name="T12" fmla="*/ 0 w 18"/>
                <a:gd name="T13" fmla="*/ 5 h 11"/>
                <a:gd name="T14" fmla="*/ 0 w 18"/>
                <a:gd name="T15" fmla="*/ 5 h 11"/>
                <a:gd name="T16" fmla="*/ 1 w 18"/>
                <a:gd name="T17" fmla="*/ 4 h 11"/>
                <a:gd name="T18" fmla="*/ 2 w 18"/>
                <a:gd name="T19" fmla="*/ 4 h 11"/>
                <a:gd name="T20" fmla="*/ 2 w 18"/>
                <a:gd name="T21" fmla="*/ 3 h 11"/>
                <a:gd name="T22" fmla="*/ 3 w 18"/>
                <a:gd name="T23" fmla="*/ 3 h 11"/>
                <a:gd name="T24" fmla="*/ 4 w 18"/>
                <a:gd name="T25" fmla="*/ 2 h 11"/>
                <a:gd name="T26" fmla="*/ 5 w 18"/>
                <a:gd name="T27" fmla="*/ 1 h 11"/>
                <a:gd name="T28" fmla="*/ 6 w 18"/>
                <a:gd name="T29" fmla="*/ 1 h 11"/>
                <a:gd name="T30" fmla="*/ 7 w 18"/>
                <a:gd name="T31" fmla="*/ 1 h 11"/>
                <a:gd name="T32" fmla="*/ 8 w 18"/>
                <a:gd name="T33" fmla="*/ 1 h 11"/>
                <a:gd name="T34" fmla="*/ 10 w 18"/>
                <a:gd name="T35" fmla="*/ 0 h 11"/>
                <a:gd name="T36" fmla="*/ 11 w 18"/>
                <a:gd name="T37" fmla="*/ 0 h 11"/>
                <a:gd name="T38" fmla="*/ 12 w 18"/>
                <a:gd name="T39" fmla="*/ 0 h 11"/>
                <a:gd name="T40" fmla="*/ 13 w 18"/>
                <a:gd name="T41" fmla="*/ 1 h 11"/>
                <a:gd name="T42" fmla="*/ 14 w 18"/>
                <a:gd name="T43" fmla="*/ 1 h 11"/>
                <a:gd name="T44" fmla="*/ 15 w 18"/>
                <a:gd name="T45" fmla="*/ 1 h 11"/>
                <a:gd name="T46" fmla="*/ 16 w 18"/>
                <a:gd name="T47" fmla="*/ 1 h 11"/>
                <a:gd name="T48" fmla="*/ 17 w 18"/>
                <a:gd name="T49" fmla="*/ 2 h 11"/>
                <a:gd name="T50" fmla="*/ 17 w 18"/>
                <a:gd name="T51" fmla="*/ 3 h 11"/>
                <a:gd name="T52" fmla="*/ 18 w 18"/>
                <a:gd name="T53" fmla="*/ 3 h 11"/>
                <a:gd name="T54" fmla="*/ 18 w 18"/>
                <a:gd name="T55" fmla="*/ 4 h 11"/>
                <a:gd name="T56" fmla="*/ 18 w 18"/>
                <a:gd name="T57" fmla="*/ 4 h 11"/>
                <a:gd name="T58" fmla="*/ 18 w 18"/>
                <a:gd name="T59" fmla="*/ 5 h 11"/>
                <a:gd name="T60" fmla="*/ 18 w 18"/>
                <a:gd name="T61" fmla="*/ 6 h 11"/>
                <a:gd name="T62" fmla="*/ 18 w 18"/>
                <a:gd name="T63" fmla="*/ 6 h 11"/>
                <a:gd name="T64" fmla="*/ 17 w 18"/>
                <a:gd name="T65" fmla="*/ 7 h 11"/>
                <a:gd name="T66" fmla="*/ 17 w 18"/>
                <a:gd name="T67" fmla="*/ 8 h 11"/>
                <a:gd name="T68" fmla="*/ 16 w 18"/>
                <a:gd name="T69" fmla="*/ 8 h 11"/>
                <a:gd name="T70" fmla="*/ 15 w 18"/>
                <a:gd name="T71" fmla="*/ 9 h 11"/>
                <a:gd name="T72" fmla="*/ 14 w 18"/>
                <a:gd name="T73" fmla="*/ 9 h 11"/>
                <a:gd name="T74" fmla="*/ 13 w 18"/>
                <a:gd name="T75" fmla="*/ 10 h 11"/>
                <a:gd name="T76" fmla="*/ 12 w 18"/>
                <a:gd name="T77" fmla="*/ 10 h 11"/>
                <a:gd name="T78" fmla="*/ 11 w 18"/>
                <a:gd name="T79" fmla="*/ 10 h 11"/>
                <a:gd name="T80" fmla="*/ 9 w 18"/>
                <a:gd name="T81" fmla="*/ 10 h 11"/>
                <a:gd name="T82" fmla="*/ 8 w 18"/>
                <a:gd name="T83" fmla="*/ 11 h 11"/>
                <a:gd name="T84" fmla="*/ 7 w 18"/>
                <a:gd name="T85" fmla="*/ 11 h 11"/>
                <a:gd name="T86" fmla="*/ 6 w 18"/>
                <a:gd name="T87" fmla="*/ 10 h 11"/>
                <a:gd name="T88" fmla="*/ 5 w 18"/>
                <a:gd name="T89" fmla="*/ 10 h 11"/>
                <a:gd name="T90" fmla="*/ 4 w 18"/>
                <a:gd name="T91" fmla="*/ 10 h 11"/>
                <a:gd name="T92" fmla="*/ 3 w 18"/>
                <a:gd name="T93" fmla="*/ 10 h 11"/>
                <a:gd name="T94" fmla="*/ 2 w 18"/>
                <a:gd name="T9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1">
                  <a:moveTo>
                    <a:pt x="2" y="9"/>
                  </a:move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78" name="Freeform 193"/>
            <p:cNvSpPr>
              <a:spLocks/>
            </p:cNvSpPr>
            <p:nvPr/>
          </p:nvSpPr>
          <p:spPr bwMode="auto">
            <a:xfrm>
              <a:off x="103187" y="4346576"/>
              <a:ext cx="28575" cy="15875"/>
            </a:xfrm>
            <a:custGeom>
              <a:avLst/>
              <a:gdLst>
                <a:gd name="T0" fmla="*/ 2 w 18"/>
                <a:gd name="T1" fmla="*/ 9 h 10"/>
                <a:gd name="T2" fmla="*/ 1 w 18"/>
                <a:gd name="T3" fmla="*/ 8 h 10"/>
                <a:gd name="T4" fmla="*/ 1 w 18"/>
                <a:gd name="T5" fmla="*/ 8 h 10"/>
                <a:gd name="T6" fmla="*/ 0 w 18"/>
                <a:gd name="T7" fmla="*/ 7 h 10"/>
                <a:gd name="T8" fmla="*/ 0 w 18"/>
                <a:gd name="T9" fmla="*/ 6 h 10"/>
                <a:gd name="T10" fmla="*/ 0 w 18"/>
                <a:gd name="T11" fmla="*/ 6 h 10"/>
                <a:gd name="T12" fmla="*/ 0 w 18"/>
                <a:gd name="T13" fmla="*/ 5 h 10"/>
                <a:gd name="T14" fmla="*/ 1 w 18"/>
                <a:gd name="T15" fmla="*/ 5 h 10"/>
                <a:gd name="T16" fmla="*/ 1 w 18"/>
                <a:gd name="T17" fmla="*/ 4 h 10"/>
                <a:gd name="T18" fmla="*/ 2 w 18"/>
                <a:gd name="T19" fmla="*/ 3 h 10"/>
                <a:gd name="T20" fmla="*/ 2 w 18"/>
                <a:gd name="T21" fmla="*/ 3 h 10"/>
                <a:gd name="T22" fmla="*/ 3 w 18"/>
                <a:gd name="T23" fmla="*/ 2 h 10"/>
                <a:gd name="T24" fmla="*/ 4 w 18"/>
                <a:gd name="T25" fmla="*/ 2 h 10"/>
                <a:gd name="T26" fmla="*/ 5 w 18"/>
                <a:gd name="T27" fmla="*/ 1 h 10"/>
                <a:gd name="T28" fmla="*/ 6 w 18"/>
                <a:gd name="T29" fmla="*/ 1 h 10"/>
                <a:gd name="T30" fmla="*/ 7 w 18"/>
                <a:gd name="T31" fmla="*/ 1 h 10"/>
                <a:gd name="T32" fmla="*/ 9 w 18"/>
                <a:gd name="T33" fmla="*/ 1 h 10"/>
                <a:gd name="T34" fmla="*/ 10 w 18"/>
                <a:gd name="T35" fmla="*/ 0 h 10"/>
                <a:gd name="T36" fmla="*/ 11 w 18"/>
                <a:gd name="T37" fmla="*/ 0 h 10"/>
                <a:gd name="T38" fmla="*/ 12 w 18"/>
                <a:gd name="T39" fmla="*/ 0 h 10"/>
                <a:gd name="T40" fmla="*/ 13 w 18"/>
                <a:gd name="T41" fmla="*/ 1 h 10"/>
                <a:gd name="T42" fmla="*/ 14 w 18"/>
                <a:gd name="T43" fmla="*/ 1 h 10"/>
                <a:gd name="T44" fmla="*/ 15 w 18"/>
                <a:gd name="T45" fmla="*/ 1 h 10"/>
                <a:gd name="T46" fmla="*/ 16 w 18"/>
                <a:gd name="T47" fmla="*/ 1 h 10"/>
                <a:gd name="T48" fmla="*/ 16 w 18"/>
                <a:gd name="T49" fmla="*/ 2 h 10"/>
                <a:gd name="T50" fmla="*/ 17 w 18"/>
                <a:gd name="T51" fmla="*/ 2 h 10"/>
                <a:gd name="T52" fmla="*/ 17 w 18"/>
                <a:gd name="T53" fmla="*/ 3 h 10"/>
                <a:gd name="T54" fmla="*/ 18 w 18"/>
                <a:gd name="T55" fmla="*/ 4 h 10"/>
                <a:gd name="T56" fmla="*/ 18 w 18"/>
                <a:gd name="T57" fmla="*/ 4 h 10"/>
                <a:gd name="T58" fmla="*/ 18 w 18"/>
                <a:gd name="T59" fmla="*/ 5 h 10"/>
                <a:gd name="T60" fmla="*/ 18 w 18"/>
                <a:gd name="T61" fmla="*/ 5 h 10"/>
                <a:gd name="T62" fmla="*/ 17 w 18"/>
                <a:gd name="T63" fmla="*/ 6 h 10"/>
                <a:gd name="T64" fmla="*/ 17 w 18"/>
                <a:gd name="T65" fmla="*/ 6 h 10"/>
                <a:gd name="T66" fmla="*/ 16 w 18"/>
                <a:gd name="T67" fmla="*/ 7 h 10"/>
                <a:gd name="T68" fmla="*/ 15 w 18"/>
                <a:gd name="T69" fmla="*/ 8 h 10"/>
                <a:gd name="T70" fmla="*/ 14 w 18"/>
                <a:gd name="T71" fmla="*/ 8 h 10"/>
                <a:gd name="T72" fmla="*/ 13 w 18"/>
                <a:gd name="T73" fmla="*/ 9 h 10"/>
                <a:gd name="T74" fmla="*/ 12 w 18"/>
                <a:gd name="T75" fmla="*/ 9 h 10"/>
                <a:gd name="T76" fmla="*/ 11 w 18"/>
                <a:gd name="T77" fmla="*/ 9 h 10"/>
                <a:gd name="T78" fmla="*/ 10 w 18"/>
                <a:gd name="T79" fmla="*/ 10 h 10"/>
                <a:gd name="T80" fmla="*/ 9 w 18"/>
                <a:gd name="T81" fmla="*/ 10 h 10"/>
                <a:gd name="T82" fmla="*/ 8 w 18"/>
                <a:gd name="T83" fmla="*/ 10 h 10"/>
                <a:gd name="T84" fmla="*/ 7 w 18"/>
                <a:gd name="T85" fmla="*/ 10 h 10"/>
                <a:gd name="T86" fmla="*/ 6 w 18"/>
                <a:gd name="T87" fmla="*/ 10 h 10"/>
                <a:gd name="T88" fmla="*/ 5 w 18"/>
                <a:gd name="T89" fmla="*/ 10 h 10"/>
                <a:gd name="T90" fmla="*/ 3 w 18"/>
                <a:gd name="T91" fmla="*/ 9 h 10"/>
                <a:gd name="T92" fmla="*/ 3 w 18"/>
                <a:gd name="T93" fmla="*/ 9 h 10"/>
                <a:gd name="T94" fmla="*/ 2 w 18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2" y="9"/>
                  </a:move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79" name="Freeform 194"/>
            <p:cNvSpPr>
              <a:spLocks/>
            </p:cNvSpPr>
            <p:nvPr/>
          </p:nvSpPr>
          <p:spPr bwMode="auto">
            <a:xfrm>
              <a:off x="1241425" y="4651376"/>
              <a:ext cx="28575" cy="15875"/>
            </a:xfrm>
            <a:custGeom>
              <a:avLst/>
              <a:gdLst>
                <a:gd name="T0" fmla="*/ 2 w 18"/>
                <a:gd name="T1" fmla="*/ 9 h 10"/>
                <a:gd name="T2" fmla="*/ 1 w 18"/>
                <a:gd name="T3" fmla="*/ 9 h 10"/>
                <a:gd name="T4" fmla="*/ 1 w 18"/>
                <a:gd name="T5" fmla="*/ 8 h 10"/>
                <a:gd name="T6" fmla="*/ 0 w 18"/>
                <a:gd name="T7" fmla="*/ 7 h 10"/>
                <a:gd name="T8" fmla="*/ 0 w 18"/>
                <a:gd name="T9" fmla="*/ 7 h 10"/>
                <a:gd name="T10" fmla="*/ 0 w 18"/>
                <a:gd name="T11" fmla="*/ 6 h 10"/>
                <a:gd name="T12" fmla="*/ 0 w 18"/>
                <a:gd name="T13" fmla="*/ 5 h 10"/>
                <a:gd name="T14" fmla="*/ 0 w 18"/>
                <a:gd name="T15" fmla="*/ 5 h 10"/>
                <a:gd name="T16" fmla="*/ 1 w 18"/>
                <a:gd name="T17" fmla="*/ 4 h 10"/>
                <a:gd name="T18" fmla="*/ 1 w 18"/>
                <a:gd name="T19" fmla="*/ 3 h 10"/>
                <a:gd name="T20" fmla="*/ 2 w 18"/>
                <a:gd name="T21" fmla="*/ 3 h 10"/>
                <a:gd name="T22" fmla="*/ 3 w 18"/>
                <a:gd name="T23" fmla="*/ 2 h 10"/>
                <a:gd name="T24" fmla="*/ 4 w 18"/>
                <a:gd name="T25" fmla="*/ 2 h 10"/>
                <a:gd name="T26" fmla="*/ 5 w 18"/>
                <a:gd name="T27" fmla="*/ 1 h 10"/>
                <a:gd name="T28" fmla="*/ 6 w 18"/>
                <a:gd name="T29" fmla="*/ 1 h 10"/>
                <a:gd name="T30" fmla="*/ 7 w 18"/>
                <a:gd name="T31" fmla="*/ 1 h 10"/>
                <a:gd name="T32" fmla="*/ 8 w 18"/>
                <a:gd name="T33" fmla="*/ 0 h 10"/>
                <a:gd name="T34" fmla="*/ 9 w 18"/>
                <a:gd name="T35" fmla="*/ 0 h 10"/>
                <a:gd name="T36" fmla="*/ 10 w 18"/>
                <a:gd name="T37" fmla="*/ 0 h 10"/>
                <a:gd name="T38" fmla="*/ 12 w 18"/>
                <a:gd name="T39" fmla="*/ 0 h 10"/>
                <a:gd name="T40" fmla="*/ 13 w 18"/>
                <a:gd name="T41" fmla="*/ 0 h 10"/>
                <a:gd name="T42" fmla="*/ 14 w 18"/>
                <a:gd name="T43" fmla="*/ 1 h 10"/>
                <a:gd name="T44" fmla="*/ 15 w 18"/>
                <a:gd name="T45" fmla="*/ 1 h 10"/>
                <a:gd name="T46" fmla="*/ 15 w 18"/>
                <a:gd name="T47" fmla="*/ 1 h 10"/>
                <a:gd name="T48" fmla="*/ 16 w 18"/>
                <a:gd name="T49" fmla="*/ 2 h 10"/>
                <a:gd name="T50" fmla="*/ 17 w 18"/>
                <a:gd name="T51" fmla="*/ 2 h 10"/>
                <a:gd name="T52" fmla="*/ 18 w 18"/>
                <a:gd name="T53" fmla="*/ 3 h 10"/>
                <a:gd name="T54" fmla="*/ 18 w 18"/>
                <a:gd name="T55" fmla="*/ 3 h 10"/>
                <a:gd name="T56" fmla="*/ 18 w 18"/>
                <a:gd name="T57" fmla="*/ 4 h 10"/>
                <a:gd name="T58" fmla="*/ 18 w 18"/>
                <a:gd name="T59" fmla="*/ 5 h 10"/>
                <a:gd name="T60" fmla="*/ 18 w 18"/>
                <a:gd name="T61" fmla="*/ 6 h 10"/>
                <a:gd name="T62" fmla="*/ 18 w 18"/>
                <a:gd name="T63" fmla="*/ 6 h 10"/>
                <a:gd name="T64" fmla="*/ 17 w 18"/>
                <a:gd name="T65" fmla="*/ 7 h 10"/>
                <a:gd name="T66" fmla="*/ 17 w 18"/>
                <a:gd name="T67" fmla="*/ 7 h 10"/>
                <a:gd name="T68" fmla="*/ 16 w 18"/>
                <a:gd name="T69" fmla="*/ 8 h 10"/>
                <a:gd name="T70" fmla="*/ 15 w 18"/>
                <a:gd name="T71" fmla="*/ 9 h 10"/>
                <a:gd name="T72" fmla="*/ 14 w 18"/>
                <a:gd name="T73" fmla="*/ 9 h 10"/>
                <a:gd name="T74" fmla="*/ 13 w 18"/>
                <a:gd name="T75" fmla="*/ 10 h 10"/>
                <a:gd name="T76" fmla="*/ 12 w 18"/>
                <a:gd name="T77" fmla="*/ 10 h 10"/>
                <a:gd name="T78" fmla="*/ 11 w 18"/>
                <a:gd name="T79" fmla="*/ 10 h 10"/>
                <a:gd name="T80" fmla="*/ 10 w 18"/>
                <a:gd name="T81" fmla="*/ 10 h 10"/>
                <a:gd name="T82" fmla="*/ 9 w 18"/>
                <a:gd name="T83" fmla="*/ 10 h 10"/>
                <a:gd name="T84" fmla="*/ 8 w 18"/>
                <a:gd name="T85" fmla="*/ 10 h 10"/>
                <a:gd name="T86" fmla="*/ 6 w 18"/>
                <a:gd name="T87" fmla="*/ 10 h 10"/>
                <a:gd name="T88" fmla="*/ 5 w 18"/>
                <a:gd name="T89" fmla="*/ 10 h 10"/>
                <a:gd name="T90" fmla="*/ 4 w 18"/>
                <a:gd name="T91" fmla="*/ 10 h 10"/>
                <a:gd name="T92" fmla="*/ 3 w 18"/>
                <a:gd name="T93" fmla="*/ 10 h 10"/>
                <a:gd name="T94" fmla="*/ 2 w 18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2" y="9"/>
                  </a:move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0" name="Freeform 195"/>
            <p:cNvSpPr>
              <a:spLocks/>
            </p:cNvSpPr>
            <p:nvPr/>
          </p:nvSpPr>
          <p:spPr bwMode="auto">
            <a:xfrm>
              <a:off x="903287" y="4464051"/>
              <a:ext cx="28575" cy="15875"/>
            </a:xfrm>
            <a:custGeom>
              <a:avLst/>
              <a:gdLst>
                <a:gd name="T0" fmla="*/ 2 w 18"/>
                <a:gd name="T1" fmla="*/ 9 h 10"/>
                <a:gd name="T2" fmla="*/ 1 w 18"/>
                <a:gd name="T3" fmla="*/ 8 h 10"/>
                <a:gd name="T4" fmla="*/ 1 w 18"/>
                <a:gd name="T5" fmla="*/ 8 h 10"/>
                <a:gd name="T6" fmla="*/ 0 w 18"/>
                <a:gd name="T7" fmla="*/ 7 h 10"/>
                <a:gd name="T8" fmla="*/ 0 w 18"/>
                <a:gd name="T9" fmla="*/ 7 h 10"/>
                <a:gd name="T10" fmla="*/ 0 w 18"/>
                <a:gd name="T11" fmla="*/ 6 h 10"/>
                <a:gd name="T12" fmla="*/ 0 w 18"/>
                <a:gd name="T13" fmla="*/ 5 h 10"/>
                <a:gd name="T14" fmla="*/ 0 w 18"/>
                <a:gd name="T15" fmla="*/ 4 h 10"/>
                <a:gd name="T16" fmla="*/ 1 w 18"/>
                <a:gd name="T17" fmla="*/ 4 h 10"/>
                <a:gd name="T18" fmla="*/ 1 w 18"/>
                <a:gd name="T19" fmla="*/ 3 h 10"/>
                <a:gd name="T20" fmla="*/ 2 w 18"/>
                <a:gd name="T21" fmla="*/ 3 h 10"/>
                <a:gd name="T22" fmla="*/ 3 w 18"/>
                <a:gd name="T23" fmla="*/ 2 h 10"/>
                <a:gd name="T24" fmla="*/ 4 w 18"/>
                <a:gd name="T25" fmla="*/ 2 h 10"/>
                <a:gd name="T26" fmla="*/ 5 w 18"/>
                <a:gd name="T27" fmla="*/ 1 h 10"/>
                <a:gd name="T28" fmla="*/ 6 w 18"/>
                <a:gd name="T29" fmla="*/ 1 h 10"/>
                <a:gd name="T30" fmla="*/ 7 w 18"/>
                <a:gd name="T31" fmla="*/ 1 h 10"/>
                <a:gd name="T32" fmla="*/ 8 w 18"/>
                <a:gd name="T33" fmla="*/ 1 h 10"/>
                <a:gd name="T34" fmla="*/ 9 w 18"/>
                <a:gd name="T35" fmla="*/ 0 h 10"/>
                <a:gd name="T36" fmla="*/ 11 w 18"/>
                <a:gd name="T37" fmla="*/ 0 h 10"/>
                <a:gd name="T38" fmla="*/ 12 w 18"/>
                <a:gd name="T39" fmla="*/ 1 h 10"/>
                <a:gd name="T40" fmla="*/ 13 w 18"/>
                <a:gd name="T41" fmla="*/ 1 h 10"/>
                <a:gd name="T42" fmla="*/ 14 w 18"/>
                <a:gd name="T43" fmla="*/ 1 h 10"/>
                <a:gd name="T44" fmla="*/ 15 w 18"/>
                <a:gd name="T45" fmla="*/ 1 h 10"/>
                <a:gd name="T46" fmla="*/ 16 w 18"/>
                <a:gd name="T47" fmla="*/ 1 h 10"/>
                <a:gd name="T48" fmla="*/ 16 w 18"/>
                <a:gd name="T49" fmla="*/ 2 h 10"/>
                <a:gd name="T50" fmla="*/ 17 w 18"/>
                <a:gd name="T51" fmla="*/ 2 h 10"/>
                <a:gd name="T52" fmla="*/ 17 w 18"/>
                <a:gd name="T53" fmla="*/ 3 h 10"/>
                <a:gd name="T54" fmla="*/ 18 w 18"/>
                <a:gd name="T55" fmla="*/ 3 h 10"/>
                <a:gd name="T56" fmla="*/ 18 w 18"/>
                <a:gd name="T57" fmla="*/ 4 h 10"/>
                <a:gd name="T58" fmla="*/ 18 w 18"/>
                <a:gd name="T59" fmla="*/ 5 h 10"/>
                <a:gd name="T60" fmla="*/ 18 w 18"/>
                <a:gd name="T61" fmla="*/ 5 h 10"/>
                <a:gd name="T62" fmla="*/ 17 w 18"/>
                <a:gd name="T63" fmla="*/ 6 h 10"/>
                <a:gd name="T64" fmla="*/ 17 w 18"/>
                <a:gd name="T65" fmla="*/ 7 h 10"/>
                <a:gd name="T66" fmla="*/ 16 w 18"/>
                <a:gd name="T67" fmla="*/ 7 h 10"/>
                <a:gd name="T68" fmla="*/ 16 w 18"/>
                <a:gd name="T69" fmla="*/ 8 h 10"/>
                <a:gd name="T70" fmla="*/ 15 w 18"/>
                <a:gd name="T71" fmla="*/ 8 h 10"/>
                <a:gd name="T72" fmla="*/ 14 w 18"/>
                <a:gd name="T73" fmla="*/ 9 h 10"/>
                <a:gd name="T74" fmla="*/ 13 w 18"/>
                <a:gd name="T75" fmla="*/ 9 h 10"/>
                <a:gd name="T76" fmla="*/ 12 w 18"/>
                <a:gd name="T77" fmla="*/ 10 h 10"/>
                <a:gd name="T78" fmla="*/ 11 w 18"/>
                <a:gd name="T79" fmla="*/ 10 h 10"/>
                <a:gd name="T80" fmla="*/ 9 w 18"/>
                <a:gd name="T81" fmla="*/ 10 h 10"/>
                <a:gd name="T82" fmla="*/ 8 w 18"/>
                <a:gd name="T83" fmla="*/ 10 h 10"/>
                <a:gd name="T84" fmla="*/ 7 w 18"/>
                <a:gd name="T85" fmla="*/ 10 h 10"/>
                <a:gd name="T86" fmla="*/ 6 w 18"/>
                <a:gd name="T87" fmla="*/ 10 h 10"/>
                <a:gd name="T88" fmla="*/ 5 w 18"/>
                <a:gd name="T89" fmla="*/ 10 h 10"/>
                <a:gd name="T90" fmla="*/ 4 w 18"/>
                <a:gd name="T91" fmla="*/ 10 h 10"/>
                <a:gd name="T92" fmla="*/ 3 w 18"/>
                <a:gd name="T93" fmla="*/ 9 h 10"/>
                <a:gd name="T94" fmla="*/ 2 w 18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2" y="9"/>
                  </a:move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1" name="Freeform 196"/>
            <p:cNvSpPr>
              <a:spLocks/>
            </p:cNvSpPr>
            <p:nvPr/>
          </p:nvSpPr>
          <p:spPr bwMode="auto">
            <a:xfrm>
              <a:off x="409575" y="4191001"/>
              <a:ext cx="26988" cy="14288"/>
            </a:xfrm>
            <a:custGeom>
              <a:avLst/>
              <a:gdLst>
                <a:gd name="T0" fmla="*/ 1 w 17"/>
                <a:gd name="T1" fmla="*/ 8 h 9"/>
                <a:gd name="T2" fmla="*/ 1 w 17"/>
                <a:gd name="T3" fmla="*/ 7 h 9"/>
                <a:gd name="T4" fmla="*/ 0 w 17"/>
                <a:gd name="T5" fmla="*/ 7 h 9"/>
                <a:gd name="T6" fmla="*/ 0 w 17"/>
                <a:gd name="T7" fmla="*/ 6 h 9"/>
                <a:gd name="T8" fmla="*/ 0 w 17"/>
                <a:gd name="T9" fmla="*/ 6 h 9"/>
                <a:gd name="T10" fmla="*/ 0 w 17"/>
                <a:gd name="T11" fmla="*/ 5 h 9"/>
                <a:gd name="T12" fmla="*/ 0 w 17"/>
                <a:gd name="T13" fmla="*/ 4 h 9"/>
                <a:gd name="T14" fmla="*/ 0 w 17"/>
                <a:gd name="T15" fmla="*/ 4 h 9"/>
                <a:gd name="T16" fmla="*/ 1 w 17"/>
                <a:gd name="T17" fmla="*/ 3 h 9"/>
                <a:gd name="T18" fmla="*/ 1 w 17"/>
                <a:gd name="T19" fmla="*/ 3 h 9"/>
                <a:gd name="T20" fmla="*/ 2 w 17"/>
                <a:gd name="T21" fmla="*/ 2 h 9"/>
                <a:gd name="T22" fmla="*/ 3 w 17"/>
                <a:gd name="T23" fmla="*/ 2 h 9"/>
                <a:gd name="T24" fmla="*/ 4 w 17"/>
                <a:gd name="T25" fmla="*/ 1 h 9"/>
                <a:gd name="T26" fmla="*/ 5 w 17"/>
                <a:gd name="T27" fmla="*/ 1 h 9"/>
                <a:gd name="T28" fmla="*/ 6 w 17"/>
                <a:gd name="T29" fmla="*/ 0 h 9"/>
                <a:gd name="T30" fmla="*/ 7 w 17"/>
                <a:gd name="T31" fmla="*/ 0 h 9"/>
                <a:gd name="T32" fmla="*/ 8 w 17"/>
                <a:gd name="T33" fmla="*/ 0 h 9"/>
                <a:gd name="T34" fmla="*/ 9 w 17"/>
                <a:gd name="T35" fmla="*/ 0 h 9"/>
                <a:gd name="T36" fmla="*/ 10 w 17"/>
                <a:gd name="T37" fmla="*/ 0 h 9"/>
                <a:gd name="T38" fmla="*/ 11 w 17"/>
                <a:gd name="T39" fmla="*/ 0 h 9"/>
                <a:gd name="T40" fmla="*/ 12 w 17"/>
                <a:gd name="T41" fmla="*/ 0 h 9"/>
                <a:gd name="T42" fmla="*/ 13 w 17"/>
                <a:gd name="T43" fmla="*/ 0 h 9"/>
                <a:gd name="T44" fmla="*/ 14 w 17"/>
                <a:gd name="T45" fmla="*/ 1 h 9"/>
                <a:gd name="T46" fmla="*/ 15 w 17"/>
                <a:gd name="T47" fmla="*/ 1 h 9"/>
                <a:gd name="T48" fmla="*/ 15 w 17"/>
                <a:gd name="T49" fmla="*/ 1 h 9"/>
                <a:gd name="T50" fmla="*/ 16 w 17"/>
                <a:gd name="T51" fmla="*/ 2 h 9"/>
                <a:gd name="T52" fmla="*/ 17 w 17"/>
                <a:gd name="T53" fmla="*/ 2 h 9"/>
                <a:gd name="T54" fmla="*/ 17 w 17"/>
                <a:gd name="T55" fmla="*/ 3 h 9"/>
                <a:gd name="T56" fmla="*/ 17 w 17"/>
                <a:gd name="T57" fmla="*/ 3 h 9"/>
                <a:gd name="T58" fmla="*/ 17 w 17"/>
                <a:gd name="T59" fmla="*/ 4 h 9"/>
                <a:gd name="T60" fmla="*/ 17 w 17"/>
                <a:gd name="T61" fmla="*/ 5 h 9"/>
                <a:gd name="T62" fmla="*/ 17 w 17"/>
                <a:gd name="T63" fmla="*/ 5 h 9"/>
                <a:gd name="T64" fmla="*/ 16 w 17"/>
                <a:gd name="T65" fmla="*/ 6 h 9"/>
                <a:gd name="T66" fmla="*/ 15 w 17"/>
                <a:gd name="T67" fmla="*/ 6 h 9"/>
                <a:gd name="T68" fmla="*/ 15 w 17"/>
                <a:gd name="T69" fmla="*/ 7 h 9"/>
                <a:gd name="T70" fmla="*/ 14 w 17"/>
                <a:gd name="T71" fmla="*/ 7 h 9"/>
                <a:gd name="T72" fmla="*/ 13 w 17"/>
                <a:gd name="T73" fmla="*/ 8 h 9"/>
                <a:gd name="T74" fmla="*/ 12 w 17"/>
                <a:gd name="T75" fmla="*/ 8 h 9"/>
                <a:gd name="T76" fmla="*/ 11 w 17"/>
                <a:gd name="T77" fmla="*/ 9 h 9"/>
                <a:gd name="T78" fmla="*/ 10 w 17"/>
                <a:gd name="T79" fmla="*/ 9 h 9"/>
                <a:gd name="T80" fmla="*/ 9 w 17"/>
                <a:gd name="T81" fmla="*/ 9 h 9"/>
                <a:gd name="T82" fmla="*/ 7 w 17"/>
                <a:gd name="T83" fmla="*/ 9 h 9"/>
                <a:gd name="T84" fmla="*/ 6 w 17"/>
                <a:gd name="T85" fmla="*/ 9 h 9"/>
                <a:gd name="T86" fmla="*/ 5 w 17"/>
                <a:gd name="T87" fmla="*/ 9 h 9"/>
                <a:gd name="T88" fmla="*/ 4 w 17"/>
                <a:gd name="T89" fmla="*/ 9 h 9"/>
                <a:gd name="T90" fmla="*/ 3 w 17"/>
                <a:gd name="T91" fmla="*/ 9 h 9"/>
                <a:gd name="T92" fmla="*/ 2 w 17"/>
                <a:gd name="T93" fmla="*/ 8 h 9"/>
                <a:gd name="T94" fmla="*/ 2 w 17"/>
                <a:gd name="T9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9">
                  <a:moveTo>
                    <a:pt x="2" y="8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2" name="Freeform 197"/>
            <p:cNvSpPr>
              <a:spLocks/>
            </p:cNvSpPr>
            <p:nvPr/>
          </p:nvSpPr>
          <p:spPr bwMode="auto">
            <a:xfrm>
              <a:off x="766762" y="4705351"/>
              <a:ext cx="30163" cy="17463"/>
            </a:xfrm>
            <a:custGeom>
              <a:avLst/>
              <a:gdLst>
                <a:gd name="T0" fmla="*/ 2 w 19"/>
                <a:gd name="T1" fmla="*/ 9 h 11"/>
                <a:gd name="T2" fmla="*/ 1 w 19"/>
                <a:gd name="T3" fmla="*/ 9 h 11"/>
                <a:gd name="T4" fmla="*/ 1 w 19"/>
                <a:gd name="T5" fmla="*/ 8 h 11"/>
                <a:gd name="T6" fmla="*/ 1 w 19"/>
                <a:gd name="T7" fmla="*/ 8 h 11"/>
                <a:gd name="T8" fmla="*/ 0 w 19"/>
                <a:gd name="T9" fmla="*/ 7 h 11"/>
                <a:gd name="T10" fmla="*/ 0 w 19"/>
                <a:gd name="T11" fmla="*/ 7 h 11"/>
                <a:gd name="T12" fmla="*/ 0 w 19"/>
                <a:gd name="T13" fmla="*/ 6 h 11"/>
                <a:gd name="T14" fmla="*/ 1 w 19"/>
                <a:gd name="T15" fmla="*/ 5 h 11"/>
                <a:gd name="T16" fmla="*/ 1 w 19"/>
                <a:gd name="T17" fmla="*/ 4 h 11"/>
                <a:gd name="T18" fmla="*/ 2 w 19"/>
                <a:gd name="T19" fmla="*/ 4 h 11"/>
                <a:gd name="T20" fmla="*/ 3 w 19"/>
                <a:gd name="T21" fmla="*/ 3 h 11"/>
                <a:gd name="T22" fmla="*/ 3 w 19"/>
                <a:gd name="T23" fmla="*/ 3 h 11"/>
                <a:gd name="T24" fmla="*/ 4 w 19"/>
                <a:gd name="T25" fmla="*/ 2 h 11"/>
                <a:gd name="T26" fmla="*/ 5 w 19"/>
                <a:gd name="T27" fmla="*/ 2 h 11"/>
                <a:gd name="T28" fmla="*/ 6 w 19"/>
                <a:gd name="T29" fmla="*/ 1 h 11"/>
                <a:gd name="T30" fmla="*/ 8 w 19"/>
                <a:gd name="T31" fmla="*/ 1 h 11"/>
                <a:gd name="T32" fmla="*/ 9 w 19"/>
                <a:gd name="T33" fmla="*/ 1 h 11"/>
                <a:gd name="T34" fmla="*/ 10 w 19"/>
                <a:gd name="T35" fmla="*/ 0 h 11"/>
                <a:gd name="T36" fmla="*/ 11 w 19"/>
                <a:gd name="T37" fmla="*/ 0 h 11"/>
                <a:gd name="T38" fmla="*/ 12 w 19"/>
                <a:gd name="T39" fmla="*/ 0 h 11"/>
                <a:gd name="T40" fmla="*/ 13 w 19"/>
                <a:gd name="T41" fmla="*/ 1 h 11"/>
                <a:gd name="T42" fmla="*/ 14 w 19"/>
                <a:gd name="T43" fmla="*/ 1 h 11"/>
                <a:gd name="T44" fmla="*/ 16 w 19"/>
                <a:gd name="T45" fmla="*/ 1 h 11"/>
                <a:gd name="T46" fmla="*/ 16 w 19"/>
                <a:gd name="T47" fmla="*/ 2 h 11"/>
                <a:gd name="T48" fmla="*/ 17 w 19"/>
                <a:gd name="T49" fmla="*/ 2 h 11"/>
                <a:gd name="T50" fmla="*/ 18 w 19"/>
                <a:gd name="T51" fmla="*/ 3 h 11"/>
                <a:gd name="T52" fmla="*/ 18 w 19"/>
                <a:gd name="T53" fmla="*/ 3 h 11"/>
                <a:gd name="T54" fmla="*/ 18 w 19"/>
                <a:gd name="T55" fmla="*/ 4 h 11"/>
                <a:gd name="T56" fmla="*/ 19 w 19"/>
                <a:gd name="T57" fmla="*/ 4 h 11"/>
                <a:gd name="T58" fmla="*/ 19 w 19"/>
                <a:gd name="T59" fmla="*/ 5 h 11"/>
                <a:gd name="T60" fmla="*/ 18 w 19"/>
                <a:gd name="T61" fmla="*/ 6 h 11"/>
                <a:gd name="T62" fmla="*/ 18 w 19"/>
                <a:gd name="T63" fmla="*/ 7 h 11"/>
                <a:gd name="T64" fmla="*/ 18 w 19"/>
                <a:gd name="T65" fmla="*/ 7 h 11"/>
                <a:gd name="T66" fmla="*/ 17 w 19"/>
                <a:gd name="T67" fmla="*/ 8 h 11"/>
                <a:gd name="T68" fmla="*/ 16 w 19"/>
                <a:gd name="T69" fmla="*/ 8 h 11"/>
                <a:gd name="T70" fmla="*/ 16 w 19"/>
                <a:gd name="T71" fmla="*/ 9 h 11"/>
                <a:gd name="T72" fmla="*/ 14 w 19"/>
                <a:gd name="T73" fmla="*/ 9 h 11"/>
                <a:gd name="T74" fmla="*/ 13 w 19"/>
                <a:gd name="T75" fmla="*/ 10 h 11"/>
                <a:gd name="T76" fmla="*/ 12 w 19"/>
                <a:gd name="T77" fmla="*/ 10 h 11"/>
                <a:gd name="T78" fmla="*/ 11 w 19"/>
                <a:gd name="T79" fmla="*/ 11 h 11"/>
                <a:gd name="T80" fmla="*/ 10 w 19"/>
                <a:gd name="T81" fmla="*/ 11 h 11"/>
                <a:gd name="T82" fmla="*/ 9 w 19"/>
                <a:gd name="T83" fmla="*/ 11 h 11"/>
                <a:gd name="T84" fmla="*/ 8 w 19"/>
                <a:gd name="T85" fmla="*/ 11 h 11"/>
                <a:gd name="T86" fmla="*/ 7 w 19"/>
                <a:gd name="T87" fmla="*/ 11 h 11"/>
                <a:gd name="T88" fmla="*/ 5 w 19"/>
                <a:gd name="T89" fmla="*/ 11 h 11"/>
                <a:gd name="T90" fmla="*/ 4 w 19"/>
                <a:gd name="T91" fmla="*/ 11 h 11"/>
                <a:gd name="T92" fmla="*/ 3 w 19"/>
                <a:gd name="T93" fmla="*/ 10 h 11"/>
                <a:gd name="T94" fmla="*/ 3 w 19"/>
                <a:gd name="T9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1">
                  <a:moveTo>
                    <a:pt x="3" y="10"/>
                  </a:move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3" name="Freeform 198"/>
            <p:cNvSpPr>
              <a:spLocks/>
            </p:cNvSpPr>
            <p:nvPr/>
          </p:nvSpPr>
          <p:spPr bwMode="auto">
            <a:xfrm>
              <a:off x="438150" y="4516438"/>
              <a:ext cx="28575" cy="15875"/>
            </a:xfrm>
            <a:custGeom>
              <a:avLst/>
              <a:gdLst>
                <a:gd name="T0" fmla="*/ 2 w 18"/>
                <a:gd name="T1" fmla="*/ 9 h 10"/>
                <a:gd name="T2" fmla="*/ 1 w 18"/>
                <a:gd name="T3" fmla="*/ 8 h 10"/>
                <a:gd name="T4" fmla="*/ 1 w 18"/>
                <a:gd name="T5" fmla="*/ 7 h 10"/>
                <a:gd name="T6" fmla="*/ 0 w 18"/>
                <a:gd name="T7" fmla="*/ 7 h 10"/>
                <a:gd name="T8" fmla="*/ 0 w 18"/>
                <a:gd name="T9" fmla="*/ 6 h 10"/>
                <a:gd name="T10" fmla="*/ 0 w 18"/>
                <a:gd name="T11" fmla="*/ 6 h 10"/>
                <a:gd name="T12" fmla="*/ 0 w 18"/>
                <a:gd name="T13" fmla="*/ 5 h 10"/>
                <a:gd name="T14" fmla="*/ 1 w 18"/>
                <a:gd name="T15" fmla="*/ 4 h 10"/>
                <a:gd name="T16" fmla="*/ 1 w 18"/>
                <a:gd name="T17" fmla="*/ 4 h 10"/>
                <a:gd name="T18" fmla="*/ 2 w 18"/>
                <a:gd name="T19" fmla="*/ 3 h 10"/>
                <a:gd name="T20" fmla="*/ 2 w 18"/>
                <a:gd name="T21" fmla="*/ 2 h 10"/>
                <a:gd name="T22" fmla="*/ 3 w 18"/>
                <a:gd name="T23" fmla="*/ 2 h 10"/>
                <a:gd name="T24" fmla="*/ 4 w 18"/>
                <a:gd name="T25" fmla="*/ 1 h 10"/>
                <a:gd name="T26" fmla="*/ 5 w 18"/>
                <a:gd name="T27" fmla="*/ 1 h 10"/>
                <a:gd name="T28" fmla="*/ 6 w 18"/>
                <a:gd name="T29" fmla="*/ 1 h 10"/>
                <a:gd name="T30" fmla="*/ 8 w 18"/>
                <a:gd name="T31" fmla="*/ 0 h 10"/>
                <a:gd name="T32" fmla="*/ 9 w 18"/>
                <a:gd name="T33" fmla="*/ 0 h 10"/>
                <a:gd name="T34" fmla="*/ 10 w 18"/>
                <a:gd name="T35" fmla="*/ 0 h 10"/>
                <a:gd name="T36" fmla="*/ 11 w 18"/>
                <a:gd name="T37" fmla="*/ 0 h 10"/>
                <a:gd name="T38" fmla="*/ 12 w 18"/>
                <a:gd name="T39" fmla="*/ 0 h 10"/>
                <a:gd name="T40" fmla="*/ 13 w 18"/>
                <a:gd name="T41" fmla="*/ 0 h 10"/>
                <a:gd name="T42" fmla="*/ 14 w 18"/>
                <a:gd name="T43" fmla="*/ 0 h 10"/>
                <a:gd name="T44" fmla="*/ 15 w 18"/>
                <a:gd name="T45" fmla="*/ 1 h 10"/>
                <a:gd name="T46" fmla="*/ 16 w 18"/>
                <a:gd name="T47" fmla="*/ 1 h 10"/>
                <a:gd name="T48" fmla="*/ 17 w 18"/>
                <a:gd name="T49" fmla="*/ 2 h 10"/>
                <a:gd name="T50" fmla="*/ 17 w 18"/>
                <a:gd name="T51" fmla="*/ 2 h 10"/>
                <a:gd name="T52" fmla="*/ 18 w 18"/>
                <a:gd name="T53" fmla="*/ 3 h 10"/>
                <a:gd name="T54" fmla="*/ 18 w 18"/>
                <a:gd name="T55" fmla="*/ 3 h 10"/>
                <a:gd name="T56" fmla="*/ 18 w 18"/>
                <a:gd name="T57" fmla="*/ 4 h 10"/>
                <a:gd name="T58" fmla="*/ 18 w 18"/>
                <a:gd name="T59" fmla="*/ 5 h 10"/>
                <a:gd name="T60" fmla="*/ 18 w 18"/>
                <a:gd name="T61" fmla="*/ 5 h 10"/>
                <a:gd name="T62" fmla="*/ 18 w 18"/>
                <a:gd name="T63" fmla="*/ 6 h 10"/>
                <a:gd name="T64" fmla="*/ 17 w 18"/>
                <a:gd name="T65" fmla="*/ 6 h 10"/>
                <a:gd name="T66" fmla="*/ 17 w 18"/>
                <a:gd name="T67" fmla="*/ 7 h 10"/>
                <a:gd name="T68" fmla="*/ 16 w 18"/>
                <a:gd name="T69" fmla="*/ 8 h 10"/>
                <a:gd name="T70" fmla="*/ 15 w 18"/>
                <a:gd name="T71" fmla="*/ 8 h 10"/>
                <a:gd name="T72" fmla="*/ 14 w 18"/>
                <a:gd name="T73" fmla="*/ 9 h 10"/>
                <a:gd name="T74" fmla="*/ 13 w 18"/>
                <a:gd name="T75" fmla="*/ 9 h 10"/>
                <a:gd name="T76" fmla="*/ 12 w 18"/>
                <a:gd name="T77" fmla="*/ 9 h 10"/>
                <a:gd name="T78" fmla="*/ 11 w 18"/>
                <a:gd name="T79" fmla="*/ 10 h 10"/>
                <a:gd name="T80" fmla="*/ 10 w 18"/>
                <a:gd name="T81" fmla="*/ 10 h 10"/>
                <a:gd name="T82" fmla="*/ 8 w 18"/>
                <a:gd name="T83" fmla="*/ 10 h 10"/>
                <a:gd name="T84" fmla="*/ 7 w 18"/>
                <a:gd name="T85" fmla="*/ 10 h 10"/>
                <a:gd name="T86" fmla="*/ 6 w 18"/>
                <a:gd name="T87" fmla="*/ 10 h 10"/>
                <a:gd name="T88" fmla="*/ 5 w 18"/>
                <a:gd name="T89" fmla="*/ 10 h 10"/>
                <a:gd name="T90" fmla="*/ 4 w 18"/>
                <a:gd name="T91" fmla="*/ 10 h 10"/>
                <a:gd name="T92" fmla="*/ 3 w 18"/>
                <a:gd name="T93" fmla="*/ 9 h 10"/>
                <a:gd name="T94" fmla="*/ 2 w 18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2" y="9"/>
                  </a:move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4" name="Freeform 199"/>
            <p:cNvSpPr>
              <a:spLocks/>
            </p:cNvSpPr>
            <p:nvPr/>
          </p:nvSpPr>
          <p:spPr bwMode="auto">
            <a:xfrm>
              <a:off x="1073150" y="4533901"/>
              <a:ext cx="28575" cy="17463"/>
            </a:xfrm>
            <a:custGeom>
              <a:avLst/>
              <a:gdLst>
                <a:gd name="T0" fmla="*/ 2 w 18"/>
                <a:gd name="T1" fmla="*/ 9 h 11"/>
                <a:gd name="T2" fmla="*/ 1 w 18"/>
                <a:gd name="T3" fmla="*/ 8 h 11"/>
                <a:gd name="T4" fmla="*/ 0 w 18"/>
                <a:gd name="T5" fmla="*/ 8 h 11"/>
                <a:gd name="T6" fmla="*/ 0 w 18"/>
                <a:gd name="T7" fmla="*/ 7 h 11"/>
                <a:gd name="T8" fmla="*/ 0 w 18"/>
                <a:gd name="T9" fmla="*/ 7 h 11"/>
                <a:gd name="T10" fmla="*/ 0 w 18"/>
                <a:gd name="T11" fmla="*/ 6 h 11"/>
                <a:gd name="T12" fmla="*/ 0 w 18"/>
                <a:gd name="T13" fmla="*/ 5 h 11"/>
                <a:gd name="T14" fmla="*/ 0 w 18"/>
                <a:gd name="T15" fmla="*/ 5 h 11"/>
                <a:gd name="T16" fmla="*/ 1 w 18"/>
                <a:gd name="T17" fmla="*/ 4 h 11"/>
                <a:gd name="T18" fmla="*/ 1 w 18"/>
                <a:gd name="T19" fmla="*/ 3 h 11"/>
                <a:gd name="T20" fmla="*/ 2 w 18"/>
                <a:gd name="T21" fmla="*/ 3 h 11"/>
                <a:gd name="T22" fmla="*/ 3 w 18"/>
                <a:gd name="T23" fmla="*/ 2 h 11"/>
                <a:gd name="T24" fmla="*/ 4 w 18"/>
                <a:gd name="T25" fmla="*/ 2 h 11"/>
                <a:gd name="T26" fmla="*/ 4 w 18"/>
                <a:gd name="T27" fmla="*/ 2 h 11"/>
                <a:gd name="T28" fmla="*/ 6 w 18"/>
                <a:gd name="T29" fmla="*/ 1 h 11"/>
                <a:gd name="T30" fmla="*/ 7 w 18"/>
                <a:gd name="T31" fmla="*/ 1 h 11"/>
                <a:gd name="T32" fmla="*/ 8 w 18"/>
                <a:gd name="T33" fmla="*/ 0 h 11"/>
                <a:gd name="T34" fmla="*/ 9 w 18"/>
                <a:gd name="T35" fmla="*/ 0 h 11"/>
                <a:gd name="T36" fmla="*/ 10 w 18"/>
                <a:gd name="T37" fmla="*/ 0 h 11"/>
                <a:gd name="T38" fmla="*/ 11 w 18"/>
                <a:gd name="T39" fmla="*/ 0 h 11"/>
                <a:gd name="T40" fmla="*/ 12 w 18"/>
                <a:gd name="T41" fmla="*/ 1 h 11"/>
                <a:gd name="T42" fmla="*/ 13 w 18"/>
                <a:gd name="T43" fmla="*/ 1 h 11"/>
                <a:gd name="T44" fmla="*/ 15 w 18"/>
                <a:gd name="T45" fmla="*/ 1 h 11"/>
                <a:gd name="T46" fmla="*/ 15 w 18"/>
                <a:gd name="T47" fmla="*/ 2 h 11"/>
                <a:gd name="T48" fmla="*/ 16 w 18"/>
                <a:gd name="T49" fmla="*/ 2 h 11"/>
                <a:gd name="T50" fmla="*/ 17 w 18"/>
                <a:gd name="T51" fmla="*/ 3 h 11"/>
                <a:gd name="T52" fmla="*/ 17 w 18"/>
                <a:gd name="T53" fmla="*/ 3 h 11"/>
                <a:gd name="T54" fmla="*/ 18 w 18"/>
                <a:gd name="T55" fmla="*/ 4 h 11"/>
                <a:gd name="T56" fmla="*/ 18 w 18"/>
                <a:gd name="T57" fmla="*/ 4 h 11"/>
                <a:gd name="T58" fmla="*/ 18 w 18"/>
                <a:gd name="T59" fmla="*/ 5 h 11"/>
                <a:gd name="T60" fmla="*/ 18 w 18"/>
                <a:gd name="T61" fmla="*/ 5 h 11"/>
                <a:gd name="T62" fmla="*/ 17 w 18"/>
                <a:gd name="T63" fmla="*/ 6 h 11"/>
                <a:gd name="T64" fmla="*/ 17 w 18"/>
                <a:gd name="T65" fmla="*/ 7 h 11"/>
                <a:gd name="T66" fmla="*/ 16 w 18"/>
                <a:gd name="T67" fmla="*/ 8 h 11"/>
                <a:gd name="T68" fmla="*/ 16 w 18"/>
                <a:gd name="T69" fmla="*/ 8 h 11"/>
                <a:gd name="T70" fmla="*/ 15 w 18"/>
                <a:gd name="T71" fmla="*/ 9 h 11"/>
                <a:gd name="T72" fmla="*/ 14 w 18"/>
                <a:gd name="T73" fmla="*/ 9 h 11"/>
                <a:gd name="T74" fmla="*/ 13 w 18"/>
                <a:gd name="T75" fmla="*/ 9 h 11"/>
                <a:gd name="T76" fmla="*/ 12 w 18"/>
                <a:gd name="T77" fmla="*/ 10 h 11"/>
                <a:gd name="T78" fmla="*/ 11 w 18"/>
                <a:gd name="T79" fmla="*/ 10 h 11"/>
                <a:gd name="T80" fmla="*/ 9 w 18"/>
                <a:gd name="T81" fmla="*/ 10 h 11"/>
                <a:gd name="T82" fmla="*/ 8 w 18"/>
                <a:gd name="T83" fmla="*/ 11 h 11"/>
                <a:gd name="T84" fmla="*/ 7 w 18"/>
                <a:gd name="T85" fmla="*/ 11 h 11"/>
                <a:gd name="T86" fmla="*/ 6 w 18"/>
                <a:gd name="T87" fmla="*/ 10 h 11"/>
                <a:gd name="T88" fmla="*/ 5 w 18"/>
                <a:gd name="T89" fmla="*/ 10 h 11"/>
                <a:gd name="T90" fmla="*/ 4 w 18"/>
                <a:gd name="T91" fmla="*/ 10 h 11"/>
                <a:gd name="T92" fmla="*/ 3 w 18"/>
                <a:gd name="T93" fmla="*/ 10 h 11"/>
                <a:gd name="T94" fmla="*/ 2 w 18"/>
                <a:gd name="T9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1">
                  <a:moveTo>
                    <a:pt x="2" y="9"/>
                  </a:moveTo>
                  <a:lnTo>
                    <a:pt x="2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5" name="Freeform 200"/>
            <p:cNvSpPr>
              <a:spLocks/>
            </p:cNvSpPr>
            <p:nvPr/>
          </p:nvSpPr>
          <p:spPr bwMode="auto">
            <a:xfrm>
              <a:off x="744537" y="4352926"/>
              <a:ext cx="26988" cy="15875"/>
            </a:xfrm>
            <a:custGeom>
              <a:avLst/>
              <a:gdLst>
                <a:gd name="T0" fmla="*/ 1 w 17"/>
                <a:gd name="T1" fmla="*/ 8 h 10"/>
                <a:gd name="T2" fmla="*/ 1 w 17"/>
                <a:gd name="T3" fmla="*/ 8 h 10"/>
                <a:gd name="T4" fmla="*/ 0 w 17"/>
                <a:gd name="T5" fmla="*/ 7 h 10"/>
                <a:gd name="T6" fmla="*/ 0 w 17"/>
                <a:gd name="T7" fmla="*/ 7 h 10"/>
                <a:gd name="T8" fmla="*/ 0 w 17"/>
                <a:gd name="T9" fmla="*/ 6 h 10"/>
                <a:gd name="T10" fmla="*/ 0 w 17"/>
                <a:gd name="T11" fmla="*/ 5 h 10"/>
                <a:gd name="T12" fmla="*/ 0 w 17"/>
                <a:gd name="T13" fmla="*/ 5 h 10"/>
                <a:gd name="T14" fmla="*/ 0 w 17"/>
                <a:gd name="T15" fmla="*/ 4 h 10"/>
                <a:gd name="T16" fmla="*/ 0 w 17"/>
                <a:gd name="T17" fmla="*/ 4 h 10"/>
                <a:gd name="T18" fmla="*/ 1 w 17"/>
                <a:gd name="T19" fmla="*/ 3 h 10"/>
                <a:gd name="T20" fmla="*/ 2 w 17"/>
                <a:gd name="T21" fmla="*/ 2 h 10"/>
                <a:gd name="T22" fmla="*/ 3 w 17"/>
                <a:gd name="T23" fmla="*/ 2 h 10"/>
                <a:gd name="T24" fmla="*/ 3 w 17"/>
                <a:gd name="T25" fmla="*/ 1 h 10"/>
                <a:gd name="T26" fmla="*/ 4 w 17"/>
                <a:gd name="T27" fmla="*/ 1 h 10"/>
                <a:gd name="T28" fmla="*/ 5 w 17"/>
                <a:gd name="T29" fmla="*/ 1 h 10"/>
                <a:gd name="T30" fmla="*/ 6 w 17"/>
                <a:gd name="T31" fmla="*/ 0 h 10"/>
                <a:gd name="T32" fmla="*/ 8 w 17"/>
                <a:gd name="T33" fmla="*/ 0 h 10"/>
                <a:gd name="T34" fmla="*/ 9 w 17"/>
                <a:gd name="T35" fmla="*/ 0 h 10"/>
                <a:gd name="T36" fmla="*/ 10 w 17"/>
                <a:gd name="T37" fmla="*/ 0 h 10"/>
                <a:gd name="T38" fmla="*/ 11 w 17"/>
                <a:gd name="T39" fmla="*/ 0 h 10"/>
                <a:gd name="T40" fmla="*/ 12 w 17"/>
                <a:gd name="T41" fmla="*/ 0 h 10"/>
                <a:gd name="T42" fmla="*/ 13 w 17"/>
                <a:gd name="T43" fmla="*/ 0 h 10"/>
                <a:gd name="T44" fmla="*/ 14 w 17"/>
                <a:gd name="T45" fmla="*/ 1 h 10"/>
                <a:gd name="T46" fmla="*/ 15 w 17"/>
                <a:gd name="T47" fmla="*/ 1 h 10"/>
                <a:gd name="T48" fmla="*/ 16 w 17"/>
                <a:gd name="T49" fmla="*/ 2 h 10"/>
                <a:gd name="T50" fmla="*/ 16 w 17"/>
                <a:gd name="T51" fmla="*/ 2 h 10"/>
                <a:gd name="T52" fmla="*/ 17 w 17"/>
                <a:gd name="T53" fmla="*/ 2 h 10"/>
                <a:gd name="T54" fmla="*/ 17 w 17"/>
                <a:gd name="T55" fmla="*/ 3 h 10"/>
                <a:gd name="T56" fmla="*/ 17 w 17"/>
                <a:gd name="T57" fmla="*/ 4 h 10"/>
                <a:gd name="T58" fmla="*/ 17 w 17"/>
                <a:gd name="T59" fmla="*/ 4 h 10"/>
                <a:gd name="T60" fmla="*/ 17 w 17"/>
                <a:gd name="T61" fmla="*/ 5 h 10"/>
                <a:gd name="T62" fmla="*/ 17 w 17"/>
                <a:gd name="T63" fmla="*/ 6 h 10"/>
                <a:gd name="T64" fmla="*/ 16 w 17"/>
                <a:gd name="T65" fmla="*/ 6 h 10"/>
                <a:gd name="T66" fmla="*/ 16 w 17"/>
                <a:gd name="T67" fmla="*/ 7 h 10"/>
                <a:gd name="T68" fmla="*/ 15 w 17"/>
                <a:gd name="T69" fmla="*/ 8 h 10"/>
                <a:gd name="T70" fmla="*/ 14 w 17"/>
                <a:gd name="T71" fmla="*/ 8 h 10"/>
                <a:gd name="T72" fmla="*/ 13 w 17"/>
                <a:gd name="T73" fmla="*/ 8 h 10"/>
                <a:gd name="T74" fmla="*/ 12 w 17"/>
                <a:gd name="T75" fmla="*/ 9 h 10"/>
                <a:gd name="T76" fmla="*/ 11 w 17"/>
                <a:gd name="T77" fmla="*/ 9 h 10"/>
                <a:gd name="T78" fmla="*/ 10 w 17"/>
                <a:gd name="T79" fmla="*/ 9 h 10"/>
                <a:gd name="T80" fmla="*/ 9 w 17"/>
                <a:gd name="T81" fmla="*/ 9 h 10"/>
                <a:gd name="T82" fmla="*/ 8 w 17"/>
                <a:gd name="T83" fmla="*/ 10 h 10"/>
                <a:gd name="T84" fmla="*/ 7 w 17"/>
                <a:gd name="T85" fmla="*/ 10 h 10"/>
                <a:gd name="T86" fmla="*/ 5 w 17"/>
                <a:gd name="T87" fmla="*/ 10 h 10"/>
                <a:gd name="T88" fmla="*/ 4 w 17"/>
                <a:gd name="T89" fmla="*/ 9 h 10"/>
                <a:gd name="T90" fmla="*/ 4 w 17"/>
                <a:gd name="T91" fmla="*/ 9 h 10"/>
                <a:gd name="T92" fmla="*/ 3 w 17"/>
                <a:gd name="T93" fmla="*/ 9 h 10"/>
                <a:gd name="T94" fmla="*/ 2 w 17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0">
                  <a:moveTo>
                    <a:pt x="2" y="9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6" name="Freeform 218"/>
            <p:cNvSpPr>
              <a:spLocks/>
            </p:cNvSpPr>
            <p:nvPr/>
          </p:nvSpPr>
          <p:spPr bwMode="auto">
            <a:xfrm>
              <a:off x="1479550" y="4733925"/>
              <a:ext cx="28575" cy="17463"/>
            </a:xfrm>
            <a:custGeom>
              <a:avLst/>
              <a:gdLst>
                <a:gd name="T0" fmla="*/ 2 w 18"/>
                <a:gd name="T1" fmla="*/ 9 h 11"/>
                <a:gd name="T2" fmla="*/ 1 w 18"/>
                <a:gd name="T3" fmla="*/ 9 h 11"/>
                <a:gd name="T4" fmla="*/ 1 w 18"/>
                <a:gd name="T5" fmla="*/ 8 h 11"/>
                <a:gd name="T6" fmla="*/ 0 w 18"/>
                <a:gd name="T7" fmla="*/ 8 h 11"/>
                <a:gd name="T8" fmla="*/ 0 w 18"/>
                <a:gd name="T9" fmla="*/ 7 h 11"/>
                <a:gd name="T10" fmla="*/ 0 w 18"/>
                <a:gd name="T11" fmla="*/ 6 h 11"/>
                <a:gd name="T12" fmla="*/ 0 w 18"/>
                <a:gd name="T13" fmla="*/ 5 h 11"/>
                <a:gd name="T14" fmla="*/ 0 w 18"/>
                <a:gd name="T15" fmla="*/ 5 h 11"/>
                <a:gd name="T16" fmla="*/ 0 w 18"/>
                <a:gd name="T17" fmla="*/ 4 h 11"/>
                <a:gd name="T18" fmla="*/ 1 w 18"/>
                <a:gd name="T19" fmla="*/ 3 h 11"/>
                <a:gd name="T20" fmla="*/ 2 w 18"/>
                <a:gd name="T21" fmla="*/ 3 h 11"/>
                <a:gd name="T22" fmla="*/ 2 w 18"/>
                <a:gd name="T23" fmla="*/ 2 h 11"/>
                <a:gd name="T24" fmla="*/ 3 w 18"/>
                <a:gd name="T25" fmla="*/ 2 h 11"/>
                <a:gd name="T26" fmla="*/ 4 w 18"/>
                <a:gd name="T27" fmla="*/ 1 h 11"/>
                <a:gd name="T28" fmla="*/ 5 w 18"/>
                <a:gd name="T29" fmla="*/ 1 h 11"/>
                <a:gd name="T30" fmla="*/ 6 w 18"/>
                <a:gd name="T31" fmla="*/ 1 h 11"/>
                <a:gd name="T32" fmla="*/ 8 w 18"/>
                <a:gd name="T33" fmla="*/ 0 h 11"/>
                <a:gd name="T34" fmla="*/ 9 w 18"/>
                <a:gd name="T35" fmla="*/ 0 h 11"/>
                <a:gd name="T36" fmla="*/ 10 w 18"/>
                <a:gd name="T37" fmla="*/ 0 h 11"/>
                <a:gd name="T38" fmla="*/ 11 w 18"/>
                <a:gd name="T39" fmla="*/ 0 h 11"/>
                <a:gd name="T40" fmla="*/ 12 w 18"/>
                <a:gd name="T41" fmla="*/ 0 h 11"/>
                <a:gd name="T42" fmla="*/ 14 w 18"/>
                <a:gd name="T43" fmla="*/ 1 h 11"/>
                <a:gd name="T44" fmla="*/ 14 w 18"/>
                <a:gd name="T45" fmla="*/ 1 h 11"/>
                <a:gd name="T46" fmla="*/ 15 w 18"/>
                <a:gd name="T47" fmla="*/ 2 h 11"/>
                <a:gd name="T48" fmla="*/ 16 w 18"/>
                <a:gd name="T49" fmla="*/ 2 h 11"/>
                <a:gd name="T50" fmla="*/ 17 w 18"/>
                <a:gd name="T51" fmla="*/ 2 h 11"/>
                <a:gd name="T52" fmla="*/ 17 w 18"/>
                <a:gd name="T53" fmla="*/ 3 h 11"/>
                <a:gd name="T54" fmla="*/ 18 w 18"/>
                <a:gd name="T55" fmla="*/ 4 h 11"/>
                <a:gd name="T56" fmla="*/ 18 w 18"/>
                <a:gd name="T57" fmla="*/ 4 h 11"/>
                <a:gd name="T58" fmla="*/ 18 w 18"/>
                <a:gd name="T59" fmla="*/ 5 h 11"/>
                <a:gd name="T60" fmla="*/ 18 w 18"/>
                <a:gd name="T61" fmla="*/ 6 h 11"/>
                <a:gd name="T62" fmla="*/ 18 w 18"/>
                <a:gd name="T63" fmla="*/ 6 h 11"/>
                <a:gd name="T64" fmla="*/ 17 w 18"/>
                <a:gd name="T65" fmla="*/ 7 h 11"/>
                <a:gd name="T66" fmla="*/ 17 w 18"/>
                <a:gd name="T67" fmla="*/ 8 h 11"/>
                <a:gd name="T68" fmla="*/ 16 w 18"/>
                <a:gd name="T69" fmla="*/ 8 h 11"/>
                <a:gd name="T70" fmla="*/ 15 w 18"/>
                <a:gd name="T71" fmla="*/ 9 h 11"/>
                <a:gd name="T72" fmla="*/ 14 w 18"/>
                <a:gd name="T73" fmla="*/ 9 h 11"/>
                <a:gd name="T74" fmla="*/ 13 w 18"/>
                <a:gd name="T75" fmla="*/ 10 h 11"/>
                <a:gd name="T76" fmla="*/ 12 w 18"/>
                <a:gd name="T77" fmla="*/ 10 h 11"/>
                <a:gd name="T78" fmla="*/ 11 w 18"/>
                <a:gd name="T79" fmla="*/ 11 h 11"/>
                <a:gd name="T80" fmla="*/ 10 w 18"/>
                <a:gd name="T81" fmla="*/ 11 h 11"/>
                <a:gd name="T82" fmla="*/ 9 w 18"/>
                <a:gd name="T83" fmla="*/ 11 h 11"/>
                <a:gd name="T84" fmla="*/ 7 w 18"/>
                <a:gd name="T85" fmla="*/ 11 h 11"/>
                <a:gd name="T86" fmla="*/ 6 w 18"/>
                <a:gd name="T87" fmla="*/ 11 h 11"/>
                <a:gd name="T88" fmla="*/ 5 w 18"/>
                <a:gd name="T89" fmla="*/ 11 h 11"/>
                <a:gd name="T90" fmla="*/ 4 w 18"/>
                <a:gd name="T91" fmla="*/ 10 h 11"/>
                <a:gd name="T92" fmla="*/ 3 w 18"/>
                <a:gd name="T93" fmla="*/ 10 h 11"/>
                <a:gd name="T94" fmla="*/ 2 w 18"/>
                <a:gd name="T9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1">
                  <a:moveTo>
                    <a:pt x="2" y="9"/>
                  </a:move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7" name="Freeform 219"/>
            <p:cNvSpPr>
              <a:spLocks/>
            </p:cNvSpPr>
            <p:nvPr/>
          </p:nvSpPr>
          <p:spPr bwMode="auto">
            <a:xfrm>
              <a:off x="1885950" y="4957763"/>
              <a:ext cx="30163" cy="17463"/>
            </a:xfrm>
            <a:custGeom>
              <a:avLst/>
              <a:gdLst>
                <a:gd name="T0" fmla="*/ 2 w 19"/>
                <a:gd name="T1" fmla="*/ 10 h 11"/>
                <a:gd name="T2" fmla="*/ 2 w 19"/>
                <a:gd name="T3" fmla="*/ 9 h 11"/>
                <a:gd name="T4" fmla="*/ 1 w 19"/>
                <a:gd name="T5" fmla="*/ 8 h 11"/>
                <a:gd name="T6" fmla="*/ 0 w 19"/>
                <a:gd name="T7" fmla="*/ 8 h 11"/>
                <a:gd name="T8" fmla="*/ 0 w 19"/>
                <a:gd name="T9" fmla="*/ 7 h 11"/>
                <a:gd name="T10" fmla="*/ 0 w 19"/>
                <a:gd name="T11" fmla="*/ 6 h 11"/>
                <a:gd name="T12" fmla="*/ 0 w 19"/>
                <a:gd name="T13" fmla="*/ 6 h 11"/>
                <a:gd name="T14" fmla="*/ 0 w 19"/>
                <a:gd name="T15" fmla="*/ 5 h 11"/>
                <a:gd name="T16" fmla="*/ 1 w 19"/>
                <a:gd name="T17" fmla="*/ 4 h 11"/>
                <a:gd name="T18" fmla="*/ 1 w 19"/>
                <a:gd name="T19" fmla="*/ 4 h 11"/>
                <a:gd name="T20" fmla="*/ 2 w 19"/>
                <a:gd name="T21" fmla="*/ 3 h 11"/>
                <a:gd name="T22" fmla="*/ 2 w 19"/>
                <a:gd name="T23" fmla="*/ 2 h 11"/>
                <a:gd name="T24" fmla="*/ 3 w 19"/>
                <a:gd name="T25" fmla="*/ 2 h 11"/>
                <a:gd name="T26" fmla="*/ 4 w 19"/>
                <a:gd name="T27" fmla="*/ 1 h 11"/>
                <a:gd name="T28" fmla="*/ 5 w 19"/>
                <a:gd name="T29" fmla="*/ 1 h 11"/>
                <a:gd name="T30" fmla="*/ 7 w 19"/>
                <a:gd name="T31" fmla="*/ 1 h 11"/>
                <a:gd name="T32" fmla="*/ 8 w 19"/>
                <a:gd name="T33" fmla="*/ 0 h 11"/>
                <a:gd name="T34" fmla="*/ 9 w 19"/>
                <a:gd name="T35" fmla="*/ 0 h 11"/>
                <a:gd name="T36" fmla="*/ 10 w 19"/>
                <a:gd name="T37" fmla="*/ 0 h 11"/>
                <a:gd name="T38" fmla="*/ 11 w 19"/>
                <a:gd name="T39" fmla="*/ 0 h 11"/>
                <a:gd name="T40" fmla="*/ 13 w 19"/>
                <a:gd name="T41" fmla="*/ 1 h 11"/>
                <a:gd name="T42" fmla="*/ 14 w 19"/>
                <a:gd name="T43" fmla="*/ 1 h 11"/>
                <a:gd name="T44" fmla="*/ 15 w 19"/>
                <a:gd name="T45" fmla="*/ 1 h 11"/>
                <a:gd name="T46" fmla="*/ 16 w 19"/>
                <a:gd name="T47" fmla="*/ 1 h 11"/>
                <a:gd name="T48" fmla="*/ 17 w 19"/>
                <a:gd name="T49" fmla="*/ 2 h 11"/>
                <a:gd name="T50" fmla="*/ 17 w 19"/>
                <a:gd name="T51" fmla="*/ 2 h 11"/>
                <a:gd name="T52" fmla="*/ 18 w 19"/>
                <a:gd name="T53" fmla="*/ 3 h 11"/>
                <a:gd name="T54" fmla="*/ 18 w 19"/>
                <a:gd name="T55" fmla="*/ 4 h 11"/>
                <a:gd name="T56" fmla="*/ 19 w 19"/>
                <a:gd name="T57" fmla="*/ 5 h 11"/>
                <a:gd name="T58" fmla="*/ 19 w 19"/>
                <a:gd name="T59" fmla="*/ 5 h 11"/>
                <a:gd name="T60" fmla="*/ 19 w 19"/>
                <a:gd name="T61" fmla="*/ 6 h 11"/>
                <a:gd name="T62" fmla="*/ 18 w 19"/>
                <a:gd name="T63" fmla="*/ 7 h 11"/>
                <a:gd name="T64" fmla="*/ 18 w 19"/>
                <a:gd name="T65" fmla="*/ 7 h 11"/>
                <a:gd name="T66" fmla="*/ 18 w 19"/>
                <a:gd name="T67" fmla="*/ 8 h 11"/>
                <a:gd name="T68" fmla="*/ 17 w 19"/>
                <a:gd name="T69" fmla="*/ 9 h 11"/>
                <a:gd name="T70" fmla="*/ 16 w 19"/>
                <a:gd name="T71" fmla="*/ 9 h 11"/>
                <a:gd name="T72" fmla="*/ 15 w 19"/>
                <a:gd name="T73" fmla="*/ 10 h 11"/>
                <a:gd name="T74" fmla="*/ 14 w 19"/>
                <a:gd name="T75" fmla="*/ 10 h 11"/>
                <a:gd name="T76" fmla="*/ 13 w 19"/>
                <a:gd name="T77" fmla="*/ 11 h 11"/>
                <a:gd name="T78" fmla="*/ 12 w 19"/>
                <a:gd name="T79" fmla="*/ 11 h 11"/>
                <a:gd name="T80" fmla="*/ 11 w 19"/>
                <a:gd name="T81" fmla="*/ 11 h 11"/>
                <a:gd name="T82" fmla="*/ 9 w 19"/>
                <a:gd name="T83" fmla="*/ 11 h 11"/>
                <a:gd name="T84" fmla="*/ 8 w 19"/>
                <a:gd name="T85" fmla="*/ 11 h 11"/>
                <a:gd name="T86" fmla="*/ 7 w 19"/>
                <a:gd name="T87" fmla="*/ 11 h 11"/>
                <a:gd name="T88" fmla="*/ 6 w 19"/>
                <a:gd name="T89" fmla="*/ 11 h 11"/>
                <a:gd name="T90" fmla="*/ 5 w 19"/>
                <a:gd name="T91" fmla="*/ 11 h 11"/>
                <a:gd name="T92" fmla="*/ 4 w 19"/>
                <a:gd name="T93" fmla="*/ 10 h 11"/>
                <a:gd name="T94" fmla="*/ 3 w 19"/>
                <a:gd name="T9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1">
                  <a:moveTo>
                    <a:pt x="3" y="10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8" name="Freeform 220"/>
            <p:cNvSpPr>
              <a:spLocks/>
            </p:cNvSpPr>
            <p:nvPr/>
          </p:nvSpPr>
          <p:spPr bwMode="auto">
            <a:xfrm>
              <a:off x="2228850" y="5146675"/>
              <a:ext cx="30163" cy="19050"/>
            </a:xfrm>
            <a:custGeom>
              <a:avLst/>
              <a:gdLst>
                <a:gd name="T0" fmla="*/ 2 w 19"/>
                <a:gd name="T1" fmla="*/ 10 h 12"/>
                <a:gd name="T2" fmla="*/ 1 w 19"/>
                <a:gd name="T3" fmla="*/ 9 h 12"/>
                <a:gd name="T4" fmla="*/ 1 w 19"/>
                <a:gd name="T5" fmla="*/ 9 h 12"/>
                <a:gd name="T6" fmla="*/ 0 w 19"/>
                <a:gd name="T7" fmla="*/ 8 h 12"/>
                <a:gd name="T8" fmla="*/ 0 w 19"/>
                <a:gd name="T9" fmla="*/ 7 h 12"/>
                <a:gd name="T10" fmla="*/ 0 w 19"/>
                <a:gd name="T11" fmla="*/ 6 h 12"/>
                <a:gd name="T12" fmla="*/ 0 w 19"/>
                <a:gd name="T13" fmla="*/ 6 h 12"/>
                <a:gd name="T14" fmla="*/ 0 w 19"/>
                <a:gd name="T15" fmla="*/ 5 h 12"/>
                <a:gd name="T16" fmla="*/ 0 w 19"/>
                <a:gd name="T17" fmla="*/ 4 h 12"/>
                <a:gd name="T18" fmla="*/ 1 w 19"/>
                <a:gd name="T19" fmla="*/ 4 h 12"/>
                <a:gd name="T20" fmla="*/ 1 w 19"/>
                <a:gd name="T21" fmla="*/ 3 h 12"/>
                <a:gd name="T22" fmla="*/ 2 w 19"/>
                <a:gd name="T23" fmla="*/ 2 h 12"/>
                <a:gd name="T24" fmla="*/ 3 w 19"/>
                <a:gd name="T25" fmla="*/ 2 h 12"/>
                <a:gd name="T26" fmla="*/ 4 w 19"/>
                <a:gd name="T27" fmla="*/ 1 h 12"/>
                <a:gd name="T28" fmla="*/ 5 w 19"/>
                <a:gd name="T29" fmla="*/ 1 h 12"/>
                <a:gd name="T30" fmla="*/ 6 w 19"/>
                <a:gd name="T31" fmla="*/ 0 h 12"/>
                <a:gd name="T32" fmla="*/ 8 w 19"/>
                <a:gd name="T33" fmla="*/ 0 h 12"/>
                <a:gd name="T34" fmla="*/ 9 w 19"/>
                <a:gd name="T35" fmla="*/ 0 h 12"/>
                <a:gd name="T36" fmla="*/ 10 w 19"/>
                <a:gd name="T37" fmla="*/ 0 h 12"/>
                <a:gd name="T38" fmla="*/ 11 w 19"/>
                <a:gd name="T39" fmla="*/ 0 h 12"/>
                <a:gd name="T40" fmla="*/ 13 w 19"/>
                <a:gd name="T41" fmla="*/ 0 h 12"/>
                <a:gd name="T42" fmla="*/ 14 w 19"/>
                <a:gd name="T43" fmla="*/ 0 h 12"/>
                <a:gd name="T44" fmla="*/ 15 w 19"/>
                <a:gd name="T45" fmla="*/ 1 h 12"/>
                <a:gd name="T46" fmla="*/ 16 w 19"/>
                <a:gd name="T47" fmla="*/ 1 h 12"/>
                <a:gd name="T48" fmla="*/ 17 w 19"/>
                <a:gd name="T49" fmla="*/ 2 h 12"/>
                <a:gd name="T50" fmla="*/ 17 w 19"/>
                <a:gd name="T51" fmla="*/ 2 h 12"/>
                <a:gd name="T52" fmla="*/ 18 w 19"/>
                <a:gd name="T53" fmla="*/ 3 h 12"/>
                <a:gd name="T54" fmla="*/ 18 w 19"/>
                <a:gd name="T55" fmla="*/ 4 h 12"/>
                <a:gd name="T56" fmla="*/ 19 w 19"/>
                <a:gd name="T57" fmla="*/ 4 h 12"/>
                <a:gd name="T58" fmla="*/ 19 w 19"/>
                <a:gd name="T59" fmla="*/ 5 h 12"/>
                <a:gd name="T60" fmla="*/ 19 w 19"/>
                <a:gd name="T61" fmla="*/ 6 h 12"/>
                <a:gd name="T62" fmla="*/ 19 w 19"/>
                <a:gd name="T63" fmla="*/ 7 h 12"/>
                <a:gd name="T64" fmla="*/ 18 w 19"/>
                <a:gd name="T65" fmla="*/ 8 h 12"/>
                <a:gd name="T66" fmla="*/ 18 w 19"/>
                <a:gd name="T67" fmla="*/ 8 h 12"/>
                <a:gd name="T68" fmla="*/ 17 w 19"/>
                <a:gd name="T69" fmla="*/ 9 h 12"/>
                <a:gd name="T70" fmla="*/ 17 w 19"/>
                <a:gd name="T71" fmla="*/ 9 h 12"/>
                <a:gd name="T72" fmla="*/ 16 w 19"/>
                <a:gd name="T73" fmla="*/ 10 h 12"/>
                <a:gd name="T74" fmla="*/ 14 w 19"/>
                <a:gd name="T75" fmla="*/ 10 h 12"/>
                <a:gd name="T76" fmla="*/ 13 w 19"/>
                <a:gd name="T77" fmla="*/ 11 h 12"/>
                <a:gd name="T78" fmla="*/ 12 w 19"/>
                <a:gd name="T79" fmla="*/ 11 h 12"/>
                <a:gd name="T80" fmla="*/ 11 w 19"/>
                <a:gd name="T81" fmla="*/ 12 h 12"/>
                <a:gd name="T82" fmla="*/ 10 w 19"/>
                <a:gd name="T83" fmla="*/ 12 h 12"/>
                <a:gd name="T84" fmla="*/ 8 w 19"/>
                <a:gd name="T85" fmla="*/ 12 h 12"/>
                <a:gd name="T86" fmla="*/ 7 w 19"/>
                <a:gd name="T87" fmla="*/ 12 h 12"/>
                <a:gd name="T88" fmla="*/ 6 w 19"/>
                <a:gd name="T89" fmla="*/ 11 h 12"/>
                <a:gd name="T90" fmla="*/ 5 w 19"/>
                <a:gd name="T91" fmla="*/ 11 h 12"/>
                <a:gd name="T92" fmla="*/ 4 w 19"/>
                <a:gd name="T93" fmla="*/ 11 h 12"/>
                <a:gd name="T94" fmla="*/ 3 w 19"/>
                <a:gd name="T9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3" y="10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89" name="Freeform 221"/>
            <p:cNvSpPr>
              <a:spLocks/>
            </p:cNvSpPr>
            <p:nvPr/>
          </p:nvSpPr>
          <p:spPr bwMode="auto">
            <a:xfrm>
              <a:off x="2125662" y="4349750"/>
              <a:ext cx="26988" cy="15875"/>
            </a:xfrm>
            <a:custGeom>
              <a:avLst/>
              <a:gdLst>
                <a:gd name="T0" fmla="*/ 2 w 17"/>
                <a:gd name="T1" fmla="*/ 8 h 10"/>
                <a:gd name="T2" fmla="*/ 2 w 17"/>
                <a:gd name="T3" fmla="*/ 8 h 10"/>
                <a:gd name="T4" fmla="*/ 1 w 17"/>
                <a:gd name="T5" fmla="*/ 7 h 10"/>
                <a:gd name="T6" fmla="*/ 1 w 17"/>
                <a:gd name="T7" fmla="*/ 7 h 10"/>
                <a:gd name="T8" fmla="*/ 0 w 17"/>
                <a:gd name="T9" fmla="*/ 6 h 10"/>
                <a:gd name="T10" fmla="*/ 0 w 17"/>
                <a:gd name="T11" fmla="*/ 6 h 10"/>
                <a:gd name="T12" fmla="*/ 0 w 17"/>
                <a:gd name="T13" fmla="*/ 5 h 10"/>
                <a:gd name="T14" fmla="*/ 0 w 17"/>
                <a:gd name="T15" fmla="*/ 4 h 10"/>
                <a:gd name="T16" fmla="*/ 1 w 17"/>
                <a:gd name="T17" fmla="*/ 4 h 10"/>
                <a:gd name="T18" fmla="*/ 1 w 17"/>
                <a:gd name="T19" fmla="*/ 3 h 10"/>
                <a:gd name="T20" fmla="*/ 2 w 17"/>
                <a:gd name="T21" fmla="*/ 3 h 10"/>
                <a:gd name="T22" fmla="*/ 2 w 17"/>
                <a:gd name="T23" fmla="*/ 2 h 10"/>
                <a:gd name="T24" fmla="*/ 3 w 17"/>
                <a:gd name="T25" fmla="*/ 2 h 10"/>
                <a:gd name="T26" fmla="*/ 4 w 17"/>
                <a:gd name="T27" fmla="*/ 1 h 10"/>
                <a:gd name="T28" fmla="*/ 5 w 17"/>
                <a:gd name="T29" fmla="*/ 1 h 10"/>
                <a:gd name="T30" fmla="*/ 6 w 17"/>
                <a:gd name="T31" fmla="*/ 1 h 10"/>
                <a:gd name="T32" fmla="*/ 7 w 17"/>
                <a:gd name="T33" fmla="*/ 1 h 10"/>
                <a:gd name="T34" fmla="*/ 8 w 17"/>
                <a:gd name="T35" fmla="*/ 0 h 10"/>
                <a:gd name="T36" fmla="*/ 10 w 17"/>
                <a:gd name="T37" fmla="*/ 0 h 10"/>
                <a:gd name="T38" fmla="*/ 11 w 17"/>
                <a:gd name="T39" fmla="*/ 0 h 10"/>
                <a:gd name="T40" fmla="*/ 12 w 17"/>
                <a:gd name="T41" fmla="*/ 1 h 10"/>
                <a:gd name="T42" fmla="*/ 13 w 17"/>
                <a:gd name="T43" fmla="*/ 1 h 10"/>
                <a:gd name="T44" fmla="*/ 14 w 17"/>
                <a:gd name="T45" fmla="*/ 1 h 10"/>
                <a:gd name="T46" fmla="*/ 15 w 17"/>
                <a:gd name="T47" fmla="*/ 1 h 10"/>
                <a:gd name="T48" fmla="*/ 15 w 17"/>
                <a:gd name="T49" fmla="*/ 2 h 10"/>
                <a:gd name="T50" fmla="*/ 16 w 17"/>
                <a:gd name="T51" fmla="*/ 2 h 10"/>
                <a:gd name="T52" fmla="*/ 17 w 17"/>
                <a:gd name="T53" fmla="*/ 3 h 10"/>
                <a:gd name="T54" fmla="*/ 17 w 17"/>
                <a:gd name="T55" fmla="*/ 3 h 10"/>
                <a:gd name="T56" fmla="*/ 17 w 17"/>
                <a:gd name="T57" fmla="*/ 4 h 10"/>
                <a:gd name="T58" fmla="*/ 17 w 17"/>
                <a:gd name="T59" fmla="*/ 4 h 10"/>
                <a:gd name="T60" fmla="*/ 17 w 17"/>
                <a:gd name="T61" fmla="*/ 5 h 10"/>
                <a:gd name="T62" fmla="*/ 17 w 17"/>
                <a:gd name="T63" fmla="*/ 6 h 10"/>
                <a:gd name="T64" fmla="*/ 17 w 17"/>
                <a:gd name="T65" fmla="*/ 6 h 10"/>
                <a:gd name="T66" fmla="*/ 16 w 17"/>
                <a:gd name="T67" fmla="*/ 7 h 10"/>
                <a:gd name="T68" fmla="*/ 16 w 17"/>
                <a:gd name="T69" fmla="*/ 8 h 10"/>
                <a:gd name="T70" fmla="*/ 15 w 17"/>
                <a:gd name="T71" fmla="*/ 8 h 10"/>
                <a:gd name="T72" fmla="*/ 14 w 17"/>
                <a:gd name="T73" fmla="*/ 8 h 10"/>
                <a:gd name="T74" fmla="*/ 13 w 17"/>
                <a:gd name="T75" fmla="*/ 9 h 10"/>
                <a:gd name="T76" fmla="*/ 12 w 17"/>
                <a:gd name="T77" fmla="*/ 9 h 10"/>
                <a:gd name="T78" fmla="*/ 11 w 17"/>
                <a:gd name="T79" fmla="*/ 10 h 10"/>
                <a:gd name="T80" fmla="*/ 10 w 17"/>
                <a:gd name="T81" fmla="*/ 10 h 10"/>
                <a:gd name="T82" fmla="*/ 9 w 17"/>
                <a:gd name="T83" fmla="*/ 10 h 10"/>
                <a:gd name="T84" fmla="*/ 8 w 17"/>
                <a:gd name="T85" fmla="*/ 10 h 10"/>
                <a:gd name="T86" fmla="*/ 7 w 17"/>
                <a:gd name="T87" fmla="*/ 10 h 10"/>
                <a:gd name="T88" fmla="*/ 6 w 17"/>
                <a:gd name="T89" fmla="*/ 10 h 10"/>
                <a:gd name="T90" fmla="*/ 5 w 17"/>
                <a:gd name="T91" fmla="*/ 9 h 10"/>
                <a:gd name="T92" fmla="*/ 4 w 17"/>
                <a:gd name="T93" fmla="*/ 9 h 10"/>
                <a:gd name="T94" fmla="*/ 3 w 17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0">
                  <a:moveTo>
                    <a:pt x="3" y="9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0" name="Freeform 222"/>
            <p:cNvSpPr>
              <a:spLocks/>
            </p:cNvSpPr>
            <p:nvPr/>
          </p:nvSpPr>
          <p:spPr bwMode="auto">
            <a:xfrm>
              <a:off x="2528887" y="4552950"/>
              <a:ext cx="28575" cy="15875"/>
            </a:xfrm>
            <a:custGeom>
              <a:avLst/>
              <a:gdLst>
                <a:gd name="T0" fmla="*/ 3 w 18"/>
                <a:gd name="T1" fmla="*/ 8 h 10"/>
                <a:gd name="T2" fmla="*/ 2 w 18"/>
                <a:gd name="T3" fmla="*/ 8 h 10"/>
                <a:gd name="T4" fmla="*/ 2 w 18"/>
                <a:gd name="T5" fmla="*/ 7 h 10"/>
                <a:gd name="T6" fmla="*/ 1 w 18"/>
                <a:gd name="T7" fmla="*/ 6 h 10"/>
                <a:gd name="T8" fmla="*/ 1 w 18"/>
                <a:gd name="T9" fmla="*/ 6 h 10"/>
                <a:gd name="T10" fmla="*/ 0 w 18"/>
                <a:gd name="T11" fmla="*/ 5 h 10"/>
                <a:gd name="T12" fmla="*/ 0 w 18"/>
                <a:gd name="T13" fmla="*/ 5 h 10"/>
                <a:gd name="T14" fmla="*/ 1 w 18"/>
                <a:gd name="T15" fmla="*/ 4 h 10"/>
                <a:gd name="T16" fmla="*/ 1 w 18"/>
                <a:gd name="T17" fmla="*/ 3 h 10"/>
                <a:gd name="T18" fmla="*/ 1 w 18"/>
                <a:gd name="T19" fmla="*/ 3 h 10"/>
                <a:gd name="T20" fmla="*/ 2 w 18"/>
                <a:gd name="T21" fmla="*/ 2 h 10"/>
                <a:gd name="T22" fmla="*/ 3 w 18"/>
                <a:gd name="T23" fmla="*/ 1 h 10"/>
                <a:gd name="T24" fmla="*/ 3 w 18"/>
                <a:gd name="T25" fmla="*/ 1 h 10"/>
                <a:gd name="T26" fmla="*/ 4 w 18"/>
                <a:gd name="T27" fmla="*/ 1 h 10"/>
                <a:gd name="T28" fmla="*/ 5 w 18"/>
                <a:gd name="T29" fmla="*/ 0 h 10"/>
                <a:gd name="T30" fmla="*/ 6 w 18"/>
                <a:gd name="T31" fmla="*/ 0 h 10"/>
                <a:gd name="T32" fmla="*/ 8 w 18"/>
                <a:gd name="T33" fmla="*/ 0 h 10"/>
                <a:gd name="T34" fmla="*/ 9 w 18"/>
                <a:gd name="T35" fmla="*/ 0 h 10"/>
                <a:gd name="T36" fmla="*/ 10 w 18"/>
                <a:gd name="T37" fmla="*/ 0 h 10"/>
                <a:gd name="T38" fmla="*/ 11 w 18"/>
                <a:gd name="T39" fmla="*/ 0 h 10"/>
                <a:gd name="T40" fmla="*/ 12 w 18"/>
                <a:gd name="T41" fmla="*/ 0 h 10"/>
                <a:gd name="T42" fmla="*/ 13 w 18"/>
                <a:gd name="T43" fmla="*/ 0 h 10"/>
                <a:gd name="T44" fmla="*/ 14 w 18"/>
                <a:gd name="T45" fmla="*/ 0 h 10"/>
                <a:gd name="T46" fmla="*/ 15 w 18"/>
                <a:gd name="T47" fmla="*/ 1 h 10"/>
                <a:gd name="T48" fmla="*/ 16 w 18"/>
                <a:gd name="T49" fmla="*/ 1 h 10"/>
                <a:gd name="T50" fmla="*/ 17 w 18"/>
                <a:gd name="T51" fmla="*/ 2 h 10"/>
                <a:gd name="T52" fmla="*/ 17 w 18"/>
                <a:gd name="T53" fmla="*/ 2 h 10"/>
                <a:gd name="T54" fmla="*/ 18 w 18"/>
                <a:gd name="T55" fmla="*/ 3 h 10"/>
                <a:gd name="T56" fmla="*/ 18 w 18"/>
                <a:gd name="T57" fmla="*/ 4 h 10"/>
                <a:gd name="T58" fmla="*/ 18 w 18"/>
                <a:gd name="T59" fmla="*/ 4 h 10"/>
                <a:gd name="T60" fmla="*/ 18 w 18"/>
                <a:gd name="T61" fmla="*/ 5 h 10"/>
                <a:gd name="T62" fmla="*/ 18 w 18"/>
                <a:gd name="T63" fmla="*/ 5 h 10"/>
                <a:gd name="T64" fmla="*/ 18 w 18"/>
                <a:gd name="T65" fmla="*/ 6 h 10"/>
                <a:gd name="T66" fmla="*/ 17 w 18"/>
                <a:gd name="T67" fmla="*/ 7 h 10"/>
                <a:gd name="T68" fmla="*/ 17 w 18"/>
                <a:gd name="T69" fmla="*/ 7 h 10"/>
                <a:gd name="T70" fmla="*/ 16 w 18"/>
                <a:gd name="T71" fmla="*/ 8 h 10"/>
                <a:gd name="T72" fmla="*/ 15 w 18"/>
                <a:gd name="T73" fmla="*/ 8 h 10"/>
                <a:gd name="T74" fmla="*/ 14 w 18"/>
                <a:gd name="T75" fmla="*/ 9 h 10"/>
                <a:gd name="T76" fmla="*/ 13 w 18"/>
                <a:gd name="T77" fmla="*/ 9 h 10"/>
                <a:gd name="T78" fmla="*/ 12 w 18"/>
                <a:gd name="T79" fmla="*/ 9 h 10"/>
                <a:gd name="T80" fmla="*/ 11 w 18"/>
                <a:gd name="T81" fmla="*/ 9 h 10"/>
                <a:gd name="T82" fmla="*/ 10 w 18"/>
                <a:gd name="T83" fmla="*/ 10 h 10"/>
                <a:gd name="T84" fmla="*/ 9 w 18"/>
                <a:gd name="T85" fmla="*/ 10 h 10"/>
                <a:gd name="T86" fmla="*/ 8 w 18"/>
                <a:gd name="T87" fmla="*/ 10 h 10"/>
                <a:gd name="T88" fmla="*/ 6 w 18"/>
                <a:gd name="T89" fmla="*/ 9 h 10"/>
                <a:gd name="T90" fmla="*/ 5 w 18"/>
                <a:gd name="T91" fmla="*/ 9 h 10"/>
                <a:gd name="T92" fmla="*/ 4 w 18"/>
                <a:gd name="T93" fmla="*/ 9 h 10"/>
                <a:gd name="T94" fmla="*/ 3 w 18"/>
                <a:gd name="T9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3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1" name="Freeform 223"/>
            <p:cNvSpPr>
              <a:spLocks/>
            </p:cNvSpPr>
            <p:nvPr/>
          </p:nvSpPr>
          <p:spPr bwMode="auto">
            <a:xfrm>
              <a:off x="2868612" y="4722813"/>
              <a:ext cx="28575" cy="15875"/>
            </a:xfrm>
            <a:custGeom>
              <a:avLst/>
              <a:gdLst>
                <a:gd name="T0" fmla="*/ 3 w 18"/>
                <a:gd name="T1" fmla="*/ 9 h 10"/>
                <a:gd name="T2" fmla="*/ 2 w 18"/>
                <a:gd name="T3" fmla="*/ 8 h 10"/>
                <a:gd name="T4" fmla="*/ 1 w 18"/>
                <a:gd name="T5" fmla="*/ 7 h 10"/>
                <a:gd name="T6" fmla="*/ 1 w 18"/>
                <a:gd name="T7" fmla="*/ 7 h 10"/>
                <a:gd name="T8" fmla="*/ 0 w 18"/>
                <a:gd name="T9" fmla="*/ 6 h 10"/>
                <a:gd name="T10" fmla="*/ 0 w 18"/>
                <a:gd name="T11" fmla="*/ 5 h 10"/>
                <a:gd name="T12" fmla="*/ 0 w 18"/>
                <a:gd name="T13" fmla="*/ 5 h 10"/>
                <a:gd name="T14" fmla="*/ 0 w 18"/>
                <a:gd name="T15" fmla="*/ 4 h 10"/>
                <a:gd name="T16" fmla="*/ 0 w 18"/>
                <a:gd name="T17" fmla="*/ 3 h 10"/>
                <a:gd name="T18" fmla="*/ 1 w 18"/>
                <a:gd name="T19" fmla="*/ 3 h 10"/>
                <a:gd name="T20" fmla="*/ 1 w 18"/>
                <a:gd name="T21" fmla="*/ 2 h 10"/>
                <a:gd name="T22" fmla="*/ 2 w 18"/>
                <a:gd name="T23" fmla="*/ 2 h 10"/>
                <a:gd name="T24" fmla="*/ 3 w 18"/>
                <a:gd name="T25" fmla="*/ 1 h 10"/>
                <a:gd name="T26" fmla="*/ 4 w 18"/>
                <a:gd name="T27" fmla="*/ 1 h 10"/>
                <a:gd name="T28" fmla="*/ 5 w 18"/>
                <a:gd name="T29" fmla="*/ 0 h 10"/>
                <a:gd name="T30" fmla="*/ 6 w 18"/>
                <a:gd name="T31" fmla="*/ 0 h 10"/>
                <a:gd name="T32" fmla="*/ 7 w 18"/>
                <a:gd name="T33" fmla="*/ 0 h 10"/>
                <a:gd name="T34" fmla="*/ 8 w 18"/>
                <a:gd name="T35" fmla="*/ 0 h 10"/>
                <a:gd name="T36" fmla="*/ 9 w 18"/>
                <a:gd name="T37" fmla="*/ 0 h 10"/>
                <a:gd name="T38" fmla="*/ 11 w 18"/>
                <a:gd name="T39" fmla="*/ 0 h 10"/>
                <a:gd name="T40" fmla="*/ 12 w 18"/>
                <a:gd name="T41" fmla="*/ 0 h 10"/>
                <a:gd name="T42" fmla="*/ 13 w 18"/>
                <a:gd name="T43" fmla="*/ 0 h 10"/>
                <a:gd name="T44" fmla="*/ 14 w 18"/>
                <a:gd name="T45" fmla="*/ 0 h 10"/>
                <a:gd name="T46" fmla="*/ 15 w 18"/>
                <a:gd name="T47" fmla="*/ 1 h 10"/>
                <a:gd name="T48" fmla="*/ 16 w 18"/>
                <a:gd name="T49" fmla="*/ 1 h 10"/>
                <a:gd name="T50" fmla="*/ 17 w 18"/>
                <a:gd name="T51" fmla="*/ 2 h 10"/>
                <a:gd name="T52" fmla="*/ 17 w 18"/>
                <a:gd name="T53" fmla="*/ 2 h 10"/>
                <a:gd name="T54" fmla="*/ 18 w 18"/>
                <a:gd name="T55" fmla="*/ 3 h 10"/>
                <a:gd name="T56" fmla="*/ 18 w 18"/>
                <a:gd name="T57" fmla="*/ 3 h 10"/>
                <a:gd name="T58" fmla="*/ 18 w 18"/>
                <a:gd name="T59" fmla="*/ 4 h 10"/>
                <a:gd name="T60" fmla="*/ 18 w 18"/>
                <a:gd name="T61" fmla="*/ 5 h 10"/>
                <a:gd name="T62" fmla="*/ 18 w 18"/>
                <a:gd name="T63" fmla="*/ 6 h 10"/>
                <a:gd name="T64" fmla="*/ 18 w 18"/>
                <a:gd name="T65" fmla="*/ 6 h 10"/>
                <a:gd name="T66" fmla="*/ 18 w 18"/>
                <a:gd name="T67" fmla="*/ 7 h 10"/>
                <a:gd name="T68" fmla="*/ 17 w 18"/>
                <a:gd name="T69" fmla="*/ 7 h 10"/>
                <a:gd name="T70" fmla="*/ 16 w 18"/>
                <a:gd name="T71" fmla="*/ 8 h 10"/>
                <a:gd name="T72" fmla="*/ 16 w 18"/>
                <a:gd name="T73" fmla="*/ 9 h 10"/>
                <a:gd name="T74" fmla="*/ 14 w 18"/>
                <a:gd name="T75" fmla="*/ 9 h 10"/>
                <a:gd name="T76" fmla="*/ 13 w 18"/>
                <a:gd name="T77" fmla="*/ 9 h 10"/>
                <a:gd name="T78" fmla="*/ 12 w 18"/>
                <a:gd name="T79" fmla="*/ 10 h 10"/>
                <a:gd name="T80" fmla="*/ 11 w 18"/>
                <a:gd name="T81" fmla="*/ 10 h 10"/>
                <a:gd name="T82" fmla="*/ 10 w 18"/>
                <a:gd name="T83" fmla="*/ 10 h 10"/>
                <a:gd name="T84" fmla="*/ 9 w 18"/>
                <a:gd name="T85" fmla="*/ 10 h 10"/>
                <a:gd name="T86" fmla="*/ 8 w 18"/>
                <a:gd name="T87" fmla="*/ 10 h 10"/>
                <a:gd name="T88" fmla="*/ 7 w 18"/>
                <a:gd name="T89" fmla="*/ 10 h 10"/>
                <a:gd name="T90" fmla="*/ 5 w 18"/>
                <a:gd name="T91" fmla="*/ 10 h 10"/>
                <a:gd name="T92" fmla="*/ 4 w 18"/>
                <a:gd name="T93" fmla="*/ 9 h 10"/>
                <a:gd name="T94" fmla="*/ 3 w 18"/>
                <a:gd name="T9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3" y="9"/>
                  </a:moveTo>
                  <a:lnTo>
                    <a:pt x="3" y="9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2" name="Freeform 224"/>
            <p:cNvSpPr>
              <a:spLocks/>
            </p:cNvSpPr>
            <p:nvPr/>
          </p:nvSpPr>
          <p:spPr bwMode="auto">
            <a:xfrm>
              <a:off x="1090612" y="4918075"/>
              <a:ext cx="30163" cy="19050"/>
            </a:xfrm>
            <a:custGeom>
              <a:avLst/>
              <a:gdLst>
                <a:gd name="T0" fmla="*/ 16 w 19"/>
                <a:gd name="T1" fmla="*/ 1 h 12"/>
                <a:gd name="T2" fmla="*/ 15 w 19"/>
                <a:gd name="T3" fmla="*/ 1 h 12"/>
                <a:gd name="T4" fmla="*/ 14 w 19"/>
                <a:gd name="T5" fmla="*/ 1 h 12"/>
                <a:gd name="T6" fmla="*/ 13 w 19"/>
                <a:gd name="T7" fmla="*/ 1 h 12"/>
                <a:gd name="T8" fmla="*/ 12 w 19"/>
                <a:gd name="T9" fmla="*/ 0 h 12"/>
                <a:gd name="T10" fmla="*/ 10 w 19"/>
                <a:gd name="T11" fmla="*/ 0 h 12"/>
                <a:gd name="T12" fmla="*/ 9 w 19"/>
                <a:gd name="T13" fmla="*/ 0 h 12"/>
                <a:gd name="T14" fmla="*/ 8 w 19"/>
                <a:gd name="T15" fmla="*/ 1 h 12"/>
                <a:gd name="T16" fmla="*/ 7 w 19"/>
                <a:gd name="T17" fmla="*/ 1 h 12"/>
                <a:gd name="T18" fmla="*/ 6 w 19"/>
                <a:gd name="T19" fmla="*/ 1 h 12"/>
                <a:gd name="T20" fmla="*/ 5 w 19"/>
                <a:gd name="T21" fmla="*/ 2 h 12"/>
                <a:gd name="T22" fmla="*/ 4 w 19"/>
                <a:gd name="T23" fmla="*/ 2 h 12"/>
                <a:gd name="T24" fmla="*/ 2 w 19"/>
                <a:gd name="T25" fmla="*/ 3 h 12"/>
                <a:gd name="T26" fmla="*/ 2 w 19"/>
                <a:gd name="T27" fmla="*/ 3 h 12"/>
                <a:gd name="T28" fmla="*/ 1 w 19"/>
                <a:gd name="T29" fmla="*/ 4 h 12"/>
                <a:gd name="T30" fmla="*/ 1 w 19"/>
                <a:gd name="T31" fmla="*/ 5 h 12"/>
                <a:gd name="T32" fmla="*/ 0 w 19"/>
                <a:gd name="T33" fmla="*/ 5 h 12"/>
                <a:gd name="T34" fmla="*/ 0 w 19"/>
                <a:gd name="T35" fmla="*/ 6 h 12"/>
                <a:gd name="T36" fmla="*/ 0 w 19"/>
                <a:gd name="T37" fmla="*/ 7 h 12"/>
                <a:gd name="T38" fmla="*/ 0 w 19"/>
                <a:gd name="T39" fmla="*/ 8 h 12"/>
                <a:gd name="T40" fmla="*/ 0 w 19"/>
                <a:gd name="T41" fmla="*/ 8 h 12"/>
                <a:gd name="T42" fmla="*/ 1 w 19"/>
                <a:gd name="T43" fmla="*/ 9 h 12"/>
                <a:gd name="T44" fmla="*/ 1 w 19"/>
                <a:gd name="T45" fmla="*/ 9 h 12"/>
                <a:gd name="T46" fmla="*/ 2 w 19"/>
                <a:gd name="T47" fmla="*/ 10 h 12"/>
                <a:gd name="T48" fmla="*/ 3 w 19"/>
                <a:gd name="T49" fmla="*/ 10 h 12"/>
                <a:gd name="T50" fmla="*/ 4 w 19"/>
                <a:gd name="T51" fmla="*/ 11 h 12"/>
                <a:gd name="T52" fmla="*/ 5 w 19"/>
                <a:gd name="T53" fmla="*/ 11 h 12"/>
                <a:gd name="T54" fmla="*/ 6 w 19"/>
                <a:gd name="T55" fmla="*/ 11 h 12"/>
                <a:gd name="T56" fmla="*/ 7 w 19"/>
                <a:gd name="T57" fmla="*/ 12 h 12"/>
                <a:gd name="T58" fmla="*/ 9 w 19"/>
                <a:gd name="T59" fmla="*/ 12 h 12"/>
                <a:gd name="T60" fmla="*/ 10 w 19"/>
                <a:gd name="T61" fmla="*/ 11 h 12"/>
                <a:gd name="T62" fmla="*/ 11 w 19"/>
                <a:gd name="T63" fmla="*/ 11 h 12"/>
                <a:gd name="T64" fmla="*/ 12 w 19"/>
                <a:gd name="T65" fmla="*/ 11 h 12"/>
                <a:gd name="T66" fmla="*/ 13 w 19"/>
                <a:gd name="T67" fmla="*/ 10 h 12"/>
                <a:gd name="T68" fmla="*/ 14 w 19"/>
                <a:gd name="T69" fmla="*/ 10 h 12"/>
                <a:gd name="T70" fmla="*/ 15 w 19"/>
                <a:gd name="T71" fmla="*/ 10 h 12"/>
                <a:gd name="T72" fmla="*/ 16 w 19"/>
                <a:gd name="T73" fmla="*/ 9 h 12"/>
                <a:gd name="T74" fmla="*/ 17 w 19"/>
                <a:gd name="T75" fmla="*/ 8 h 12"/>
                <a:gd name="T76" fmla="*/ 18 w 19"/>
                <a:gd name="T77" fmla="*/ 8 h 12"/>
                <a:gd name="T78" fmla="*/ 18 w 19"/>
                <a:gd name="T79" fmla="*/ 7 h 12"/>
                <a:gd name="T80" fmla="*/ 19 w 19"/>
                <a:gd name="T81" fmla="*/ 6 h 12"/>
                <a:gd name="T82" fmla="*/ 19 w 19"/>
                <a:gd name="T83" fmla="*/ 6 h 12"/>
                <a:gd name="T84" fmla="*/ 19 w 19"/>
                <a:gd name="T85" fmla="*/ 5 h 12"/>
                <a:gd name="T86" fmla="*/ 19 w 19"/>
                <a:gd name="T87" fmla="*/ 4 h 12"/>
                <a:gd name="T88" fmla="*/ 18 w 19"/>
                <a:gd name="T89" fmla="*/ 4 h 12"/>
                <a:gd name="T90" fmla="*/ 18 w 19"/>
                <a:gd name="T91" fmla="*/ 3 h 12"/>
                <a:gd name="T92" fmla="*/ 17 w 19"/>
                <a:gd name="T93" fmla="*/ 2 h 12"/>
                <a:gd name="T94" fmla="*/ 16 w 19"/>
                <a:gd name="T9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6" y="2"/>
                  </a:move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3" name="Freeform 225"/>
            <p:cNvSpPr>
              <a:spLocks/>
            </p:cNvSpPr>
            <p:nvPr/>
          </p:nvSpPr>
          <p:spPr bwMode="auto">
            <a:xfrm>
              <a:off x="1454150" y="5129213"/>
              <a:ext cx="30163" cy="19050"/>
            </a:xfrm>
            <a:custGeom>
              <a:avLst/>
              <a:gdLst>
                <a:gd name="T0" fmla="*/ 16 w 19"/>
                <a:gd name="T1" fmla="*/ 1 h 12"/>
                <a:gd name="T2" fmla="*/ 15 w 19"/>
                <a:gd name="T3" fmla="*/ 1 h 12"/>
                <a:gd name="T4" fmla="*/ 14 w 19"/>
                <a:gd name="T5" fmla="*/ 1 h 12"/>
                <a:gd name="T6" fmla="*/ 13 w 19"/>
                <a:gd name="T7" fmla="*/ 0 h 12"/>
                <a:gd name="T8" fmla="*/ 12 w 19"/>
                <a:gd name="T9" fmla="*/ 0 h 12"/>
                <a:gd name="T10" fmla="*/ 10 w 19"/>
                <a:gd name="T11" fmla="*/ 0 h 12"/>
                <a:gd name="T12" fmla="*/ 9 w 19"/>
                <a:gd name="T13" fmla="*/ 0 h 12"/>
                <a:gd name="T14" fmla="*/ 8 w 19"/>
                <a:gd name="T15" fmla="*/ 0 h 12"/>
                <a:gd name="T16" fmla="*/ 7 w 19"/>
                <a:gd name="T17" fmla="*/ 1 h 12"/>
                <a:gd name="T18" fmla="*/ 6 w 19"/>
                <a:gd name="T19" fmla="*/ 1 h 12"/>
                <a:gd name="T20" fmla="*/ 4 w 19"/>
                <a:gd name="T21" fmla="*/ 1 h 12"/>
                <a:gd name="T22" fmla="*/ 4 w 19"/>
                <a:gd name="T23" fmla="*/ 2 h 12"/>
                <a:gd name="T24" fmla="*/ 3 w 19"/>
                <a:gd name="T25" fmla="*/ 2 h 12"/>
                <a:gd name="T26" fmla="*/ 2 w 19"/>
                <a:gd name="T27" fmla="*/ 3 h 12"/>
                <a:gd name="T28" fmla="*/ 1 w 19"/>
                <a:gd name="T29" fmla="*/ 4 h 12"/>
                <a:gd name="T30" fmla="*/ 1 w 19"/>
                <a:gd name="T31" fmla="*/ 5 h 12"/>
                <a:gd name="T32" fmla="*/ 0 w 19"/>
                <a:gd name="T33" fmla="*/ 5 h 12"/>
                <a:gd name="T34" fmla="*/ 0 w 19"/>
                <a:gd name="T35" fmla="*/ 6 h 12"/>
                <a:gd name="T36" fmla="*/ 0 w 19"/>
                <a:gd name="T37" fmla="*/ 7 h 12"/>
                <a:gd name="T38" fmla="*/ 0 w 19"/>
                <a:gd name="T39" fmla="*/ 8 h 12"/>
                <a:gd name="T40" fmla="*/ 0 w 19"/>
                <a:gd name="T41" fmla="*/ 8 h 12"/>
                <a:gd name="T42" fmla="*/ 1 w 19"/>
                <a:gd name="T43" fmla="*/ 9 h 12"/>
                <a:gd name="T44" fmla="*/ 2 w 19"/>
                <a:gd name="T45" fmla="*/ 10 h 12"/>
                <a:gd name="T46" fmla="*/ 3 w 19"/>
                <a:gd name="T47" fmla="*/ 10 h 12"/>
                <a:gd name="T48" fmla="*/ 3 w 19"/>
                <a:gd name="T49" fmla="*/ 11 h 12"/>
                <a:gd name="T50" fmla="*/ 4 w 19"/>
                <a:gd name="T51" fmla="*/ 11 h 12"/>
                <a:gd name="T52" fmla="*/ 5 w 19"/>
                <a:gd name="T53" fmla="*/ 11 h 12"/>
                <a:gd name="T54" fmla="*/ 6 w 19"/>
                <a:gd name="T55" fmla="*/ 12 h 12"/>
                <a:gd name="T56" fmla="*/ 8 w 19"/>
                <a:gd name="T57" fmla="*/ 12 h 12"/>
                <a:gd name="T58" fmla="*/ 9 w 19"/>
                <a:gd name="T59" fmla="*/ 12 h 12"/>
                <a:gd name="T60" fmla="*/ 10 w 19"/>
                <a:gd name="T61" fmla="*/ 12 h 12"/>
                <a:gd name="T62" fmla="*/ 12 w 19"/>
                <a:gd name="T63" fmla="*/ 11 h 12"/>
                <a:gd name="T64" fmla="*/ 13 w 19"/>
                <a:gd name="T65" fmla="*/ 11 h 12"/>
                <a:gd name="T66" fmla="*/ 14 w 19"/>
                <a:gd name="T67" fmla="*/ 11 h 12"/>
                <a:gd name="T68" fmla="*/ 15 w 19"/>
                <a:gd name="T69" fmla="*/ 10 h 12"/>
                <a:gd name="T70" fmla="*/ 16 w 19"/>
                <a:gd name="T71" fmla="*/ 10 h 12"/>
                <a:gd name="T72" fmla="*/ 17 w 19"/>
                <a:gd name="T73" fmla="*/ 9 h 12"/>
                <a:gd name="T74" fmla="*/ 18 w 19"/>
                <a:gd name="T75" fmla="*/ 8 h 12"/>
                <a:gd name="T76" fmla="*/ 18 w 19"/>
                <a:gd name="T77" fmla="*/ 8 h 12"/>
                <a:gd name="T78" fmla="*/ 19 w 19"/>
                <a:gd name="T79" fmla="*/ 7 h 12"/>
                <a:gd name="T80" fmla="*/ 19 w 19"/>
                <a:gd name="T81" fmla="*/ 6 h 12"/>
                <a:gd name="T82" fmla="*/ 19 w 19"/>
                <a:gd name="T83" fmla="*/ 6 h 12"/>
                <a:gd name="T84" fmla="*/ 19 w 19"/>
                <a:gd name="T85" fmla="*/ 5 h 12"/>
                <a:gd name="T86" fmla="*/ 19 w 19"/>
                <a:gd name="T87" fmla="*/ 4 h 12"/>
                <a:gd name="T88" fmla="*/ 19 w 19"/>
                <a:gd name="T89" fmla="*/ 3 h 12"/>
                <a:gd name="T90" fmla="*/ 18 w 19"/>
                <a:gd name="T91" fmla="*/ 3 h 12"/>
                <a:gd name="T92" fmla="*/ 18 w 19"/>
                <a:gd name="T93" fmla="*/ 2 h 12"/>
                <a:gd name="T94" fmla="*/ 17 w 19"/>
                <a:gd name="T9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7" y="1"/>
                  </a:move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4" name="Freeform 226"/>
            <p:cNvSpPr>
              <a:spLocks/>
            </p:cNvSpPr>
            <p:nvPr/>
          </p:nvSpPr>
          <p:spPr bwMode="auto">
            <a:xfrm>
              <a:off x="2058987" y="5480050"/>
              <a:ext cx="31750" cy="19050"/>
            </a:xfrm>
            <a:custGeom>
              <a:avLst/>
              <a:gdLst>
                <a:gd name="T0" fmla="*/ 17 w 20"/>
                <a:gd name="T1" fmla="*/ 1 h 12"/>
                <a:gd name="T2" fmla="*/ 16 w 20"/>
                <a:gd name="T3" fmla="*/ 1 h 12"/>
                <a:gd name="T4" fmla="*/ 15 w 20"/>
                <a:gd name="T5" fmla="*/ 0 h 12"/>
                <a:gd name="T6" fmla="*/ 13 w 20"/>
                <a:gd name="T7" fmla="*/ 0 h 12"/>
                <a:gd name="T8" fmla="*/ 12 w 20"/>
                <a:gd name="T9" fmla="*/ 0 h 12"/>
                <a:gd name="T10" fmla="*/ 11 w 20"/>
                <a:gd name="T11" fmla="*/ 0 h 12"/>
                <a:gd name="T12" fmla="*/ 10 w 20"/>
                <a:gd name="T13" fmla="*/ 0 h 12"/>
                <a:gd name="T14" fmla="*/ 8 w 20"/>
                <a:gd name="T15" fmla="*/ 0 h 12"/>
                <a:gd name="T16" fmla="*/ 7 w 20"/>
                <a:gd name="T17" fmla="*/ 0 h 12"/>
                <a:gd name="T18" fmla="*/ 6 w 20"/>
                <a:gd name="T19" fmla="*/ 1 h 12"/>
                <a:gd name="T20" fmla="*/ 5 w 20"/>
                <a:gd name="T21" fmla="*/ 1 h 12"/>
                <a:gd name="T22" fmla="*/ 4 w 20"/>
                <a:gd name="T23" fmla="*/ 2 h 12"/>
                <a:gd name="T24" fmla="*/ 3 w 20"/>
                <a:gd name="T25" fmla="*/ 2 h 12"/>
                <a:gd name="T26" fmla="*/ 2 w 20"/>
                <a:gd name="T27" fmla="*/ 3 h 12"/>
                <a:gd name="T28" fmla="*/ 1 w 20"/>
                <a:gd name="T29" fmla="*/ 4 h 12"/>
                <a:gd name="T30" fmla="*/ 1 w 20"/>
                <a:gd name="T31" fmla="*/ 5 h 12"/>
                <a:gd name="T32" fmla="*/ 1 w 20"/>
                <a:gd name="T33" fmla="*/ 6 h 12"/>
                <a:gd name="T34" fmla="*/ 0 w 20"/>
                <a:gd name="T35" fmla="*/ 6 h 12"/>
                <a:gd name="T36" fmla="*/ 0 w 20"/>
                <a:gd name="T37" fmla="*/ 7 h 12"/>
                <a:gd name="T38" fmla="*/ 1 w 20"/>
                <a:gd name="T39" fmla="*/ 8 h 12"/>
                <a:gd name="T40" fmla="*/ 1 w 20"/>
                <a:gd name="T41" fmla="*/ 9 h 12"/>
                <a:gd name="T42" fmla="*/ 2 w 20"/>
                <a:gd name="T43" fmla="*/ 10 h 12"/>
                <a:gd name="T44" fmla="*/ 2 w 20"/>
                <a:gd name="T45" fmla="*/ 10 h 12"/>
                <a:gd name="T46" fmla="*/ 3 w 20"/>
                <a:gd name="T47" fmla="*/ 11 h 12"/>
                <a:gd name="T48" fmla="*/ 4 w 20"/>
                <a:gd name="T49" fmla="*/ 11 h 12"/>
                <a:gd name="T50" fmla="*/ 5 w 20"/>
                <a:gd name="T51" fmla="*/ 12 h 12"/>
                <a:gd name="T52" fmla="*/ 7 w 20"/>
                <a:gd name="T53" fmla="*/ 12 h 12"/>
                <a:gd name="T54" fmla="*/ 8 w 20"/>
                <a:gd name="T55" fmla="*/ 12 h 12"/>
                <a:gd name="T56" fmla="*/ 9 w 20"/>
                <a:gd name="T57" fmla="*/ 12 h 12"/>
                <a:gd name="T58" fmla="*/ 10 w 20"/>
                <a:gd name="T59" fmla="*/ 12 h 12"/>
                <a:gd name="T60" fmla="*/ 12 w 20"/>
                <a:gd name="T61" fmla="*/ 12 h 12"/>
                <a:gd name="T62" fmla="*/ 13 w 20"/>
                <a:gd name="T63" fmla="*/ 12 h 12"/>
                <a:gd name="T64" fmla="*/ 14 w 20"/>
                <a:gd name="T65" fmla="*/ 12 h 12"/>
                <a:gd name="T66" fmla="*/ 15 w 20"/>
                <a:gd name="T67" fmla="*/ 11 h 12"/>
                <a:gd name="T68" fmla="*/ 16 w 20"/>
                <a:gd name="T69" fmla="*/ 11 h 12"/>
                <a:gd name="T70" fmla="*/ 17 w 20"/>
                <a:gd name="T71" fmla="*/ 10 h 12"/>
                <a:gd name="T72" fmla="*/ 18 w 20"/>
                <a:gd name="T73" fmla="*/ 10 h 12"/>
                <a:gd name="T74" fmla="*/ 19 w 20"/>
                <a:gd name="T75" fmla="*/ 9 h 12"/>
                <a:gd name="T76" fmla="*/ 19 w 20"/>
                <a:gd name="T77" fmla="*/ 8 h 12"/>
                <a:gd name="T78" fmla="*/ 20 w 20"/>
                <a:gd name="T79" fmla="*/ 7 h 12"/>
                <a:gd name="T80" fmla="*/ 20 w 20"/>
                <a:gd name="T81" fmla="*/ 7 h 12"/>
                <a:gd name="T82" fmla="*/ 20 w 20"/>
                <a:gd name="T83" fmla="*/ 6 h 12"/>
                <a:gd name="T84" fmla="*/ 20 w 20"/>
                <a:gd name="T85" fmla="*/ 5 h 12"/>
                <a:gd name="T86" fmla="*/ 20 w 20"/>
                <a:gd name="T87" fmla="*/ 4 h 12"/>
                <a:gd name="T88" fmla="*/ 19 w 20"/>
                <a:gd name="T89" fmla="*/ 3 h 12"/>
                <a:gd name="T90" fmla="*/ 19 w 20"/>
                <a:gd name="T91" fmla="*/ 3 h 12"/>
                <a:gd name="T92" fmla="*/ 18 w 20"/>
                <a:gd name="T93" fmla="*/ 2 h 12"/>
                <a:gd name="T94" fmla="*/ 17 w 20"/>
                <a:gd name="T9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7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5" name="Freeform 227"/>
            <p:cNvSpPr>
              <a:spLocks/>
            </p:cNvSpPr>
            <p:nvPr/>
          </p:nvSpPr>
          <p:spPr bwMode="auto">
            <a:xfrm>
              <a:off x="1312862" y="5021263"/>
              <a:ext cx="30163" cy="17463"/>
            </a:xfrm>
            <a:custGeom>
              <a:avLst/>
              <a:gdLst>
                <a:gd name="T0" fmla="*/ 16 w 19"/>
                <a:gd name="T1" fmla="*/ 1 h 11"/>
                <a:gd name="T2" fmla="*/ 15 w 19"/>
                <a:gd name="T3" fmla="*/ 1 h 11"/>
                <a:gd name="T4" fmla="*/ 14 w 19"/>
                <a:gd name="T5" fmla="*/ 0 h 11"/>
                <a:gd name="T6" fmla="*/ 13 w 19"/>
                <a:gd name="T7" fmla="*/ 0 h 11"/>
                <a:gd name="T8" fmla="*/ 12 w 19"/>
                <a:gd name="T9" fmla="*/ 0 h 11"/>
                <a:gd name="T10" fmla="*/ 10 w 19"/>
                <a:gd name="T11" fmla="*/ 0 h 11"/>
                <a:gd name="T12" fmla="*/ 9 w 19"/>
                <a:gd name="T13" fmla="*/ 0 h 11"/>
                <a:gd name="T14" fmla="*/ 8 w 19"/>
                <a:gd name="T15" fmla="*/ 0 h 11"/>
                <a:gd name="T16" fmla="*/ 6 w 19"/>
                <a:gd name="T17" fmla="*/ 0 h 11"/>
                <a:gd name="T18" fmla="*/ 5 w 19"/>
                <a:gd name="T19" fmla="*/ 1 h 11"/>
                <a:gd name="T20" fmla="*/ 4 w 19"/>
                <a:gd name="T21" fmla="*/ 1 h 11"/>
                <a:gd name="T22" fmla="*/ 3 w 19"/>
                <a:gd name="T23" fmla="*/ 2 h 11"/>
                <a:gd name="T24" fmla="*/ 2 w 19"/>
                <a:gd name="T25" fmla="*/ 2 h 11"/>
                <a:gd name="T26" fmla="*/ 1 w 19"/>
                <a:gd name="T27" fmla="*/ 3 h 11"/>
                <a:gd name="T28" fmla="*/ 1 w 19"/>
                <a:gd name="T29" fmla="*/ 3 h 11"/>
                <a:gd name="T30" fmla="*/ 0 w 19"/>
                <a:gd name="T31" fmla="*/ 4 h 11"/>
                <a:gd name="T32" fmla="*/ 0 w 19"/>
                <a:gd name="T33" fmla="*/ 5 h 11"/>
                <a:gd name="T34" fmla="*/ 0 w 19"/>
                <a:gd name="T35" fmla="*/ 6 h 11"/>
                <a:gd name="T36" fmla="*/ 0 w 19"/>
                <a:gd name="T37" fmla="*/ 6 h 11"/>
                <a:gd name="T38" fmla="*/ 0 w 19"/>
                <a:gd name="T39" fmla="*/ 7 h 11"/>
                <a:gd name="T40" fmla="*/ 0 w 19"/>
                <a:gd name="T41" fmla="*/ 8 h 11"/>
                <a:gd name="T42" fmla="*/ 1 w 19"/>
                <a:gd name="T43" fmla="*/ 8 h 11"/>
                <a:gd name="T44" fmla="*/ 1 w 19"/>
                <a:gd name="T45" fmla="*/ 9 h 11"/>
                <a:gd name="T46" fmla="*/ 2 w 19"/>
                <a:gd name="T47" fmla="*/ 10 h 11"/>
                <a:gd name="T48" fmla="*/ 3 w 19"/>
                <a:gd name="T49" fmla="*/ 10 h 11"/>
                <a:gd name="T50" fmla="*/ 4 w 19"/>
                <a:gd name="T51" fmla="*/ 10 h 11"/>
                <a:gd name="T52" fmla="*/ 5 w 19"/>
                <a:gd name="T53" fmla="*/ 11 h 11"/>
                <a:gd name="T54" fmla="*/ 6 w 19"/>
                <a:gd name="T55" fmla="*/ 11 h 11"/>
                <a:gd name="T56" fmla="*/ 7 w 19"/>
                <a:gd name="T57" fmla="*/ 11 h 11"/>
                <a:gd name="T58" fmla="*/ 9 w 19"/>
                <a:gd name="T59" fmla="*/ 11 h 11"/>
                <a:gd name="T60" fmla="*/ 10 w 19"/>
                <a:gd name="T61" fmla="*/ 11 h 11"/>
                <a:gd name="T62" fmla="*/ 11 w 19"/>
                <a:gd name="T63" fmla="*/ 11 h 11"/>
                <a:gd name="T64" fmla="*/ 12 w 19"/>
                <a:gd name="T65" fmla="*/ 11 h 11"/>
                <a:gd name="T66" fmla="*/ 13 w 19"/>
                <a:gd name="T67" fmla="*/ 10 h 11"/>
                <a:gd name="T68" fmla="*/ 15 w 19"/>
                <a:gd name="T69" fmla="*/ 10 h 11"/>
                <a:gd name="T70" fmla="*/ 16 w 19"/>
                <a:gd name="T71" fmla="*/ 9 h 11"/>
                <a:gd name="T72" fmla="*/ 17 w 19"/>
                <a:gd name="T73" fmla="*/ 8 h 11"/>
                <a:gd name="T74" fmla="*/ 17 w 19"/>
                <a:gd name="T75" fmla="*/ 8 h 11"/>
                <a:gd name="T76" fmla="*/ 18 w 19"/>
                <a:gd name="T77" fmla="*/ 7 h 11"/>
                <a:gd name="T78" fmla="*/ 18 w 19"/>
                <a:gd name="T79" fmla="*/ 6 h 11"/>
                <a:gd name="T80" fmla="*/ 19 w 19"/>
                <a:gd name="T81" fmla="*/ 6 h 11"/>
                <a:gd name="T82" fmla="*/ 19 w 19"/>
                <a:gd name="T83" fmla="*/ 5 h 11"/>
                <a:gd name="T84" fmla="*/ 19 w 19"/>
                <a:gd name="T85" fmla="*/ 4 h 11"/>
                <a:gd name="T86" fmla="*/ 19 w 19"/>
                <a:gd name="T87" fmla="*/ 3 h 11"/>
                <a:gd name="T88" fmla="*/ 18 w 19"/>
                <a:gd name="T89" fmla="*/ 3 h 11"/>
                <a:gd name="T90" fmla="*/ 18 w 19"/>
                <a:gd name="T91" fmla="*/ 2 h 11"/>
                <a:gd name="T92" fmla="*/ 17 w 19"/>
                <a:gd name="T93" fmla="*/ 2 h 11"/>
                <a:gd name="T94" fmla="*/ 16 w 19"/>
                <a:gd name="T9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1">
                  <a:moveTo>
                    <a:pt x="16" y="1"/>
                  </a:move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6" name="Freeform 228"/>
            <p:cNvSpPr>
              <a:spLocks/>
            </p:cNvSpPr>
            <p:nvPr/>
          </p:nvSpPr>
          <p:spPr bwMode="auto">
            <a:xfrm>
              <a:off x="1687512" y="5237163"/>
              <a:ext cx="30163" cy="19050"/>
            </a:xfrm>
            <a:custGeom>
              <a:avLst/>
              <a:gdLst>
                <a:gd name="T0" fmla="*/ 16 w 19"/>
                <a:gd name="T1" fmla="*/ 1 h 12"/>
                <a:gd name="T2" fmla="*/ 15 w 19"/>
                <a:gd name="T3" fmla="*/ 1 h 12"/>
                <a:gd name="T4" fmla="*/ 14 w 19"/>
                <a:gd name="T5" fmla="*/ 0 h 12"/>
                <a:gd name="T6" fmla="*/ 13 w 19"/>
                <a:gd name="T7" fmla="*/ 0 h 12"/>
                <a:gd name="T8" fmla="*/ 11 w 19"/>
                <a:gd name="T9" fmla="*/ 0 h 12"/>
                <a:gd name="T10" fmla="*/ 10 w 19"/>
                <a:gd name="T11" fmla="*/ 0 h 12"/>
                <a:gd name="T12" fmla="*/ 9 w 19"/>
                <a:gd name="T13" fmla="*/ 0 h 12"/>
                <a:gd name="T14" fmla="*/ 7 w 19"/>
                <a:gd name="T15" fmla="*/ 0 h 12"/>
                <a:gd name="T16" fmla="*/ 6 w 19"/>
                <a:gd name="T17" fmla="*/ 0 h 12"/>
                <a:gd name="T18" fmla="*/ 5 w 19"/>
                <a:gd name="T19" fmla="*/ 1 h 12"/>
                <a:gd name="T20" fmla="*/ 4 w 19"/>
                <a:gd name="T21" fmla="*/ 1 h 12"/>
                <a:gd name="T22" fmla="*/ 3 w 19"/>
                <a:gd name="T23" fmla="*/ 2 h 12"/>
                <a:gd name="T24" fmla="*/ 2 w 19"/>
                <a:gd name="T25" fmla="*/ 2 h 12"/>
                <a:gd name="T26" fmla="*/ 1 w 19"/>
                <a:gd name="T27" fmla="*/ 3 h 12"/>
                <a:gd name="T28" fmla="*/ 1 w 19"/>
                <a:gd name="T29" fmla="*/ 4 h 12"/>
                <a:gd name="T30" fmla="*/ 0 w 19"/>
                <a:gd name="T31" fmla="*/ 4 h 12"/>
                <a:gd name="T32" fmla="*/ 0 w 19"/>
                <a:gd name="T33" fmla="*/ 5 h 12"/>
                <a:gd name="T34" fmla="*/ 0 w 19"/>
                <a:gd name="T35" fmla="*/ 6 h 12"/>
                <a:gd name="T36" fmla="*/ 0 w 19"/>
                <a:gd name="T37" fmla="*/ 7 h 12"/>
                <a:gd name="T38" fmla="*/ 0 w 19"/>
                <a:gd name="T39" fmla="*/ 7 h 12"/>
                <a:gd name="T40" fmla="*/ 0 w 19"/>
                <a:gd name="T41" fmla="*/ 8 h 12"/>
                <a:gd name="T42" fmla="*/ 1 w 19"/>
                <a:gd name="T43" fmla="*/ 9 h 12"/>
                <a:gd name="T44" fmla="*/ 1 w 19"/>
                <a:gd name="T45" fmla="*/ 10 h 12"/>
                <a:gd name="T46" fmla="*/ 2 w 19"/>
                <a:gd name="T47" fmla="*/ 10 h 12"/>
                <a:gd name="T48" fmla="*/ 3 w 19"/>
                <a:gd name="T49" fmla="*/ 11 h 12"/>
                <a:gd name="T50" fmla="*/ 4 w 19"/>
                <a:gd name="T51" fmla="*/ 11 h 12"/>
                <a:gd name="T52" fmla="*/ 5 w 19"/>
                <a:gd name="T53" fmla="*/ 11 h 12"/>
                <a:gd name="T54" fmla="*/ 6 w 19"/>
                <a:gd name="T55" fmla="*/ 12 h 12"/>
                <a:gd name="T56" fmla="*/ 8 w 19"/>
                <a:gd name="T57" fmla="*/ 12 h 12"/>
                <a:gd name="T58" fmla="*/ 9 w 19"/>
                <a:gd name="T59" fmla="*/ 12 h 12"/>
                <a:gd name="T60" fmla="*/ 10 w 19"/>
                <a:gd name="T61" fmla="*/ 12 h 12"/>
                <a:gd name="T62" fmla="*/ 11 w 19"/>
                <a:gd name="T63" fmla="*/ 11 h 12"/>
                <a:gd name="T64" fmla="*/ 13 w 19"/>
                <a:gd name="T65" fmla="*/ 11 h 12"/>
                <a:gd name="T66" fmla="*/ 14 w 19"/>
                <a:gd name="T67" fmla="*/ 11 h 12"/>
                <a:gd name="T68" fmla="*/ 15 w 19"/>
                <a:gd name="T69" fmla="*/ 10 h 12"/>
                <a:gd name="T70" fmla="*/ 16 w 19"/>
                <a:gd name="T71" fmla="*/ 10 h 12"/>
                <a:gd name="T72" fmla="*/ 17 w 19"/>
                <a:gd name="T73" fmla="*/ 9 h 12"/>
                <a:gd name="T74" fmla="*/ 18 w 19"/>
                <a:gd name="T75" fmla="*/ 9 h 12"/>
                <a:gd name="T76" fmla="*/ 18 w 19"/>
                <a:gd name="T77" fmla="*/ 8 h 12"/>
                <a:gd name="T78" fmla="*/ 19 w 19"/>
                <a:gd name="T79" fmla="*/ 7 h 12"/>
                <a:gd name="T80" fmla="*/ 19 w 19"/>
                <a:gd name="T81" fmla="*/ 6 h 12"/>
                <a:gd name="T82" fmla="*/ 19 w 19"/>
                <a:gd name="T83" fmla="*/ 5 h 12"/>
                <a:gd name="T84" fmla="*/ 19 w 19"/>
                <a:gd name="T85" fmla="*/ 5 h 12"/>
                <a:gd name="T86" fmla="*/ 19 w 19"/>
                <a:gd name="T87" fmla="*/ 4 h 12"/>
                <a:gd name="T88" fmla="*/ 18 w 19"/>
                <a:gd name="T89" fmla="*/ 3 h 12"/>
                <a:gd name="T90" fmla="*/ 18 w 19"/>
                <a:gd name="T91" fmla="*/ 2 h 12"/>
                <a:gd name="T92" fmla="*/ 17 w 19"/>
                <a:gd name="T93" fmla="*/ 2 h 12"/>
                <a:gd name="T94" fmla="*/ 16 w 19"/>
                <a:gd name="T9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2">
                  <a:moveTo>
                    <a:pt x="16" y="1"/>
                  </a:move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7" name="Freeform 229"/>
            <p:cNvSpPr>
              <a:spLocks/>
            </p:cNvSpPr>
            <p:nvPr/>
          </p:nvSpPr>
          <p:spPr bwMode="auto">
            <a:xfrm>
              <a:off x="1771650" y="4516438"/>
              <a:ext cx="28575" cy="15875"/>
            </a:xfrm>
            <a:custGeom>
              <a:avLst/>
              <a:gdLst>
                <a:gd name="T0" fmla="*/ 15 w 18"/>
                <a:gd name="T1" fmla="*/ 1 h 10"/>
                <a:gd name="T2" fmla="*/ 14 w 18"/>
                <a:gd name="T3" fmla="*/ 1 h 10"/>
                <a:gd name="T4" fmla="*/ 13 w 18"/>
                <a:gd name="T5" fmla="*/ 1 h 10"/>
                <a:gd name="T6" fmla="*/ 12 w 18"/>
                <a:gd name="T7" fmla="*/ 0 h 10"/>
                <a:gd name="T8" fmla="*/ 10 w 18"/>
                <a:gd name="T9" fmla="*/ 0 h 10"/>
                <a:gd name="T10" fmla="*/ 9 w 18"/>
                <a:gd name="T11" fmla="*/ 0 h 10"/>
                <a:gd name="T12" fmla="*/ 8 w 18"/>
                <a:gd name="T13" fmla="*/ 0 h 10"/>
                <a:gd name="T14" fmla="*/ 7 w 18"/>
                <a:gd name="T15" fmla="*/ 0 h 10"/>
                <a:gd name="T16" fmla="*/ 6 w 18"/>
                <a:gd name="T17" fmla="*/ 1 h 10"/>
                <a:gd name="T18" fmla="*/ 5 w 18"/>
                <a:gd name="T19" fmla="*/ 1 h 10"/>
                <a:gd name="T20" fmla="*/ 4 w 18"/>
                <a:gd name="T21" fmla="*/ 1 h 10"/>
                <a:gd name="T22" fmla="*/ 3 w 18"/>
                <a:gd name="T23" fmla="*/ 2 h 10"/>
                <a:gd name="T24" fmla="*/ 2 w 18"/>
                <a:gd name="T25" fmla="*/ 2 h 10"/>
                <a:gd name="T26" fmla="*/ 1 w 18"/>
                <a:gd name="T27" fmla="*/ 3 h 10"/>
                <a:gd name="T28" fmla="*/ 1 w 18"/>
                <a:gd name="T29" fmla="*/ 4 h 10"/>
                <a:gd name="T30" fmla="*/ 0 w 18"/>
                <a:gd name="T31" fmla="*/ 4 h 10"/>
                <a:gd name="T32" fmla="*/ 0 w 18"/>
                <a:gd name="T33" fmla="*/ 5 h 10"/>
                <a:gd name="T34" fmla="*/ 0 w 18"/>
                <a:gd name="T35" fmla="*/ 5 h 10"/>
                <a:gd name="T36" fmla="*/ 0 w 18"/>
                <a:gd name="T37" fmla="*/ 6 h 10"/>
                <a:gd name="T38" fmla="*/ 0 w 18"/>
                <a:gd name="T39" fmla="*/ 7 h 10"/>
                <a:gd name="T40" fmla="*/ 0 w 18"/>
                <a:gd name="T41" fmla="*/ 7 h 10"/>
                <a:gd name="T42" fmla="*/ 1 w 18"/>
                <a:gd name="T43" fmla="*/ 8 h 10"/>
                <a:gd name="T44" fmla="*/ 1 w 18"/>
                <a:gd name="T45" fmla="*/ 8 h 10"/>
                <a:gd name="T46" fmla="*/ 2 w 18"/>
                <a:gd name="T47" fmla="*/ 9 h 10"/>
                <a:gd name="T48" fmla="*/ 3 w 18"/>
                <a:gd name="T49" fmla="*/ 9 h 10"/>
                <a:gd name="T50" fmla="*/ 4 w 18"/>
                <a:gd name="T51" fmla="*/ 10 h 10"/>
                <a:gd name="T52" fmla="*/ 5 w 18"/>
                <a:gd name="T53" fmla="*/ 10 h 10"/>
                <a:gd name="T54" fmla="*/ 6 w 18"/>
                <a:gd name="T55" fmla="*/ 10 h 10"/>
                <a:gd name="T56" fmla="*/ 7 w 18"/>
                <a:gd name="T57" fmla="*/ 10 h 10"/>
                <a:gd name="T58" fmla="*/ 8 w 18"/>
                <a:gd name="T59" fmla="*/ 10 h 10"/>
                <a:gd name="T60" fmla="*/ 10 w 18"/>
                <a:gd name="T61" fmla="*/ 10 h 10"/>
                <a:gd name="T62" fmla="*/ 11 w 18"/>
                <a:gd name="T63" fmla="*/ 10 h 10"/>
                <a:gd name="T64" fmla="*/ 12 w 18"/>
                <a:gd name="T65" fmla="*/ 10 h 10"/>
                <a:gd name="T66" fmla="*/ 13 w 18"/>
                <a:gd name="T67" fmla="*/ 9 h 10"/>
                <a:gd name="T68" fmla="*/ 14 w 18"/>
                <a:gd name="T69" fmla="*/ 9 h 10"/>
                <a:gd name="T70" fmla="*/ 15 w 18"/>
                <a:gd name="T71" fmla="*/ 9 h 10"/>
                <a:gd name="T72" fmla="*/ 15 w 18"/>
                <a:gd name="T73" fmla="*/ 8 h 10"/>
                <a:gd name="T74" fmla="*/ 16 w 18"/>
                <a:gd name="T75" fmla="*/ 7 h 10"/>
                <a:gd name="T76" fmla="*/ 17 w 18"/>
                <a:gd name="T77" fmla="*/ 7 h 10"/>
                <a:gd name="T78" fmla="*/ 17 w 18"/>
                <a:gd name="T79" fmla="*/ 6 h 10"/>
                <a:gd name="T80" fmla="*/ 18 w 18"/>
                <a:gd name="T81" fmla="*/ 6 h 10"/>
                <a:gd name="T82" fmla="*/ 18 w 18"/>
                <a:gd name="T83" fmla="*/ 5 h 10"/>
                <a:gd name="T84" fmla="*/ 18 w 18"/>
                <a:gd name="T85" fmla="*/ 4 h 10"/>
                <a:gd name="T86" fmla="*/ 17 w 18"/>
                <a:gd name="T87" fmla="*/ 4 h 10"/>
                <a:gd name="T88" fmla="*/ 17 w 18"/>
                <a:gd name="T89" fmla="*/ 3 h 10"/>
                <a:gd name="T90" fmla="*/ 16 w 18"/>
                <a:gd name="T91" fmla="*/ 2 h 10"/>
                <a:gd name="T92" fmla="*/ 16 w 18"/>
                <a:gd name="T93" fmla="*/ 2 h 10"/>
                <a:gd name="T94" fmla="*/ 15 w 18"/>
                <a:gd name="T9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8" name="Freeform 230"/>
            <p:cNvSpPr>
              <a:spLocks/>
            </p:cNvSpPr>
            <p:nvPr/>
          </p:nvSpPr>
          <p:spPr bwMode="auto">
            <a:xfrm>
              <a:off x="2133600" y="4706938"/>
              <a:ext cx="28575" cy="15875"/>
            </a:xfrm>
            <a:custGeom>
              <a:avLst/>
              <a:gdLst>
                <a:gd name="T0" fmla="*/ 15 w 18"/>
                <a:gd name="T1" fmla="*/ 1 h 10"/>
                <a:gd name="T2" fmla="*/ 14 w 18"/>
                <a:gd name="T3" fmla="*/ 1 h 10"/>
                <a:gd name="T4" fmla="*/ 13 w 18"/>
                <a:gd name="T5" fmla="*/ 0 h 10"/>
                <a:gd name="T6" fmla="*/ 12 w 18"/>
                <a:gd name="T7" fmla="*/ 0 h 10"/>
                <a:gd name="T8" fmla="*/ 10 w 18"/>
                <a:gd name="T9" fmla="*/ 0 h 10"/>
                <a:gd name="T10" fmla="*/ 9 w 18"/>
                <a:gd name="T11" fmla="*/ 0 h 10"/>
                <a:gd name="T12" fmla="*/ 8 w 18"/>
                <a:gd name="T13" fmla="*/ 0 h 10"/>
                <a:gd name="T14" fmla="*/ 7 w 18"/>
                <a:gd name="T15" fmla="*/ 0 h 10"/>
                <a:gd name="T16" fmla="*/ 6 w 18"/>
                <a:gd name="T17" fmla="*/ 0 h 10"/>
                <a:gd name="T18" fmla="*/ 5 w 18"/>
                <a:gd name="T19" fmla="*/ 1 h 10"/>
                <a:gd name="T20" fmla="*/ 4 w 18"/>
                <a:gd name="T21" fmla="*/ 1 h 10"/>
                <a:gd name="T22" fmla="*/ 3 w 18"/>
                <a:gd name="T23" fmla="*/ 1 h 10"/>
                <a:gd name="T24" fmla="*/ 2 w 18"/>
                <a:gd name="T25" fmla="*/ 2 h 10"/>
                <a:gd name="T26" fmla="*/ 1 w 18"/>
                <a:gd name="T27" fmla="*/ 2 h 10"/>
                <a:gd name="T28" fmla="*/ 1 w 18"/>
                <a:gd name="T29" fmla="*/ 3 h 10"/>
                <a:gd name="T30" fmla="*/ 0 w 18"/>
                <a:gd name="T31" fmla="*/ 4 h 10"/>
                <a:gd name="T32" fmla="*/ 0 w 18"/>
                <a:gd name="T33" fmla="*/ 4 h 10"/>
                <a:gd name="T34" fmla="*/ 0 w 18"/>
                <a:gd name="T35" fmla="*/ 5 h 10"/>
                <a:gd name="T36" fmla="*/ 0 w 18"/>
                <a:gd name="T37" fmla="*/ 6 h 10"/>
                <a:gd name="T38" fmla="*/ 0 w 18"/>
                <a:gd name="T39" fmla="*/ 6 h 10"/>
                <a:gd name="T40" fmla="*/ 0 w 18"/>
                <a:gd name="T41" fmla="*/ 7 h 10"/>
                <a:gd name="T42" fmla="*/ 1 w 18"/>
                <a:gd name="T43" fmla="*/ 8 h 10"/>
                <a:gd name="T44" fmla="*/ 2 w 18"/>
                <a:gd name="T45" fmla="*/ 8 h 10"/>
                <a:gd name="T46" fmla="*/ 2 w 18"/>
                <a:gd name="T47" fmla="*/ 9 h 10"/>
                <a:gd name="T48" fmla="*/ 3 w 18"/>
                <a:gd name="T49" fmla="*/ 9 h 10"/>
                <a:gd name="T50" fmla="*/ 4 w 18"/>
                <a:gd name="T51" fmla="*/ 10 h 10"/>
                <a:gd name="T52" fmla="*/ 5 w 18"/>
                <a:gd name="T53" fmla="*/ 10 h 10"/>
                <a:gd name="T54" fmla="*/ 6 w 18"/>
                <a:gd name="T55" fmla="*/ 10 h 10"/>
                <a:gd name="T56" fmla="*/ 7 w 18"/>
                <a:gd name="T57" fmla="*/ 10 h 10"/>
                <a:gd name="T58" fmla="*/ 9 w 18"/>
                <a:gd name="T59" fmla="*/ 10 h 10"/>
                <a:gd name="T60" fmla="*/ 10 w 18"/>
                <a:gd name="T61" fmla="*/ 10 h 10"/>
                <a:gd name="T62" fmla="*/ 11 w 18"/>
                <a:gd name="T63" fmla="*/ 10 h 10"/>
                <a:gd name="T64" fmla="*/ 12 w 18"/>
                <a:gd name="T65" fmla="*/ 10 h 10"/>
                <a:gd name="T66" fmla="*/ 13 w 18"/>
                <a:gd name="T67" fmla="*/ 9 h 10"/>
                <a:gd name="T68" fmla="*/ 14 w 18"/>
                <a:gd name="T69" fmla="*/ 9 h 10"/>
                <a:gd name="T70" fmla="*/ 15 w 18"/>
                <a:gd name="T71" fmla="*/ 8 h 10"/>
                <a:gd name="T72" fmla="*/ 16 w 18"/>
                <a:gd name="T73" fmla="*/ 8 h 10"/>
                <a:gd name="T74" fmla="*/ 17 w 18"/>
                <a:gd name="T75" fmla="*/ 7 h 10"/>
                <a:gd name="T76" fmla="*/ 17 w 18"/>
                <a:gd name="T77" fmla="*/ 7 h 10"/>
                <a:gd name="T78" fmla="*/ 18 w 18"/>
                <a:gd name="T79" fmla="*/ 6 h 10"/>
                <a:gd name="T80" fmla="*/ 18 w 18"/>
                <a:gd name="T81" fmla="*/ 5 h 10"/>
                <a:gd name="T82" fmla="*/ 18 w 18"/>
                <a:gd name="T83" fmla="*/ 4 h 10"/>
                <a:gd name="T84" fmla="*/ 18 w 18"/>
                <a:gd name="T85" fmla="*/ 4 h 10"/>
                <a:gd name="T86" fmla="*/ 18 w 18"/>
                <a:gd name="T87" fmla="*/ 3 h 10"/>
                <a:gd name="T88" fmla="*/ 17 w 18"/>
                <a:gd name="T89" fmla="*/ 3 h 10"/>
                <a:gd name="T90" fmla="*/ 17 w 18"/>
                <a:gd name="T91" fmla="*/ 2 h 10"/>
                <a:gd name="T92" fmla="*/ 16 w 18"/>
                <a:gd name="T93" fmla="*/ 2 h 10"/>
                <a:gd name="T94" fmla="*/ 15 w 18"/>
                <a:gd name="T9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299" name="Freeform 231"/>
            <p:cNvSpPr>
              <a:spLocks/>
            </p:cNvSpPr>
            <p:nvPr/>
          </p:nvSpPr>
          <p:spPr bwMode="auto">
            <a:xfrm>
              <a:off x="2733675" y="5021263"/>
              <a:ext cx="30163" cy="17463"/>
            </a:xfrm>
            <a:custGeom>
              <a:avLst/>
              <a:gdLst>
                <a:gd name="T0" fmla="*/ 15 w 19"/>
                <a:gd name="T1" fmla="*/ 1 h 11"/>
                <a:gd name="T2" fmla="*/ 14 w 19"/>
                <a:gd name="T3" fmla="*/ 1 h 11"/>
                <a:gd name="T4" fmla="*/ 13 w 19"/>
                <a:gd name="T5" fmla="*/ 0 h 11"/>
                <a:gd name="T6" fmla="*/ 12 w 19"/>
                <a:gd name="T7" fmla="*/ 0 h 11"/>
                <a:gd name="T8" fmla="*/ 11 w 19"/>
                <a:gd name="T9" fmla="*/ 0 h 11"/>
                <a:gd name="T10" fmla="*/ 9 w 19"/>
                <a:gd name="T11" fmla="*/ 0 h 11"/>
                <a:gd name="T12" fmla="*/ 8 w 19"/>
                <a:gd name="T13" fmla="*/ 0 h 11"/>
                <a:gd name="T14" fmla="*/ 7 w 19"/>
                <a:gd name="T15" fmla="*/ 0 h 11"/>
                <a:gd name="T16" fmla="*/ 6 w 19"/>
                <a:gd name="T17" fmla="*/ 1 h 11"/>
                <a:gd name="T18" fmla="*/ 5 w 19"/>
                <a:gd name="T19" fmla="*/ 1 h 11"/>
                <a:gd name="T20" fmla="*/ 4 w 19"/>
                <a:gd name="T21" fmla="*/ 1 h 11"/>
                <a:gd name="T22" fmla="*/ 3 w 19"/>
                <a:gd name="T23" fmla="*/ 2 h 11"/>
                <a:gd name="T24" fmla="*/ 2 w 19"/>
                <a:gd name="T25" fmla="*/ 2 h 11"/>
                <a:gd name="T26" fmla="*/ 1 w 19"/>
                <a:gd name="T27" fmla="*/ 3 h 11"/>
                <a:gd name="T28" fmla="*/ 1 w 19"/>
                <a:gd name="T29" fmla="*/ 3 h 11"/>
                <a:gd name="T30" fmla="*/ 0 w 19"/>
                <a:gd name="T31" fmla="*/ 4 h 11"/>
                <a:gd name="T32" fmla="*/ 0 w 19"/>
                <a:gd name="T33" fmla="*/ 5 h 11"/>
                <a:gd name="T34" fmla="*/ 0 w 19"/>
                <a:gd name="T35" fmla="*/ 6 h 11"/>
                <a:gd name="T36" fmla="*/ 0 w 19"/>
                <a:gd name="T37" fmla="*/ 7 h 11"/>
                <a:gd name="T38" fmla="*/ 0 w 19"/>
                <a:gd name="T39" fmla="*/ 7 h 11"/>
                <a:gd name="T40" fmla="*/ 1 w 19"/>
                <a:gd name="T41" fmla="*/ 8 h 11"/>
                <a:gd name="T42" fmla="*/ 1 w 19"/>
                <a:gd name="T43" fmla="*/ 8 h 11"/>
                <a:gd name="T44" fmla="*/ 2 w 19"/>
                <a:gd name="T45" fmla="*/ 9 h 11"/>
                <a:gd name="T46" fmla="*/ 3 w 19"/>
                <a:gd name="T47" fmla="*/ 10 h 11"/>
                <a:gd name="T48" fmla="*/ 4 w 19"/>
                <a:gd name="T49" fmla="*/ 10 h 11"/>
                <a:gd name="T50" fmla="*/ 5 w 19"/>
                <a:gd name="T51" fmla="*/ 11 h 11"/>
                <a:gd name="T52" fmla="*/ 6 w 19"/>
                <a:gd name="T53" fmla="*/ 11 h 11"/>
                <a:gd name="T54" fmla="*/ 7 w 19"/>
                <a:gd name="T55" fmla="*/ 11 h 11"/>
                <a:gd name="T56" fmla="*/ 8 w 19"/>
                <a:gd name="T57" fmla="*/ 11 h 11"/>
                <a:gd name="T58" fmla="*/ 10 w 19"/>
                <a:gd name="T59" fmla="*/ 11 h 11"/>
                <a:gd name="T60" fmla="*/ 11 w 19"/>
                <a:gd name="T61" fmla="*/ 11 h 11"/>
                <a:gd name="T62" fmla="*/ 12 w 19"/>
                <a:gd name="T63" fmla="*/ 11 h 11"/>
                <a:gd name="T64" fmla="*/ 13 w 19"/>
                <a:gd name="T65" fmla="*/ 11 h 11"/>
                <a:gd name="T66" fmla="*/ 14 w 19"/>
                <a:gd name="T67" fmla="*/ 10 h 11"/>
                <a:gd name="T68" fmla="*/ 16 w 19"/>
                <a:gd name="T69" fmla="*/ 10 h 11"/>
                <a:gd name="T70" fmla="*/ 16 w 19"/>
                <a:gd name="T71" fmla="*/ 9 h 11"/>
                <a:gd name="T72" fmla="*/ 17 w 19"/>
                <a:gd name="T73" fmla="*/ 9 h 11"/>
                <a:gd name="T74" fmla="*/ 18 w 19"/>
                <a:gd name="T75" fmla="*/ 8 h 11"/>
                <a:gd name="T76" fmla="*/ 18 w 19"/>
                <a:gd name="T77" fmla="*/ 7 h 11"/>
                <a:gd name="T78" fmla="*/ 19 w 19"/>
                <a:gd name="T79" fmla="*/ 7 h 11"/>
                <a:gd name="T80" fmla="*/ 19 w 19"/>
                <a:gd name="T81" fmla="*/ 6 h 11"/>
                <a:gd name="T82" fmla="*/ 19 w 19"/>
                <a:gd name="T83" fmla="*/ 5 h 11"/>
                <a:gd name="T84" fmla="*/ 19 w 19"/>
                <a:gd name="T85" fmla="*/ 4 h 11"/>
                <a:gd name="T86" fmla="*/ 18 w 19"/>
                <a:gd name="T87" fmla="*/ 4 h 11"/>
                <a:gd name="T88" fmla="*/ 18 w 19"/>
                <a:gd name="T89" fmla="*/ 3 h 11"/>
                <a:gd name="T90" fmla="*/ 17 w 19"/>
                <a:gd name="T91" fmla="*/ 2 h 11"/>
                <a:gd name="T92" fmla="*/ 17 w 19"/>
                <a:gd name="T93" fmla="*/ 2 h 11"/>
                <a:gd name="T94" fmla="*/ 16 w 19"/>
                <a:gd name="T9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" h="11">
                  <a:moveTo>
                    <a:pt x="16" y="1"/>
                  </a:move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0" name="Freeform 232"/>
            <p:cNvSpPr>
              <a:spLocks/>
            </p:cNvSpPr>
            <p:nvPr/>
          </p:nvSpPr>
          <p:spPr bwMode="auto">
            <a:xfrm>
              <a:off x="1990725" y="4608513"/>
              <a:ext cx="28575" cy="15875"/>
            </a:xfrm>
            <a:custGeom>
              <a:avLst/>
              <a:gdLst>
                <a:gd name="T0" fmla="*/ 15 w 18"/>
                <a:gd name="T1" fmla="*/ 1 h 10"/>
                <a:gd name="T2" fmla="*/ 14 w 18"/>
                <a:gd name="T3" fmla="*/ 1 h 10"/>
                <a:gd name="T4" fmla="*/ 13 w 18"/>
                <a:gd name="T5" fmla="*/ 1 h 10"/>
                <a:gd name="T6" fmla="*/ 12 w 18"/>
                <a:gd name="T7" fmla="*/ 0 h 10"/>
                <a:gd name="T8" fmla="*/ 10 w 18"/>
                <a:gd name="T9" fmla="*/ 0 h 10"/>
                <a:gd name="T10" fmla="*/ 9 w 18"/>
                <a:gd name="T11" fmla="*/ 0 h 10"/>
                <a:gd name="T12" fmla="*/ 8 w 18"/>
                <a:gd name="T13" fmla="*/ 0 h 10"/>
                <a:gd name="T14" fmla="*/ 7 w 18"/>
                <a:gd name="T15" fmla="*/ 0 h 10"/>
                <a:gd name="T16" fmla="*/ 6 w 18"/>
                <a:gd name="T17" fmla="*/ 1 h 10"/>
                <a:gd name="T18" fmla="*/ 5 w 18"/>
                <a:gd name="T19" fmla="*/ 1 h 10"/>
                <a:gd name="T20" fmla="*/ 4 w 18"/>
                <a:gd name="T21" fmla="*/ 1 h 10"/>
                <a:gd name="T22" fmla="*/ 3 w 18"/>
                <a:gd name="T23" fmla="*/ 2 h 10"/>
                <a:gd name="T24" fmla="*/ 2 w 18"/>
                <a:gd name="T25" fmla="*/ 2 h 10"/>
                <a:gd name="T26" fmla="*/ 1 w 18"/>
                <a:gd name="T27" fmla="*/ 3 h 10"/>
                <a:gd name="T28" fmla="*/ 1 w 18"/>
                <a:gd name="T29" fmla="*/ 3 h 10"/>
                <a:gd name="T30" fmla="*/ 0 w 18"/>
                <a:gd name="T31" fmla="*/ 4 h 10"/>
                <a:gd name="T32" fmla="*/ 0 w 18"/>
                <a:gd name="T33" fmla="*/ 5 h 10"/>
                <a:gd name="T34" fmla="*/ 0 w 18"/>
                <a:gd name="T35" fmla="*/ 5 h 10"/>
                <a:gd name="T36" fmla="*/ 0 w 18"/>
                <a:gd name="T37" fmla="*/ 6 h 10"/>
                <a:gd name="T38" fmla="*/ 0 w 18"/>
                <a:gd name="T39" fmla="*/ 7 h 10"/>
                <a:gd name="T40" fmla="*/ 0 w 18"/>
                <a:gd name="T41" fmla="*/ 7 h 10"/>
                <a:gd name="T42" fmla="*/ 1 w 18"/>
                <a:gd name="T43" fmla="*/ 8 h 10"/>
                <a:gd name="T44" fmla="*/ 1 w 18"/>
                <a:gd name="T45" fmla="*/ 9 h 10"/>
                <a:gd name="T46" fmla="*/ 2 w 18"/>
                <a:gd name="T47" fmla="*/ 9 h 10"/>
                <a:gd name="T48" fmla="*/ 3 w 18"/>
                <a:gd name="T49" fmla="*/ 9 h 10"/>
                <a:gd name="T50" fmla="*/ 4 w 18"/>
                <a:gd name="T51" fmla="*/ 10 h 10"/>
                <a:gd name="T52" fmla="*/ 5 w 18"/>
                <a:gd name="T53" fmla="*/ 10 h 10"/>
                <a:gd name="T54" fmla="*/ 6 w 18"/>
                <a:gd name="T55" fmla="*/ 10 h 10"/>
                <a:gd name="T56" fmla="*/ 7 w 18"/>
                <a:gd name="T57" fmla="*/ 10 h 10"/>
                <a:gd name="T58" fmla="*/ 8 w 18"/>
                <a:gd name="T59" fmla="*/ 10 h 10"/>
                <a:gd name="T60" fmla="*/ 10 w 18"/>
                <a:gd name="T61" fmla="*/ 10 h 10"/>
                <a:gd name="T62" fmla="*/ 11 w 18"/>
                <a:gd name="T63" fmla="*/ 10 h 10"/>
                <a:gd name="T64" fmla="*/ 12 w 18"/>
                <a:gd name="T65" fmla="*/ 10 h 10"/>
                <a:gd name="T66" fmla="*/ 13 w 18"/>
                <a:gd name="T67" fmla="*/ 10 h 10"/>
                <a:gd name="T68" fmla="*/ 14 w 18"/>
                <a:gd name="T69" fmla="*/ 9 h 10"/>
                <a:gd name="T70" fmla="*/ 15 w 18"/>
                <a:gd name="T71" fmla="*/ 9 h 10"/>
                <a:gd name="T72" fmla="*/ 16 w 18"/>
                <a:gd name="T73" fmla="*/ 8 h 10"/>
                <a:gd name="T74" fmla="*/ 16 w 18"/>
                <a:gd name="T75" fmla="*/ 7 h 10"/>
                <a:gd name="T76" fmla="*/ 17 w 18"/>
                <a:gd name="T77" fmla="*/ 7 h 10"/>
                <a:gd name="T78" fmla="*/ 17 w 18"/>
                <a:gd name="T79" fmla="*/ 6 h 10"/>
                <a:gd name="T80" fmla="*/ 17 w 18"/>
                <a:gd name="T81" fmla="*/ 6 h 10"/>
                <a:gd name="T82" fmla="*/ 18 w 18"/>
                <a:gd name="T83" fmla="*/ 5 h 10"/>
                <a:gd name="T84" fmla="*/ 17 w 18"/>
                <a:gd name="T85" fmla="*/ 4 h 10"/>
                <a:gd name="T86" fmla="*/ 17 w 18"/>
                <a:gd name="T87" fmla="*/ 3 h 10"/>
                <a:gd name="T88" fmla="*/ 17 w 18"/>
                <a:gd name="T89" fmla="*/ 3 h 10"/>
                <a:gd name="T90" fmla="*/ 16 w 18"/>
                <a:gd name="T91" fmla="*/ 2 h 10"/>
                <a:gd name="T92" fmla="*/ 16 w 18"/>
                <a:gd name="T93" fmla="*/ 2 h 10"/>
                <a:gd name="T94" fmla="*/ 15 w 18"/>
                <a:gd name="T9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  <p:sp>
          <p:nvSpPr>
            <p:cNvPr id="301" name="Freeform 233"/>
            <p:cNvSpPr>
              <a:spLocks/>
            </p:cNvSpPr>
            <p:nvPr/>
          </p:nvSpPr>
          <p:spPr bwMode="auto">
            <a:xfrm>
              <a:off x="2362200" y="4803775"/>
              <a:ext cx="28575" cy="15875"/>
            </a:xfrm>
            <a:custGeom>
              <a:avLst/>
              <a:gdLst>
                <a:gd name="T0" fmla="*/ 15 w 18"/>
                <a:gd name="T1" fmla="*/ 1 h 10"/>
                <a:gd name="T2" fmla="*/ 14 w 18"/>
                <a:gd name="T3" fmla="*/ 0 h 10"/>
                <a:gd name="T4" fmla="*/ 13 w 18"/>
                <a:gd name="T5" fmla="*/ 0 h 10"/>
                <a:gd name="T6" fmla="*/ 12 w 18"/>
                <a:gd name="T7" fmla="*/ 0 h 10"/>
                <a:gd name="T8" fmla="*/ 11 w 18"/>
                <a:gd name="T9" fmla="*/ 0 h 10"/>
                <a:gd name="T10" fmla="*/ 10 w 18"/>
                <a:gd name="T11" fmla="*/ 0 h 10"/>
                <a:gd name="T12" fmla="*/ 8 w 18"/>
                <a:gd name="T13" fmla="*/ 0 h 10"/>
                <a:gd name="T14" fmla="*/ 7 w 18"/>
                <a:gd name="T15" fmla="*/ 0 h 10"/>
                <a:gd name="T16" fmla="*/ 6 w 18"/>
                <a:gd name="T17" fmla="*/ 0 h 10"/>
                <a:gd name="T18" fmla="*/ 5 w 18"/>
                <a:gd name="T19" fmla="*/ 0 h 10"/>
                <a:gd name="T20" fmla="*/ 4 w 18"/>
                <a:gd name="T21" fmla="*/ 1 h 10"/>
                <a:gd name="T22" fmla="*/ 3 w 18"/>
                <a:gd name="T23" fmla="*/ 1 h 10"/>
                <a:gd name="T24" fmla="*/ 2 w 18"/>
                <a:gd name="T25" fmla="*/ 2 h 10"/>
                <a:gd name="T26" fmla="*/ 1 w 18"/>
                <a:gd name="T27" fmla="*/ 3 h 10"/>
                <a:gd name="T28" fmla="*/ 1 w 18"/>
                <a:gd name="T29" fmla="*/ 3 h 10"/>
                <a:gd name="T30" fmla="*/ 0 w 18"/>
                <a:gd name="T31" fmla="*/ 4 h 10"/>
                <a:gd name="T32" fmla="*/ 0 w 18"/>
                <a:gd name="T33" fmla="*/ 4 h 10"/>
                <a:gd name="T34" fmla="*/ 0 w 18"/>
                <a:gd name="T35" fmla="*/ 5 h 10"/>
                <a:gd name="T36" fmla="*/ 0 w 18"/>
                <a:gd name="T37" fmla="*/ 6 h 10"/>
                <a:gd name="T38" fmla="*/ 0 w 18"/>
                <a:gd name="T39" fmla="*/ 6 h 10"/>
                <a:gd name="T40" fmla="*/ 1 w 18"/>
                <a:gd name="T41" fmla="*/ 7 h 10"/>
                <a:gd name="T42" fmla="*/ 1 w 18"/>
                <a:gd name="T43" fmla="*/ 8 h 10"/>
                <a:gd name="T44" fmla="*/ 2 w 18"/>
                <a:gd name="T45" fmla="*/ 8 h 10"/>
                <a:gd name="T46" fmla="*/ 3 w 18"/>
                <a:gd name="T47" fmla="*/ 9 h 10"/>
                <a:gd name="T48" fmla="*/ 4 w 18"/>
                <a:gd name="T49" fmla="*/ 9 h 10"/>
                <a:gd name="T50" fmla="*/ 5 w 18"/>
                <a:gd name="T51" fmla="*/ 10 h 10"/>
                <a:gd name="T52" fmla="*/ 6 w 18"/>
                <a:gd name="T53" fmla="*/ 10 h 10"/>
                <a:gd name="T54" fmla="*/ 7 w 18"/>
                <a:gd name="T55" fmla="*/ 10 h 10"/>
                <a:gd name="T56" fmla="*/ 8 w 18"/>
                <a:gd name="T57" fmla="*/ 10 h 10"/>
                <a:gd name="T58" fmla="*/ 9 w 18"/>
                <a:gd name="T59" fmla="*/ 10 h 10"/>
                <a:gd name="T60" fmla="*/ 10 w 18"/>
                <a:gd name="T61" fmla="*/ 10 h 10"/>
                <a:gd name="T62" fmla="*/ 12 w 18"/>
                <a:gd name="T63" fmla="*/ 10 h 10"/>
                <a:gd name="T64" fmla="*/ 13 w 18"/>
                <a:gd name="T65" fmla="*/ 10 h 10"/>
                <a:gd name="T66" fmla="*/ 14 w 18"/>
                <a:gd name="T67" fmla="*/ 9 h 10"/>
                <a:gd name="T68" fmla="*/ 15 w 18"/>
                <a:gd name="T69" fmla="*/ 9 h 10"/>
                <a:gd name="T70" fmla="*/ 16 w 18"/>
                <a:gd name="T71" fmla="*/ 9 h 10"/>
                <a:gd name="T72" fmla="*/ 17 w 18"/>
                <a:gd name="T73" fmla="*/ 8 h 10"/>
                <a:gd name="T74" fmla="*/ 17 w 18"/>
                <a:gd name="T75" fmla="*/ 7 h 10"/>
                <a:gd name="T76" fmla="*/ 18 w 18"/>
                <a:gd name="T77" fmla="*/ 7 h 10"/>
                <a:gd name="T78" fmla="*/ 18 w 18"/>
                <a:gd name="T79" fmla="*/ 6 h 10"/>
                <a:gd name="T80" fmla="*/ 18 w 18"/>
                <a:gd name="T81" fmla="*/ 5 h 10"/>
                <a:gd name="T82" fmla="*/ 18 w 18"/>
                <a:gd name="T83" fmla="*/ 5 h 10"/>
                <a:gd name="T84" fmla="*/ 18 w 18"/>
                <a:gd name="T85" fmla="*/ 4 h 10"/>
                <a:gd name="T86" fmla="*/ 18 w 18"/>
                <a:gd name="T87" fmla="*/ 3 h 10"/>
                <a:gd name="T88" fmla="*/ 18 w 18"/>
                <a:gd name="T89" fmla="*/ 3 h 10"/>
                <a:gd name="T90" fmla="*/ 17 w 18"/>
                <a:gd name="T91" fmla="*/ 2 h 10"/>
                <a:gd name="T92" fmla="*/ 16 w 18"/>
                <a:gd name="T93" fmla="*/ 1 h 10"/>
                <a:gd name="T94" fmla="*/ 15 w 18"/>
                <a:gd name="T9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7" name="TextBox 526"/>
              <p:cNvSpPr txBox="1"/>
              <p:nvPr/>
            </p:nvSpPr>
            <p:spPr>
              <a:xfrm>
                <a:off x="2920665" y="1511492"/>
                <a:ext cx="1916904" cy="668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b="0" dirty="0" smtClean="0">
                    <a:latin typeface="+mj-lt"/>
                    <a:ea typeface="Cambria Math"/>
                  </a:rPr>
                  <a:t>End-region bottom</a:t>
                </a:r>
                <a:br>
                  <a:rPr lang="en-US" sz="1400" b="0" dirty="0" smtClean="0">
                    <a:latin typeface="+mj-lt"/>
                    <a:ea typeface="Cambria Math"/>
                  </a:rPr>
                </a:br>
                <a:r>
                  <a:rPr lang="en-US" sz="1400" b="0" dirty="0" smtClean="0">
                    <a:latin typeface="+mj-lt"/>
                    <a:ea typeface="Cambria Math"/>
                  </a:rPr>
                  <a:t>flange-to-web interface reinforcement,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+mj-lt"/>
                  </a:rPr>
                  <a:t> = 1%</a:t>
                </a:r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527" name="TextBox 5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665" y="1511492"/>
                <a:ext cx="1916904" cy="668581"/>
              </a:xfrm>
              <a:prstGeom prst="rect">
                <a:avLst/>
              </a:prstGeom>
              <a:blipFill rotWithShape="1">
                <a:blip r:embed="rId2"/>
                <a:stretch>
                  <a:fillRect t="-8182" r="-8571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0" name="TextBox 529"/>
          <p:cNvSpPr txBox="1"/>
          <p:nvPr/>
        </p:nvSpPr>
        <p:spPr>
          <a:xfrm>
            <a:off x="5062867" y="5417478"/>
            <a:ext cx="178338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+mj-lt"/>
              </a:rPr>
              <a:t>Square end block length: 2</a:t>
            </a:r>
            <a:r>
              <a:rPr lang="en-US" sz="1400" dirty="0" smtClean="0">
                <a:latin typeface="+mj-lt"/>
                <a:cs typeface="Times New Roman"/>
              </a:rPr>
              <a:t>'-6</a:t>
            </a:r>
            <a:r>
              <a:rPr lang="en-US" sz="1400" dirty="0" smtClean="0">
                <a:latin typeface="+mj-lt"/>
                <a:cs typeface="Arial"/>
              </a:rPr>
              <a:t>" to 3</a:t>
            </a:r>
            <a:r>
              <a:rPr lang="en-US" sz="1400" dirty="0">
                <a:latin typeface="+mj-lt"/>
                <a:cs typeface="Times New Roman"/>
              </a:rPr>
              <a:t>'</a:t>
            </a:r>
            <a:r>
              <a:rPr lang="en-US" sz="1400" dirty="0" smtClean="0">
                <a:latin typeface="+mj-lt"/>
                <a:cs typeface="Arial"/>
              </a:rPr>
              <a:t>-0" </a:t>
            </a:r>
            <a:endParaRPr lang="en-US" sz="1400" dirty="0">
              <a:latin typeface="+mj-lt"/>
            </a:endParaRPr>
          </a:p>
        </p:txBody>
      </p:sp>
      <p:sp>
        <p:nvSpPr>
          <p:cNvPr id="531" name="TextBox 530"/>
          <p:cNvSpPr txBox="1"/>
          <p:nvPr/>
        </p:nvSpPr>
        <p:spPr>
          <a:xfrm>
            <a:off x="533400" y="3124200"/>
            <a:ext cx="178338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latin typeface="+mj-lt"/>
              </a:rPr>
              <a:t>Square end block length: 1</a:t>
            </a:r>
            <a:r>
              <a:rPr lang="en-US" sz="1400" dirty="0" smtClean="0">
                <a:latin typeface="+mj-lt"/>
                <a:cs typeface="Times New Roman"/>
              </a:rPr>
              <a:t>'-6</a:t>
            </a:r>
            <a:r>
              <a:rPr lang="en-US" sz="1400" dirty="0" smtClean="0">
                <a:latin typeface="+mj-lt"/>
                <a:cs typeface="Arial"/>
              </a:rPr>
              <a:t>" to 2</a:t>
            </a:r>
            <a:r>
              <a:rPr lang="en-US" sz="1400" dirty="0" smtClean="0">
                <a:latin typeface="+mj-lt"/>
                <a:cs typeface="Times New Roman"/>
              </a:rPr>
              <a:t>'</a:t>
            </a:r>
            <a:r>
              <a:rPr lang="en-US" sz="1400" dirty="0" smtClean="0">
                <a:latin typeface="+mj-lt"/>
                <a:cs typeface="Arial"/>
              </a:rPr>
              <a:t>-0"</a:t>
            </a:r>
            <a:endParaRPr lang="en-US" sz="1400" dirty="0">
              <a:latin typeface="+mj-lt"/>
            </a:endParaRPr>
          </a:p>
        </p:txBody>
      </p:sp>
      <p:sp>
        <p:nvSpPr>
          <p:cNvPr id="532" name="TextBox 531"/>
          <p:cNvSpPr txBox="1"/>
          <p:nvPr/>
        </p:nvSpPr>
        <p:spPr>
          <a:xfrm rot="19800000">
            <a:off x="3608149" y="2890669"/>
            <a:ext cx="229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EXISTING TEXAS </a:t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U-BEAM STANDARD</a:t>
            </a:r>
            <a:endParaRPr lang="en-US" sz="1400" dirty="0">
              <a:latin typeface="+mj-lt"/>
            </a:endParaRPr>
          </a:p>
        </p:txBody>
      </p:sp>
      <p:sp>
        <p:nvSpPr>
          <p:cNvPr id="533" name="TextBox 532"/>
          <p:cNvSpPr txBox="1"/>
          <p:nvPr/>
        </p:nvSpPr>
        <p:spPr>
          <a:xfrm rot="19680000">
            <a:off x="4576018" y="3219401"/>
            <a:ext cx="2547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RECOMMENDED NEW TEXAS U-BEAM STANDARD</a:t>
            </a:r>
            <a:endParaRPr lang="en-US" sz="1400" dirty="0">
              <a:latin typeface="+mj-lt"/>
            </a:endParaRPr>
          </a:p>
        </p:txBody>
      </p:sp>
      <p:sp>
        <p:nvSpPr>
          <p:cNvPr id="534" name="TextBox 533"/>
          <p:cNvSpPr txBox="1"/>
          <p:nvPr/>
        </p:nvSpPr>
        <p:spPr>
          <a:xfrm>
            <a:off x="5835436" y="1648608"/>
            <a:ext cx="1192866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+mj-lt"/>
              </a:rPr>
              <a:t>R-bar</a:t>
            </a:r>
            <a:endParaRPr lang="en-US" sz="1400" dirty="0">
              <a:latin typeface="+mj-lt"/>
            </a:endParaRPr>
          </a:p>
        </p:txBody>
      </p:sp>
      <p:sp>
        <p:nvSpPr>
          <p:cNvPr id="535" name="Freeform 534"/>
          <p:cNvSpPr/>
          <p:nvPr/>
        </p:nvSpPr>
        <p:spPr>
          <a:xfrm>
            <a:off x="5412568" y="1663487"/>
            <a:ext cx="370574" cy="239308"/>
          </a:xfrm>
          <a:custGeom>
            <a:avLst/>
            <a:gdLst>
              <a:gd name="connsiteX0" fmla="*/ 5658 w 266008"/>
              <a:gd name="connsiteY0" fmla="*/ 171782 h 171782"/>
              <a:gd name="connsiteX1" fmla="*/ 34233 w 266008"/>
              <a:gd name="connsiteY1" fmla="*/ 6682 h 171782"/>
              <a:gd name="connsiteX2" fmla="*/ 266008 w 266008"/>
              <a:gd name="connsiteY2" fmla="*/ 47957 h 1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008" h="171782">
                <a:moveTo>
                  <a:pt x="5658" y="171782"/>
                </a:moveTo>
                <a:cubicBezTo>
                  <a:pt x="-1751" y="99550"/>
                  <a:pt x="-9159" y="27319"/>
                  <a:pt x="34233" y="6682"/>
                </a:cubicBezTo>
                <a:cubicBezTo>
                  <a:pt x="77625" y="-13956"/>
                  <a:pt x="171816" y="17000"/>
                  <a:pt x="266008" y="47957"/>
                </a:cubicBezTo>
              </a:path>
            </a:pathLst>
          </a:custGeom>
          <a:ln>
            <a:solidFill>
              <a:schemeClr val="tx1"/>
            </a:solidFill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7109922" y="3451523"/>
            <a:ext cx="933282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R-bar</a:t>
            </a:r>
            <a:endParaRPr lang="en-US" sz="1400" dirty="0">
              <a:latin typeface="+mj-lt"/>
            </a:endParaRPr>
          </a:p>
        </p:txBody>
      </p:sp>
      <p:sp>
        <p:nvSpPr>
          <p:cNvPr id="537" name="Freeform 536"/>
          <p:cNvSpPr/>
          <p:nvPr/>
        </p:nvSpPr>
        <p:spPr>
          <a:xfrm>
            <a:off x="7848372" y="2851679"/>
            <a:ext cx="398206" cy="707692"/>
          </a:xfrm>
          <a:custGeom>
            <a:avLst/>
            <a:gdLst>
              <a:gd name="connsiteX0" fmla="*/ 180975 w 285843"/>
              <a:gd name="connsiteY0" fmla="*/ 508000 h 508000"/>
              <a:gd name="connsiteX1" fmla="*/ 285750 w 285843"/>
              <a:gd name="connsiteY1" fmla="*/ 317500 h 508000"/>
              <a:gd name="connsiteX2" fmla="*/ 165100 w 285843"/>
              <a:gd name="connsiteY2" fmla="*/ 117475 h 508000"/>
              <a:gd name="connsiteX3" fmla="*/ 0 w 285843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843" h="508000">
                <a:moveTo>
                  <a:pt x="180975" y="508000"/>
                </a:moveTo>
                <a:cubicBezTo>
                  <a:pt x="234685" y="445293"/>
                  <a:pt x="288396" y="382587"/>
                  <a:pt x="285750" y="317500"/>
                </a:cubicBezTo>
                <a:cubicBezTo>
                  <a:pt x="283104" y="252413"/>
                  <a:pt x="212725" y="170392"/>
                  <a:pt x="165100" y="117475"/>
                </a:cubicBezTo>
                <a:cubicBezTo>
                  <a:pt x="117475" y="64558"/>
                  <a:pt x="58737" y="32279"/>
                  <a:pt x="0" y="0"/>
                </a:cubicBezTo>
              </a:path>
            </a:pathLst>
          </a:cu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538" name="TextBox 537"/>
          <p:cNvSpPr txBox="1"/>
          <p:nvPr/>
        </p:nvSpPr>
        <p:spPr>
          <a:xfrm>
            <a:off x="6624490" y="2243648"/>
            <a:ext cx="933282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L</a:t>
            </a:r>
            <a:r>
              <a:rPr lang="en-US" sz="1400" dirty="0" smtClean="0">
                <a:latin typeface="+mj-lt"/>
              </a:rPr>
              <a:t>-bars</a:t>
            </a:r>
            <a:endParaRPr lang="en-US" sz="1400" dirty="0">
              <a:latin typeface="+mj-lt"/>
            </a:endParaRPr>
          </a:p>
        </p:txBody>
      </p:sp>
      <p:sp>
        <p:nvSpPr>
          <p:cNvPr id="539" name="Freeform 538"/>
          <p:cNvSpPr/>
          <p:nvPr/>
        </p:nvSpPr>
        <p:spPr>
          <a:xfrm>
            <a:off x="7728127" y="2356129"/>
            <a:ext cx="230138" cy="398247"/>
          </a:xfrm>
          <a:custGeom>
            <a:avLst/>
            <a:gdLst>
              <a:gd name="connsiteX0" fmla="*/ 0 w 117678"/>
              <a:gd name="connsiteY0" fmla="*/ 0 h 257175"/>
              <a:gd name="connsiteX1" fmla="*/ 114300 w 117678"/>
              <a:gd name="connsiteY1" fmla="*/ 66675 h 257175"/>
              <a:gd name="connsiteX2" fmla="*/ 76200 w 117678"/>
              <a:gd name="connsiteY2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678" h="257175">
                <a:moveTo>
                  <a:pt x="0" y="0"/>
                </a:moveTo>
                <a:cubicBezTo>
                  <a:pt x="50800" y="11906"/>
                  <a:pt x="101600" y="23813"/>
                  <a:pt x="114300" y="66675"/>
                </a:cubicBezTo>
                <a:cubicBezTo>
                  <a:pt x="127000" y="109538"/>
                  <a:pt x="101600" y="183356"/>
                  <a:pt x="76200" y="257175"/>
                </a:cubicBezTo>
              </a:path>
            </a:pathLst>
          </a:cu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540" name="Freeform 539"/>
          <p:cNvSpPr/>
          <p:nvPr/>
        </p:nvSpPr>
        <p:spPr>
          <a:xfrm>
            <a:off x="7617405" y="2351943"/>
            <a:ext cx="206614" cy="365895"/>
          </a:xfrm>
          <a:custGeom>
            <a:avLst/>
            <a:gdLst>
              <a:gd name="connsiteX0" fmla="*/ 0 w 148313"/>
              <a:gd name="connsiteY0" fmla="*/ 122 h 235072"/>
              <a:gd name="connsiteX1" fmla="*/ 142875 w 148313"/>
              <a:gd name="connsiteY1" fmla="*/ 38222 h 235072"/>
              <a:gd name="connsiteX2" fmla="*/ 104775 w 148313"/>
              <a:gd name="connsiteY2" fmla="*/ 235072 h 23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313" h="235072">
                <a:moveTo>
                  <a:pt x="0" y="122"/>
                </a:moveTo>
                <a:cubicBezTo>
                  <a:pt x="62706" y="-407"/>
                  <a:pt x="125413" y="-936"/>
                  <a:pt x="142875" y="38222"/>
                </a:cubicBezTo>
                <a:cubicBezTo>
                  <a:pt x="160337" y="77380"/>
                  <a:pt x="132556" y="156226"/>
                  <a:pt x="104775" y="235072"/>
                </a:cubicBezTo>
              </a:path>
            </a:pathLst>
          </a:cu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1" name="TextBox 540"/>
              <p:cNvSpPr txBox="1"/>
              <p:nvPr/>
            </p:nvSpPr>
            <p:spPr>
              <a:xfrm>
                <a:off x="6423493" y="4327212"/>
                <a:ext cx="1916904" cy="668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b="0" dirty="0" smtClean="0">
                    <a:latin typeface="+mj-lt"/>
                    <a:ea typeface="Cambria Math"/>
                  </a:rPr>
                  <a:t>End-region bottom</a:t>
                </a:r>
                <a:br>
                  <a:rPr lang="en-US" sz="1400" b="0" dirty="0" smtClean="0">
                    <a:latin typeface="+mj-lt"/>
                    <a:ea typeface="Cambria Math"/>
                  </a:rPr>
                </a:br>
                <a:r>
                  <a:rPr lang="en-US" sz="1400" b="0" dirty="0" smtClean="0">
                    <a:latin typeface="+mj-lt"/>
                    <a:ea typeface="Cambria Math"/>
                  </a:rPr>
                  <a:t>flange-to-web interface reinforcement,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+mj-lt"/>
                  </a:rPr>
                  <a:t> = 4%</a:t>
                </a:r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541" name="TextBox 5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493" y="4327212"/>
                <a:ext cx="1916904" cy="668581"/>
              </a:xfrm>
              <a:prstGeom prst="rect">
                <a:avLst/>
              </a:prstGeom>
              <a:blipFill rotWithShape="1">
                <a:blip r:embed="rId3"/>
                <a:stretch>
                  <a:fillRect l="-5732" t="-8182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803607" y="4434216"/>
            <a:ext cx="3015427" cy="1492727"/>
            <a:chOff x="803607" y="4434216"/>
            <a:chExt cx="3015427" cy="1492727"/>
          </a:xfrm>
        </p:grpSpPr>
        <p:sp>
          <p:nvSpPr>
            <p:cNvPr id="542" name="TextBox 541"/>
            <p:cNvSpPr txBox="1"/>
            <p:nvPr/>
          </p:nvSpPr>
          <p:spPr>
            <a:xfrm>
              <a:off x="803607" y="5065170"/>
              <a:ext cx="1158852" cy="861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+mj-lt"/>
                </a:rPr>
                <a:t>End block vertical  reinforcement </a:t>
              </a:r>
              <a:br>
                <a:rPr lang="en-US" sz="1400" dirty="0" smtClean="0">
                  <a:latin typeface="+mj-lt"/>
                </a:rPr>
              </a:br>
              <a:r>
                <a:rPr lang="en-US" sz="1400" dirty="0" smtClean="0">
                  <a:latin typeface="+mj-lt"/>
                </a:rPr>
                <a:t>(V- and F-bars)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543" name="Freeform 542"/>
            <p:cNvSpPr/>
            <p:nvPr/>
          </p:nvSpPr>
          <p:spPr>
            <a:xfrm>
              <a:off x="2044277" y="4434216"/>
              <a:ext cx="550672" cy="761440"/>
            </a:xfrm>
            <a:custGeom>
              <a:avLst/>
              <a:gdLst>
                <a:gd name="connsiteX0" fmla="*/ 0 w 395287"/>
                <a:gd name="connsiteY0" fmla="*/ 504825 h 504825"/>
                <a:gd name="connsiteX1" fmla="*/ 314325 w 395287"/>
                <a:gd name="connsiteY1" fmla="*/ 223838 h 504825"/>
                <a:gd name="connsiteX2" fmla="*/ 395287 w 395287"/>
                <a:gd name="connsiteY2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287" h="504825">
                  <a:moveTo>
                    <a:pt x="0" y="504825"/>
                  </a:moveTo>
                  <a:cubicBezTo>
                    <a:pt x="124222" y="406400"/>
                    <a:pt x="248444" y="307975"/>
                    <a:pt x="314325" y="223838"/>
                  </a:cubicBezTo>
                  <a:cubicBezTo>
                    <a:pt x="380206" y="139700"/>
                    <a:pt x="387746" y="69850"/>
                    <a:pt x="395287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544" name="Freeform 543"/>
            <p:cNvSpPr/>
            <p:nvPr/>
          </p:nvSpPr>
          <p:spPr>
            <a:xfrm>
              <a:off x="2044277" y="4559299"/>
              <a:ext cx="1774757" cy="636357"/>
            </a:xfrm>
            <a:custGeom>
              <a:avLst/>
              <a:gdLst>
                <a:gd name="connsiteX0" fmla="*/ 0 w 1269206"/>
                <a:gd name="connsiteY0" fmla="*/ 450628 h 450628"/>
                <a:gd name="connsiteX1" fmla="*/ 778669 w 1269206"/>
                <a:gd name="connsiteY1" fmla="*/ 55341 h 450628"/>
                <a:gd name="connsiteX2" fmla="*/ 1269206 w 1269206"/>
                <a:gd name="connsiteY2" fmla="*/ 12478 h 4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206" h="450628">
                  <a:moveTo>
                    <a:pt x="0" y="450628"/>
                  </a:moveTo>
                  <a:cubicBezTo>
                    <a:pt x="283567" y="289497"/>
                    <a:pt x="567135" y="128366"/>
                    <a:pt x="778669" y="55341"/>
                  </a:cubicBezTo>
                  <a:cubicBezTo>
                    <a:pt x="990203" y="-17684"/>
                    <a:pt x="1129704" y="-2603"/>
                    <a:pt x="1269206" y="12478"/>
                  </a:cubicBezTo>
                </a:path>
              </a:pathLst>
            </a:cu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919187" y="1447800"/>
            <a:ext cx="2143678" cy="7958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Rounded Rectangle 527"/>
          <p:cNvSpPr/>
          <p:nvPr/>
        </p:nvSpPr>
        <p:spPr>
          <a:xfrm>
            <a:off x="6239068" y="4258635"/>
            <a:ext cx="2143678" cy="795848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/>
      <p:bldP spid="530" grpId="0"/>
      <p:bldP spid="531" grpId="0"/>
      <p:bldP spid="534" grpId="0"/>
      <p:bldP spid="535" grpId="0" animBg="1"/>
      <p:bldP spid="536" grpId="0"/>
      <p:bldP spid="537" grpId="0" animBg="1"/>
      <p:bldP spid="538" grpId="0"/>
      <p:bldP spid="539" grpId="0" animBg="1"/>
      <p:bldP spid="540" grpId="0" animBg="1"/>
      <p:bldP spid="541" grpId="0"/>
      <p:bldP spid="4" grpId="0" animBg="1"/>
      <p:bldP spid="5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4904" y="1847088"/>
            <a:ext cx="4572000" cy="1810512"/>
            <a:chOff x="374904" y="1847088"/>
            <a:chExt cx="4572000" cy="1810512"/>
          </a:xfrm>
        </p:grpSpPr>
        <p:pic>
          <p:nvPicPr>
            <p:cNvPr id="79" name="Picture 2" descr="\\austin.utexas.edu\disk\engr\research\fsel\Projects\BurstingShearBeams-5831\Photos\2011-01-11 Shear Test Beam6S\AfterCut\P104022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9" t="31628" r="15696" b="27802"/>
            <a:stretch/>
          </p:blipFill>
          <p:spPr bwMode="auto">
            <a:xfrm>
              <a:off x="374904" y="1847088"/>
              <a:ext cx="4572000" cy="181051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1035836" y="2072134"/>
              <a:ext cx="3878503" cy="1533362"/>
              <a:chOff x="1524000" y="2252662"/>
              <a:chExt cx="6757988" cy="2671763"/>
            </a:xfrm>
          </p:grpSpPr>
          <p:grpSp>
            <p:nvGrpSpPr>
              <p:cNvPr id="68" name="Group 67"/>
              <p:cNvGrpSpPr>
                <a:grpSpLocks noChangeAspect="1"/>
              </p:cNvGrpSpPr>
              <p:nvPr/>
            </p:nvGrpSpPr>
            <p:grpSpPr>
              <a:xfrm>
                <a:off x="1524000" y="2767012"/>
                <a:ext cx="4232672" cy="1846659"/>
                <a:chOff x="904875" y="2214563"/>
                <a:chExt cx="2821781" cy="1231106"/>
              </a:xfrm>
            </p:grpSpPr>
            <p:sp>
              <p:nvSpPr>
                <p:cNvPr id="91" name="Freeform 90"/>
                <p:cNvSpPr/>
                <p:nvPr/>
              </p:nvSpPr>
              <p:spPr>
                <a:xfrm>
                  <a:off x="2443163" y="2847975"/>
                  <a:ext cx="895350" cy="409575"/>
                </a:xfrm>
                <a:custGeom>
                  <a:avLst/>
                  <a:gdLst>
                    <a:gd name="connsiteX0" fmla="*/ 0 w 895350"/>
                    <a:gd name="connsiteY0" fmla="*/ 409575 h 409575"/>
                    <a:gd name="connsiteX1" fmla="*/ 71437 w 895350"/>
                    <a:gd name="connsiteY1" fmla="*/ 381000 h 409575"/>
                    <a:gd name="connsiteX2" fmla="*/ 145256 w 895350"/>
                    <a:gd name="connsiteY2" fmla="*/ 330994 h 409575"/>
                    <a:gd name="connsiteX3" fmla="*/ 228600 w 895350"/>
                    <a:gd name="connsiteY3" fmla="*/ 295275 h 409575"/>
                    <a:gd name="connsiteX4" fmla="*/ 314325 w 895350"/>
                    <a:gd name="connsiteY4" fmla="*/ 261938 h 409575"/>
                    <a:gd name="connsiteX5" fmla="*/ 450056 w 895350"/>
                    <a:gd name="connsiteY5" fmla="*/ 204788 h 409575"/>
                    <a:gd name="connsiteX6" fmla="*/ 531018 w 895350"/>
                    <a:gd name="connsiteY6" fmla="*/ 164306 h 409575"/>
                    <a:gd name="connsiteX7" fmla="*/ 654843 w 895350"/>
                    <a:gd name="connsiteY7" fmla="*/ 111919 h 409575"/>
                    <a:gd name="connsiteX8" fmla="*/ 752475 w 895350"/>
                    <a:gd name="connsiteY8" fmla="*/ 61913 h 409575"/>
                    <a:gd name="connsiteX9" fmla="*/ 812006 w 895350"/>
                    <a:gd name="connsiteY9" fmla="*/ 38100 h 409575"/>
                    <a:gd name="connsiteX10" fmla="*/ 895350 w 895350"/>
                    <a:gd name="connsiteY10" fmla="*/ 0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95350" h="409575">
                      <a:moveTo>
                        <a:pt x="0" y="409575"/>
                      </a:moveTo>
                      <a:lnTo>
                        <a:pt x="71437" y="381000"/>
                      </a:lnTo>
                      <a:lnTo>
                        <a:pt x="145256" y="330994"/>
                      </a:lnTo>
                      <a:lnTo>
                        <a:pt x="228600" y="295275"/>
                      </a:lnTo>
                      <a:lnTo>
                        <a:pt x="314325" y="261938"/>
                      </a:lnTo>
                      <a:lnTo>
                        <a:pt x="450056" y="204788"/>
                      </a:lnTo>
                      <a:lnTo>
                        <a:pt x="531018" y="164306"/>
                      </a:lnTo>
                      <a:lnTo>
                        <a:pt x="654843" y="111919"/>
                      </a:lnTo>
                      <a:lnTo>
                        <a:pt x="752475" y="61913"/>
                      </a:lnTo>
                      <a:lnTo>
                        <a:pt x="812006" y="38100"/>
                      </a:lnTo>
                      <a:lnTo>
                        <a:pt x="895350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2326481" y="3267075"/>
                  <a:ext cx="292894" cy="178594"/>
                </a:xfrm>
                <a:custGeom>
                  <a:avLst/>
                  <a:gdLst>
                    <a:gd name="connsiteX0" fmla="*/ 0 w 292894"/>
                    <a:gd name="connsiteY0" fmla="*/ 178594 h 178594"/>
                    <a:gd name="connsiteX1" fmla="*/ 59532 w 292894"/>
                    <a:gd name="connsiteY1" fmla="*/ 123825 h 178594"/>
                    <a:gd name="connsiteX2" fmla="*/ 140494 w 292894"/>
                    <a:gd name="connsiteY2" fmla="*/ 90488 h 178594"/>
                    <a:gd name="connsiteX3" fmla="*/ 209550 w 292894"/>
                    <a:gd name="connsiteY3" fmla="*/ 50006 h 178594"/>
                    <a:gd name="connsiteX4" fmla="*/ 269082 w 292894"/>
                    <a:gd name="connsiteY4" fmla="*/ 21431 h 178594"/>
                    <a:gd name="connsiteX5" fmla="*/ 292894 w 292894"/>
                    <a:gd name="connsiteY5" fmla="*/ 0 h 17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2894" h="178594">
                      <a:moveTo>
                        <a:pt x="0" y="178594"/>
                      </a:moveTo>
                      <a:lnTo>
                        <a:pt x="59532" y="123825"/>
                      </a:lnTo>
                      <a:lnTo>
                        <a:pt x="140494" y="90488"/>
                      </a:lnTo>
                      <a:lnTo>
                        <a:pt x="209550" y="50006"/>
                      </a:lnTo>
                      <a:lnTo>
                        <a:pt x="269082" y="21431"/>
                      </a:lnTo>
                      <a:lnTo>
                        <a:pt x="292894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reeform 92"/>
                <p:cNvSpPr/>
                <p:nvPr/>
              </p:nvSpPr>
              <p:spPr>
                <a:xfrm>
                  <a:off x="2607469" y="3128963"/>
                  <a:ext cx="366712" cy="204787"/>
                </a:xfrm>
                <a:custGeom>
                  <a:avLst/>
                  <a:gdLst>
                    <a:gd name="connsiteX0" fmla="*/ 0 w 366712"/>
                    <a:gd name="connsiteY0" fmla="*/ 204787 h 204787"/>
                    <a:gd name="connsiteX1" fmla="*/ 97631 w 366712"/>
                    <a:gd name="connsiteY1" fmla="*/ 138112 h 204787"/>
                    <a:gd name="connsiteX2" fmla="*/ 185737 w 366712"/>
                    <a:gd name="connsiteY2" fmla="*/ 85725 h 204787"/>
                    <a:gd name="connsiteX3" fmla="*/ 304800 w 366712"/>
                    <a:gd name="connsiteY3" fmla="*/ 19050 h 204787"/>
                    <a:gd name="connsiteX4" fmla="*/ 366712 w 366712"/>
                    <a:gd name="connsiteY4" fmla="*/ 0 h 204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6712" h="204787">
                      <a:moveTo>
                        <a:pt x="0" y="204787"/>
                      </a:moveTo>
                      <a:lnTo>
                        <a:pt x="97631" y="138112"/>
                      </a:lnTo>
                      <a:lnTo>
                        <a:pt x="185737" y="85725"/>
                      </a:lnTo>
                      <a:lnTo>
                        <a:pt x="304800" y="19050"/>
                      </a:lnTo>
                      <a:lnTo>
                        <a:pt x="366712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Freeform 93"/>
                <p:cNvSpPr/>
                <p:nvPr/>
              </p:nvSpPr>
              <p:spPr>
                <a:xfrm>
                  <a:off x="2947988" y="2745581"/>
                  <a:ext cx="778668" cy="473869"/>
                </a:xfrm>
                <a:custGeom>
                  <a:avLst/>
                  <a:gdLst>
                    <a:gd name="connsiteX0" fmla="*/ 0 w 778668"/>
                    <a:gd name="connsiteY0" fmla="*/ 473869 h 473869"/>
                    <a:gd name="connsiteX1" fmla="*/ 76200 w 778668"/>
                    <a:gd name="connsiteY1" fmla="*/ 402432 h 473869"/>
                    <a:gd name="connsiteX2" fmla="*/ 159543 w 778668"/>
                    <a:gd name="connsiteY2" fmla="*/ 361950 h 473869"/>
                    <a:gd name="connsiteX3" fmla="*/ 228600 w 778668"/>
                    <a:gd name="connsiteY3" fmla="*/ 311944 h 473869"/>
                    <a:gd name="connsiteX4" fmla="*/ 340518 w 778668"/>
                    <a:gd name="connsiteY4" fmla="*/ 264319 h 473869"/>
                    <a:gd name="connsiteX5" fmla="*/ 407193 w 778668"/>
                    <a:gd name="connsiteY5" fmla="*/ 214313 h 473869"/>
                    <a:gd name="connsiteX6" fmla="*/ 495300 w 778668"/>
                    <a:gd name="connsiteY6" fmla="*/ 166688 h 473869"/>
                    <a:gd name="connsiteX7" fmla="*/ 578643 w 778668"/>
                    <a:gd name="connsiteY7" fmla="*/ 130969 h 473869"/>
                    <a:gd name="connsiteX8" fmla="*/ 642937 w 778668"/>
                    <a:gd name="connsiteY8" fmla="*/ 90488 h 473869"/>
                    <a:gd name="connsiteX9" fmla="*/ 714375 w 778668"/>
                    <a:gd name="connsiteY9" fmla="*/ 57150 h 473869"/>
                    <a:gd name="connsiteX10" fmla="*/ 778668 w 778668"/>
                    <a:gd name="connsiteY10" fmla="*/ 0 h 47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78668" h="473869">
                      <a:moveTo>
                        <a:pt x="0" y="473869"/>
                      </a:moveTo>
                      <a:lnTo>
                        <a:pt x="76200" y="402432"/>
                      </a:lnTo>
                      <a:lnTo>
                        <a:pt x="159543" y="361950"/>
                      </a:lnTo>
                      <a:lnTo>
                        <a:pt x="228600" y="311944"/>
                      </a:lnTo>
                      <a:lnTo>
                        <a:pt x="340518" y="264319"/>
                      </a:lnTo>
                      <a:lnTo>
                        <a:pt x="407193" y="214313"/>
                      </a:lnTo>
                      <a:lnTo>
                        <a:pt x="495300" y="166688"/>
                      </a:lnTo>
                      <a:lnTo>
                        <a:pt x="578643" y="130969"/>
                      </a:lnTo>
                      <a:lnTo>
                        <a:pt x="642937" y="90488"/>
                      </a:lnTo>
                      <a:lnTo>
                        <a:pt x="714375" y="57150"/>
                      </a:lnTo>
                      <a:lnTo>
                        <a:pt x="778668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Freeform 94"/>
                <p:cNvSpPr/>
                <p:nvPr/>
              </p:nvSpPr>
              <p:spPr>
                <a:xfrm>
                  <a:off x="1702594" y="3217069"/>
                  <a:ext cx="407194" cy="211931"/>
                </a:xfrm>
                <a:custGeom>
                  <a:avLst/>
                  <a:gdLst>
                    <a:gd name="connsiteX0" fmla="*/ 0 w 407194"/>
                    <a:gd name="connsiteY0" fmla="*/ 211931 h 211931"/>
                    <a:gd name="connsiteX1" fmla="*/ 69056 w 407194"/>
                    <a:gd name="connsiteY1" fmla="*/ 164306 h 211931"/>
                    <a:gd name="connsiteX2" fmla="*/ 135731 w 407194"/>
                    <a:gd name="connsiteY2" fmla="*/ 142875 h 211931"/>
                    <a:gd name="connsiteX3" fmla="*/ 216694 w 407194"/>
                    <a:gd name="connsiteY3" fmla="*/ 107156 h 211931"/>
                    <a:gd name="connsiteX4" fmla="*/ 266700 w 407194"/>
                    <a:gd name="connsiteY4" fmla="*/ 66675 h 211931"/>
                    <a:gd name="connsiteX5" fmla="*/ 295275 w 407194"/>
                    <a:gd name="connsiteY5" fmla="*/ 38100 h 211931"/>
                    <a:gd name="connsiteX6" fmla="*/ 378619 w 407194"/>
                    <a:gd name="connsiteY6" fmla="*/ 7144 h 211931"/>
                    <a:gd name="connsiteX7" fmla="*/ 407194 w 407194"/>
                    <a:gd name="connsiteY7" fmla="*/ 0 h 21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7194" h="211931">
                      <a:moveTo>
                        <a:pt x="0" y="211931"/>
                      </a:moveTo>
                      <a:lnTo>
                        <a:pt x="69056" y="164306"/>
                      </a:lnTo>
                      <a:lnTo>
                        <a:pt x="135731" y="142875"/>
                      </a:lnTo>
                      <a:lnTo>
                        <a:pt x="216694" y="107156"/>
                      </a:lnTo>
                      <a:lnTo>
                        <a:pt x="266700" y="66675"/>
                      </a:lnTo>
                      <a:lnTo>
                        <a:pt x="295275" y="38100"/>
                      </a:lnTo>
                      <a:lnTo>
                        <a:pt x="378619" y="7144"/>
                      </a:lnTo>
                      <a:lnTo>
                        <a:pt x="407194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reeform 95"/>
                <p:cNvSpPr/>
                <p:nvPr/>
              </p:nvSpPr>
              <p:spPr>
                <a:xfrm>
                  <a:off x="2119313" y="2886075"/>
                  <a:ext cx="878681" cy="357188"/>
                </a:xfrm>
                <a:custGeom>
                  <a:avLst/>
                  <a:gdLst>
                    <a:gd name="connsiteX0" fmla="*/ 0 w 878681"/>
                    <a:gd name="connsiteY0" fmla="*/ 357188 h 357188"/>
                    <a:gd name="connsiteX1" fmla="*/ 100012 w 878681"/>
                    <a:gd name="connsiteY1" fmla="*/ 307181 h 357188"/>
                    <a:gd name="connsiteX2" fmla="*/ 176212 w 878681"/>
                    <a:gd name="connsiteY2" fmla="*/ 290513 h 357188"/>
                    <a:gd name="connsiteX3" fmla="*/ 261937 w 878681"/>
                    <a:gd name="connsiteY3" fmla="*/ 242888 h 357188"/>
                    <a:gd name="connsiteX4" fmla="*/ 328612 w 878681"/>
                    <a:gd name="connsiteY4" fmla="*/ 202406 h 357188"/>
                    <a:gd name="connsiteX5" fmla="*/ 416718 w 878681"/>
                    <a:gd name="connsiteY5" fmla="*/ 178594 h 357188"/>
                    <a:gd name="connsiteX6" fmla="*/ 545306 w 878681"/>
                    <a:gd name="connsiteY6" fmla="*/ 138113 h 357188"/>
                    <a:gd name="connsiteX7" fmla="*/ 578643 w 878681"/>
                    <a:gd name="connsiteY7" fmla="*/ 109538 h 357188"/>
                    <a:gd name="connsiteX8" fmla="*/ 647700 w 878681"/>
                    <a:gd name="connsiteY8" fmla="*/ 104775 h 357188"/>
                    <a:gd name="connsiteX9" fmla="*/ 745331 w 878681"/>
                    <a:gd name="connsiteY9" fmla="*/ 66675 h 357188"/>
                    <a:gd name="connsiteX10" fmla="*/ 828675 w 878681"/>
                    <a:gd name="connsiteY10" fmla="*/ 28575 h 357188"/>
                    <a:gd name="connsiteX11" fmla="*/ 878681 w 878681"/>
                    <a:gd name="connsiteY11" fmla="*/ 0 h 357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8681" h="357188">
                      <a:moveTo>
                        <a:pt x="0" y="357188"/>
                      </a:moveTo>
                      <a:lnTo>
                        <a:pt x="100012" y="307181"/>
                      </a:lnTo>
                      <a:lnTo>
                        <a:pt x="176212" y="290513"/>
                      </a:lnTo>
                      <a:lnTo>
                        <a:pt x="261937" y="242888"/>
                      </a:lnTo>
                      <a:lnTo>
                        <a:pt x="328612" y="202406"/>
                      </a:lnTo>
                      <a:lnTo>
                        <a:pt x="416718" y="178594"/>
                      </a:lnTo>
                      <a:lnTo>
                        <a:pt x="545306" y="138113"/>
                      </a:lnTo>
                      <a:lnTo>
                        <a:pt x="578643" y="109538"/>
                      </a:lnTo>
                      <a:lnTo>
                        <a:pt x="647700" y="104775"/>
                      </a:lnTo>
                      <a:lnTo>
                        <a:pt x="745331" y="66675"/>
                      </a:lnTo>
                      <a:lnTo>
                        <a:pt x="828675" y="28575"/>
                      </a:lnTo>
                      <a:lnTo>
                        <a:pt x="878681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2957513" y="2671763"/>
                  <a:ext cx="707231" cy="283368"/>
                </a:xfrm>
                <a:custGeom>
                  <a:avLst/>
                  <a:gdLst>
                    <a:gd name="connsiteX0" fmla="*/ 0 w 707231"/>
                    <a:gd name="connsiteY0" fmla="*/ 283368 h 283368"/>
                    <a:gd name="connsiteX1" fmla="*/ 80962 w 707231"/>
                    <a:gd name="connsiteY1" fmla="*/ 233362 h 283368"/>
                    <a:gd name="connsiteX2" fmla="*/ 157162 w 707231"/>
                    <a:gd name="connsiteY2" fmla="*/ 183356 h 283368"/>
                    <a:gd name="connsiteX3" fmla="*/ 221456 w 707231"/>
                    <a:gd name="connsiteY3" fmla="*/ 159543 h 283368"/>
                    <a:gd name="connsiteX4" fmla="*/ 345281 w 707231"/>
                    <a:gd name="connsiteY4" fmla="*/ 135731 h 283368"/>
                    <a:gd name="connsiteX5" fmla="*/ 461962 w 707231"/>
                    <a:gd name="connsiteY5" fmla="*/ 102393 h 283368"/>
                    <a:gd name="connsiteX6" fmla="*/ 552450 w 707231"/>
                    <a:gd name="connsiteY6" fmla="*/ 66675 h 283368"/>
                    <a:gd name="connsiteX7" fmla="*/ 664368 w 707231"/>
                    <a:gd name="connsiteY7" fmla="*/ 38100 h 283368"/>
                    <a:gd name="connsiteX8" fmla="*/ 707231 w 707231"/>
                    <a:gd name="connsiteY8" fmla="*/ 0 h 283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07231" h="283368">
                      <a:moveTo>
                        <a:pt x="0" y="283368"/>
                      </a:moveTo>
                      <a:lnTo>
                        <a:pt x="80962" y="233362"/>
                      </a:lnTo>
                      <a:lnTo>
                        <a:pt x="157162" y="183356"/>
                      </a:lnTo>
                      <a:lnTo>
                        <a:pt x="221456" y="159543"/>
                      </a:lnTo>
                      <a:lnTo>
                        <a:pt x="345281" y="135731"/>
                      </a:lnTo>
                      <a:lnTo>
                        <a:pt x="461962" y="102393"/>
                      </a:lnTo>
                      <a:lnTo>
                        <a:pt x="552450" y="66675"/>
                      </a:lnTo>
                      <a:lnTo>
                        <a:pt x="664368" y="38100"/>
                      </a:lnTo>
                      <a:lnTo>
                        <a:pt x="707231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1957388" y="2924175"/>
                  <a:ext cx="545306" cy="226219"/>
                </a:xfrm>
                <a:custGeom>
                  <a:avLst/>
                  <a:gdLst>
                    <a:gd name="connsiteX0" fmla="*/ 0 w 545306"/>
                    <a:gd name="connsiteY0" fmla="*/ 226219 h 226219"/>
                    <a:gd name="connsiteX1" fmla="*/ 102393 w 545306"/>
                    <a:gd name="connsiteY1" fmla="*/ 180975 h 226219"/>
                    <a:gd name="connsiteX2" fmla="*/ 207168 w 545306"/>
                    <a:gd name="connsiteY2" fmla="*/ 142875 h 226219"/>
                    <a:gd name="connsiteX3" fmla="*/ 309562 w 545306"/>
                    <a:gd name="connsiteY3" fmla="*/ 119063 h 226219"/>
                    <a:gd name="connsiteX4" fmla="*/ 378618 w 545306"/>
                    <a:gd name="connsiteY4" fmla="*/ 85725 h 226219"/>
                    <a:gd name="connsiteX5" fmla="*/ 504825 w 545306"/>
                    <a:gd name="connsiteY5" fmla="*/ 35719 h 226219"/>
                    <a:gd name="connsiteX6" fmla="*/ 545306 w 545306"/>
                    <a:gd name="connsiteY6" fmla="*/ 0 h 226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5306" h="226219">
                      <a:moveTo>
                        <a:pt x="0" y="226219"/>
                      </a:moveTo>
                      <a:lnTo>
                        <a:pt x="102393" y="180975"/>
                      </a:lnTo>
                      <a:lnTo>
                        <a:pt x="207168" y="142875"/>
                      </a:lnTo>
                      <a:lnTo>
                        <a:pt x="309562" y="119063"/>
                      </a:lnTo>
                      <a:lnTo>
                        <a:pt x="378618" y="85725"/>
                      </a:lnTo>
                      <a:lnTo>
                        <a:pt x="504825" y="35719"/>
                      </a:lnTo>
                      <a:lnTo>
                        <a:pt x="545306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>
                  <a:off x="2457450" y="2752725"/>
                  <a:ext cx="409575" cy="161925"/>
                </a:xfrm>
                <a:custGeom>
                  <a:avLst/>
                  <a:gdLst>
                    <a:gd name="connsiteX0" fmla="*/ 0 w 409575"/>
                    <a:gd name="connsiteY0" fmla="*/ 161925 h 161925"/>
                    <a:gd name="connsiteX1" fmla="*/ 95250 w 409575"/>
                    <a:gd name="connsiteY1" fmla="*/ 128588 h 161925"/>
                    <a:gd name="connsiteX2" fmla="*/ 192881 w 409575"/>
                    <a:gd name="connsiteY2" fmla="*/ 97631 h 161925"/>
                    <a:gd name="connsiteX3" fmla="*/ 297656 w 409575"/>
                    <a:gd name="connsiteY3" fmla="*/ 61913 h 161925"/>
                    <a:gd name="connsiteX4" fmla="*/ 409575 w 409575"/>
                    <a:gd name="connsiteY4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9575" h="161925">
                      <a:moveTo>
                        <a:pt x="0" y="161925"/>
                      </a:moveTo>
                      <a:lnTo>
                        <a:pt x="95250" y="128588"/>
                      </a:lnTo>
                      <a:lnTo>
                        <a:pt x="192881" y="97631"/>
                      </a:lnTo>
                      <a:lnTo>
                        <a:pt x="297656" y="61913"/>
                      </a:lnTo>
                      <a:lnTo>
                        <a:pt x="409575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>
                  <a:off x="2631281" y="2400300"/>
                  <a:ext cx="1071563" cy="569119"/>
                </a:xfrm>
                <a:custGeom>
                  <a:avLst/>
                  <a:gdLst>
                    <a:gd name="connsiteX0" fmla="*/ 0 w 1071563"/>
                    <a:gd name="connsiteY0" fmla="*/ 569119 h 569119"/>
                    <a:gd name="connsiteX1" fmla="*/ 114300 w 1071563"/>
                    <a:gd name="connsiteY1" fmla="*/ 511969 h 569119"/>
                    <a:gd name="connsiteX2" fmla="*/ 240507 w 1071563"/>
                    <a:gd name="connsiteY2" fmla="*/ 445294 h 569119"/>
                    <a:gd name="connsiteX3" fmla="*/ 340519 w 1071563"/>
                    <a:gd name="connsiteY3" fmla="*/ 395288 h 569119"/>
                    <a:gd name="connsiteX4" fmla="*/ 397669 w 1071563"/>
                    <a:gd name="connsiteY4" fmla="*/ 350044 h 569119"/>
                    <a:gd name="connsiteX5" fmla="*/ 457200 w 1071563"/>
                    <a:gd name="connsiteY5" fmla="*/ 326231 h 569119"/>
                    <a:gd name="connsiteX6" fmla="*/ 545307 w 1071563"/>
                    <a:gd name="connsiteY6" fmla="*/ 252413 h 569119"/>
                    <a:gd name="connsiteX7" fmla="*/ 631032 w 1071563"/>
                    <a:gd name="connsiteY7" fmla="*/ 190500 h 569119"/>
                    <a:gd name="connsiteX8" fmla="*/ 776288 w 1071563"/>
                    <a:gd name="connsiteY8" fmla="*/ 126206 h 569119"/>
                    <a:gd name="connsiteX9" fmla="*/ 866775 w 1071563"/>
                    <a:gd name="connsiteY9" fmla="*/ 88106 h 569119"/>
                    <a:gd name="connsiteX10" fmla="*/ 995363 w 1071563"/>
                    <a:gd name="connsiteY10" fmla="*/ 40481 h 569119"/>
                    <a:gd name="connsiteX11" fmla="*/ 1071563 w 1071563"/>
                    <a:gd name="connsiteY11" fmla="*/ 0 h 569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1563" h="569119">
                      <a:moveTo>
                        <a:pt x="0" y="569119"/>
                      </a:moveTo>
                      <a:lnTo>
                        <a:pt x="114300" y="511969"/>
                      </a:lnTo>
                      <a:lnTo>
                        <a:pt x="240507" y="445294"/>
                      </a:lnTo>
                      <a:lnTo>
                        <a:pt x="340519" y="395288"/>
                      </a:lnTo>
                      <a:lnTo>
                        <a:pt x="397669" y="350044"/>
                      </a:lnTo>
                      <a:lnTo>
                        <a:pt x="457200" y="326231"/>
                      </a:lnTo>
                      <a:lnTo>
                        <a:pt x="545307" y="252413"/>
                      </a:lnTo>
                      <a:lnTo>
                        <a:pt x="631032" y="190500"/>
                      </a:lnTo>
                      <a:lnTo>
                        <a:pt x="776288" y="126206"/>
                      </a:lnTo>
                      <a:lnTo>
                        <a:pt x="866775" y="88106"/>
                      </a:lnTo>
                      <a:lnTo>
                        <a:pt x="995363" y="40481"/>
                      </a:lnTo>
                      <a:lnTo>
                        <a:pt x="1071563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2362200" y="2355056"/>
                  <a:ext cx="1128713" cy="521494"/>
                </a:xfrm>
                <a:custGeom>
                  <a:avLst/>
                  <a:gdLst>
                    <a:gd name="connsiteX0" fmla="*/ 0 w 1128713"/>
                    <a:gd name="connsiteY0" fmla="*/ 521494 h 521494"/>
                    <a:gd name="connsiteX1" fmla="*/ 121444 w 1128713"/>
                    <a:gd name="connsiteY1" fmla="*/ 466725 h 521494"/>
                    <a:gd name="connsiteX2" fmla="*/ 216694 w 1128713"/>
                    <a:gd name="connsiteY2" fmla="*/ 426244 h 521494"/>
                    <a:gd name="connsiteX3" fmla="*/ 280988 w 1128713"/>
                    <a:gd name="connsiteY3" fmla="*/ 383382 h 521494"/>
                    <a:gd name="connsiteX4" fmla="*/ 357188 w 1128713"/>
                    <a:gd name="connsiteY4" fmla="*/ 342900 h 521494"/>
                    <a:gd name="connsiteX5" fmla="*/ 433388 w 1128713"/>
                    <a:gd name="connsiteY5" fmla="*/ 330994 h 521494"/>
                    <a:gd name="connsiteX6" fmla="*/ 490538 w 1128713"/>
                    <a:gd name="connsiteY6" fmla="*/ 302419 h 521494"/>
                    <a:gd name="connsiteX7" fmla="*/ 550069 w 1128713"/>
                    <a:gd name="connsiteY7" fmla="*/ 300038 h 521494"/>
                    <a:gd name="connsiteX8" fmla="*/ 607219 w 1128713"/>
                    <a:gd name="connsiteY8" fmla="*/ 266700 h 521494"/>
                    <a:gd name="connsiteX9" fmla="*/ 659606 w 1128713"/>
                    <a:gd name="connsiteY9" fmla="*/ 223838 h 521494"/>
                    <a:gd name="connsiteX10" fmla="*/ 726281 w 1128713"/>
                    <a:gd name="connsiteY10" fmla="*/ 173832 h 521494"/>
                    <a:gd name="connsiteX11" fmla="*/ 800100 w 1128713"/>
                    <a:gd name="connsiteY11" fmla="*/ 133350 h 521494"/>
                    <a:gd name="connsiteX12" fmla="*/ 890588 w 1128713"/>
                    <a:gd name="connsiteY12" fmla="*/ 116682 h 521494"/>
                    <a:gd name="connsiteX13" fmla="*/ 950119 w 1128713"/>
                    <a:gd name="connsiteY13" fmla="*/ 88107 h 521494"/>
                    <a:gd name="connsiteX14" fmla="*/ 985838 w 1128713"/>
                    <a:gd name="connsiteY14" fmla="*/ 78582 h 521494"/>
                    <a:gd name="connsiteX15" fmla="*/ 1090613 w 1128713"/>
                    <a:gd name="connsiteY15" fmla="*/ 16669 h 521494"/>
                    <a:gd name="connsiteX16" fmla="*/ 1128713 w 1128713"/>
                    <a:gd name="connsiteY16" fmla="*/ 0 h 521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28713" h="521494">
                      <a:moveTo>
                        <a:pt x="0" y="521494"/>
                      </a:moveTo>
                      <a:lnTo>
                        <a:pt x="121444" y="466725"/>
                      </a:lnTo>
                      <a:lnTo>
                        <a:pt x="216694" y="426244"/>
                      </a:lnTo>
                      <a:lnTo>
                        <a:pt x="280988" y="383382"/>
                      </a:lnTo>
                      <a:lnTo>
                        <a:pt x="357188" y="342900"/>
                      </a:lnTo>
                      <a:lnTo>
                        <a:pt x="433388" y="330994"/>
                      </a:lnTo>
                      <a:lnTo>
                        <a:pt x="490538" y="302419"/>
                      </a:lnTo>
                      <a:lnTo>
                        <a:pt x="550069" y="300038"/>
                      </a:lnTo>
                      <a:lnTo>
                        <a:pt x="607219" y="266700"/>
                      </a:lnTo>
                      <a:lnTo>
                        <a:pt x="659606" y="223838"/>
                      </a:lnTo>
                      <a:lnTo>
                        <a:pt x="726281" y="173832"/>
                      </a:lnTo>
                      <a:lnTo>
                        <a:pt x="800100" y="133350"/>
                      </a:lnTo>
                      <a:lnTo>
                        <a:pt x="890588" y="116682"/>
                      </a:lnTo>
                      <a:lnTo>
                        <a:pt x="950119" y="88107"/>
                      </a:lnTo>
                      <a:lnTo>
                        <a:pt x="985838" y="78582"/>
                      </a:lnTo>
                      <a:lnTo>
                        <a:pt x="1090613" y="16669"/>
                      </a:lnTo>
                      <a:lnTo>
                        <a:pt x="1128713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1471613" y="2797969"/>
                  <a:ext cx="931068" cy="528637"/>
                </a:xfrm>
                <a:custGeom>
                  <a:avLst/>
                  <a:gdLst>
                    <a:gd name="connsiteX0" fmla="*/ 0 w 931068"/>
                    <a:gd name="connsiteY0" fmla="*/ 528637 h 528637"/>
                    <a:gd name="connsiteX1" fmla="*/ 135731 w 931068"/>
                    <a:gd name="connsiteY1" fmla="*/ 459581 h 528637"/>
                    <a:gd name="connsiteX2" fmla="*/ 240506 w 931068"/>
                    <a:gd name="connsiteY2" fmla="*/ 397669 h 528637"/>
                    <a:gd name="connsiteX3" fmla="*/ 321468 w 931068"/>
                    <a:gd name="connsiteY3" fmla="*/ 347662 h 528637"/>
                    <a:gd name="connsiteX4" fmla="*/ 340518 w 931068"/>
                    <a:gd name="connsiteY4" fmla="*/ 338137 h 528637"/>
                    <a:gd name="connsiteX5" fmla="*/ 397668 w 931068"/>
                    <a:gd name="connsiteY5" fmla="*/ 300037 h 528637"/>
                    <a:gd name="connsiteX6" fmla="*/ 459581 w 931068"/>
                    <a:gd name="connsiteY6" fmla="*/ 257175 h 528637"/>
                    <a:gd name="connsiteX7" fmla="*/ 500062 w 931068"/>
                    <a:gd name="connsiteY7" fmla="*/ 250031 h 528637"/>
                    <a:gd name="connsiteX8" fmla="*/ 559593 w 931068"/>
                    <a:gd name="connsiteY8" fmla="*/ 200025 h 528637"/>
                    <a:gd name="connsiteX9" fmla="*/ 633412 w 931068"/>
                    <a:gd name="connsiteY9" fmla="*/ 142875 h 528637"/>
                    <a:gd name="connsiteX10" fmla="*/ 726281 w 931068"/>
                    <a:gd name="connsiteY10" fmla="*/ 92869 h 528637"/>
                    <a:gd name="connsiteX11" fmla="*/ 747712 w 931068"/>
                    <a:gd name="connsiteY11" fmla="*/ 64294 h 528637"/>
                    <a:gd name="connsiteX12" fmla="*/ 857250 w 931068"/>
                    <a:gd name="connsiteY12" fmla="*/ 38100 h 528637"/>
                    <a:gd name="connsiteX13" fmla="*/ 931068 w 931068"/>
                    <a:gd name="connsiteY13" fmla="*/ 0 h 5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31068" h="528637">
                      <a:moveTo>
                        <a:pt x="0" y="528637"/>
                      </a:moveTo>
                      <a:lnTo>
                        <a:pt x="135731" y="459581"/>
                      </a:lnTo>
                      <a:lnTo>
                        <a:pt x="240506" y="397669"/>
                      </a:lnTo>
                      <a:lnTo>
                        <a:pt x="321468" y="347662"/>
                      </a:lnTo>
                      <a:lnTo>
                        <a:pt x="340518" y="338137"/>
                      </a:lnTo>
                      <a:lnTo>
                        <a:pt x="397668" y="300037"/>
                      </a:lnTo>
                      <a:lnTo>
                        <a:pt x="459581" y="257175"/>
                      </a:lnTo>
                      <a:lnTo>
                        <a:pt x="500062" y="250031"/>
                      </a:lnTo>
                      <a:lnTo>
                        <a:pt x="559593" y="200025"/>
                      </a:lnTo>
                      <a:lnTo>
                        <a:pt x="633412" y="142875"/>
                      </a:lnTo>
                      <a:lnTo>
                        <a:pt x="726281" y="92869"/>
                      </a:lnTo>
                      <a:lnTo>
                        <a:pt x="747712" y="64294"/>
                      </a:lnTo>
                      <a:lnTo>
                        <a:pt x="857250" y="38100"/>
                      </a:lnTo>
                      <a:lnTo>
                        <a:pt x="931068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Freeform 102"/>
                <p:cNvSpPr/>
                <p:nvPr/>
              </p:nvSpPr>
              <p:spPr>
                <a:xfrm>
                  <a:off x="1957388" y="2214563"/>
                  <a:ext cx="1250156" cy="700087"/>
                </a:xfrm>
                <a:custGeom>
                  <a:avLst/>
                  <a:gdLst>
                    <a:gd name="connsiteX0" fmla="*/ 0 w 1250156"/>
                    <a:gd name="connsiteY0" fmla="*/ 700087 h 700087"/>
                    <a:gd name="connsiteX1" fmla="*/ 97631 w 1250156"/>
                    <a:gd name="connsiteY1" fmla="*/ 638175 h 700087"/>
                    <a:gd name="connsiteX2" fmla="*/ 178593 w 1250156"/>
                    <a:gd name="connsiteY2" fmla="*/ 609600 h 700087"/>
                    <a:gd name="connsiteX3" fmla="*/ 254793 w 1250156"/>
                    <a:gd name="connsiteY3" fmla="*/ 557212 h 700087"/>
                    <a:gd name="connsiteX4" fmla="*/ 309562 w 1250156"/>
                    <a:gd name="connsiteY4" fmla="*/ 526256 h 700087"/>
                    <a:gd name="connsiteX5" fmla="*/ 361950 w 1250156"/>
                    <a:gd name="connsiteY5" fmla="*/ 509587 h 700087"/>
                    <a:gd name="connsiteX6" fmla="*/ 438150 w 1250156"/>
                    <a:gd name="connsiteY6" fmla="*/ 464343 h 700087"/>
                    <a:gd name="connsiteX7" fmla="*/ 495300 w 1250156"/>
                    <a:gd name="connsiteY7" fmla="*/ 445293 h 700087"/>
                    <a:gd name="connsiteX8" fmla="*/ 561975 w 1250156"/>
                    <a:gd name="connsiteY8" fmla="*/ 402431 h 700087"/>
                    <a:gd name="connsiteX9" fmla="*/ 623887 w 1250156"/>
                    <a:gd name="connsiteY9" fmla="*/ 378618 h 700087"/>
                    <a:gd name="connsiteX10" fmla="*/ 704850 w 1250156"/>
                    <a:gd name="connsiteY10" fmla="*/ 328612 h 700087"/>
                    <a:gd name="connsiteX11" fmla="*/ 804862 w 1250156"/>
                    <a:gd name="connsiteY11" fmla="*/ 247650 h 700087"/>
                    <a:gd name="connsiteX12" fmla="*/ 876300 w 1250156"/>
                    <a:gd name="connsiteY12" fmla="*/ 207168 h 700087"/>
                    <a:gd name="connsiteX13" fmla="*/ 928687 w 1250156"/>
                    <a:gd name="connsiteY13" fmla="*/ 197643 h 700087"/>
                    <a:gd name="connsiteX14" fmla="*/ 990600 w 1250156"/>
                    <a:gd name="connsiteY14" fmla="*/ 166687 h 700087"/>
                    <a:gd name="connsiteX15" fmla="*/ 1052512 w 1250156"/>
                    <a:gd name="connsiteY15" fmla="*/ 121443 h 700087"/>
                    <a:gd name="connsiteX16" fmla="*/ 1157287 w 1250156"/>
                    <a:gd name="connsiteY16" fmla="*/ 45243 h 700087"/>
                    <a:gd name="connsiteX17" fmla="*/ 1250156 w 1250156"/>
                    <a:gd name="connsiteY17" fmla="*/ 0 h 700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0156" h="700087">
                      <a:moveTo>
                        <a:pt x="0" y="700087"/>
                      </a:moveTo>
                      <a:lnTo>
                        <a:pt x="97631" y="638175"/>
                      </a:lnTo>
                      <a:lnTo>
                        <a:pt x="178593" y="609600"/>
                      </a:lnTo>
                      <a:lnTo>
                        <a:pt x="254793" y="557212"/>
                      </a:lnTo>
                      <a:lnTo>
                        <a:pt x="309562" y="526256"/>
                      </a:lnTo>
                      <a:lnTo>
                        <a:pt x="361950" y="509587"/>
                      </a:lnTo>
                      <a:lnTo>
                        <a:pt x="438150" y="464343"/>
                      </a:lnTo>
                      <a:lnTo>
                        <a:pt x="495300" y="445293"/>
                      </a:lnTo>
                      <a:lnTo>
                        <a:pt x="561975" y="402431"/>
                      </a:lnTo>
                      <a:lnTo>
                        <a:pt x="623887" y="378618"/>
                      </a:lnTo>
                      <a:lnTo>
                        <a:pt x="704850" y="328612"/>
                      </a:lnTo>
                      <a:lnTo>
                        <a:pt x="804862" y="247650"/>
                      </a:lnTo>
                      <a:lnTo>
                        <a:pt x="876300" y="207168"/>
                      </a:lnTo>
                      <a:lnTo>
                        <a:pt x="928687" y="197643"/>
                      </a:lnTo>
                      <a:lnTo>
                        <a:pt x="990600" y="166687"/>
                      </a:lnTo>
                      <a:lnTo>
                        <a:pt x="1052512" y="121443"/>
                      </a:lnTo>
                      <a:lnTo>
                        <a:pt x="1157287" y="45243"/>
                      </a:lnTo>
                      <a:lnTo>
                        <a:pt x="1250156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3107531" y="2216944"/>
                  <a:ext cx="276225" cy="166687"/>
                </a:xfrm>
                <a:custGeom>
                  <a:avLst/>
                  <a:gdLst>
                    <a:gd name="connsiteX0" fmla="*/ 0 w 276225"/>
                    <a:gd name="connsiteY0" fmla="*/ 166687 h 166687"/>
                    <a:gd name="connsiteX1" fmla="*/ 76200 w 276225"/>
                    <a:gd name="connsiteY1" fmla="*/ 126206 h 166687"/>
                    <a:gd name="connsiteX2" fmla="*/ 142875 w 276225"/>
                    <a:gd name="connsiteY2" fmla="*/ 69056 h 166687"/>
                    <a:gd name="connsiteX3" fmla="*/ 200025 w 276225"/>
                    <a:gd name="connsiteY3" fmla="*/ 40481 h 166687"/>
                    <a:gd name="connsiteX4" fmla="*/ 276225 w 276225"/>
                    <a:gd name="connsiteY4" fmla="*/ 0 h 166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5" h="166687">
                      <a:moveTo>
                        <a:pt x="0" y="166687"/>
                      </a:moveTo>
                      <a:lnTo>
                        <a:pt x="76200" y="126206"/>
                      </a:lnTo>
                      <a:lnTo>
                        <a:pt x="142875" y="69056"/>
                      </a:lnTo>
                      <a:lnTo>
                        <a:pt x="200025" y="40481"/>
                      </a:lnTo>
                      <a:lnTo>
                        <a:pt x="276225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2933700" y="2283619"/>
                  <a:ext cx="457200" cy="319087"/>
                </a:xfrm>
                <a:custGeom>
                  <a:avLst/>
                  <a:gdLst>
                    <a:gd name="connsiteX0" fmla="*/ 0 w 457200"/>
                    <a:gd name="connsiteY0" fmla="*/ 319087 h 319087"/>
                    <a:gd name="connsiteX1" fmla="*/ 50006 w 457200"/>
                    <a:gd name="connsiteY1" fmla="*/ 254794 h 319087"/>
                    <a:gd name="connsiteX2" fmla="*/ 142875 w 457200"/>
                    <a:gd name="connsiteY2" fmla="*/ 202406 h 319087"/>
                    <a:gd name="connsiteX3" fmla="*/ 216694 w 457200"/>
                    <a:gd name="connsiteY3" fmla="*/ 142875 h 319087"/>
                    <a:gd name="connsiteX4" fmla="*/ 257175 w 457200"/>
                    <a:gd name="connsiteY4" fmla="*/ 114300 h 319087"/>
                    <a:gd name="connsiteX5" fmla="*/ 345281 w 457200"/>
                    <a:gd name="connsiteY5" fmla="*/ 97631 h 319087"/>
                    <a:gd name="connsiteX6" fmla="*/ 404813 w 457200"/>
                    <a:gd name="connsiteY6" fmla="*/ 45244 h 319087"/>
                    <a:gd name="connsiteX7" fmla="*/ 457200 w 457200"/>
                    <a:gd name="connsiteY7" fmla="*/ 0 h 319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7200" h="319087">
                      <a:moveTo>
                        <a:pt x="0" y="319087"/>
                      </a:moveTo>
                      <a:lnTo>
                        <a:pt x="50006" y="254794"/>
                      </a:lnTo>
                      <a:lnTo>
                        <a:pt x="142875" y="202406"/>
                      </a:lnTo>
                      <a:lnTo>
                        <a:pt x="216694" y="142875"/>
                      </a:lnTo>
                      <a:lnTo>
                        <a:pt x="257175" y="114300"/>
                      </a:lnTo>
                      <a:lnTo>
                        <a:pt x="345281" y="97631"/>
                      </a:lnTo>
                      <a:lnTo>
                        <a:pt x="404813" y="45244"/>
                      </a:lnTo>
                      <a:lnTo>
                        <a:pt x="457200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1854994" y="2359819"/>
                  <a:ext cx="502444" cy="330994"/>
                </a:xfrm>
                <a:custGeom>
                  <a:avLst/>
                  <a:gdLst>
                    <a:gd name="connsiteX0" fmla="*/ 0 w 502444"/>
                    <a:gd name="connsiteY0" fmla="*/ 330994 h 330994"/>
                    <a:gd name="connsiteX1" fmla="*/ 78581 w 502444"/>
                    <a:gd name="connsiteY1" fmla="*/ 278606 h 330994"/>
                    <a:gd name="connsiteX2" fmla="*/ 150019 w 502444"/>
                    <a:gd name="connsiteY2" fmla="*/ 238125 h 330994"/>
                    <a:gd name="connsiteX3" fmla="*/ 202406 w 502444"/>
                    <a:gd name="connsiteY3" fmla="*/ 200025 h 330994"/>
                    <a:gd name="connsiteX4" fmla="*/ 245269 w 502444"/>
                    <a:gd name="connsiteY4" fmla="*/ 164306 h 330994"/>
                    <a:gd name="connsiteX5" fmla="*/ 338137 w 502444"/>
                    <a:gd name="connsiteY5" fmla="*/ 97631 h 330994"/>
                    <a:gd name="connsiteX6" fmla="*/ 416719 w 502444"/>
                    <a:gd name="connsiteY6" fmla="*/ 61912 h 330994"/>
                    <a:gd name="connsiteX7" fmla="*/ 461962 w 502444"/>
                    <a:gd name="connsiteY7" fmla="*/ 23812 h 330994"/>
                    <a:gd name="connsiteX8" fmla="*/ 502444 w 502444"/>
                    <a:gd name="connsiteY8" fmla="*/ 0 h 33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444" h="330994">
                      <a:moveTo>
                        <a:pt x="0" y="330994"/>
                      </a:moveTo>
                      <a:lnTo>
                        <a:pt x="78581" y="278606"/>
                      </a:lnTo>
                      <a:lnTo>
                        <a:pt x="150019" y="238125"/>
                      </a:lnTo>
                      <a:lnTo>
                        <a:pt x="202406" y="200025"/>
                      </a:lnTo>
                      <a:lnTo>
                        <a:pt x="245269" y="164306"/>
                      </a:lnTo>
                      <a:lnTo>
                        <a:pt x="338137" y="97631"/>
                      </a:lnTo>
                      <a:lnTo>
                        <a:pt x="416719" y="61912"/>
                      </a:lnTo>
                      <a:lnTo>
                        <a:pt x="461962" y="23812"/>
                      </a:lnTo>
                      <a:lnTo>
                        <a:pt x="502444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2697956" y="3305175"/>
                  <a:ext cx="245269" cy="107156"/>
                </a:xfrm>
                <a:custGeom>
                  <a:avLst/>
                  <a:gdLst>
                    <a:gd name="connsiteX0" fmla="*/ 0 w 245269"/>
                    <a:gd name="connsiteY0" fmla="*/ 107156 h 107156"/>
                    <a:gd name="connsiteX1" fmla="*/ 92869 w 245269"/>
                    <a:gd name="connsiteY1" fmla="*/ 61913 h 107156"/>
                    <a:gd name="connsiteX2" fmla="*/ 171450 w 245269"/>
                    <a:gd name="connsiteY2" fmla="*/ 38100 h 107156"/>
                    <a:gd name="connsiteX3" fmla="*/ 219075 w 245269"/>
                    <a:gd name="connsiteY3" fmla="*/ 2381 h 107156"/>
                    <a:gd name="connsiteX4" fmla="*/ 245269 w 245269"/>
                    <a:gd name="connsiteY4" fmla="*/ 0 h 10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269" h="107156">
                      <a:moveTo>
                        <a:pt x="0" y="107156"/>
                      </a:moveTo>
                      <a:lnTo>
                        <a:pt x="92869" y="61913"/>
                      </a:lnTo>
                      <a:lnTo>
                        <a:pt x="171450" y="38100"/>
                      </a:lnTo>
                      <a:lnTo>
                        <a:pt x="219075" y="2381"/>
                      </a:lnTo>
                      <a:lnTo>
                        <a:pt x="245269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3155156" y="3050381"/>
                  <a:ext cx="361950" cy="161925"/>
                </a:xfrm>
                <a:custGeom>
                  <a:avLst/>
                  <a:gdLst>
                    <a:gd name="connsiteX0" fmla="*/ 0 w 361950"/>
                    <a:gd name="connsiteY0" fmla="*/ 161925 h 161925"/>
                    <a:gd name="connsiteX1" fmla="*/ 78582 w 361950"/>
                    <a:gd name="connsiteY1" fmla="*/ 97632 h 161925"/>
                    <a:gd name="connsiteX2" fmla="*/ 154782 w 361950"/>
                    <a:gd name="connsiteY2" fmla="*/ 80963 h 161925"/>
                    <a:gd name="connsiteX3" fmla="*/ 207169 w 361950"/>
                    <a:gd name="connsiteY3" fmla="*/ 50007 h 161925"/>
                    <a:gd name="connsiteX4" fmla="*/ 304800 w 361950"/>
                    <a:gd name="connsiteY4" fmla="*/ 9525 h 161925"/>
                    <a:gd name="connsiteX5" fmla="*/ 361950 w 361950"/>
                    <a:gd name="connsiteY5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950" h="161925">
                      <a:moveTo>
                        <a:pt x="0" y="161925"/>
                      </a:moveTo>
                      <a:lnTo>
                        <a:pt x="78582" y="97632"/>
                      </a:lnTo>
                      <a:lnTo>
                        <a:pt x="154782" y="80963"/>
                      </a:lnTo>
                      <a:lnTo>
                        <a:pt x="207169" y="50007"/>
                      </a:lnTo>
                      <a:lnTo>
                        <a:pt x="304800" y="9525"/>
                      </a:lnTo>
                      <a:lnTo>
                        <a:pt x="361950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3038475" y="3205163"/>
                  <a:ext cx="242888" cy="126206"/>
                </a:xfrm>
                <a:custGeom>
                  <a:avLst/>
                  <a:gdLst>
                    <a:gd name="connsiteX0" fmla="*/ 0 w 242888"/>
                    <a:gd name="connsiteY0" fmla="*/ 126206 h 126206"/>
                    <a:gd name="connsiteX1" fmla="*/ 73819 w 242888"/>
                    <a:gd name="connsiteY1" fmla="*/ 80962 h 126206"/>
                    <a:gd name="connsiteX2" fmla="*/ 130969 w 242888"/>
                    <a:gd name="connsiteY2" fmla="*/ 40481 h 126206"/>
                    <a:gd name="connsiteX3" fmla="*/ 190500 w 242888"/>
                    <a:gd name="connsiteY3" fmla="*/ 21431 h 126206"/>
                    <a:gd name="connsiteX4" fmla="*/ 242888 w 242888"/>
                    <a:gd name="connsiteY4" fmla="*/ 0 h 12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888" h="126206">
                      <a:moveTo>
                        <a:pt x="0" y="126206"/>
                      </a:moveTo>
                      <a:lnTo>
                        <a:pt x="73819" y="80962"/>
                      </a:lnTo>
                      <a:lnTo>
                        <a:pt x="130969" y="40481"/>
                      </a:lnTo>
                      <a:lnTo>
                        <a:pt x="190500" y="21431"/>
                      </a:lnTo>
                      <a:lnTo>
                        <a:pt x="242888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reeform 109"/>
                <p:cNvSpPr/>
                <p:nvPr/>
              </p:nvSpPr>
              <p:spPr>
                <a:xfrm>
                  <a:off x="1016794" y="2221706"/>
                  <a:ext cx="1881187" cy="1107282"/>
                </a:xfrm>
                <a:custGeom>
                  <a:avLst/>
                  <a:gdLst>
                    <a:gd name="connsiteX0" fmla="*/ 0 w 1881187"/>
                    <a:gd name="connsiteY0" fmla="*/ 1107282 h 1107282"/>
                    <a:gd name="connsiteX1" fmla="*/ 109537 w 1881187"/>
                    <a:gd name="connsiteY1" fmla="*/ 1035844 h 1107282"/>
                    <a:gd name="connsiteX2" fmla="*/ 266700 w 1881187"/>
                    <a:gd name="connsiteY2" fmla="*/ 971550 h 1107282"/>
                    <a:gd name="connsiteX3" fmla="*/ 330994 w 1881187"/>
                    <a:gd name="connsiteY3" fmla="*/ 931069 h 1107282"/>
                    <a:gd name="connsiteX4" fmla="*/ 421481 w 1881187"/>
                    <a:gd name="connsiteY4" fmla="*/ 900113 h 1107282"/>
                    <a:gd name="connsiteX5" fmla="*/ 509587 w 1881187"/>
                    <a:gd name="connsiteY5" fmla="*/ 850107 h 1107282"/>
                    <a:gd name="connsiteX6" fmla="*/ 628650 w 1881187"/>
                    <a:gd name="connsiteY6" fmla="*/ 792957 h 1107282"/>
                    <a:gd name="connsiteX7" fmla="*/ 695325 w 1881187"/>
                    <a:gd name="connsiteY7" fmla="*/ 735807 h 1107282"/>
                    <a:gd name="connsiteX8" fmla="*/ 783431 w 1881187"/>
                    <a:gd name="connsiteY8" fmla="*/ 716757 h 1107282"/>
                    <a:gd name="connsiteX9" fmla="*/ 847725 w 1881187"/>
                    <a:gd name="connsiteY9" fmla="*/ 661988 h 1107282"/>
                    <a:gd name="connsiteX10" fmla="*/ 900112 w 1881187"/>
                    <a:gd name="connsiteY10" fmla="*/ 604838 h 1107282"/>
                    <a:gd name="connsiteX11" fmla="*/ 985837 w 1881187"/>
                    <a:gd name="connsiteY11" fmla="*/ 545307 h 1107282"/>
                    <a:gd name="connsiteX12" fmla="*/ 1102519 w 1881187"/>
                    <a:gd name="connsiteY12" fmla="*/ 488157 h 1107282"/>
                    <a:gd name="connsiteX13" fmla="*/ 1195387 w 1881187"/>
                    <a:gd name="connsiteY13" fmla="*/ 440532 h 1107282"/>
                    <a:gd name="connsiteX14" fmla="*/ 1297781 w 1881187"/>
                    <a:gd name="connsiteY14" fmla="*/ 395288 h 1107282"/>
                    <a:gd name="connsiteX15" fmla="*/ 1433512 w 1881187"/>
                    <a:gd name="connsiteY15" fmla="*/ 321469 h 1107282"/>
                    <a:gd name="connsiteX16" fmla="*/ 1504950 w 1881187"/>
                    <a:gd name="connsiteY16" fmla="*/ 238125 h 1107282"/>
                    <a:gd name="connsiteX17" fmla="*/ 1593056 w 1881187"/>
                    <a:gd name="connsiteY17" fmla="*/ 180975 h 1107282"/>
                    <a:gd name="connsiteX18" fmla="*/ 1707356 w 1881187"/>
                    <a:gd name="connsiteY18" fmla="*/ 107157 h 1107282"/>
                    <a:gd name="connsiteX19" fmla="*/ 1800225 w 1881187"/>
                    <a:gd name="connsiteY19" fmla="*/ 71438 h 1107282"/>
                    <a:gd name="connsiteX20" fmla="*/ 1881187 w 1881187"/>
                    <a:gd name="connsiteY20" fmla="*/ 0 h 1107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881187" h="1107282">
                      <a:moveTo>
                        <a:pt x="0" y="1107282"/>
                      </a:moveTo>
                      <a:lnTo>
                        <a:pt x="109537" y="1035844"/>
                      </a:lnTo>
                      <a:lnTo>
                        <a:pt x="266700" y="971550"/>
                      </a:lnTo>
                      <a:lnTo>
                        <a:pt x="330994" y="931069"/>
                      </a:lnTo>
                      <a:lnTo>
                        <a:pt x="421481" y="900113"/>
                      </a:lnTo>
                      <a:lnTo>
                        <a:pt x="509587" y="850107"/>
                      </a:lnTo>
                      <a:lnTo>
                        <a:pt x="628650" y="792957"/>
                      </a:lnTo>
                      <a:lnTo>
                        <a:pt x="695325" y="735807"/>
                      </a:lnTo>
                      <a:lnTo>
                        <a:pt x="783431" y="716757"/>
                      </a:lnTo>
                      <a:lnTo>
                        <a:pt x="847725" y="661988"/>
                      </a:lnTo>
                      <a:lnTo>
                        <a:pt x="900112" y="604838"/>
                      </a:lnTo>
                      <a:lnTo>
                        <a:pt x="985837" y="545307"/>
                      </a:lnTo>
                      <a:lnTo>
                        <a:pt x="1102519" y="488157"/>
                      </a:lnTo>
                      <a:lnTo>
                        <a:pt x="1195387" y="440532"/>
                      </a:lnTo>
                      <a:lnTo>
                        <a:pt x="1297781" y="395288"/>
                      </a:lnTo>
                      <a:lnTo>
                        <a:pt x="1433512" y="321469"/>
                      </a:lnTo>
                      <a:lnTo>
                        <a:pt x="1504950" y="238125"/>
                      </a:lnTo>
                      <a:lnTo>
                        <a:pt x="1593056" y="180975"/>
                      </a:lnTo>
                      <a:lnTo>
                        <a:pt x="1707356" y="107157"/>
                      </a:lnTo>
                      <a:lnTo>
                        <a:pt x="1800225" y="71438"/>
                      </a:lnTo>
                      <a:lnTo>
                        <a:pt x="1881187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1304925" y="3071813"/>
                  <a:ext cx="407194" cy="228600"/>
                </a:xfrm>
                <a:custGeom>
                  <a:avLst/>
                  <a:gdLst>
                    <a:gd name="connsiteX0" fmla="*/ 0 w 407194"/>
                    <a:gd name="connsiteY0" fmla="*/ 228600 h 228600"/>
                    <a:gd name="connsiteX1" fmla="*/ 0 w 407194"/>
                    <a:gd name="connsiteY1" fmla="*/ 228600 h 228600"/>
                    <a:gd name="connsiteX2" fmla="*/ 95250 w 407194"/>
                    <a:gd name="connsiteY2" fmla="*/ 190500 h 228600"/>
                    <a:gd name="connsiteX3" fmla="*/ 140494 w 407194"/>
                    <a:gd name="connsiteY3" fmla="*/ 147637 h 228600"/>
                    <a:gd name="connsiteX4" fmla="*/ 202406 w 407194"/>
                    <a:gd name="connsiteY4" fmla="*/ 102393 h 228600"/>
                    <a:gd name="connsiteX5" fmla="*/ 259556 w 407194"/>
                    <a:gd name="connsiteY5" fmla="*/ 66675 h 228600"/>
                    <a:gd name="connsiteX6" fmla="*/ 311944 w 407194"/>
                    <a:gd name="connsiteY6" fmla="*/ 45243 h 228600"/>
                    <a:gd name="connsiteX7" fmla="*/ 342900 w 407194"/>
                    <a:gd name="connsiteY7" fmla="*/ 16668 h 228600"/>
                    <a:gd name="connsiteX8" fmla="*/ 407194 w 407194"/>
                    <a:gd name="connsiteY8" fmla="*/ 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7194" h="228600">
                      <a:moveTo>
                        <a:pt x="0" y="228600"/>
                      </a:moveTo>
                      <a:lnTo>
                        <a:pt x="0" y="228600"/>
                      </a:lnTo>
                      <a:lnTo>
                        <a:pt x="95250" y="190500"/>
                      </a:lnTo>
                      <a:lnTo>
                        <a:pt x="140494" y="147637"/>
                      </a:lnTo>
                      <a:lnTo>
                        <a:pt x="202406" y="102393"/>
                      </a:lnTo>
                      <a:lnTo>
                        <a:pt x="259556" y="66675"/>
                      </a:lnTo>
                      <a:lnTo>
                        <a:pt x="311944" y="45243"/>
                      </a:lnTo>
                      <a:lnTo>
                        <a:pt x="342900" y="16668"/>
                      </a:lnTo>
                      <a:lnTo>
                        <a:pt x="407194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1240631" y="2800350"/>
                  <a:ext cx="307182" cy="240506"/>
                </a:xfrm>
                <a:custGeom>
                  <a:avLst/>
                  <a:gdLst>
                    <a:gd name="connsiteX0" fmla="*/ 0 w 307182"/>
                    <a:gd name="connsiteY0" fmla="*/ 240506 h 240506"/>
                    <a:gd name="connsiteX1" fmla="*/ 73819 w 307182"/>
                    <a:gd name="connsiteY1" fmla="*/ 190500 h 240506"/>
                    <a:gd name="connsiteX2" fmla="*/ 126207 w 307182"/>
                    <a:gd name="connsiteY2" fmla="*/ 157163 h 240506"/>
                    <a:gd name="connsiteX3" fmla="*/ 195263 w 307182"/>
                    <a:gd name="connsiteY3" fmla="*/ 109538 h 240506"/>
                    <a:gd name="connsiteX4" fmla="*/ 219075 w 307182"/>
                    <a:gd name="connsiteY4" fmla="*/ 78581 h 240506"/>
                    <a:gd name="connsiteX5" fmla="*/ 266700 w 307182"/>
                    <a:gd name="connsiteY5" fmla="*/ 35719 h 240506"/>
                    <a:gd name="connsiteX6" fmla="*/ 307182 w 307182"/>
                    <a:gd name="connsiteY6" fmla="*/ 0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7182" h="240506">
                      <a:moveTo>
                        <a:pt x="0" y="240506"/>
                      </a:moveTo>
                      <a:lnTo>
                        <a:pt x="73819" y="190500"/>
                      </a:lnTo>
                      <a:lnTo>
                        <a:pt x="126207" y="157163"/>
                      </a:lnTo>
                      <a:lnTo>
                        <a:pt x="195263" y="109538"/>
                      </a:lnTo>
                      <a:lnTo>
                        <a:pt x="219075" y="78581"/>
                      </a:lnTo>
                      <a:lnTo>
                        <a:pt x="266700" y="35719"/>
                      </a:lnTo>
                      <a:lnTo>
                        <a:pt x="307182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1154906" y="2852738"/>
                  <a:ext cx="216694" cy="150018"/>
                </a:xfrm>
                <a:custGeom>
                  <a:avLst/>
                  <a:gdLst>
                    <a:gd name="connsiteX0" fmla="*/ 0 w 216694"/>
                    <a:gd name="connsiteY0" fmla="*/ 150018 h 150018"/>
                    <a:gd name="connsiteX1" fmla="*/ 83344 w 216694"/>
                    <a:gd name="connsiteY1" fmla="*/ 102393 h 150018"/>
                    <a:gd name="connsiteX2" fmla="*/ 150019 w 216694"/>
                    <a:gd name="connsiteY2" fmla="*/ 73818 h 150018"/>
                    <a:gd name="connsiteX3" fmla="*/ 166688 w 216694"/>
                    <a:gd name="connsiteY3" fmla="*/ 33337 h 150018"/>
                    <a:gd name="connsiteX4" fmla="*/ 216694 w 216694"/>
                    <a:gd name="connsiteY4" fmla="*/ 0 h 150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6694" h="150018">
                      <a:moveTo>
                        <a:pt x="0" y="150018"/>
                      </a:moveTo>
                      <a:lnTo>
                        <a:pt x="83344" y="102393"/>
                      </a:lnTo>
                      <a:lnTo>
                        <a:pt x="150019" y="73818"/>
                      </a:lnTo>
                      <a:lnTo>
                        <a:pt x="166688" y="33337"/>
                      </a:lnTo>
                      <a:lnTo>
                        <a:pt x="216694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113"/>
                <p:cNvSpPr/>
                <p:nvPr/>
              </p:nvSpPr>
              <p:spPr>
                <a:xfrm>
                  <a:off x="1216819" y="2309813"/>
                  <a:ext cx="871537" cy="595312"/>
                </a:xfrm>
                <a:custGeom>
                  <a:avLst/>
                  <a:gdLst>
                    <a:gd name="connsiteX0" fmla="*/ 0 w 871537"/>
                    <a:gd name="connsiteY0" fmla="*/ 595312 h 595312"/>
                    <a:gd name="connsiteX1" fmla="*/ 100012 w 871537"/>
                    <a:gd name="connsiteY1" fmla="*/ 528637 h 595312"/>
                    <a:gd name="connsiteX2" fmla="*/ 202406 w 871537"/>
                    <a:gd name="connsiteY2" fmla="*/ 476250 h 595312"/>
                    <a:gd name="connsiteX3" fmla="*/ 302419 w 871537"/>
                    <a:gd name="connsiteY3" fmla="*/ 421481 h 595312"/>
                    <a:gd name="connsiteX4" fmla="*/ 373856 w 871537"/>
                    <a:gd name="connsiteY4" fmla="*/ 376237 h 595312"/>
                    <a:gd name="connsiteX5" fmla="*/ 461962 w 871537"/>
                    <a:gd name="connsiteY5" fmla="*/ 314325 h 595312"/>
                    <a:gd name="connsiteX6" fmla="*/ 569119 w 871537"/>
                    <a:gd name="connsiteY6" fmla="*/ 221456 h 595312"/>
                    <a:gd name="connsiteX7" fmla="*/ 673894 w 871537"/>
                    <a:gd name="connsiteY7" fmla="*/ 135731 h 595312"/>
                    <a:gd name="connsiteX8" fmla="*/ 781050 w 871537"/>
                    <a:gd name="connsiteY8" fmla="*/ 54768 h 595312"/>
                    <a:gd name="connsiteX9" fmla="*/ 871537 w 871537"/>
                    <a:gd name="connsiteY9" fmla="*/ 0 h 595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71537" h="595312">
                      <a:moveTo>
                        <a:pt x="0" y="595312"/>
                      </a:moveTo>
                      <a:lnTo>
                        <a:pt x="100012" y="528637"/>
                      </a:lnTo>
                      <a:lnTo>
                        <a:pt x="202406" y="476250"/>
                      </a:lnTo>
                      <a:lnTo>
                        <a:pt x="302419" y="421481"/>
                      </a:lnTo>
                      <a:lnTo>
                        <a:pt x="373856" y="376237"/>
                      </a:lnTo>
                      <a:lnTo>
                        <a:pt x="461962" y="314325"/>
                      </a:lnTo>
                      <a:lnTo>
                        <a:pt x="569119" y="221456"/>
                      </a:lnTo>
                      <a:lnTo>
                        <a:pt x="673894" y="135731"/>
                      </a:lnTo>
                      <a:lnTo>
                        <a:pt x="781050" y="54768"/>
                      </a:lnTo>
                      <a:lnTo>
                        <a:pt x="871537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>
                  <a:off x="1533525" y="2774156"/>
                  <a:ext cx="378619" cy="204788"/>
                </a:xfrm>
                <a:custGeom>
                  <a:avLst/>
                  <a:gdLst>
                    <a:gd name="connsiteX0" fmla="*/ 0 w 378619"/>
                    <a:gd name="connsiteY0" fmla="*/ 204788 h 204788"/>
                    <a:gd name="connsiteX1" fmla="*/ 97631 w 378619"/>
                    <a:gd name="connsiteY1" fmla="*/ 150019 h 204788"/>
                    <a:gd name="connsiteX2" fmla="*/ 161925 w 378619"/>
                    <a:gd name="connsiteY2" fmla="*/ 111919 h 204788"/>
                    <a:gd name="connsiteX3" fmla="*/ 204788 w 378619"/>
                    <a:gd name="connsiteY3" fmla="*/ 78582 h 204788"/>
                    <a:gd name="connsiteX4" fmla="*/ 247650 w 378619"/>
                    <a:gd name="connsiteY4" fmla="*/ 61913 h 204788"/>
                    <a:gd name="connsiteX5" fmla="*/ 290513 w 378619"/>
                    <a:gd name="connsiteY5" fmla="*/ 33338 h 204788"/>
                    <a:gd name="connsiteX6" fmla="*/ 347663 w 378619"/>
                    <a:gd name="connsiteY6" fmla="*/ 21432 h 204788"/>
                    <a:gd name="connsiteX7" fmla="*/ 378619 w 378619"/>
                    <a:gd name="connsiteY7" fmla="*/ 0 h 204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8619" h="204788">
                      <a:moveTo>
                        <a:pt x="0" y="204788"/>
                      </a:moveTo>
                      <a:lnTo>
                        <a:pt x="97631" y="150019"/>
                      </a:lnTo>
                      <a:lnTo>
                        <a:pt x="161925" y="111919"/>
                      </a:lnTo>
                      <a:lnTo>
                        <a:pt x="204788" y="78582"/>
                      </a:lnTo>
                      <a:lnTo>
                        <a:pt x="247650" y="61913"/>
                      </a:lnTo>
                      <a:lnTo>
                        <a:pt x="290513" y="33338"/>
                      </a:lnTo>
                      <a:lnTo>
                        <a:pt x="347663" y="21432"/>
                      </a:lnTo>
                      <a:lnTo>
                        <a:pt x="378619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1602581" y="2547938"/>
                  <a:ext cx="342900" cy="207168"/>
                </a:xfrm>
                <a:custGeom>
                  <a:avLst/>
                  <a:gdLst>
                    <a:gd name="connsiteX0" fmla="*/ 0 w 342900"/>
                    <a:gd name="connsiteY0" fmla="*/ 207168 h 207168"/>
                    <a:gd name="connsiteX1" fmla="*/ 71438 w 342900"/>
                    <a:gd name="connsiteY1" fmla="*/ 152400 h 207168"/>
                    <a:gd name="connsiteX2" fmla="*/ 154782 w 342900"/>
                    <a:gd name="connsiteY2" fmla="*/ 130968 h 207168"/>
                    <a:gd name="connsiteX3" fmla="*/ 211932 w 342900"/>
                    <a:gd name="connsiteY3" fmla="*/ 104775 h 207168"/>
                    <a:gd name="connsiteX4" fmla="*/ 269082 w 342900"/>
                    <a:gd name="connsiteY4" fmla="*/ 73818 h 207168"/>
                    <a:gd name="connsiteX5" fmla="*/ 314325 w 342900"/>
                    <a:gd name="connsiteY5" fmla="*/ 38100 h 207168"/>
                    <a:gd name="connsiteX6" fmla="*/ 342900 w 342900"/>
                    <a:gd name="connsiteY6" fmla="*/ 0 h 207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900" h="207168">
                      <a:moveTo>
                        <a:pt x="0" y="207168"/>
                      </a:moveTo>
                      <a:lnTo>
                        <a:pt x="71438" y="152400"/>
                      </a:lnTo>
                      <a:lnTo>
                        <a:pt x="154782" y="130968"/>
                      </a:lnTo>
                      <a:lnTo>
                        <a:pt x="211932" y="104775"/>
                      </a:lnTo>
                      <a:lnTo>
                        <a:pt x="269082" y="73818"/>
                      </a:lnTo>
                      <a:lnTo>
                        <a:pt x="314325" y="38100"/>
                      </a:lnTo>
                      <a:lnTo>
                        <a:pt x="342900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>
                  <a:off x="904875" y="2686050"/>
                  <a:ext cx="388144" cy="195263"/>
                </a:xfrm>
                <a:custGeom>
                  <a:avLst/>
                  <a:gdLst>
                    <a:gd name="connsiteX0" fmla="*/ 0 w 388144"/>
                    <a:gd name="connsiteY0" fmla="*/ 195263 h 195263"/>
                    <a:gd name="connsiteX1" fmla="*/ 88106 w 388144"/>
                    <a:gd name="connsiteY1" fmla="*/ 119063 h 195263"/>
                    <a:gd name="connsiteX2" fmla="*/ 190500 w 388144"/>
                    <a:gd name="connsiteY2" fmla="*/ 83344 h 195263"/>
                    <a:gd name="connsiteX3" fmla="*/ 307181 w 388144"/>
                    <a:gd name="connsiteY3" fmla="*/ 47625 h 195263"/>
                    <a:gd name="connsiteX4" fmla="*/ 347663 w 388144"/>
                    <a:gd name="connsiteY4" fmla="*/ 11906 h 195263"/>
                    <a:gd name="connsiteX5" fmla="*/ 388144 w 388144"/>
                    <a:gd name="connsiteY5" fmla="*/ 0 h 195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8144" h="195263">
                      <a:moveTo>
                        <a:pt x="0" y="195263"/>
                      </a:moveTo>
                      <a:lnTo>
                        <a:pt x="88106" y="119063"/>
                      </a:lnTo>
                      <a:lnTo>
                        <a:pt x="190500" y="83344"/>
                      </a:lnTo>
                      <a:lnTo>
                        <a:pt x="307181" y="47625"/>
                      </a:lnTo>
                      <a:lnTo>
                        <a:pt x="347663" y="11906"/>
                      </a:lnTo>
                      <a:lnTo>
                        <a:pt x="388144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>
                  <a:off x="1543050" y="2421731"/>
                  <a:ext cx="214313" cy="126207"/>
                </a:xfrm>
                <a:custGeom>
                  <a:avLst/>
                  <a:gdLst>
                    <a:gd name="connsiteX0" fmla="*/ 0 w 214313"/>
                    <a:gd name="connsiteY0" fmla="*/ 126207 h 126207"/>
                    <a:gd name="connsiteX1" fmla="*/ 69056 w 214313"/>
                    <a:gd name="connsiteY1" fmla="*/ 78582 h 126207"/>
                    <a:gd name="connsiteX2" fmla="*/ 135731 w 214313"/>
                    <a:gd name="connsiteY2" fmla="*/ 47625 h 126207"/>
                    <a:gd name="connsiteX3" fmla="*/ 214313 w 214313"/>
                    <a:gd name="connsiteY3" fmla="*/ 0 h 126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313" h="126207">
                      <a:moveTo>
                        <a:pt x="0" y="126207"/>
                      </a:moveTo>
                      <a:lnTo>
                        <a:pt x="69056" y="78582"/>
                      </a:lnTo>
                      <a:lnTo>
                        <a:pt x="135731" y="47625"/>
                      </a:lnTo>
                      <a:lnTo>
                        <a:pt x="214313" y="0"/>
                      </a:ln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/>
              <p:cNvGrpSpPr>
                <a:grpSpLocks noChangeAspect="1"/>
              </p:cNvGrpSpPr>
              <p:nvPr/>
            </p:nvGrpSpPr>
            <p:grpSpPr>
              <a:xfrm>
                <a:off x="5106591" y="2252662"/>
                <a:ext cx="3175397" cy="2671763"/>
                <a:chOff x="3293269" y="1871663"/>
                <a:chExt cx="2116931" cy="1781175"/>
              </a:xfrm>
              <a:noFill/>
            </p:grpSpPr>
            <p:sp>
              <p:nvSpPr>
                <p:cNvPr id="70" name="Freeform 69"/>
                <p:cNvSpPr/>
                <p:nvPr/>
              </p:nvSpPr>
              <p:spPr>
                <a:xfrm>
                  <a:off x="3293269" y="2593181"/>
                  <a:ext cx="900112" cy="835819"/>
                </a:xfrm>
                <a:custGeom>
                  <a:avLst/>
                  <a:gdLst>
                    <a:gd name="connsiteX0" fmla="*/ 0 w 900112"/>
                    <a:gd name="connsiteY0" fmla="*/ 835819 h 835819"/>
                    <a:gd name="connsiteX1" fmla="*/ 61912 w 900112"/>
                    <a:gd name="connsiteY1" fmla="*/ 788194 h 835819"/>
                    <a:gd name="connsiteX2" fmla="*/ 135731 w 900112"/>
                    <a:gd name="connsiteY2" fmla="*/ 740569 h 835819"/>
                    <a:gd name="connsiteX3" fmla="*/ 173831 w 900112"/>
                    <a:gd name="connsiteY3" fmla="*/ 690563 h 835819"/>
                    <a:gd name="connsiteX4" fmla="*/ 171450 w 900112"/>
                    <a:gd name="connsiteY4" fmla="*/ 602457 h 835819"/>
                    <a:gd name="connsiteX5" fmla="*/ 173831 w 900112"/>
                    <a:gd name="connsiteY5" fmla="*/ 516732 h 835819"/>
                    <a:gd name="connsiteX6" fmla="*/ 226219 w 900112"/>
                    <a:gd name="connsiteY6" fmla="*/ 461963 h 835819"/>
                    <a:gd name="connsiteX7" fmla="*/ 347662 w 900112"/>
                    <a:gd name="connsiteY7" fmla="*/ 385763 h 835819"/>
                    <a:gd name="connsiteX8" fmla="*/ 431006 w 900112"/>
                    <a:gd name="connsiteY8" fmla="*/ 335757 h 835819"/>
                    <a:gd name="connsiteX9" fmla="*/ 535781 w 900112"/>
                    <a:gd name="connsiteY9" fmla="*/ 276225 h 835819"/>
                    <a:gd name="connsiteX10" fmla="*/ 616744 w 900112"/>
                    <a:gd name="connsiteY10" fmla="*/ 197644 h 835819"/>
                    <a:gd name="connsiteX11" fmla="*/ 716756 w 900112"/>
                    <a:gd name="connsiteY11" fmla="*/ 119063 h 835819"/>
                    <a:gd name="connsiteX12" fmla="*/ 802481 w 900112"/>
                    <a:gd name="connsiteY12" fmla="*/ 35719 h 835819"/>
                    <a:gd name="connsiteX13" fmla="*/ 900112 w 900112"/>
                    <a:gd name="connsiteY13" fmla="*/ 0 h 835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00112" h="835819">
                      <a:moveTo>
                        <a:pt x="0" y="835819"/>
                      </a:moveTo>
                      <a:lnTo>
                        <a:pt x="61912" y="788194"/>
                      </a:lnTo>
                      <a:lnTo>
                        <a:pt x="135731" y="740569"/>
                      </a:lnTo>
                      <a:lnTo>
                        <a:pt x="173831" y="690563"/>
                      </a:lnTo>
                      <a:cubicBezTo>
                        <a:pt x="173037" y="661194"/>
                        <a:pt x="172244" y="631826"/>
                        <a:pt x="171450" y="602457"/>
                      </a:cubicBezTo>
                      <a:cubicBezTo>
                        <a:pt x="172244" y="573882"/>
                        <a:pt x="173037" y="545307"/>
                        <a:pt x="173831" y="516732"/>
                      </a:cubicBezTo>
                      <a:lnTo>
                        <a:pt x="226219" y="461963"/>
                      </a:lnTo>
                      <a:lnTo>
                        <a:pt x="347662" y="385763"/>
                      </a:lnTo>
                      <a:lnTo>
                        <a:pt x="431006" y="335757"/>
                      </a:lnTo>
                      <a:lnTo>
                        <a:pt x="535781" y="276225"/>
                      </a:lnTo>
                      <a:lnTo>
                        <a:pt x="616744" y="197644"/>
                      </a:lnTo>
                      <a:lnTo>
                        <a:pt x="716756" y="119063"/>
                      </a:lnTo>
                      <a:lnTo>
                        <a:pt x="802481" y="35719"/>
                      </a:lnTo>
                      <a:lnTo>
                        <a:pt x="900112" y="0"/>
                      </a:lnTo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3538538" y="2540794"/>
                  <a:ext cx="631031" cy="478631"/>
                </a:xfrm>
                <a:custGeom>
                  <a:avLst/>
                  <a:gdLst>
                    <a:gd name="connsiteX0" fmla="*/ 0 w 631031"/>
                    <a:gd name="connsiteY0" fmla="*/ 478631 h 478631"/>
                    <a:gd name="connsiteX1" fmla="*/ 102393 w 631031"/>
                    <a:gd name="connsiteY1" fmla="*/ 395287 h 478631"/>
                    <a:gd name="connsiteX2" fmla="*/ 157162 w 631031"/>
                    <a:gd name="connsiteY2" fmla="*/ 328612 h 478631"/>
                    <a:gd name="connsiteX3" fmla="*/ 221456 w 631031"/>
                    <a:gd name="connsiteY3" fmla="*/ 219075 h 478631"/>
                    <a:gd name="connsiteX4" fmla="*/ 276225 w 631031"/>
                    <a:gd name="connsiteY4" fmla="*/ 164306 h 478631"/>
                    <a:gd name="connsiteX5" fmla="*/ 407193 w 631031"/>
                    <a:gd name="connsiteY5" fmla="*/ 116681 h 478631"/>
                    <a:gd name="connsiteX6" fmla="*/ 554831 w 631031"/>
                    <a:gd name="connsiteY6" fmla="*/ 50006 h 478631"/>
                    <a:gd name="connsiteX7" fmla="*/ 631031 w 631031"/>
                    <a:gd name="connsiteY7" fmla="*/ 0 h 478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1031" h="478631">
                      <a:moveTo>
                        <a:pt x="0" y="478631"/>
                      </a:moveTo>
                      <a:lnTo>
                        <a:pt x="102393" y="395287"/>
                      </a:lnTo>
                      <a:lnTo>
                        <a:pt x="157162" y="328612"/>
                      </a:lnTo>
                      <a:lnTo>
                        <a:pt x="221456" y="219075"/>
                      </a:lnTo>
                      <a:lnTo>
                        <a:pt x="276225" y="164306"/>
                      </a:lnTo>
                      <a:lnTo>
                        <a:pt x="407193" y="116681"/>
                      </a:lnTo>
                      <a:lnTo>
                        <a:pt x="554831" y="50006"/>
                      </a:lnTo>
                      <a:lnTo>
                        <a:pt x="631031" y="0"/>
                      </a:lnTo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3950494" y="2457450"/>
                  <a:ext cx="188119" cy="197644"/>
                </a:xfrm>
                <a:custGeom>
                  <a:avLst/>
                  <a:gdLst>
                    <a:gd name="connsiteX0" fmla="*/ 0 w 188119"/>
                    <a:gd name="connsiteY0" fmla="*/ 197644 h 197644"/>
                    <a:gd name="connsiteX1" fmla="*/ 0 w 188119"/>
                    <a:gd name="connsiteY1" fmla="*/ 197644 h 197644"/>
                    <a:gd name="connsiteX2" fmla="*/ 42862 w 188119"/>
                    <a:gd name="connsiteY2" fmla="*/ 130969 h 197644"/>
                    <a:gd name="connsiteX3" fmla="*/ 104775 w 188119"/>
                    <a:gd name="connsiteY3" fmla="*/ 73819 h 197644"/>
                    <a:gd name="connsiteX4" fmla="*/ 188119 w 188119"/>
                    <a:gd name="connsiteY4" fmla="*/ 0 h 197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119" h="197644">
                      <a:moveTo>
                        <a:pt x="0" y="197644"/>
                      </a:moveTo>
                      <a:lnTo>
                        <a:pt x="0" y="197644"/>
                      </a:lnTo>
                      <a:lnTo>
                        <a:pt x="42862" y="130969"/>
                      </a:lnTo>
                      <a:lnTo>
                        <a:pt x="104775" y="73819"/>
                      </a:lnTo>
                      <a:lnTo>
                        <a:pt x="188119" y="0"/>
                      </a:lnTo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>
                  <a:off x="3998119" y="2583656"/>
                  <a:ext cx="0" cy="0"/>
                </a:xfrm>
                <a:custGeom>
                  <a:avLst/>
                  <a:gdLst>
                    <a:gd name="connsiteX0" fmla="*/ 0 w 0"/>
                    <a:gd name="connsiteY0" fmla="*/ 0 h 0"/>
                    <a:gd name="connsiteX1" fmla="*/ 0 w 0"/>
                    <a:gd name="connsiteY1" fmla="*/ 0 h 0"/>
                    <a:gd name="connsiteX2" fmla="*/ 0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>
                  <a:off x="3419475" y="1871663"/>
                  <a:ext cx="1990725" cy="1781175"/>
                </a:xfrm>
                <a:custGeom>
                  <a:avLst/>
                  <a:gdLst>
                    <a:gd name="connsiteX0" fmla="*/ 311944 w 1990725"/>
                    <a:gd name="connsiteY0" fmla="*/ 871537 h 1781175"/>
                    <a:gd name="connsiteX1" fmla="*/ 364331 w 1990725"/>
                    <a:gd name="connsiteY1" fmla="*/ 819150 h 1781175"/>
                    <a:gd name="connsiteX2" fmla="*/ 388144 w 1990725"/>
                    <a:gd name="connsiteY2" fmla="*/ 754856 h 1781175"/>
                    <a:gd name="connsiteX3" fmla="*/ 464344 w 1990725"/>
                    <a:gd name="connsiteY3" fmla="*/ 702468 h 1781175"/>
                    <a:gd name="connsiteX4" fmla="*/ 538163 w 1990725"/>
                    <a:gd name="connsiteY4" fmla="*/ 631031 h 1781175"/>
                    <a:gd name="connsiteX5" fmla="*/ 571500 w 1990725"/>
                    <a:gd name="connsiteY5" fmla="*/ 581025 h 1781175"/>
                    <a:gd name="connsiteX6" fmla="*/ 564356 w 1990725"/>
                    <a:gd name="connsiteY6" fmla="*/ 504825 h 1781175"/>
                    <a:gd name="connsiteX7" fmla="*/ 492919 w 1990725"/>
                    <a:gd name="connsiteY7" fmla="*/ 507206 h 1781175"/>
                    <a:gd name="connsiteX8" fmla="*/ 459581 w 1990725"/>
                    <a:gd name="connsiteY8" fmla="*/ 552450 h 1781175"/>
                    <a:gd name="connsiteX9" fmla="*/ 371475 w 1990725"/>
                    <a:gd name="connsiteY9" fmla="*/ 531018 h 1781175"/>
                    <a:gd name="connsiteX10" fmla="*/ 304800 w 1990725"/>
                    <a:gd name="connsiteY10" fmla="*/ 511968 h 1781175"/>
                    <a:gd name="connsiteX11" fmla="*/ 273844 w 1990725"/>
                    <a:gd name="connsiteY11" fmla="*/ 450056 h 1781175"/>
                    <a:gd name="connsiteX12" fmla="*/ 261938 w 1990725"/>
                    <a:gd name="connsiteY12" fmla="*/ 428625 h 1781175"/>
                    <a:gd name="connsiteX13" fmla="*/ 169069 w 1990725"/>
                    <a:gd name="connsiteY13" fmla="*/ 454818 h 1781175"/>
                    <a:gd name="connsiteX14" fmla="*/ 142875 w 1990725"/>
                    <a:gd name="connsiteY14" fmla="*/ 445293 h 1781175"/>
                    <a:gd name="connsiteX15" fmla="*/ 100013 w 1990725"/>
                    <a:gd name="connsiteY15" fmla="*/ 483393 h 1781175"/>
                    <a:gd name="connsiteX16" fmla="*/ 38100 w 1990725"/>
                    <a:gd name="connsiteY16" fmla="*/ 471487 h 1781175"/>
                    <a:gd name="connsiteX17" fmla="*/ 11906 w 1990725"/>
                    <a:gd name="connsiteY17" fmla="*/ 450056 h 1781175"/>
                    <a:gd name="connsiteX18" fmla="*/ 0 w 1990725"/>
                    <a:gd name="connsiteY18" fmla="*/ 419100 h 1781175"/>
                    <a:gd name="connsiteX19" fmla="*/ 19050 w 1990725"/>
                    <a:gd name="connsiteY19" fmla="*/ 350043 h 1781175"/>
                    <a:gd name="connsiteX20" fmla="*/ 95250 w 1990725"/>
                    <a:gd name="connsiteY20" fmla="*/ 321468 h 1781175"/>
                    <a:gd name="connsiteX21" fmla="*/ 157163 w 1990725"/>
                    <a:gd name="connsiteY21" fmla="*/ 304800 h 1781175"/>
                    <a:gd name="connsiteX22" fmla="*/ 188119 w 1990725"/>
                    <a:gd name="connsiteY22" fmla="*/ 285750 h 1781175"/>
                    <a:gd name="connsiteX23" fmla="*/ 285750 w 1990725"/>
                    <a:gd name="connsiteY23" fmla="*/ 283368 h 1781175"/>
                    <a:gd name="connsiteX24" fmla="*/ 319088 w 1990725"/>
                    <a:gd name="connsiteY24" fmla="*/ 285750 h 1781175"/>
                    <a:gd name="connsiteX25" fmla="*/ 357188 w 1990725"/>
                    <a:gd name="connsiteY25" fmla="*/ 285750 h 1781175"/>
                    <a:gd name="connsiteX26" fmla="*/ 381000 w 1990725"/>
                    <a:gd name="connsiteY26" fmla="*/ 273843 h 1781175"/>
                    <a:gd name="connsiteX27" fmla="*/ 452438 w 1990725"/>
                    <a:gd name="connsiteY27" fmla="*/ 242887 h 1781175"/>
                    <a:gd name="connsiteX28" fmla="*/ 492919 w 1990725"/>
                    <a:gd name="connsiteY28" fmla="*/ 204787 h 1781175"/>
                    <a:gd name="connsiteX29" fmla="*/ 578644 w 1990725"/>
                    <a:gd name="connsiteY29" fmla="*/ 207168 h 1781175"/>
                    <a:gd name="connsiteX30" fmla="*/ 659606 w 1990725"/>
                    <a:gd name="connsiteY30" fmla="*/ 221456 h 1781175"/>
                    <a:gd name="connsiteX31" fmla="*/ 752475 w 1990725"/>
                    <a:gd name="connsiteY31" fmla="*/ 238125 h 1781175"/>
                    <a:gd name="connsiteX32" fmla="*/ 809625 w 1990725"/>
                    <a:gd name="connsiteY32" fmla="*/ 238125 h 1781175"/>
                    <a:gd name="connsiteX33" fmla="*/ 854869 w 1990725"/>
                    <a:gd name="connsiteY33" fmla="*/ 214312 h 1781175"/>
                    <a:gd name="connsiteX34" fmla="*/ 850106 w 1990725"/>
                    <a:gd name="connsiteY34" fmla="*/ 159543 h 1781175"/>
                    <a:gd name="connsiteX35" fmla="*/ 873919 w 1990725"/>
                    <a:gd name="connsiteY35" fmla="*/ 121443 h 1781175"/>
                    <a:gd name="connsiteX36" fmla="*/ 904875 w 1990725"/>
                    <a:gd name="connsiteY36" fmla="*/ 111918 h 1781175"/>
                    <a:gd name="connsiteX37" fmla="*/ 938213 w 1990725"/>
                    <a:gd name="connsiteY37" fmla="*/ 107156 h 1781175"/>
                    <a:gd name="connsiteX38" fmla="*/ 1050131 w 1990725"/>
                    <a:gd name="connsiteY38" fmla="*/ 88106 h 1781175"/>
                    <a:gd name="connsiteX39" fmla="*/ 1085850 w 1990725"/>
                    <a:gd name="connsiteY39" fmla="*/ 64293 h 1781175"/>
                    <a:gd name="connsiteX40" fmla="*/ 1214438 w 1990725"/>
                    <a:gd name="connsiteY40" fmla="*/ 30956 h 1781175"/>
                    <a:gd name="connsiteX41" fmla="*/ 1257300 w 1990725"/>
                    <a:gd name="connsiteY41" fmla="*/ 11906 h 1781175"/>
                    <a:gd name="connsiteX42" fmla="*/ 1738313 w 1990725"/>
                    <a:gd name="connsiteY42" fmla="*/ 0 h 1781175"/>
                    <a:gd name="connsiteX43" fmla="*/ 1650206 w 1990725"/>
                    <a:gd name="connsiteY43" fmla="*/ 57150 h 1781175"/>
                    <a:gd name="connsiteX44" fmla="*/ 1585913 w 1990725"/>
                    <a:gd name="connsiteY44" fmla="*/ 104775 h 1781175"/>
                    <a:gd name="connsiteX45" fmla="*/ 1526381 w 1990725"/>
                    <a:gd name="connsiteY45" fmla="*/ 140493 h 1781175"/>
                    <a:gd name="connsiteX46" fmla="*/ 1478756 w 1990725"/>
                    <a:gd name="connsiteY46" fmla="*/ 192881 h 1781175"/>
                    <a:gd name="connsiteX47" fmla="*/ 1407319 w 1990725"/>
                    <a:gd name="connsiteY47" fmla="*/ 238125 h 1781175"/>
                    <a:gd name="connsiteX48" fmla="*/ 1383506 w 1990725"/>
                    <a:gd name="connsiteY48" fmla="*/ 269081 h 1781175"/>
                    <a:gd name="connsiteX49" fmla="*/ 1412081 w 1990725"/>
                    <a:gd name="connsiteY49" fmla="*/ 295275 h 1781175"/>
                    <a:gd name="connsiteX50" fmla="*/ 1562100 w 1990725"/>
                    <a:gd name="connsiteY50" fmla="*/ 292893 h 1781175"/>
                    <a:gd name="connsiteX51" fmla="*/ 1612106 w 1990725"/>
                    <a:gd name="connsiteY51" fmla="*/ 338137 h 1781175"/>
                    <a:gd name="connsiteX52" fmla="*/ 1662113 w 1990725"/>
                    <a:gd name="connsiteY52" fmla="*/ 402431 h 1781175"/>
                    <a:gd name="connsiteX53" fmla="*/ 1728788 w 1990725"/>
                    <a:gd name="connsiteY53" fmla="*/ 433387 h 1781175"/>
                    <a:gd name="connsiteX54" fmla="*/ 1790700 w 1990725"/>
                    <a:gd name="connsiteY54" fmla="*/ 461962 h 1781175"/>
                    <a:gd name="connsiteX55" fmla="*/ 1790700 w 1990725"/>
                    <a:gd name="connsiteY55" fmla="*/ 461962 h 1781175"/>
                    <a:gd name="connsiteX56" fmla="*/ 1769269 w 1990725"/>
                    <a:gd name="connsiteY56" fmla="*/ 497681 h 1781175"/>
                    <a:gd name="connsiteX57" fmla="*/ 1709738 w 1990725"/>
                    <a:gd name="connsiteY57" fmla="*/ 502443 h 1781175"/>
                    <a:gd name="connsiteX58" fmla="*/ 1704975 w 1990725"/>
                    <a:gd name="connsiteY58" fmla="*/ 528637 h 1781175"/>
                    <a:gd name="connsiteX59" fmla="*/ 1707356 w 1990725"/>
                    <a:gd name="connsiteY59" fmla="*/ 564356 h 1781175"/>
                    <a:gd name="connsiteX60" fmla="*/ 1726406 w 1990725"/>
                    <a:gd name="connsiteY60" fmla="*/ 633412 h 1781175"/>
                    <a:gd name="connsiteX61" fmla="*/ 1745456 w 1990725"/>
                    <a:gd name="connsiteY61" fmla="*/ 652462 h 1781175"/>
                    <a:gd name="connsiteX62" fmla="*/ 1738313 w 1990725"/>
                    <a:gd name="connsiteY62" fmla="*/ 714375 h 1781175"/>
                    <a:gd name="connsiteX63" fmla="*/ 1738313 w 1990725"/>
                    <a:gd name="connsiteY63" fmla="*/ 764381 h 1781175"/>
                    <a:gd name="connsiteX64" fmla="*/ 1724025 w 1990725"/>
                    <a:gd name="connsiteY64" fmla="*/ 785812 h 1781175"/>
                    <a:gd name="connsiteX65" fmla="*/ 1714500 w 1990725"/>
                    <a:gd name="connsiteY65" fmla="*/ 828675 h 1781175"/>
                    <a:gd name="connsiteX66" fmla="*/ 1778794 w 1990725"/>
                    <a:gd name="connsiteY66" fmla="*/ 859631 h 1781175"/>
                    <a:gd name="connsiteX67" fmla="*/ 1774031 w 1990725"/>
                    <a:gd name="connsiteY67" fmla="*/ 921543 h 1781175"/>
                    <a:gd name="connsiteX68" fmla="*/ 1747838 w 1990725"/>
                    <a:gd name="connsiteY68" fmla="*/ 947737 h 1781175"/>
                    <a:gd name="connsiteX69" fmla="*/ 1821656 w 1990725"/>
                    <a:gd name="connsiteY69" fmla="*/ 935831 h 1781175"/>
                    <a:gd name="connsiteX70" fmla="*/ 1833563 w 1990725"/>
                    <a:gd name="connsiteY70" fmla="*/ 919162 h 1781175"/>
                    <a:gd name="connsiteX71" fmla="*/ 1835944 w 1990725"/>
                    <a:gd name="connsiteY71" fmla="*/ 1021556 h 1781175"/>
                    <a:gd name="connsiteX72" fmla="*/ 1852613 w 1990725"/>
                    <a:gd name="connsiteY72" fmla="*/ 1057275 h 1781175"/>
                    <a:gd name="connsiteX73" fmla="*/ 1852613 w 1990725"/>
                    <a:gd name="connsiteY73" fmla="*/ 1126331 h 1781175"/>
                    <a:gd name="connsiteX74" fmla="*/ 1876425 w 1990725"/>
                    <a:gd name="connsiteY74" fmla="*/ 1162050 h 1781175"/>
                    <a:gd name="connsiteX75" fmla="*/ 1890713 w 1990725"/>
                    <a:gd name="connsiteY75" fmla="*/ 1228725 h 1781175"/>
                    <a:gd name="connsiteX76" fmla="*/ 1919288 w 1990725"/>
                    <a:gd name="connsiteY76" fmla="*/ 1259681 h 1781175"/>
                    <a:gd name="connsiteX77" fmla="*/ 1919288 w 1990725"/>
                    <a:gd name="connsiteY77" fmla="*/ 1326356 h 1781175"/>
                    <a:gd name="connsiteX78" fmla="*/ 1945481 w 1990725"/>
                    <a:gd name="connsiteY78" fmla="*/ 1400175 h 1781175"/>
                    <a:gd name="connsiteX79" fmla="*/ 1969294 w 1990725"/>
                    <a:gd name="connsiteY79" fmla="*/ 1423987 h 1781175"/>
                    <a:gd name="connsiteX80" fmla="*/ 1990725 w 1990725"/>
                    <a:gd name="connsiteY80" fmla="*/ 1471612 h 1781175"/>
                    <a:gd name="connsiteX81" fmla="*/ 1974056 w 1990725"/>
                    <a:gd name="connsiteY81" fmla="*/ 1507331 h 1781175"/>
                    <a:gd name="connsiteX82" fmla="*/ 1924050 w 1990725"/>
                    <a:gd name="connsiteY82" fmla="*/ 1554956 h 1781175"/>
                    <a:gd name="connsiteX83" fmla="*/ 1893094 w 1990725"/>
                    <a:gd name="connsiteY83" fmla="*/ 1583531 h 1781175"/>
                    <a:gd name="connsiteX84" fmla="*/ 1843088 w 1990725"/>
                    <a:gd name="connsiteY84" fmla="*/ 1607343 h 1781175"/>
                    <a:gd name="connsiteX85" fmla="*/ 1800225 w 1990725"/>
                    <a:gd name="connsiteY85" fmla="*/ 1607343 h 1781175"/>
                    <a:gd name="connsiteX86" fmla="*/ 1750219 w 1990725"/>
                    <a:gd name="connsiteY86" fmla="*/ 1595437 h 1781175"/>
                    <a:gd name="connsiteX87" fmla="*/ 1681163 w 1990725"/>
                    <a:gd name="connsiteY87" fmla="*/ 1609725 h 1781175"/>
                    <a:gd name="connsiteX88" fmla="*/ 1635919 w 1990725"/>
                    <a:gd name="connsiteY88" fmla="*/ 1609725 h 1781175"/>
                    <a:gd name="connsiteX89" fmla="*/ 1585913 w 1990725"/>
                    <a:gd name="connsiteY89" fmla="*/ 1652587 h 1781175"/>
                    <a:gd name="connsiteX90" fmla="*/ 1540669 w 1990725"/>
                    <a:gd name="connsiteY90" fmla="*/ 1690687 h 1781175"/>
                    <a:gd name="connsiteX91" fmla="*/ 1564481 w 1990725"/>
                    <a:gd name="connsiteY91" fmla="*/ 1740693 h 1781175"/>
                    <a:gd name="connsiteX92" fmla="*/ 1559719 w 1990725"/>
                    <a:gd name="connsiteY92" fmla="*/ 1778793 h 1781175"/>
                    <a:gd name="connsiteX93" fmla="*/ 1507331 w 1990725"/>
                    <a:gd name="connsiteY93" fmla="*/ 1781175 h 1781175"/>
                    <a:gd name="connsiteX94" fmla="*/ 1447800 w 1990725"/>
                    <a:gd name="connsiteY94" fmla="*/ 1738312 h 1781175"/>
                    <a:gd name="connsiteX95" fmla="*/ 1373981 w 1990725"/>
                    <a:gd name="connsiteY95" fmla="*/ 1735931 h 1781175"/>
                    <a:gd name="connsiteX96" fmla="*/ 1314450 w 1990725"/>
                    <a:gd name="connsiteY96" fmla="*/ 1716881 h 1781175"/>
                    <a:gd name="connsiteX97" fmla="*/ 1257300 w 1990725"/>
                    <a:gd name="connsiteY97" fmla="*/ 1693068 h 1781175"/>
                    <a:gd name="connsiteX98" fmla="*/ 857250 w 1990725"/>
                    <a:gd name="connsiteY98" fmla="*/ 1733550 h 1781175"/>
                    <a:gd name="connsiteX99" fmla="*/ 857250 w 1990725"/>
                    <a:gd name="connsiteY99" fmla="*/ 1695450 h 1781175"/>
                    <a:gd name="connsiteX100" fmla="*/ 912019 w 1990725"/>
                    <a:gd name="connsiteY100" fmla="*/ 1666875 h 1781175"/>
                    <a:gd name="connsiteX101" fmla="*/ 933450 w 1990725"/>
                    <a:gd name="connsiteY101" fmla="*/ 1664493 h 1781175"/>
                    <a:gd name="connsiteX102" fmla="*/ 1014413 w 1990725"/>
                    <a:gd name="connsiteY102" fmla="*/ 1671637 h 1781175"/>
                    <a:gd name="connsiteX103" fmla="*/ 1042988 w 1990725"/>
                    <a:gd name="connsiteY103" fmla="*/ 1683543 h 1781175"/>
                    <a:gd name="connsiteX104" fmla="*/ 1083469 w 1990725"/>
                    <a:gd name="connsiteY104" fmla="*/ 1685925 h 1781175"/>
                    <a:gd name="connsiteX105" fmla="*/ 1128713 w 1990725"/>
                    <a:gd name="connsiteY105" fmla="*/ 1671637 h 1781175"/>
                    <a:gd name="connsiteX106" fmla="*/ 1147763 w 1990725"/>
                    <a:gd name="connsiteY106" fmla="*/ 1662112 h 1781175"/>
                    <a:gd name="connsiteX107" fmla="*/ 1154906 w 1990725"/>
                    <a:gd name="connsiteY107" fmla="*/ 1659731 h 1781175"/>
                    <a:gd name="connsiteX108" fmla="*/ 1178719 w 1990725"/>
                    <a:gd name="connsiteY108" fmla="*/ 1647825 h 1781175"/>
                    <a:gd name="connsiteX109" fmla="*/ 1223963 w 1990725"/>
                    <a:gd name="connsiteY109" fmla="*/ 1652587 h 1781175"/>
                    <a:gd name="connsiteX110" fmla="*/ 1285875 w 1990725"/>
                    <a:gd name="connsiteY110" fmla="*/ 1614487 h 1781175"/>
                    <a:gd name="connsiteX111" fmla="*/ 1316831 w 1990725"/>
                    <a:gd name="connsiteY111" fmla="*/ 1559718 h 1781175"/>
                    <a:gd name="connsiteX112" fmla="*/ 1340644 w 1990725"/>
                    <a:gd name="connsiteY112" fmla="*/ 1543050 h 1781175"/>
                    <a:gd name="connsiteX113" fmla="*/ 1359694 w 1990725"/>
                    <a:gd name="connsiteY113" fmla="*/ 1516856 h 1781175"/>
                    <a:gd name="connsiteX114" fmla="*/ 1393031 w 1990725"/>
                    <a:gd name="connsiteY114" fmla="*/ 1481137 h 1781175"/>
                    <a:gd name="connsiteX115" fmla="*/ 1419225 w 1990725"/>
                    <a:gd name="connsiteY115" fmla="*/ 1404937 h 1781175"/>
                    <a:gd name="connsiteX116" fmla="*/ 1416844 w 1990725"/>
                    <a:gd name="connsiteY116" fmla="*/ 1371600 h 1781175"/>
                    <a:gd name="connsiteX117" fmla="*/ 1495425 w 1990725"/>
                    <a:gd name="connsiteY117" fmla="*/ 1369218 h 1781175"/>
                    <a:gd name="connsiteX118" fmla="*/ 1547813 w 1990725"/>
                    <a:gd name="connsiteY118" fmla="*/ 1350168 h 1781175"/>
                    <a:gd name="connsiteX119" fmla="*/ 1569244 w 1990725"/>
                    <a:gd name="connsiteY119" fmla="*/ 1326356 h 1781175"/>
                    <a:gd name="connsiteX120" fmla="*/ 1578769 w 1990725"/>
                    <a:gd name="connsiteY120" fmla="*/ 1295400 h 1781175"/>
                    <a:gd name="connsiteX121" fmla="*/ 1578769 w 1990725"/>
                    <a:gd name="connsiteY121" fmla="*/ 1285875 h 1781175"/>
                    <a:gd name="connsiteX122" fmla="*/ 1578769 w 1990725"/>
                    <a:gd name="connsiteY122" fmla="*/ 1247775 h 1781175"/>
                    <a:gd name="connsiteX123" fmla="*/ 1578769 w 1990725"/>
                    <a:gd name="connsiteY123" fmla="*/ 1223962 h 1781175"/>
                    <a:gd name="connsiteX124" fmla="*/ 1578769 w 1990725"/>
                    <a:gd name="connsiteY124" fmla="*/ 1223962 h 1781175"/>
                    <a:gd name="connsiteX125" fmla="*/ 1535906 w 1990725"/>
                    <a:gd name="connsiteY125" fmla="*/ 1221581 h 1781175"/>
                    <a:gd name="connsiteX126" fmla="*/ 1519238 w 1990725"/>
                    <a:gd name="connsiteY126" fmla="*/ 1185862 h 1781175"/>
                    <a:gd name="connsiteX127" fmla="*/ 1528763 w 1990725"/>
                    <a:gd name="connsiteY127" fmla="*/ 1166812 h 1781175"/>
                    <a:gd name="connsiteX128" fmla="*/ 1533525 w 1990725"/>
                    <a:gd name="connsiteY128" fmla="*/ 1152525 h 1781175"/>
                    <a:gd name="connsiteX129" fmla="*/ 1569244 w 1990725"/>
                    <a:gd name="connsiteY129" fmla="*/ 1121568 h 1781175"/>
                    <a:gd name="connsiteX130" fmla="*/ 1583531 w 1990725"/>
                    <a:gd name="connsiteY130" fmla="*/ 1097756 h 1781175"/>
                    <a:gd name="connsiteX131" fmla="*/ 1609725 w 1990725"/>
                    <a:gd name="connsiteY131" fmla="*/ 1076325 h 1781175"/>
                    <a:gd name="connsiteX132" fmla="*/ 1609725 w 1990725"/>
                    <a:gd name="connsiteY132" fmla="*/ 1052512 h 1781175"/>
                    <a:gd name="connsiteX133" fmla="*/ 1609725 w 1990725"/>
                    <a:gd name="connsiteY133" fmla="*/ 1026318 h 1781175"/>
                    <a:gd name="connsiteX134" fmla="*/ 1614488 w 1990725"/>
                    <a:gd name="connsiteY134" fmla="*/ 1002506 h 1781175"/>
                    <a:gd name="connsiteX135" fmla="*/ 1619250 w 1990725"/>
                    <a:gd name="connsiteY135" fmla="*/ 988218 h 1781175"/>
                    <a:gd name="connsiteX136" fmla="*/ 1619250 w 1990725"/>
                    <a:gd name="connsiteY136" fmla="*/ 952500 h 1781175"/>
                    <a:gd name="connsiteX137" fmla="*/ 1616869 w 1990725"/>
                    <a:gd name="connsiteY137" fmla="*/ 931068 h 1781175"/>
                    <a:gd name="connsiteX138" fmla="*/ 1569244 w 1990725"/>
                    <a:gd name="connsiteY138" fmla="*/ 864393 h 1781175"/>
                    <a:gd name="connsiteX139" fmla="*/ 1509713 w 1990725"/>
                    <a:gd name="connsiteY139" fmla="*/ 847725 h 1781175"/>
                    <a:gd name="connsiteX140" fmla="*/ 1476375 w 1990725"/>
                    <a:gd name="connsiteY140" fmla="*/ 842962 h 1781175"/>
                    <a:gd name="connsiteX141" fmla="*/ 1404938 w 1990725"/>
                    <a:gd name="connsiteY141" fmla="*/ 812006 h 1781175"/>
                    <a:gd name="connsiteX142" fmla="*/ 1400175 w 1990725"/>
                    <a:gd name="connsiteY142" fmla="*/ 795337 h 1781175"/>
                    <a:gd name="connsiteX143" fmla="*/ 1419225 w 1990725"/>
                    <a:gd name="connsiteY143" fmla="*/ 754856 h 1781175"/>
                    <a:gd name="connsiteX144" fmla="*/ 1435894 w 1990725"/>
                    <a:gd name="connsiteY144" fmla="*/ 742950 h 1781175"/>
                    <a:gd name="connsiteX145" fmla="*/ 1443038 w 1990725"/>
                    <a:gd name="connsiteY145" fmla="*/ 740568 h 1781175"/>
                    <a:gd name="connsiteX146" fmla="*/ 1450181 w 1990725"/>
                    <a:gd name="connsiteY146" fmla="*/ 735806 h 1781175"/>
                    <a:gd name="connsiteX147" fmla="*/ 1464469 w 1990725"/>
                    <a:gd name="connsiteY147" fmla="*/ 726281 h 1781175"/>
                    <a:gd name="connsiteX148" fmla="*/ 1483519 w 1990725"/>
                    <a:gd name="connsiteY148" fmla="*/ 692943 h 1781175"/>
                    <a:gd name="connsiteX149" fmla="*/ 1483519 w 1990725"/>
                    <a:gd name="connsiteY149" fmla="*/ 666750 h 1781175"/>
                    <a:gd name="connsiteX150" fmla="*/ 1483519 w 1990725"/>
                    <a:gd name="connsiteY150" fmla="*/ 666750 h 1781175"/>
                    <a:gd name="connsiteX151" fmla="*/ 1447800 w 1990725"/>
                    <a:gd name="connsiteY151" fmla="*/ 657225 h 1781175"/>
                    <a:gd name="connsiteX152" fmla="*/ 1416844 w 1990725"/>
                    <a:gd name="connsiteY152" fmla="*/ 657225 h 1781175"/>
                    <a:gd name="connsiteX153" fmla="*/ 1357313 w 1990725"/>
                    <a:gd name="connsiteY153" fmla="*/ 678656 h 1781175"/>
                    <a:gd name="connsiteX154" fmla="*/ 1326356 w 1990725"/>
                    <a:gd name="connsiteY154" fmla="*/ 716756 h 1781175"/>
                    <a:gd name="connsiteX155" fmla="*/ 1259681 w 1990725"/>
                    <a:gd name="connsiteY155" fmla="*/ 764381 h 1781175"/>
                    <a:gd name="connsiteX156" fmla="*/ 1223963 w 1990725"/>
                    <a:gd name="connsiteY156" fmla="*/ 783431 h 1781175"/>
                    <a:gd name="connsiteX157" fmla="*/ 1238250 w 1990725"/>
                    <a:gd name="connsiteY157" fmla="*/ 823912 h 1781175"/>
                    <a:gd name="connsiteX158" fmla="*/ 1197769 w 1990725"/>
                    <a:gd name="connsiteY158" fmla="*/ 845343 h 1781175"/>
                    <a:gd name="connsiteX159" fmla="*/ 1147763 w 1990725"/>
                    <a:gd name="connsiteY159" fmla="*/ 883443 h 1781175"/>
                    <a:gd name="connsiteX160" fmla="*/ 1100138 w 1990725"/>
                    <a:gd name="connsiteY160" fmla="*/ 892968 h 1781175"/>
                    <a:gd name="connsiteX161" fmla="*/ 1019175 w 1990725"/>
                    <a:gd name="connsiteY161" fmla="*/ 926306 h 1781175"/>
                    <a:gd name="connsiteX162" fmla="*/ 952500 w 1990725"/>
                    <a:gd name="connsiteY162" fmla="*/ 950118 h 1781175"/>
                    <a:gd name="connsiteX163" fmla="*/ 888206 w 1990725"/>
                    <a:gd name="connsiteY163" fmla="*/ 976312 h 1781175"/>
                    <a:gd name="connsiteX164" fmla="*/ 819150 w 1990725"/>
                    <a:gd name="connsiteY164" fmla="*/ 990600 h 1781175"/>
                    <a:gd name="connsiteX165" fmla="*/ 773906 w 1990725"/>
                    <a:gd name="connsiteY165" fmla="*/ 1031081 h 1781175"/>
                    <a:gd name="connsiteX166" fmla="*/ 752475 w 1990725"/>
                    <a:gd name="connsiteY166" fmla="*/ 1064418 h 1781175"/>
                    <a:gd name="connsiteX167" fmla="*/ 752475 w 1990725"/>
                    <a:gd name="connsiteY167" fmla="*/ 1119187 h 1781175"/>
                    <a:gd name="connsiteX168" fmla="*/ 747713 w 1990725"/>
                    <a:gd name="connsiteY168" fmla="*/ 1164431 h 1781175"/>
                    <a:gd name="connsiteX169" fmla="*/ 728663 w 1990725"/>
                    <a:gd name="connsiteY169" fmla="*/ 1190625 h 1781175"/>
                    <a:gd name="connsiteX170" fmla="*/ 714375 w 1990725"/>
                    <a:gd name="connsiteY170" fmla="*/ 1257300 h 1781175"/>
                    <a:gd name="connsiteX171" fmla="*/ 719138 w 1990725"/>
                    <a:gd name="connsiteY171" fmla="*/ 1145381 h 1781175"/>
                    <a:gd name="connsiteX172" fmla="*/ 726281 w 1990725"/>
                    <a:gd name="connsiteY172" fmla="*/ 1083468 h 1781175"/>
                    <a:gd name="connsiteX173" fmla="*/ 704850 w 1990725"/>
                    <a:gd name="connsiteY173" fmla="*/ 1062037 h 1781175"/>
                    <a:gd name="connsiteX174" fmla="*/ 697706 w 1990725"/>
                    <a:gd name="connsiteY174" fmla="*/ 1042987 h 1781175"/>
                    <a:gd name="connsiteX175" fmla="*/ 750094 w 1990725"/>
                    <a:gd name="connsiteY175" fmla="*/ 990600 h 1781175"/>
                    <a:gd name="connsiteX176" fmla="*/ 750094 w 1990725"/>
                    <a:gd name="connsiteY176" fmla="*/ 957262 h 1781175"/>
                    <a:gd name="connsiteX177" fmla="*/ 766763 w 1990725"/>
                    <a:gd name="connsiteY177" fmla="*/ 914400 h 1781175"/>
                    <a:gd name="connsiteX178" fmla="*/ 778669 w 1990725"/>
                    <a:gd name="connsiteY178" fmla="*/ 852487 h 1781175"/>
                    <a:gd name="connsiteX179" fmla="*/ 747713 w 1990725"/>
                    <a:gd name="connsiteY179" fmla="*/ 812006 h 1781175"/>
                    <a:gd name="connsiteX180" fmla="*/ 762000 w 1990725"/>
                    <a:gd name="connsiteY180" fmla="*/ 754856 h 1781175"/>
                    <a:gd name="connsiteX181" fmla="*/ 766763 w 1990725"/>
                    <a:gd name="connsiteY181" fmla="*/ 733425 h 1781175"/>
                    <a:gd name="connsiteX182" fmla="*/ 773906 w 1990725"/>
                    <a:gd name="connsiteY182" fmla="*/ 678656 h 1781175"/>
                    <a:gd name="connsiteX183" fmla="*/ 766763 w 1990725"/>
                    <a:gd name="connsiteY183" fmla="*/ 650081 h 1781175"/>
                    <a:gd name="connsiteX184" fmla="*/ 752475 w 1990725"/>
                    <a:gd name="connsiteY184" fmla="*/ 628650 h 1781175"/>
                    <a:gd name="connsiteX185" fmla="*/ 752475 w 1990725"/>
                    <a:gd name="connsiteY185" fmla="*/ 573881 h 1781175"/>
                    <a:gd name="connsiteX186" fmla="*/ 762000 w 1990725"/>
                    <a:gd name="connsiteY186" fmla="*/ 540543 h 1781175"/>
                    <a:gd name="connsiteX187" fmla="*/ 742950 w 1990725"/>
                    <a:gd name="connsiteY187" fmla="*/ 500062 h 1781175"/>
                    <a:gd name="connsiteX188" fmla="*/ 671513 w 1990725"/>
                    <a:gd name="connsiteY188" fmla="*/ 540543 h 1781175"/>
                    <a:gd name="connsiteX189" fmla="*/ 597694 w 1990725"/>
                    <a:gd name="connsiteY189" fmla="*/ 566737 h 1781175"/>
                    <a:gd name="connsiteX190" fmla="*/ 538163 w 1990725"/>
                    <a:gd name="connsiteY190" fmla="*/ 626268 h 1781175"/>
                    <a:gd name="connsiteX191" fmla="*/ 473869 w 1990725"/>
                    <a:gd name="connsiteY191" fmla="*/ 695325 h 1781175"/>
                    <a:gd name="connsiteX192" fmla="*/ 450056 w 1990725"/>
                    <a:gd name="connsiteY192" fmla="*/ 716756 h 1781175"/>
                    <a:gd name="connsiteX193" fmla="*/ 400050 w 1990725"/>
                    <a:gd name="connsiteY193" fmla="*/ 745331 h 1781175"/>
                    <a:gd name="connsiteX194" fmla="*/ 366713 w 1990725"/>
                    <a:gd name="connsiteY194" fmla="*/ 812006 h 1781175"/>
                    <a:gd name="connsiteX195" fmla="*/ 311944 w 1990725"/>
                    <a:gd name="connsiteY195" fmla="*/ 871537 h 1781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</a:cxnLst>
                  <a:rect l="l" t="t" r="r" b="b"/>
                  <a:pathLst>
                    <a:path w="1990725" h="1781175">
                      <a:moveTo>
                        <a:pt x="311944" y="871537"/>
                      </a:moveTo>
                      <a:lnTo>
                        <a:pt x="364331" y="819150"/>
                      </a:lnTo>
                      <a:lnTo>
                        <a:pt x="388144" y="754856"/>
                      </a:lnTo>
                      <a:lnTo>
                        <a:pt x="464344" y="702468"/>
                      </a:lnTo>
                      <a:lnTo>
                        <a:pt x="538163" y="631031"/>
                      </a:lnTo>
                      <a:lnTo>
                        <a:pt x="571500" y="581025"/>
                      </a:lnTo>
                      <a:lnTo>
                        <a:pt x="564356" y="504825"/>
                      </a:lnTo>
                      <a:lnTo>
                        <a:pt x="492919" y="507206"/>
                      </a:lnTo>
                      <a:lnTo>
                        <a:pt x="459581" y="552450"/>
                      </a:lnTo>
                      <a:lnTo>
                        <a:pt x="371475" y="531018"/>
                      </a:lnTo>
                      <a:lnTo>
                        <a:pt x="304800" y="511968"/>
                      </a:lnTo>
                      <a:lnTo>
                        <a:pt x="273844" y="450056"/>
                      </a:lnTo>
                      <a:lnTo>
                        <a:pt x="261938" y="428625"/>
                      </a:lnTo>
                      <a:lnTo>
                        <a:pt x="169069" y="454818"/>
                      </a:lnTo>
                      <a:lnTo>
                        <a:pt x="142875" y="445293"/>
                      </a:lnTo>
                      <a:lnTo>
                        <a:pt x="100013" y="483393"/>
                      </a:lnTo>
                      <a:lnTo>
                        <a:pt x="38100" y="471487"/>
                      </a:lnTo>
                      <a:lnTo>
                        <a:pt x="11906" y="450056"/>
                      </a:lnTo>
                      <a:lnTo>
                        <a:pt x="0" y="419100"/>
                      </a:lnTo>
                      <a:lnTo>
                        <a:pt x="19050" y="350043"/>
                      </a:lnTo>
                      <a:lnTo>
                        <a:pt x="95250" y="321468"/>
                      </a:lnTo>
                      <a:lnTo>
                        <a:pt x="157163" y="304800"/>
                      </a:lnTo>
                      <a:lnTo>
                        <a:pt x="188119" y="285750"/>
                      </a:lnTo>
                      <a:lnTo>
                        <a:pt x="285750" y="283368"/>
                      </a:lnTo>
                      <a:cubicBezTo>
                        <a:pt x="311126" y="286188"/>
                        <a:pt x="299993" y="285750"/>
                        <a:pt x="319088" y="285750"/>
                      </a:cubicBezTo>
                      <a:lnTo>
                        <a:pt x="357188" y="285750"/>
                      </a:lnTo>
                      <a:lnTo>
                        <a:pt x="381000" y="273843"/>
                      </a:lnTo>
                      <a:lnTo>
                        <a:pt x="452438" y="242887"/>
                      </a:lnTo>
                      <a:lnTo>
                        <a:pt x="492919" y="204787"/>
                      </a:lnTo>
                      <a:lnTo>
                        <a:pt x="578644" y="207168"/>
                      </a:lnTo>
                      <a:lnTo>
                        <a:pt x="659606" y="221456"/>
                      </a:lnTo>
                      <a:lnTo>
                        <a:pt x="752475" y="238125"/>
                      </a:lnTo>
                      <a:lnTo>
                        <a:pt x="809625" y="238125"/>
                      </a:lnTo>
                      <a:lnTo>
                        <a:pt x="854869" y="214312"/>
                      </a:lnTo>
                      <a:lnTo>
                        <a:pt x="850106" y="159543"/>
                      </a:lnTo>
                      <a:lnTo>
                        <a:pt x="873919" y="121443"/>
                      </a:lnTo>
                      <a:cubicBezTo>
                        <a:pt x="896519" y="110143"/>
                        <a:pt x="885869" y="111918"/>
                        <a:pt x="904875" y="111918"/>
                      </a:cubicBezTo>
                      <a:lnTo>
                        <a:pt x="938213" y="107156"/>
                      </a:lnTo>
                      <a:lnTo>
                        <a:pt x="1050131" y="88106"/>
                      </a:lnTo>
                      <a:lnTo>
                        <a:pt x="1085850" y="64293"/>
                      </a:lnTo>
                      <a:lnTo>
                        <a:pt x="1214438" y="30956"/>
                      </a:lnTo>
                      <a:lnTo>
                        <a:pt x="1257300" y="11906"/>
                      </a:lnTo>
                      <a:lnTo>
                        <a:pt x="1738313" y="0"/>
                      </a:lnTo>
                      <a:lnTo>
                        <a:pt x="1650206" y="57150"/>
                      </a:lnTo>
                      <a:lnTo>
                        <a:pt x="1585913" y="104775"/>
                      </a:lnTo>
                      <a:lnTo>
                        <a:pt x="1526381" y="140493"/>
                      </a:lnTo>
                      <a:lnTo>
                        <a:pt x="1478756" y="192881"/>
                      </a:lnTo>
                      <a:lnTo>
                        <a:pt x="1407319" y="238125"/>
                      </a:lnTo>
                      <a:lnTo>
                        <a:pt x="1383506" y="269081"/>
                      </a:lnTo>
                      <a:lnTo>
                        <a:pt x="1412081" y="295275"/>
                      </a:lnTo>
                      <a:lnTo>
                        <a:pt x="1562100" y="292893"/>
                      </a:lnTo>
                      <a:lnTo>
                        <a:pt x="1612106" y="338137"/>
                      </a:lnTo>
                      <a:lnTo>
                        <a:pt x="1662113" y="402431"/>
                      </a:lnTo>
                      <a:lnTo>
                        <a:pt x="1728788" y="433387"/>
                      </a:lnTo>
                      <a:lnTo>
                        <a:pt x="1790700" y="461962"/>
                      </a:lnTo>
                      <a:lnTo>
                        <a:pt x="1790700" y="461962"/>
                      </a:lnTo>
                      <a:lnTo>
                        <a:pt x="1769269" y="497681"/>
                      </a:lnTo>
                      <a:lnTo>
                        <a:pt x="1709738" y="502443"/>
                      </a:lnTo>
                      <a:lnTo>
                        <a:pt x="1704975" y="528637"/>
                      </a:lnTo>
                      <a:lnTo>
                        <a:pt x="1707356" y="564356"/>
                      </a:lnTo>
                      <a:lnTo>
                        <a:pt x="1726406" y="633412"/>
                      </a:lnTo>
                      <a:lnTo>
                        <a:pt x="1745456" y="652462"/>
                      </a:lnTo>
                      <a:lnTo>
                        <a:pt x="1738313" y="714375"/>
                      </a:lnTo>
                      <a:lnTo>
                        <a:pt x="1738313" y="764381"/>
                      </a:lnTo>
                      <a:lnTo>
                        <a:pt x="1724025" y="785812"/>
                      </a:lnTo>
                      <a:lnTo>
                        <a:pt x="1714500" y="828675"/>
                      </a:lnTo>
                      <a:lnTo>
                        <a:pt x="1778794" y="859631"/>
                      </a:lnTo>
                      <a:lnTo>
                        <a:pt x="1774031" y="921543"/>
                      </a:lnTo>
                      <a:lnTo>
                        <a:pt x="1747838" y="947737"/>
                      </a:lnTo>
                      <a:lnTo>
                        <a:pt x="1821656" y="935831"/>
                      </a:lnTo>
                      <a:lnTo>
                        <a:pt x="1833563" y="919162"/>
                      </a:lnTo>
                      <a:cubicBezTo>
                        <a:pt x="1834357" y="953293"/>
                        <a:pt x="1835150" y="987425"/>
                        <a:pt x="1835944" y="1021556"/>
                      </a:cubicBezTo>
                      <a:lnTo>
                        <a:pt x="1852613" y="1057275"/>
                      </a:lnTo>
                      <a:lnTo>
                        <a:pt x="1852613" y="1126331"/>
                      </a:lnTo>
                      <a:lnTo>
                        <a:pt x="1876425" y="1162050"/>
                      </a:lnTo>
                      <a:lnTo>
                        <a:pt x="1890713" y="1228725"/>
                      </a:lnTo>
                      <a:lnTo>
                        <a:pt x="1919288" y="1259681"/>
                      </a:lnTo>
                      <a:lnTo>
                        <a:pt x="1919288" y="1326356"/>
                      </a:lnTo>
                      <a:lnTo>
                        <a:pt x="1945481" y="1400175"/>
                      </a:lnTo>
                      <a:lnTo>
                        <a:pt x="1969294" y="1423987"/>
                      </a:lnTo>
                      <a:lnTo>
                        <a:pt x="1990725" y="1471612"/>
                      </a:lnTo>
                      <a:lnTo>
                        <a:pt x="1974056" y="1507331"/>
                      </a:lnTo>
                      <a:lnTo>
                        <a:pt x="1924050" y="1554956"/>
                      </a:lnTo>
                      <a:lnTo>
                        <a:pt x="1893094" y="1583531"/>
                      </a:lnTo>
                      <a:lnTo>
                        <a:pt x="1843088" y="1607343"/>
                      </a:lnTo>
                      <a:lnTo>
                        <a:pt x="1800225" y="1607343"/>
                      </a:lnTo>
                      <a:lnTo>
                        <a:pt x="1750219" y="1595437"/>
                      </a:lnTo>
                      <a:lnTo>
                        <a:pt x="1681163" y="1609725"/>
                      </a:lnTo>
                      <a:lnTo>
                        <a:pt x="1635919" y="1609725"/>
                      </a:lnTo>
                      <a:lnTo>
                        <a:pt x="1585913" y="1652587"/>
                      </a:lnTo>
                      <a:lnTo>
                        <a:pt x="1540669" y="1690687"/>
                      </a:lnTo>
                      <a:lnTo>
                        <a:pt x="1564481" y="1740693"/>
                      </a:lnTo>
                      <a:lnTo>
                        <a:pt x="1559719" y="1778793"/>
                      </a:lnTo>
                      <a:lnTo>
                        <a:pt x="1507331" y="1781175"/>
                      </a:lnTo>
                      <a:lnTo>
                        <a:pt x="1447800" y="1738312"/>
                      </a:lnTo>
                      <a:lnTo>
                        <a:pt x="1373981" y="1735931"/>
                      </a:lnTo>
                      <a:lnTo>
                        <a:pt x="1314450" y="1716881"/>
                      </a:lnTo>
                      <a:lnTo>
                        <a:pt x="1257300" y="1693068"/>
                      </a:lnTo>
                      <a:lnTo>
                        <a:pt x="857250" y="1733550"/>
                      </a:lnTo>
                      <a:lnTo>
                        <a:pt x="857250" y="1695450"/>
                      </a:lnTo>
                      <a:lnTo>
                        <a:pt x="912019" y="1666875"/>
                      </a:lnTo>
                      <a:lnTo>
                        <a:pt x="933450" y="1664493"/>
                      </a:lnTo>
                      <a:lnTo>
                        <a:pt x="1014413" y="1671637"/>
                      </a:lnTo>
                      <a:lnTo>
                        <a:pt x="1042988" y="1683543"/>
                      </a:lnTo>
                      <a:lnTo>
                        <a:pt x="1083469" y="1685925"/>
                      </a:lnTo>
                      <a:lnTo>
                        <a:pt x="1128713" y="1671637"/>
                      </a:lnTo>
                      <a:cubicBezTo>
                        <a:pt x="1135063" y="1668462"/>
                        <a:pt x="1141300" y="1665050"/>
                        <a:pt x="1147763" y="1662112"/>
                      </a:cubicBezTo>
                      <a:cubicBezTo>
                        <a:pt x="1150048" y="1661073"/>
                        <a:pt x="1154906" y="1659731"/>
                        <a:pt x="1154906" y="1659731"/>
                      </a:cubicBezTo>
                      <a:lnTo>
                        <a:pt x="1178719" y="1647825"/>
                      </a:lnTo>
                      <a:lnTo>
                        <a:pt x="1223963" y="1652587"/>
                      </a:lnTo>
                      <a:lnTo>
                        <a:pt x="1285875" y="1614487"/>
                      </a:lnTo>
                      <a:lnTo>
                        <a:pt x="1316831" y="1559718"/>
                      </a:lnTo>
                      <a:cubicBezTo>
                        <a:pt x="1337785" y="1546622"/>
                        <a:pt x="1330586" y="1553106"/>
                        <a:pt x="1340644" y="1543050"/>
                      </a:cubicBezTo>
                      <a:lnTo>
                        <a:pt x="1359694" y="1516856"/>
                      </a:lnTo>
                      <a:lnTo>
                        <a:pt x="1393031" y="1481137"/>
                      </a:lnTo>
                      <a:lnTo>
                        <a:pt x="1419225" y="1404937"/>
                      </a:lnTo>
                      <a:lnTo>
                        <a:pt x="1416844" y="1371600"/>
                      </a:lnTo>
                      <a:lnTo>
                        <a:pt x="1495425" y="1369218"/>
                      </a:lnTo>
                      <a:lnTo>
                        <a:pt x="1547813" y="1350168"/>
                      </a:lnTo>
                      <a:lnTo>
                        <a:pt x="1569244" y="1326356"/>
                      </a:lnTo>
                      <a:cubicBezTo>
                        <a:pt x="1580544" y="1303756"/>
                        <a:pt x="1578769" y="1314406"/>
                        <a:pt x="1578769" y="1295400"/>
                      </a:cubicBezTo>
                      <a:lnTo>
                        <a:pt x="1578769" y="1285875"/>
                      </a:lnTo>
                      <a:lnTo>
                        <a:pt x="1578769" y="1247775"/>
                      </a:lnTo>
                      <a:lnTo>
                        <a:pt x="1578769" y="1223962"/>
                      </a:lnTo>
                      <a:lnTo>
                        <a:pt x="1578769" y="1223962"/>
                      </a:lnTo>
                      <a:lnTo>
                        <a:pt x="1535906" y="1221581"/>
                      </a:lnTo>
                      <a:lnTo>
                        <a:pt x="1519238" y="1185862"/>
                      </a:lnTo>
                      <a:cubicBezTo>
                        <a:pt x="1522413" y="1179512"/>
                        <a:pt x="1525966" y="1173338"/>
                        <a:pt x="1528763" y="1166812"/>
                      </a:cubicBezTo>
                      <a:cubicBezTo>
                        <a:pt x="1530740" y="1162198"/>
                        <a:pt x="1533525" y="1152525"/>
                        <a:pt x="1533525" y="1152525"/>
                      </a:cubicBezTo>
                      <a:lnTo>
                        <a:pt x="1569244" y="1121568"/>
                      </a:lnTo>
                      <a:cubicBezTo>
                        <a:pt x="1582091" y="1101013"/>
                        <a:pt x="1577801" y="1109216"/>
                        <a:pt x="1583531" y="1097756"/>
                      </a:cubicBezTo>
                      <a:lnTo>
                        <a:pt x="1609725" y="1076325"/>
                      </a:lnTo>
                      <a:lnTo>
                        <a:pt x="1609725" y="1052512"/>
                      </a:lnTo>
                      <a:lnTo>
                        <a:pt x="1609725" y="1026318"/>
                      </a:lnTo>
                      <a:cubicBezTo>
                        <a:pt x="1612230" y="1003771"/>
                        <a:pt x="1607023" y="1009968"/>
                        <a:pt x="1614488" y="1002506"/>
                      </a:cubicBezTo>
                      <a:lnTo>
                        <a:pt x="1619250" y="988218"/>
                      </a:lnTo>
                      <a:lnTo>
                        <a:pt x="1619250" y="952500"/>
                      </a:lnTo>
                      <a:lnTo>
                        <a:pt x="1616869" y="931068"/>
                      </a:lnTo>
                      <a:lnTo>
                        <a:pt x="1569244" y="864393"/>
                      </a:lnTo>
                      <a:lnTo>
                        <a:pt x="1509713" y="847725"/>
                      </a:lnTo>
                      <a:lnTo>
                        <a:pt x="1476375" y="842962"/>
                      </a:lnTo>
                      <a:lnTo>
                        <a:pt x="1404938" y="812006"/>
                      </a:lnTo>
                      <a:lnTo>
                        <a:pt x="1400175" y="795337"/>
                      </a:lnTo>
                      <a:lnTo>
                        <a:pt x="1419225" y="754856"/>
                      </a:lnTo>
                      <a:cubicBezTo>
                        <a:pt x="1424781" y="750887"/>
                        <a:pt x="1430039" y="746463"/>
                        <a:pt x="1435894" y="742950"/>
                      </a:cubicBezTo>
                      <a:cubicBezTo>
                        <a:pt x="1438046" y="741658"/>
                        <a:pt x="1440793" y="741691"/>
                        <a:pt x="1443038" y="740568"/>
                      </a:cubicBezTo>
                      <a:cubicBezTo>
                        <a:pt x="1445597" y="739288"/>
                        <a:pt x="1450181" y="735806"/>
                        <a:pt x="1450181" y="735806"/>
                      </a:cubicBezTo>
                      <a:lnTo>
                        <a:pt x="1464469" y="726281"/>
                      </a:lnTo>
                      <a:lnTo>
                        <a:pt x="1483519" y="692943"/>
                      </a:lnTo>
                      <a:lnTo>
                        <a:pt x="1483519" y="666750"/>
                      </a:lnTo>
                      <a:lnTo>
                        <a:pt x="1483519" y="666750"/>
                      </a:lnTo>
                      <a:lnTo>
                        <a:pt x="1447800" y="657225"/>
                      </a:lnTo>
                      <a:lnTo>
                        <a:pt x="1416844" y="657225"/>
                      </a:lnTo>
                      <a:lnTo>
                        <a:pt x="1357313" y="678656"/>
                      </a:lnTo>
                      <a:lnTo>
                        <a:pt x="1326356" y="716756"/>
                      </a:lnTo>
                      <a:lnTo>
                        <a:pt x="1259681" y="764381"/>
                      </a:lnTo>
                      <a:lnTo>
                        <a:pt x="1223963" y="783431"/>
                      </a:lnTo>
                      <a:lnTo>
                        <a:pt x="1238250" y="823912"/>
                      </a:lnTo>
                      <a:lnTo>
                        <a:pt x="1197769" y="845343"/>
                      </a:lnTo>
                      <a:lnTo>
                        <a:pt x="1147763" y="883443"/>
                      </a:lnTo>
                      <a:lnTo>
                        <a:pt x="1100138" y="892968"/>
                      </a:lnTo>
                      <a:lnTo>
                        <a:pt x="1019175" y="926306"/>
                      </a:lnTo>
                      <a:lnTo>
                        <a:pt x="952500" y="950118"/>
                      </a:lnTo>
                      <a:lnTo>
                        <a:pt x="888206" y="976312"/>
                      </a:lnTo>
                      <a:lnTo>
                        <a:pt x="819150" y="990600"/>
                      </a:lnTo>
                      <a:lnTo>
                        <a:pt x="773906" y="1031081"/>
                      </a:lnTo>
                      <a:lnTo>
                        <a:pt x="752475" y="1064418"/>
                      </a:lnTo>
                      <a:lnTo>
                        <a:pt x="752475" y="1119187"/>
                      </a:lnTo>
                      <a:lnTo>
                        <a:pt x="747713" y="1164431"/>
                      </a:lnTo>
                      <a:lnTo>
                        <a:pt x="728663" y="1190625"/>
                      </a:lnTo>
                      <a:lnTo>
                        <a:pt x="714375" y="1257300"/>
                      </a:lnTo>
                      <a:lnTo>
                        <a:pt x="719138" y="1145381"/>
                      </a:lnTo>
                      <a:lnTo>
                        <a:pt x="726281" y="1083468"/>
                      </a:lnTo>
                      <a:lnTo>
                        <a:pt x="704850" y="1062037"/>
                      </a:lnTo>
                      <a:lnTo>
                        <a:pt x="697706" y="1042987"/>
                      </a:lnTo>
                      <a:lnTo>
                        <a:pt x="750094" y="990600"/>
                      </a:lnTo>
                      <a:lnTo>
                        <a:pt x="750094" y="957262"/>
                      </a:lnTo>
                      <a:lnTo>
                        <a:pt x="766763" y="914400"/>
                      </a:lnTo>
                      <a:lnTo>
                        <a:pt x="778669" y="852487"/>
                      </a:lnTo>
                      <a:lnTo>
                        <a:pt x="747713" y="812006"/>
                      </a:lnTo>
                      <a:lnTo>
                        <a:pt x="762000" y="754856"/>
                      </a:lnTo>
                      <a:lnTo>
                        <a:pt x="766763" y="733425"/>
                      </a:lnTo>
                      <a:lnTo>
                        <a:pt x="773906" y="678656"/>
                      </a:lnTo>
                      <a:lnTo>
                        <a:pt x="766763" y="650081"/>
                      </a:lnTo>
                      <a:lnTo>
                        <a:pt x="752475" y="628650"/>
                      </a:lnTo>
                      <a:lnTo>
                        <a:pt x="752475" y="573881"/>
                      </a:lnTo>
                      <a:lnTo>
                        <a:pt x="762000" y="540543"/>
                      </a:lnTo>
                      <a:lnTo>
                        <a:pt x="742950" y="500062"/>
                      </a:lnTo>
                      <a:lnTo>
                        <a:pt x="671513" y="540543"/>
                      </a:lnTo>
                      <a:lnTo>
                        <a:pt x="597694" y="566737"/>
                      </a:lnTo>
                      <a:lnTo>
                        <a:pt x="538163" y="626268"/>
                      </a:lnTo>
                      <a:lnTo>
                        <a:pt x="473869" y="695325"/>
                      </a:lnTo>
                      <a:lnTo>
                        <a:pt x="450056" y="716756"/>
                      </a:lnTo>
                      <a:lnTo>
                        <a:pt x="400050" y="745331"/>
                      </a:lnTo>
                      <a:lnTo>
                        <a:pt x="366713" y="812006"/>
                      </a:lnTo>
                      <a:lnTo>
                        <a:pt x="311944" y="871537"/>
                      </a:lnTo>
                      <a:close/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>
                  <a:off x="3305175" y="3124200"/>
                  <a:ext cx="835819" cy="476250"/>
                </a:xfrm>
                <a:custGeom>
                  <a:avLst/>
                  <a:gdLst>
                    <a:gd name="connsiteX0" fmla="*/ 0 w 835819"/>
                    <a:gd name="connsiteY0" fmla="*/ 447675 h 476250"/>
                    <a:gd name="connsiteX1" fmla="*/ 111919 w 835819"/>
                    <a:gd name="connsiteY1" fmla="*/ 433388 h 476250"/>
                    <a:gd name="connsiteX2" fmla="*/ 230981 w 835819"/>
                    <a:gd name="connsiteY2" fmla="*/ 419100 h 476250"/>
                    <a:gd name="connsiteX3" fmla="*/ 304800 w 835819"/>
                    <a:gd name="connsiteY3" fmla="*/ 409575 h 476250"/>
                    <a:gd name="connsiteX4" fmla="*/ 328613 w 835819"/>
                    <a:gd name="connsiteY4" fmla="*/ 421481 h 476250"/>
                    <a:gd name="connsiteX5" fmla="*/ 402431 w 835819"/>
                    <a:gd name="connsiteY5" fmla="*/ 409575 h 476250"/>
                    <a:gd name="connsiteX6" fmla="*/ 423863 w 835819"/>
                    <a:gd name="connsiteY6" fmla="*/ 381000 h 476250"/>
                    <a:gd name="connsiteX7" fmla="*/ 454819 w 835819"/>
                    <a:gd name="connsiteY7" fmla="*/ 347663 h 476250"/>
                    <a:gd name="connsiteX8" fmla="*/ 464344 w 835819"/>
                    <a:gd name="connsiteY8" fmla="*/ 330994 h 476250"/>
                    <a:gd name="connsiteX9" fmla="*/ 497681 w 835819"/>
                    <a:gd name="connsiteY9" fmla="*/ 311944 h 476250"/>
                    <a:gd name="connsiteX10" fmla="*/ 540544 w 835819"/>
                    <a:gd name="connsiteY10" fmla="*/ 276225 h 476250"/>
                    <a:gd name="connsiteX11" fmla="*/ 578644 w 835819"/>
                    <a:gd name="connsiteY11" fmla="*/ 211931 h 476250"/>
                    <a:gd name="connsiteX12" fmla="*/ 633413 w 835819"/>
                    <a:gd name="connsiteY12" fmla="*/ 150019 h 476250"/>
                    <a:gd name="connsiteX13" fmla="*/ 666750 w 835819"/>
                    <a:gd name="connsiteY13" fmla="*/ 135731 h 476250"/>
                    <a:gd name="connsiteX14" fmla="*/ 721519 w 835819"/>
                    <a:gd name="connsiteY14" fmla="*/ 107156 h 476250"/>
                    <a:gd name="connsiteX15" fmla="*/ 738188 w 835819"/>
                    <a:gd name="connsiteY15" fmla="*/ 80963 h 476250"/>
                    <a:gd name="connsiteX16" fmla="*/ 788194 w 835819"/>
                    <a:gd name="connsiteY16" fmla="*/ 71438 h 476250"/>
                    <a:gd name="connsiteX17" fmla="*/ 835819 w 835819"/>
                    <a:gd name="connsiteY17" fmla="*/ 0 h 476250"/>
                    <a:gd name="connsiteX18" fmla="*/ 785813 w 835819"/>
                    <a:gd name="connsiteY18" fmla="*/ 66675 h 476250"/>
                    <a:gd name="connsiteX19" fmla="*/ 745331 w 835819"/>
                    <a:gd name="connsiteY19" fmla="*/ 111919 h 476250"/>
                    <a:gd name="connsiteX20" fmla="*/ 676275 w 835819"/>
                    <a:gd name="connsiteY20" fmla="*/ 150019 h 476250"/>
                    <a:gd name="connsiteX21" fmla="*/ 659606 w 835819"/>
                    <a:gd name="connsiteY21" fmla="*/ 192881 h 476250"/>
                    <a:gd name="connsiteX22" fmla="*/ 619125 w 835819"/>
                    <a:gd name="connsiteY22" fmla="*/ 240506 h 476250"/>
                    <a:gd name="connsiteX23" fmla="*/ 659606 w 835819"/>
                    <a:gd name="connsiteY23" fmla="*/ 264319 h 476250"/>
                    <a:gd name="connsiteX24" fmla="*/ 731044 w 835819"/>
                    <a:gd name="connsiteY24" fmla="*/ 264319 h 476250"/>
                    <a:gd name="connsiteX25" fmla="*/ 695325 w 835819"/>
                    <a:gd name="connsiteY25" fmla="*/ 302419 h 476250"/>
                    <a:gd name="connsiteX26" fmla="*/ 669131 w 835819"/>
                    <a:gd name="connsiteY26" fmla="*/ 316706 h 476250"/>
                    <a:gd name="connsiteX27" fmla="*/ 628650 w 835819"/>
                    <a:gd name="connsiteY27" fmla="*/ 338138 h 476250"/>
                    <a:gd name="connsiteX28" fmla="*/ 619125 w 835819"/>
                    <a:gd name="connsiteY28" fmla="*/ 371475 h 476250"/>
                    <a:gd name="connsiteX29" fmla="*/ 676275 w 835819"/>
                    <a:gd name="connsiteY29" fmla="*/ 376238 h 476250"/>
                    <a:gd name="connsiteX30" fmla="*/ 688181 w 835819"/>
                    <a:gd name="connsiteY30" fmla="*/ 373856 h 476250"/>
                    <a:gd name="connsiteX31" fmla="*/ 669131 w 835819"/>
                    <a:gd name="connsiteY31" fmla="*/ 390525 h 476250"/>
                    <a:gd name="connsiteX32" fmla="*/ 626269 w 835819"/>
                    <a:gd name="connsiteY32" fmla="*/ 402431 h 476250"/>
                    <a:gd name="connsiteX33" fmla="*/ 623888 w 835819"/>
                    <a:gd name="connsiteY33" fmla="*/ 431006 h 476250"/>
                    <a:gd name="connsiteX34" fmla="*/ 623888 w 835819"/>
                    <a:gd name="connsiteY34" fmla="*/ 457200 h 476250"/>
                    <a:gd name="connsiteX35" fmla="*/ 619125 w 835819"/>
                    <a:gd name="connsiteY35" fmla="*/ 476250 h 476250"/>
                    <a:gd name="connsiteX36" fmla="*/ 0 w 835819"/>
                    <a:gd name="connsiteY36" fmla="*/ 447675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35819" h="476250">
                      <a:moveTo>
                        <a:pt x="0" y="447675"/>
                      </a:moveTo>
                      <a:lnTo>
                        <a:pt x="111919" y="433388"/>
                      </a:lnTo>
                      <a:lnTo>
                        <a:pt x="230981" y="419100"/>
                      </a:lnTo>
                      <a:lnTo>
                        <a:pt x="304800" y="409575"/>
                      </a:lnTo>
                      <a:lnTo>
                        <a:pt x="328613" y="421481"/>
                      </a:lnTo>
                      <a:lnTo>
                        <a:pt x="402431" y="409575"/>
                      </a:lnTo>
                      <a:lnTo>
                        <a:pt x="423863" y="381000"/>
                      </a:lnTo>
                      <a:lnTo>
                        <a:pt x="454819" y="347663"/>
                      </a:lnTo>
                      <a:lnTo>
                        <a:pt x="464344" y="330994"/>
                      </a:lnTo>
                      <a:lnTo>
                        <a:pt x="497681" y="311944"/>
                      </a:lnTo>
                      <a:lnTo>
                        <a:pt x="540544" y="276225"/>
                      </a:lnTo>
                      <a:lnTo>
                        <a:pt x="578644" y="211931"/>
                      </a:lnTo>
                      <a:lnTo>
                        <a:pt x="633413" y="150019"/>
                      </a:lnTo>
                      <a:lnTo>
                        <a:pt x="666750" y="135731"/>
                      </a:lnTo>
                      <a:lnTo>
                        <a:pt x="721519" y="107156"/>
                      </a:lnTo>
                      <a:lnTo>
                        <a:pt x="738188" y="80963"/>
                      </a:lnTo>
                      <a:lnTo>
                        <a:pt x="788194" y="71438"/>
                      </a:lnTo>
                      <a:lnTo>
                        <a:pt x="835819" y="0"/>
                      </a:lnTo>
                      <a:lnTo>
                        <a:pt x="785813" y="66675"/>
                      </a:lnTo>
                      <a:lnTo>
                        <a:pt x="745331" y="111919"/>
                      </a:lnTo>
                      <a:lnTo>
                        <a:pt x="676275" y="150019"/>
                      </a:lnTo>
                      <a:lnTo>
                        <a:pt x="659606" y="192881"/>
                      </a:lnTo>
                      <a:lnTo>
                        <a:pt x="619125" y="240506"/>
                      </a:lnTo>
                      <a:lnTo>
                        <a:pt x="659606" y="264319"/>
                      </a:lnTo>
                      <a:lnTo>
                        <a:pt x="731044" y="264319"/>
                      </a:lnTo>
                      <a:lnTo>
                        <a:pt x="695325" y="302419"/>
                      </a:lnTo>
                      <a:cubicBezTo>
                        <a:pt x="672342" y="315187"/>
                        <a:pt x="681204" y="310671"/>
                        <a:pt x="669131" y="316706"/>
                      </a:cubicBezTo>
                      <a:lnTo>
                        <a:pt x="628650" y="338138"/>
                      </a:lnTo>
                      <a:lnTo>
                        <a:pt x="619125" y="371475"/>
                      </a:lnTo>
                      <a:lnTo>
                        <a:pt x="676275" y="376238"/>
                      </a:lnTo>
                      <a:lnTo>
                        <a:pt x="688181" y="373856"/>
                      </a:lnTo>
                      <a:lnTo>
                        <a:pt x="669131" y="390525"/>
                      </a:lnTo>
                      <a:lnTo>
                        <a:pt x="626269" y="402431"/>
                      </a:lnTo>
                      <a:lnTo>
                        <a:pt x="623888" y="431006"/>
                      </a:lnTo>
                      <a:lnTo>
                        <a:pt x="623888" y="457200"/>
                      </a:lnTo>
                      <a:lnTo>
                        <a:pt x="619125" y="476250"/>
                      </a:lnTo>
                      <a:lnTo>
                        <a:pt x="0" y="447675"/>
                      </a:lnTo>
                      <a:close/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>
                  <a:off x="3783806" y="2721769"/>
                  <a:ext cx="397669" cy="578644"/>
                </a:xfrm>
                <a:custGeom>
                  <a:avLst/>
                  <a:gdLst>
                    <a:gd name="connsiteX0" fmla="*/ 61913 w 397669"/>
                    <a:gd name="connsiteY0" fmla="*/ 578644 h 578644"/>
                    <a:gd name="connsiteX1" fmla="*/ 21432 w 397669"/>
                    <a:gd name="connsiteY1" fmla="*/ 542925 h 578644"/>
                    <a:gd name="connsiteX2" fmla="*/ 0 w 397669"/>
                    <a:gd name="connsiteY2" fmla="*/ 511969 h 578644"/>
                    <a:gd name="connsiteX3" fmla="*/ 14288 w 397669"/>
                    <a:gd name="connsiteY3" fmla="*/ 457200 h 578644"/>
                    <a:gd name="connsiteX4" fmla="*/ 40482 w 397669"/>
                    <a:gd name="connsiteY4" fmla="*/ 435769 h 578644"/>
                    <a:gd name="connsiteX5" fmla="*/ 73819 w 397669"/>
                    <a:gd name="connsiteY5" fmla="*/ 404812 h 578644"/>
                    <a:gd name="connsiteX6" fmla="*/ 69057 w 397669"/>
                    <a:gd name="connsiteY6" fmla="*/ 373856 h 578644"/>
                    <a:gd name="connsiteX7" fmla="*/ 73819 w 397669"/>
                    <a:gd name="connsiteY7" fmla="*/ 347662 h 578644"/>
                    <a:gd name="connsiteX8" fmla="*/ 88107 w 397669"/>
                    <a:gd name="connsiteY8" fmla="*/ 330994 h 578644"/>
                    <a:gd name="connsiteX9" fmla="*/ 92869 w 397669"/>
                    <a:gd name="connsiteY9" fmla="*/ 323850 h 578644"/>
                    <a:gd name="connsiteX10" fmla="*/ 100013 w 397669"/>
                    <a:gd name="connsiteY10" fmla="*/ 307181 h 578644"/>
                    <a:gd name="connsiteX11" fmla="*/ 111919 w 397669"/>
                    <a:gd name="connsiteY11" fmla="*/ 288131 h 578644"/>
                    <a:gd name="connsiteX12" fmla="*/ 128588 w 397669"/>
                    <a:gd name="connsiteY12" fmla="*/ 259556 h 578644"/>
                    <a:gd name="connsiteX13" fmla="*/ 142875 w 397669"/>
                    <a:gd name="connsiteY13" fmla="*/ 242887 h 578644"/>
                    <a:gd name="connsiteX14" fmla="*/ 147638 w 397669"/>
                    <a:gd name="connsiteY14" fmla="*/ 235744 h 578644"/>
                    <a:gd name="connsiteX15" fmla="*/ 147638 w 397669"/>
                    <a:gd name="connsiteY15" fmla="*/ 230981 h 578644"/>
                    <a:gd name="connsiteX16" fmla="*/ 152400 w 397669"/>
                    <a:gd name="connsiteY16" fmla="*/ 221456 h 578644"/>
                    <a:gd name="connsiteX17" fmla="*/ 171450 w 397669"/>
                    <a:gd name="connsiteY17" fmla="*/ 171450 h 578644"/>
                    <a:gd name="connsiteX18" fmla="*/ 183357 w 397669"/>
                    <a:gd name="connsiteY18" fmla="*/ 152400 h 578644"/>
                    <a:gd name="connsiteX19" fmla="*/ 188119 w 397669"/>
                    <a:gd name="connsiteY19" fmla="*/ 133350 h 578644"/>
                    <a:gd name="connsiteX20" fmla="*/ 188119 w 397669"/>
                    <a:gd name="connsiteY20" fmla="*/ 123825 h 578644"/>
                    <a:gd name="connsiteX21" fmla="*/ 195263 w 397669"/>
                    <a:gd name="connsiteY21" fmla="*/ 95250 h 578644"/>
                    <a:gd name="connsiteX22" fmla="*/ 195263 w 397669"/>
                    <a:gd name="connsiteY22" fmla="*/ 88106 h 578644"/>
                    <a:gd name="connsiteX23" fmla="*/ 211932 w 397669"/>
                    <a:gd name="connsiteY23" fmla="*/ 76200 h 578644"/>
                    <a:gd name="connsiteX24" fmla="*/ 242888 w 397669"/>
                    <a:gd name="connsiteY24" fmla="*/ 61912 h 578644"/>
                    <a:gd name="connsiteX25" fmla="*/ 292894 w 397669"/>
                    <a:gd name="connsiteY25" fmla="*/ 35719 h 578644"/>
                    <a:gd name="connsiteX26" fmla="*/ 342900 w 397669"/>
                    <a:gd name="connsiteY26" fmla="*/ 19050 h 578644"/>
                    <a:gd name="connsiteX27" fmla="*/ 397669 w 397669"/>
                    <a:gd name="connsiteY27" fmla="*/ 0 h 57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97669" h="578644">
                      <a:moveTo>
                        <a:pt x="61913" y="578644"/>
                      </a:moveTo>
                      <a:lnTo>
                        <a:pt x="21432" y="542925"/>
                      </a:lnTo>
                      <a:lnTo>
                        <a:pt x="0" y="511969"/>
                      </a:lnTo>
                      <a:lnTo>
                        <a:pt x="14288" y="457200"/>
                      </a:lnTo>
                      <a:lnTo>
                        <a:pt x="40482" y="435769"/>
                      </a:lnTo>
                      <a:lnTo>
                        <a:pt x="73819" y="404812"/>
                      </a:lnTo>
                      <a:lnTo>
                        <a:pt x="69057" y="373856"/>
                      </a:lnTo>
                      <a:lnTo>
                        <a:pt x="73819" y="347662"/>
                      </a:lnTo>
                      <a:cubicBezTo>
                        <a:pt x="78582" y="342106"/>
                        <a:pt x="83535" y="336708"/>
                        <a:pt x="88107" y="330994"/>
                      </a:cubicBezTo>
                      <a:cubicBezTo>
                        <a:pt x="89895" y="328759"/>
                        <a:pt x="92869" y="323850"/>
                        <a:pt x="92869" y="323850"/>
                      </a:cubicBezTo>
                      <a:lnTo>
                        <a:pt x="100013" y="307181"/>
                      </a:lnTo>
                      <a:cubicBezTo>
                        <a:pt x="112380" y="289866"/>
                        <a:pt x="111919" y="297340"/>
                        <a:pt x="111919" y="288131"/>
                      </a:cubicBezTo>
                      <a:lnTo>
                        <a:pt x="128588" y="259556"/>
                      </a:lnTo>
                      <a:cubicBezTo>
                        <a:pt x="133350" y="254000"/>
                        <a:pt x="138303" y="248601"/>
                        <a:pt x="142875" y="242887"/>
                      </a:cubicBezTo>
                      <a:cubicBezTo>
                        <a:pt x="144663" y="240652"/>
                        <a:pt x="146575" y="238401"/>
                        <a:pt x="147638" y="235744"/>
                      </a:cubicBezTo>
                      <a:cubicBezTo>
                        <a:pt x="148228" y="234270"/>
                        <a:pt x="147638" y="232569"/>
                        <a:pt x="147638" y="230981"/>
                      </a:cubicBezTo>
                      <a:lnTo>
                        <a:pt x="152400" y="221456"/>
                      </a:lnTo>
                      <a:lnTo>
                        <a:pt x="171450" y="171450"/>
                      </a:lnTo>
                      <a:cubicBezTo>
                        <a:pt x="175419" y="165100"/>
                        <a:pt x="180355" y="159260"/>
                        <a:pt x="183357" y="152400"/>
                      </a:cubicBezTo>
                      <a:cubicBezTo>
                        <a:pt x="185981" y="146403"/>
                        <a:pt x="188119" y="133350"/>
                        <a:pt x="188119" y="133350"/>
                      </a:cubicBezTo>
                      <a:lnTo>
                        <a:pt x="188119" y="123825"/>
                      </a:lnTo>
                      <a:cubicBezTo>
                        <a:pt x="196378" y="101802"/>
                        <a:pt x="195263" y="111557"/>
                        <a:pt x="195263" y="95250"/>
                      </a:cubicBezTo>
                      <a:lnTo>
                        <a:pt x="195263" y="88106"/>
                      </a:lnTo>
                      <a:lnTo>
                        <a:pt x="211932" y="76200"/>
                      </a:lnTo>
                      <a:lnTo>
                        <a:pt x="242888" y="61912"/>
                      </a:lnTo>
                      <a:lnTo>
                        <a:pt x="292894" y="35719"/>
                      </a:lnTo>
                      <a:lnTo>
                        <a:pt x="342900" y="19050"/>
                      </a:lnTo>
                      <a:lnTo>
                        <a:pt x="397669" y="0"/>
                      </a:lnTo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4231481" y="2657475"/>
                  <a:ext cx="571500" cy="473869"/>
                </a:xfrm>
                <a:custGeom>
                  <a:avLst/>
                  <a:gdLst>
                    <a:gd name="connsiteX0" fmla="*/ 0 w 571500"/>
                    <a:gd name="connsiteY0" fmla="*/ 473869 h 473869"/>
                    <a:gd name="connsiteX1" fmla="*/ 121444 w 571500"/>
                    <a:gd name="connsiteY1" fmla="*/ 376238 h 473869"/>
                    <a:gd name="connsiteX2" fmla="*/ 219075 w 571500"/>
                    <a:gd name="connsiteY2" fmla="*/ 326231 h 473869"/>
                    <a:gd name="connsiteX3" fmla="*/ 245269 w 571500"/>
                    <a:gd name="connsiteY3" fmla="*/ 290513 h 473869"/>
                    <a:gd name="connsiteX4" fmla="*/ 269082 w 571500"/>
                    <a:gd name="connsiteY4" fmla="*/ 278606 h 473869"/>
                    <a:gd name="connsiteX5" fmla="*/ 292894 w 571500"/>
                    <a:gd name="connsiteY5" fmla="*/ 261938 h 473869"/>
                    <a:gd name="connsiteX6" fmla="*/ 328613 w 571500"/>
                    <a:gd name="connsiteY6" fmla="*/ 211931 h 473869"/>
                    <a:gd name="connsiteX7" fmla="*/ 357188 w 571500"/>
                    <a:gd name="connsiteY7" fmla="*/ 171450 h 473869"/>
                    <a:gd name="connsiteX8" fmla="*/ 378619 w 571500"/>
                    <a:gd name="connsiteY8" fmla="*/ 154781 h 473869"/>
                    <a:gd name="connsiteX9" fmla="*/ 395288 w 571500"/>
                    <a:gd name="connsiteY9" fmla="*/ 126206 h 473869"/>
                    <a:gd name="connsiteX10" fmla="*/ 400050 w 571500"/>
                    <a:gd name="connsiteY10" fmla="*/ 104775 h 473869"/>
                    <a:gd name="connsiteX11" fmla="*/ 402432 w 571500"/>
                    <a:gd name="connsiteY11" fmla="*/ 88106 h 473869"/>
                    <a:gd name="connsiteX12" fmla="*/ 419100 w 571500"/>
                    <a:gd name="connsiteY12" fmla="*/ 66675 h 473869"/>
                    <a:gd name="connsiteX13" fmla="*/ 435769 w 571500"/>
                    <a:gd name="connsiteY13" fmla="*/ 54769 h 473869"/>
                    <a:gd name="connsiteX14" fmla="*/ 442913 w 571500"/>
                    <a:gd name="connsiteY14" fmla="*/ 52388 h 473869"/>
                    <a:gd name="connsiteX15" fmla="*/ 452438 w 571500"/>
                    <a:gd name="connsiteY15" fmla="*/ 42863 h 473869"/>
                    <a:gd name="connsiteX16" fmla="*/ 519113 w 571500"/>
                    <a:gd name="connsiteY16" fmla="*/ 40481 h 473869"/>
                    <a:gd name="connsiteX17" fmla="*/ 554832 w 571500"/>
                    <a:gd name="connsiteY17" fmla="*/ 16669 h 473869"/>
                    <a:gd name="connsiteX18" fmla="*/ 571500 w 571500"/>
                    <a:gd name="connsiteY18" fmla="*/ 0 h 473869"/>
                    <a:gd name="connsiteX19" fmla="*/ 571500 w 571500"/>
                    <a:gd name="connsiteY19" fmla="*/ 0 h 47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1500" h="473869">
                      <a:moveTo>
                        <a:pt x="0" y="473869"/>
                      </a:moveTo>
                      <a:lnTo>
                        <a:pt x="121444" y="376238"/>
                      </a:lnTo>
                      <a:lnTo>
                        <a:pt x="219075" y="326231"/>
                      </a:lnTo>
                      <a:lnTo>
                        <a:pt x="245269" y="290513"/>
                      </a:lnTo>
                      <a:lnTo>
                        <a:pt x="269082" y="278606"/>
                      </a:lnTo>
                      <a:lnTo>
                        <a:pt x="292894" y="261938"/>
                      </a:lnTo>
                      <a:lnTo>
                        <a:pt x="328613" y="211931"/>
                      </a:lnTo>
                      <a:lnTo>
                        <a:pt x="357188" y="171450"/>
                      </a:lnTo>
                      <a:cubicBezTo>
                        <a:pt x="375684" y="158239"/>
                        <a:pt x="369029" y="164373"/>
                        <a:pt x="378619" y="154781"/>
                      </a:cubicBezTo>
                      <a:lnTo>
                        <a:pt x="395288" y="126206"/>
                      </a:lnTo>
                      <a:lnTo>
                        <a:pt x="400050" y="104775"/>
                      </a:lnTo>
                      <a:lnTo>
                        <a:pt x="402432" y="88106"/>
                      </a:lnTo>
                      <a:lnTo>
                        <a:pt x="419100" y="66675"/>
                      </a:lnTo>
                      <a:cubicBezTo>
                        <a:pt x="424656" y="62706"/>
                        <a:pt x="429914" y="58282"/>
                        <a:pt x="435769" y="54769"/>
                      </a:cubicBezTo>
                      <a:cubicBezTo>
                        <a:pt x="437921" y="53478"/>
                        <a:pt x="442913" y="52388"/>
                        <a:pt x="442913" y="52388"/>
                      </a:cubicBezTo>
                      <a:lnTo>
                        <a:pt x="452438" y="42863"/>
                      </a:lnTo>
                      <a:lnTo>
                        <a:pt x="519113" y="40481"/>
                      </a:lnTo>
                      <a:lnTo>
                        <a:pt x="554832" y="16669"/>
                      </a:lnTo>
                      <a:lnTo>
                        <a:pt x="571500" y="0"/>
                      </a:lnTo>
                      <a:lnTo>
                        <a:pt x="571500" y="0"/>
                      </a:lnTo>
                    </a:path>
                  </a:pathLst>
                </a:custGeom>
                <a:grpFill/>
                <a:ln w="158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Region B6S</a:t>
            </a:r>
            <a:endParaRPr lang="en-US" dirty="0"/>
          </a:p>
        </p:txBody>
      </p:sp>
      <p:grpSp>
        <p:nvGrpSpPr>
          <p:cNvPr id="88" name="Group 87"/>
          <p:cNvGrpSpPr/>
          <p:nvPr/>
        </p:nvGrpSpPr>
        <p:grpSpPr>
          <a:xfrm>
            <a:off x="103897" y="3976733"/>
            <a:ext cx="4843007" cy="2271727"/>
            <a:chOff x="103897" y="3976733"/>
            <a:chExt cx="4843007" cy="2271727"/>
          </a:xfrm>
        </p:grpSpPr>
        <p:sp>
          <p:nvSpPr>
            <p:cNvPr id="75" name="Rectangle 74"/>
            <p:cNvSpPr/>
            <p:nvPr/>
          </p:nvSpPr>
          <p:spPr>
            <a:xfrm>
              <a:off x="374904" y="3977640"/>
              <a:ext cx="4572000" cy="2002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5" name="Freeform 42"/>
            <p:cNvSpPr>
              <a:spLocks/>
            </p:cNvSpPr>
            <p:nvPr/>
          </p:nvSpPr>
          <p:spPr bwMode="auto">
            <a:xfrm flipH="1">
              <a:off x="374904" y="3977640"/>
              <a:ext cx="4567189" cy="2002536"/>
            </a:xfrm>
            <a:custGeom>
              <a:avLst/>
              <a:gdLst>
                <a:gd name="T0" fmla="*/ 0 w 780"/>
                <a:gd name="T1" fmla="*/ 342 h 342"/>
                <a:gd name="T2" fmla="*/ 780 w 780"/>
                <a:gd name="T3" fmla="*/ 342 h 342"/>
                <a:gd name="T4" fmla="*/ 780 w 780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0" h="342">
                  <a:moveTo>
                    <a:pt x="0" y="342"/>
                  </a:moveTo>
                  <a:lnTo>
                    <a:pt x="780" y="342"/>
                  </a:lnTo>
                  <a:lnTo>
                    <a:pt x="7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 flipH="1">
              <a:off x="374904" y="4604163"/>
              <a:ext cx="4567189" cy="187372"/>
              <a:chOff x="2717800" y="4883150"/>
              <a:chExt cx="1238250" cy="50800"/>
            </a:xfrm>
          </p:grpSpPr>
          <p:sp>
            <p:nvSpPr>
              <p:cNvPr id="25" name="Line 270"/>
              <p:cNvSpPr>
                <a:spLocks noChangeShapeType="1"/>
              </p:cNvSpPr>
              <p:nvPr/>
            </p:nvSpPr>
            <p:spPr bwMode="auto">
              <a:xfrm flipH="1">
                <a:off x="3189287" y="4883150"/>
                <a:ext cx="766763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71"/>
              <p:cNvSpPr>
                <a:spLocks noChangeShapeType="1"/>
              </p:cNvSpPr>
              <p:nvPr/>
            </p:nvSpPr>
            <p:spPr bwMode="auto">
              <a:xfrm>
                <a:off x="3189287" y="4883150"/>
                <a:ext cx="0" cy="5080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72"/>
              <p:cNvSpPr>
                <a:spLocks noChangeShapeType="1"/>
              </p:cNvSpPr>
              <p:nvPr/>
            </p:nvSpPr>
            <p:spPr bwMode="auto">
              <a:xfrm flipH="1">
                <a:off x="2717800" y="4933950"/>
                <a:ext cx="471488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" name="Line 273"/>
          <p:cNvSpPr>
            <a:spLocks noChangeShapeType="1"/>
          </p:cNvSpPr>
          <p:nvPr/>
        </p:nvSpPr>
        <p:spPr bwMode="auto">
          <a:xfrm flipH="1" flipV="1">
            <a:off x="374904" y="4416791"/>
            <a:ext cx="4567189" cy="117107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374904" y="5495622"/>
            <a:ext cx="4572438" cy="246221"/>
            <a:chOff x="374904" y="5495622"/>
            <a:chExt cx="4572438" cy="246221"/>
          </a:xfrm>
        </p:grpSpPr>
        <p:sp>
          <p:nvSpPr>
            <p:cNvPr id="8" name="TextBox 7"/>
            <p:cNvSpPr txBox="1"/>
            <p:nvPr/>
          </p:nvSpPr>
          <p:spPr>
            <a:xfrm flipH="1">
              <a:off x="2520170" y="5495622"/>
              <a:ext cx="24271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Gill Sans MT" pitchFamily="34" charset="0"/>
                </a:rPr>
                <a:t>[1.27]</a:t>
              </a:r>
              <a:endParaRPr lang="en-US" sz="1600" baseline="-25000" dirty="0">
                <a:latin typeface="Gill Sans MT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374904" y="5495622"/>
              <a:ext cx="21452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Gill Sans MT" pitchFamily="34" charset="0"/>
                </a:rPr>
                <a:t>[1.09]</a:t>
              </a:r>
              <a:endParaRPr lang="en-US" sz="1600" baseline="-25000" dirty="0">
                <a:latin typeface="Gill Sans MT" pitchFamily="34" charset="0"/>
              </a:endParaRPr>
            </a:p>
          </p:txBody>
        </p:sp>
      </p:grpSp>
      <p:sp>
        <p:nvSpPr>
          <p:cNvPr id="82" name="Down Arrow 81"/>
          <p:cNvSpPr/>
          <p:nvPr/>
        </p:nvSpPr>
        <p:spPr>
          <a:xfrm>
            <a:off x="4775200" y="1750060"/>
            <a:ext cx="228600" cy="3048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3" name="Down Arrow 82"/>
          <p:cNvSpPr/>
          <p:nvPr/>
        </p:nvSpPr>
        <p:spPr>
          <a:xfrm flipV="1">
            <a:off x="712032" y="3595545"/>
            <a:ext cx="228600" cy="3048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4" name="TextBox 20"/>
          <p:cNvSpPr txBox="1"/>
          <p:nvPr/>
        </p:nvSpPr>
        <p:spPr>
          <a:xfrm>
            <a:off x="560685" y="19812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B6S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29200" y="3977640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#4 R-bars spaced at 	4 in. for 8'-3"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	6 in. for </a:t>
            </a:r>
            <a:r>
              <a:rPr lang="en-US" dirty="0"/>
              <a:t>5</a:t>
            </a:r>
            <a:r>
              <a:rPr lang="en-US" dirty="0" smtClean="0"/>
              <a:t>'-1"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2-#5 L-bars </a:t>
            </a:r>
            <a:r>
              <a:rPr lang="en-US" dirty="0"/>
              <a:t>spaced </a:t>
            </a:r>
            <a:r>
              <a:rPr lang="en-US" dirty="0" smtClean="0"/>
              <a:t>at</a:t>
            </a:r>
            <a:r>
              <a:rPr lang="en-US" dirty="0"/>
              <a:t>	4 in. for 8'-3</a:t>
            </a:r>
            <a:r>
              <a:rPr lang="en-US" dirty="0" smtClean="0"/>
              <a:t>"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5638800" y="210312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flexure-shear </a:t>
            </a:r>
            <a:endParaRPr lang="en-US" sz="1400" dirty="0"/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5105400" y="2258568"/>
            <a:ext cx="533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1.27</a:t>
                </a:r>
                <a:endParaRPr lang="en-US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blipFill rotWithShape="1">
                <a:blip r:embed="rId3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3252790" y="1752600"/>
            <a:ext cx="1852610" cy="2406501"/>
            <a:chOff x="2854325" y="1752600"/>
            <a:chExt cx="1852610" cy="2406501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2854325" y="1752600"/>
              <a:ext cx="0" cy="21945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855913" y="3797151"/>
              <a:ext cx="46355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2895600" y="3851324"/>
              <a:ext cx="1811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 in. spacing, no L-bars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75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\\austin.utexas.edu\disk\engr\research\fsel\Projects\BurstingShearBeams-5831\Photos\2011-05-25 Shear Test Beam7N\P10408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3" r="3435" b="22384"/>
          <a:stretch/>
        </p:blipFill>
        <p:spPr bwMode="auto">
          <a:xfrm flipH="1">
            <a:off x="374904" y="1673016"/>
            <a:ext cx="4572000" cy="192253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Region B7N</a:t>
            </a:r>
            <a:endParaRPr lang="en-US" dirty="0"/>
          </a:p>
        </p:txBody>
      </p:sp>
      <p:sp>
        <p:nvSpPr>
          <p:cNvPr id="82" name="Down Arrow 81"/>
          <p:cNvSpPr/>
          <p:nvPr/>
        </p:nvSpPr>
        <p:spPr>
          <a:xfrm>
            <a:off x="4543425" y="1419225"/>
            <a:ext cx="228600" cy="3048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3" name="Down Arrow 82"/>
          <p:cNvSpPr/>
          <p:nvPr/>
        </p:nvSpPr>
        <p:spPr>
          <a:xfrm flipV="1">
            <a:off x="762000" y="3457572"/>
            <a:ext cx="228600" cy="3048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4" name="TextBox 20"/>
          <p:cNvSpPr txBox="1"/>
          <p:nvPr/>
        </p:nvSpPr>
        <p:spPr>
          <a:xfrm>
            <a:off x="560685" y="1981200"/>
            <a:ext cx="6857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B7N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638800" y="210312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web crushing</a:t>
            </a:r>
            <a:endParaRPr lang="en-US" sz="1400" dirty="0"/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5105400" y="2258568"/>
            <a:ext cx="5334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= 1.65</a:t>
                </a:r>
                <a:endParaRPr lang="en-US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329" y="5575220"/>
                <a:ext cx="1719530" cy="408623"/>
              </a:xfrm>
              <a:prstGeom prst="roundRect">
                <a:avLst/>
              </a:prstGeom>
              <a:blipFill rotWithShape="1">
                <a:blip r:embed="rId3"/>
                <a:stretch>
                  <a:fillRect t="-94286" b="-14714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03897" y="3976733"/>
            <a:ext cx="4843007" cy="2271727"/>
            <a:chOff x="103897" y="3976733"/>
            <a:chExt cx="4843007" cy="2271727"/>
          </a:xfrm>
        </p:grpSpPr>
        <p:sp>
          <p:nvSpPr>
            <p:cNvPr id="75" name="Rectangle 74"/>
            <p:cNvSpPr/>
            <p:nvPr/>
          </p:nvSpPr>
          <p:spPr>
            <a:xfrm>
              <a:off x="374904" y="3977640"/>
              <a:ext cx="4572000" cy="2002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-794221" y="4874851"/>
              <a:ext cx="201168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833" y="6033017"/>
              <a:ext cx="4562759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5" name="Freeform 42"/>
            <p:cNvSpPr>
              <a:spLocks/>
            </p:cNvSpPr>
            <p:nvPr/>
          </p:nvSpPr>
          <p:spPr bwMode="auto">
            <a:xfrm flipH="1">
              <a:off x="374904" y="3977640"/>
              <a:ext cx="4567189" cy="2002536"/>
            </a:xfrm>
            <a:custGeom>
              <a:avLst/>
              <a:gdLst>
                <a:gd name="T0" fmla="*/ 0 w 780"/>
                <a:gd name="T1" fmla="*/ 342 h 342"/>
                <a:gd name="T2" fmla="*/ 780 w 780"/>
                <a:gd name="T3" fmla="*/ 342 h 342"/>
                <a:gd name="T4" fmla="*/ 780 w 780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0" h="342">
                  <a:moveTo>
                    <a:pt x="0" y="342"/>
                  </a:moveTo>
                  <a:lnTo>
                    <a:pt x="780" y="342"/>
                  </a:lnTo>
                  <a:lnTo>
                    <a:pt x="7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74904" y="4674426"/>
              <a:ext cx="4561337" cy="257637"/>
              <a:chOff x="1327150" y="4902200"/>
              <a:chExt cx="1236663" cy="69850"/>
            </a:xfrm>
          </p:grpSpPr>
          <p:sp>
            <p:nvSpPr>
              <p:cNvPr id="28" name="Line 266"/>
              <p:cNvSpPr>
                <a:spLocks noChangeShapeType="1"/>
              </p:cNvSpPr>
              <p:nvPr/>
            </p:nvSpPr>
            <p:spPr bwMode="auto">
              <a:xfrm>
                <a:off x="1327150" y="4902200"/>
                <a:ext cx="97790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267"/>
              <p:cNvSpPr>
                <a:spLocks noChangeShapeType="1"/>
              </p:cNvSpPr>
              <p:nvPr/>
            </p:nvSpPr>
            <p:spPr bwMode="auto">
              <a:xfrm>
                <a:off x="2305050" y="4902200"/>
                <a:ext cx="0" cy="6985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268"/>
              <p:cNvSpPr>
                <a:spLocks noChangeShapeType="1"/>
              </p:cNvSpPr>
              <p:nvPr/>
            </p:nvSpPr>
            <p:spPr bwMode="auto">
              <a:xfrm>
                <a:off x="2305050" y="4972050"/>
                <a:ext cx="258763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1" name="Line 269"/>
          <p:cNvSpPr>
            <a:spLocks noChangeShapeType="1"/>
          </p:cNvSpPr>
          <p:nvPr/>
        </p:nvSpPr>
        <p:spPr bwMode="auto">
          <a:xfrm>
            <a:off x="374904" y="4194286"/>
            <a:ext cx="4561337" cy="117107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09184" y="5587066"/>
            <a:ext cx="4537583" cy="246221"/>
            <a:chOff x="409184" y="5587066"/>
            <a:chExt cx="4537583" cy="246221"/>
          </a:xfrm>
        </p:grpSpPr>
        <p:sp>
          <p:nvSpPr>
            <p:cNvPr id="33" name="TextBox 32"/>
            <p:cNvSpPr txBox="1"/>
            <p:nvPr/>
          </p:nvSpPr>
          <p:spPr>
            <a:xfrm>
              <a:off x="409184" y="5587066"/>
              <a:ext cx="357263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Gill Sans MT" pitchFamily="34" charset="0"/>
                </a:rPr>
                <a:t>[1.33]</a:t>
              </a:r>
              <a:endParaRPr lang="en-US" sz="1600" baseline="-25000" dirty="0">
                <a:latin typeface="Gill Sans MT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81813" y="5587066"/>
              <a:ext cx="96495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Gill Sans MT" pitchFamily="34" charset="0"/>
                </a:rPr>
                <a:t>[1.65]</a:t>
              </a:r>
              <a:endParaRPr lang="en-US" sz="1600" baseline="-25000" dirty="0">
                <a:latin typeface="Gill Sans M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29200" y="3977640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0" algn="l"/>
              </a:tabLst>
            </a:pPr>
            <a:r>
              <a:rPr lang="en-US" dirty="0" smtClean="0"/>
              <a:t>#4 R-bars spaced at 	4 in. for 8'-3"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	6 in. for </a:t>
            </a:r>
            <a:r>
              <a:rPr lang="en-US" dirty="0"/>
              <a:t>5</a:t>
            </a:r>
            <a:r>
              <a:rPr lang="en-US" dirty="0" smtClean="0"/>
              <a:t>'-1"</a:t>
            </a:r>
          </a:p>
          <a:p>
            <a:pPr>
              <a:tabLst>
                <a:tab pos="2286000" algn="l"/>
              </a:tabLst>
            </a:pPr>
            <a:r>
              <a:rPr lang="en-US" dirty="0" smtClean="0"/>
              <a:t>2-#5 L-bars </a:t>
            </a:r>
            <a:r>
              <a:rPr lang="en-US" dirty="0"/>
              <a:t>spaced </a:t>
            </a:r>
            <a:r>
              <a:rPr lang="en-US" dirty="0" smtClean="0"/>
              <a:t>at</a:t>
            </a:r>
            <a:r>
              <a:rPr lang="en-US" dirty="0"/>
              <a:t>	4 in. for 8'-3</a:t>
            </a:r>
            <a:r>
              <a:rPr lang="en-US" dirty="0" smtClean="0"/>
              <a:t>"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19235" y="2177606"/>
            <a:ext cx="3868208" cy="1278142"/>
            <a:chOff x="919235" y="2177606"/>
            <a:chExt cx="3868208" cy="1278142"/>
          </a:xfrm>
        </p:grpSpPr>
        <p:grpSp>
          <p:nvGrpSpPr>
            <p:cNvPr id="27" name="Group 26"/>
            <p:cNvGrpSpPr/>
            <p:nvPr/>
          </p:nvGrpSpPr>
          <p:grpSpPr>
            <a:xfrm flipH="1">
              <a:off x="919235" y="2177606"/>
              <a:ext cx="2801056" cy="1252362"/>
              <a:chOff x="2701925" y="2581275"/>
              <a:chExt cx="5041900" cy="2254250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4070350" y="3584575"/>
                <a:ext cx="1349375" cy="873125"/>
              </a:xfrm>
              <a:custGeom>
                <a:avLst/>
                <a:gdLst>
                  <a:gd name="connsiteX0" fmla="*/ 0 w 1349375"/>
                  <a:gd name="connsiteY0" fmla="*/ 0 h 873125"/>
                  <a:gd name="connsiteX1" fmla="*/ 136525 w 1349375"/>
                  <a:gd name="connsiteY1" fmla="*/ 88900 h 873125"/>
                  <a:gd name="connsiteX2" fmla="*/ 288925 w 1349375"/>
                  <a:gd name="connsiteY2" fmla="*/ 196850 h 873125"/>
                  <a:gd name="connsiteX3" fmla="*/ 409575 w 1349375"/>
                  <a:gd name="connsiteY3" fmla="*/ 260350 h 873125"/>
                  <a:gd name="connsiteX4" fmla="*/ 533400 w 1349375"/>
                  <a:gd name="connsiteY4" fmla="*/ 358775 h 873125"/>
                  <a:gd name="connsiteX5" fmla="*/ 654050 w 1349375"/>
                  <a:gd name="connsiteY5" fmla="*/ 425450 h 873125"/>
                  <a:gd name="connsiteX6" fmla="*/ 765175 w 1349375"/>
                  <a:gd name="connsiteY6" fmla="*/ 498475 h 873125"/>
                  <a:gd name="connsiteX7" fmla="*/ 869950 w 1349375"/>
                  <a:gd name="connsiteY7" fmla="*/ 581025 h 873125"/>
                  <a:gd name="connsiteX8" fmla="*/ 987425 w 1349375"/>
                  <a:gd name="connsiteY8" fmla="*/ 609600 h 873125"/>
                  <a:gd name="connsiteX9" fmla="*/ 1104900 w 1349375"/>
                  <a:gd name="connsiteY9" fmla="*/ 736600 h 873125"/>
                  <a:gd name="connsiteX10" fmla="*/ 1206500 w 1349375"/>
                  <a:gd name="connsiteY10" fmla="*/ 800100 h 873125"/>
                  <a:gd name="connsiteX11" fmla="*/ 1314450 w 1349375"/>
                  <a:gd name="connsiteY11" fmla="*/ 850900 h 873125"/>
                  <a:gd name="connsiteX12" fmla="*/ 1349375 w 1349375"/>
                  <a:gd name="connsiteY12" fmla="*/ 873125 h 873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9375" h="873125">
                    <a:moveTo>
                      <a:pt x="0" y="0"/>
                    </a:moveTo>
                    <a:lnTo>
                      <a:pt x="136525" y="88900"/>
                    </a:lnTo>
                    <a:lnTo>
                      <a:pt x="288925" y="196850"/>
                    </a:lnTo>
                    <a:lnTo>
                      <a:pt x="409575" y="260350"/>
                    </a:lnTo>
                    <a:lnTo>
                      <a:pt x="533400" y="358775"/>
                    </a:lnTo>
                    <a:lnTo>
                      <a:pt x="654050" y="425450"/>
                    </a:lnTo>
                    <a:lnTo>
                      <a:pt x="765175" y="498475"/>
                    </a:lnTo>
                    <a:lnTo>
                      <a:pt x="869950" y="581025"/>
                    </a:lnTo>
                    <a:lnTo>
                      <a:pt x="987425" y="609600"/>
                    </a:lnTo>
                    <a:lnTo>
                      <a:pt x="1104900" y="736600"/>
                    </a:lnTo>
                    <a:lnTo>
                      <a:pt x="1206500" y="800100"/>
                    </a:lnTo>
                    <a:lnTo>
                      <a:pt x="1314450" y="850900"/>
                    </a:lnTo>
                    <a:lnTo>
                      <a:pt x="1349375" y="8731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4213225" y="3559175"/>
                <a:ext cx="1704975" cy="892175"/>
              </a:xfrm>
              <a:custGeom>
                <a:avLst/>
                <a:gdLst>
                  <a:gd name="connsiteX0" fmla="*/ 0 w 1704975"/>
                  <a:gd name="connsiteY0" fmla="*/ 0 h 892175"/>
                  <a:gd name="connsiteX1" fmla="*/ 161925 w 1704975"/>
                  <a:gd name="connsiteY1" fmla="*/ 95250 h 892175"/>
                  <a:gd name="connsiteX2" fmla="*/ 307975 w 1704975"/>
                  <a:gd name="connsiteY2" fmla="*/ 193675 h 892175"/>
                  <a:gd name="connsiteX3" fmla="*/ 460375 w 1704975"/>
                  <a:gd name="connsiteY3" fmla="*/ 269875 h 892175"/>
                  <a:gd name="connsiteX4" fmla="*/ 587375 w 1704975"/>
                  <a:gd name="connsiteY4" fmla="*/ 342900 h 892175"/>
                  <a:gd name="connsiteX5" fmla="*/ 727075 w 1704975"/>
                  <a:gd name="connsiteY5" fmla="*/ 428625 h 892175"/>
                  <a:gd name="connsiteX6" fmla="*/ 866775 w 1704975"/>
                  <a:gd name="connsiteY6" fmla="*/ 469900 h 892175"/>
                  <a:gd name="connsiteX7" fmla="*/ 1016000 w 1704975"/>
                  <a:gd name="connsiteY7" fmla="*/ 514350 h 892175"/>
                  <a:gd name="connsiteX8" fmla="*/ 1165225 w 1704975"/>
                  <a:gd name="connsiteY8" fmla="*/ 574675 h 892175"/>
                  <a:gd name="connsiteX9" fmla="*/ 1355725 w 1704975"/>
                  <a:gd name="connsiteY9" fmla="*/ 682625 h 892175"/>
                  <a:gd name="connsiteX10" fmla="*/ 1457325 w 1704975"/>
                  <a:gd name="connsiteY10" fmla="*/ 742950 h 892175"/>
                  <a:gd name="connsiteX11" fmla="*/ 1543050 w 1704975"/>
                  <a:gd name="connsiteY11" fmla="*/ 796925 h 892175"/>
                  <a:gd name="connsiteX12" fmla="*/ 1704975 w 1704975"/>
                  <a:gd name="connsiteY12" fmla="*/ 892175 h 89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04975" h="892175">
                    <a:moveTo>
                      <a:pt x="0" y="0"/>
                    </a:moveTo>
                    <a:lnTo>
                      <a:pt x="161925" y="95250"/>
                    </a:lnTo>
                    <a:lnTo>
                      <a:pt x="307975" y="193675"/>
                    </a:lnTo>
                    <a:lnTo>
                      <a:pt x="460375" y="269875"/>
                    </a:lnTo>
                    <a:lnTo>
                      <a:pt x="587375" y="342900"/>
                    </a:lnTo>
                    <a:lnTo>
                      <a:pt x="727075" y="428625"/>
                    </a:lnTo>
                    <a:lnTo>
                      <a:pt x="866775" y="469900"/>
                    </a:lnTo>
                    <a:lnTo>
                      <a:pt x="1016000" y="514350"/>
                    </a:lnTo>
                    <a:lnTo>
                      <a:pt x="1165225" y="574675"/>
                    </a:lnTo>
                    <a:lnTo>
                      <a:pt x="1355725" y="682625"/>
                    </a:lnTo>
                    <a:lnTo>
                      <a:pt x="1457325" y="742950"/>
                    </a:lnTo>
                    <a:lnTo>
                      <a:pt x="1543050" y="796925"/>
                    </a:lnTo>
                    <a:lnTo>
                      <a:pt x="1704975" y="8921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4000500" y="3606800"/>
                <a:ext cx="1149350" cy="838200"/>
              </a:xfrm>
              <a:custGeom>
                <a:avLst/>
                <a:gdLst>
                  <a:gd name="connsiteX0" fmla="*/ 0 w 1149350"/>
                  <a:gd name="connsiteY0" fmla="*/ 0 h 838200"/>
                  <a:gd name="connsiteX1" fmla="*/ 0 w 1149350"/>
                  <a:gd name="connsiteY1" fmla="*/ 0 h 838200"/>
                  <a:gd name="connsiteX2" fmla="*/ 22225 w 1149350"/>
                  <a:gd name="connsiteY2" fmla="*/ 79375 h 838200"/>
                  <a:gd name="connsiteX3" fmla="*/ 69850 w 1149350"/>
                  <a:gd name="connsiteY3" fmla="*/ 155575 h 838200"/>
                  <a:gd name="connsiteX4" fmla="*/ 139700 w 1149350"/>
                  <a:gd name="connsiteY4" fmla="*/ 206375 h 838200"/>
                  <a:gd name="connsiteX5" fmla="*/ 193675 w 1149350"/>
                  <a:gd name="connsiteY5" fmla="*/ 266700 h 838200"/>
                  <a:gd name="connsiteX6" fmla="*/ 346075 w 1149350"/>
                  <a:gd name="connsiteY6" fmla="*/ 342900 h 838200"/>
                  <a:gd name="connsiteX7" fmla="*/ 473075 w 1149350"/>
                  <a:gd name="connsiteY7" fmla="*/ 365125 h 838200"/>
                  <a:gd name="connsiteX8" fmla="*/ 612775 w 1149350"/>
                  <a:gd name="connsiteY8" fmla="*/ 409575 h 838200"/>
                  <a:gd name="connsiteX9" fmla="*/ 688975 w 1149350"/>
                  <a:gd name="connsiteY9" fmla="*/ 492125 h 838200"/>
                  <a:gd name="connsiteX10" fmla="*/ 765175 w 1149350"/>
                  <a:gd name="connsiteY10" fmla="*/ 542925 h 838200"/>
                  <a:gd name="connsiteX11" fmla="*/ 809625 w 1149350"/>
                  <a:gd name="connsiteY11" fmla="*/ 612775 h 838200"/>
                  <a:gd name="connsiteX12" fmla="*/ 885825 w 1149350"/>
                  <a:gd name="connsiteY12" fmla="*/ 679450 h 838200"/>
                  <a:gd name="connsiteX13" fmla="*/ 971550 w 1149350"/>
                  <a:gd name="connsiteY13" fmla="*/ 749300 h 838200"/>
                  <a:gd name="connsiteX14" fmla="*/ 1041400 w 1149350"/>
                  <a:gd name="connsiteY14" fmla="*/ 790575 h 838200"/>
                  <a:gd name="connsiteX15" fmla="*/ 1069975 w 1149350"/>
                  <a:gd name="connsiteY15" fmla="*/ 800100 h 838200"/>
                  <a:gd name="connsiteX16" fmla="*/ 1136650 w 1149350"/>
                  <a:gd name="connsiteY16" fmla="*/ 838200 h 838200"/>
                  <a:gd name="connsiteX17" fmla="*/ 1149350 w 1149350"/>
                  <a:gd name="connsiteY17" fmla="*/ 838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9350" h="838200">
                    <a:moveTo>
                      <a:pt x="0" y="0"/>
                    </a:moveTo>
                    <a:lnTo>
                      <a:pt x="0" y="0"/>
                    </a:lnTo>
                    <a:lnTo>
                      <a:pt x="22225" y="79375"/>
                    </a:lnTo>
                    <a:lnTo>
                      <a:pt x="69850" y="155575"/>
                    </a:lnTo>
                    <a:lnTo>
                      <a:pt x="139700" y="206375"/>
                    </a:lnTo>
                    <a:lnTo>
                      <a:pt x="193675" y="266700"/>
                    </a:lnTo>
                    <a:lnTo>
                      <a:pt x="346075" y="342900"/>
                    </a:lnTo>
                    <a:lnTo>
                      <a:pt x="473075" y="365125"/>
                    </a:lnTo>
                    <a:lnTo>
                      <a:pt x="612775" y="409575"/>
                    </a:lnTo>
                    <a:lnTo>
                      <a:pt x="688975" y="492125"/>
                    </a:lnTo>
                    <a:lnTo>
                      <a:pt x="765175" y="542925"/>
                    </a:lnTo>
                    <a:lnTo>
                      <a:pt x="809625" y="612775"/>
                    </a:lnTo>
                    <a:lnTo>
                      <a:pt x="885825" y="679450"/>
                    </a:lnTo>
                    <a:lnTo>
                      <a:pt x="971550" y="749300"/>
                    </a:lnTo>
                    <a:lnTo>
                      <a:pt x="1041400" y="790575"/>
                    </a:lnTo>
                    <a:lnTo>
                      <a:pt x="1069975" y="800100"/>
                    </a:lnTo>
                    <a:lnTo>
                      <a:pt x="1136650" y="838200"/>
                    </a:lnTo>
                    <a:lnTo>
                      <a:pt x="1149350" y="8382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2701925" y="3457575"/>
                <a:ext cx="1270000" cy="615950"/>
              </a:xfrm>
              <a:custGeom>
                <a:avLst/>
                <a:gdLst>
                  <a:gd name="connsiteX0" fmla="*/ 0 w 1270000"/>
                  <a:gd name="connsiteY0" fmla="*/ 0 h 615950"/>
                  <a:gd name="connsiteX1" fmla="*/ 60325 w 1270000"/>
                  <a:gd name="connsiteY1" fmla="*/ 66675 h 615950"/>
                  <a:gd name="connsiteX2" fmla="*/ 165100 w 1270000"/>
                  <a:gd name="connsiteY2" fmla="*/ 127000 h 615950"/>
                  <a:gd name="connsiteX3" fmla="*/ 320675 w 1270000"/>
                  <a:gd name="connsiteY3" fmla="*/ 158750 h 615950"/>
                  <a:gd name="connsiteX4" fmla="*/ 485775 w 1270000"/>
                  <a:gd name="connsiteY4" fmla="*/ 165100 h 615950"/>
                  <a:gd name="connsiteX5" fmla="*/ 676275 w 1270000"/>
                  <a:gd name="connsiteY5" fmla="*/ 311150 h 615950"/>
                  <a:gd name="connsiteX6" fmla="*/ 854075 w 1270000"/>
                  <a:gd name="connsiteY6" fmla="*/ 396875 h 615950"/>
                  <a:gd name="connsiteX7" fmla="*/ 987425 w 1270000"/>
                  <a:gd name="connsiteY7" fmla="*/ 473075 h 615950"/>
                  <a:gd name="connsiteX8" fmla="*/ 1092200 w 1270000"/>
                  <a:gd name="connsiteY8" fmla="*/ 517525 h 615950"/>
                  <a:gd name="connsiteX9" fmla="*/ 1193800 w 1270000"/>
                  <a:gd name="connsiteY9" fmla="*/ 581025 h 615950"/>
                  <a:gd name="connsiteX10" fmla="*/ 1270000 w 1270000"/>
                  <a:gd name="connsiteY10" fmla="*/ 615950 h 61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0000" h="615950">
                    <a:moveTo>
                      <a:pt x="0" y="0"/>
                    </a:moveTo>
                    <a:lnTo>
                      <a:pt x="60325" y="66675"/>
                    </a:lnTo>
                    <a:lnTo>
                      <a:pt x="165100" y="127000"/>
                    </a:lnTo>
                    <a:lnTo>
                      <a:pt x="320675" y="158750"/>
                    </a:lnTo>
                    <a:lnTo>
                      <a:pt x="485775" y="165100"/>
                    </a:lnTo>
                    <a:lnTo>
                      <a:pt x="676275" y="311150"/>
                    </a:lnTo>
                    <a:lnTo>
                      <a:pt x="854075" y="396875"/>
                    </a:lnTo>
                    <a:lnTo>
                      <a:pt x="987425" y="473075"/>
                    </a:lnTo>
                    <a:lnTo>
                      <a:pt x="1092200" y="517525"/>
                    </a:lnTo>
                    <a:lnTo>
                      <a:pt x="1193800" y="581025"/>
                    </a:lnTo>
                    <a:lnTo>
                      <a:pt x="1270000" y="61595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3740150" y="3810000"/>
                <a:ext cx="457200" cy="288925"/>
              </a:xfrm>
              <a:custGeom>
                <a:avLst/>
                <a:gdLst>
                  <a:gd name="connsiteX0" fmla="*/ 0 w 457200"/>
                  <a:gd name="connsiteY0" fmla="*/ 0 h 288925"/>
                  <a:gd name="connsiteX1" fmla="*/ 209550 w 457200"/>
                  <a:gd name="connsiteY1" fmla="*/ 117475 h 288925"/>
                  <a:gd name="connsiteX2" fmla="*/ 349250 w 457200"/>
                  <a:gd name="connsiteY2" fmla="*/ 215900 h 288925"/>
                  <a:gd name="connsiteX3" fmla="*/ 457200 w 457200"/>
                  <a:gd name="connsiteY3" fmla="*/ 288925 h 28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288925">
                    <a:moveTo>
                      <a:pt x="0" y="0"/>
                    </a:moveTo>
                    <a:lnTo>
                      <a:pt x="209550" y="117475"/>
                    </a:lnTo>
                    <a:lnTo>
                      <a:pt x="349250" y="215900"/>
                    </a:lnTo>
                    <a:lnTo>
                      <a:pt x="457200" y="2889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4159250" y="3838575"/>
                <a:ext cx="174625" cy="431800"/>
              </a:xfrm>
              <a:custGeom>
                <a:avLst/>
                <a:gdLst>
                  <a:gd name="connsiteX0" fmla="*/ 0 w 174625"/>
                  <a:gd name="connsiteY0" fmla="*/ 0 h 431800"/>
                  <a:gd name="connsiteX1" fmla="*/ 34925 w 174625"/>
                  <a:gd name="connsiteY1" fmla="*/ 79375 h 431800"/>
                  <a:gd name="connsiteX2" fmla="*/ 79375 w 174625"/>
                  <a:gd name="connsiteY2" fmla="*/ 133350 h 431800"/>
                  <a:gd name="connsiteX3" fmla="*/ 92075 w 174625"/>
                  <a:gd name="connsiteY3" fmla="*/ 200025 h 431800"/>
                  <a:gd name="connsiteX4" fmla="*/ 111125 w 174625"/>
                  <a:gd name="connsiteY4" fmla="*/ 273050 h 431800"/>
                  <a:gd name="connsiteX5" fmla="*/ 117475 w 174625"/>
                  <a:gd name="connsiteY5" fmla="*/ 339725 h 431800"/>
                  <a:gd name="connsiteX6" fmla="*/ 152400 w 174625"/>
                  <a:gd name="connsiteY6" fmla="*/ 403225 h 431800"/>
                  <a:gd name="connsiteX7" fmla="*/ 174625 w 174625"/>
                  <a:gd name="connsiteY7" fmla="*/ 431800 h 43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625" h="431800">
                    <a:moveTo>
                      <a:pt x="0" y="0"/>
                    </a:moveTo>
                    <a:lnTo>
                      <a:pt x="34925" y="79375"/>
                    </a:lnTo>
                    <a:lnTo>
                      <a:pt x="79375" y="133350"/>
                    </a:lnTo>
                    <a:lnTo>
                      <a:pt x="92075" y="200025"/>
                    </a:lnTo>
                    <a:lnTo>
                      <a:pt x="111125" y="273050"/>
                    </a:lnTo>
                    <a:lnTo>
                      <a:pt x="117475" y="339725"/>
                    </a:lnTo>
                    <a:lnTo>
                      <a:pt x="152400" y="403225"/>
                    </a:lnTo>
                    <a:lnTo>
                      <a:pt x="174625" y="4318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2755900" y="3660775"/>
                <a:ext cx="1060450" cy="784225"/>
              </a:xfrm>
              <a:custGeom>
                <a:avLst/>
                <a:gdLst>
                  <a:gd name="connsiteX0" fmla="*/ 0 w 1060450"/>
                  <a:gd name="connsiteY0" fmla="*/ 0 h 784225"/>
                  <a:gd name="connsiteX1" fmla="*/ 161925 w 1060450"/>
                  <a:gd name="connsiteY1" fmla="*/ 117475 h 784225"/>
                  <a:gd name="connsiteX2" fmla="*/ 260350 w 1060450"/>
                  <a:gd name="connsiteY2" fmla="*/ 193675 h 784225"/>
                  <a:gd name="connsiteX3" fmla="*/ 387350 w 1060450"/>
                  <a:gd name="connsiteY3" fmla="*/ 247650 h 784225"/>
                  <a:gd name="connsiteX4" fmla="*/ 498475 w 1060450"/>
                  <a:gd name="connsiteY4" fmla="*/ 352425 h 784225"/>
                  <a:gd name="connsiteX5" fmla="*/ 523875 w 1060450"/>
                  <a:gd name="connsiteY5" fmla="*/ 371475 h 784225"/>
                  <a:gd name="connsiteX6" fmla="*/ 593725 w 1060450"/>
                  <a:gd name="connsiteY6" fmla="*/ 425450 h 784225"/>
                  <a:gd name="connsiteX7" fmla="*/ 711200 w 1060450"/>
                  <a:gd name="connsiteY7" fmla="*/ 498475 h 784225"/>
                  <a:gd name="connsiteX8" fmla="*/ 809625 w 1060450"/>
                  <a:gd name="connsiteY8" fmla="*/ 587375 h 784225"/>
                  <a:gd name="connsiteX9" fmla="*/ 885825 w 1060450"/>
                  <a:gd name="connsiteY9" fmla="*/ 660400 h 784225"/>
                  <a:gd name="connsiteX10" fmla="*/ 981075 w 1060450"/>
                  <a:gd name="connsiteY10" fmla="*/ 733425 h 784225"/>
                  <a:gd name="connsiteX11" fmla="*/ 1060450 w 1060450"/>
                  <a:gd name="connsiteY11" fmla="*/ 784225 h 7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60450" h="784225">
                    <a:moveTo>
                      <a:pt x="0" y="0"/>
                    </a:moveTo>
                    <a:lnTo>
                      <a:pt x="161925" y="117475"/>
                    </a:lnTo>
                    <a:lnTo>
                      <a:pt x="260350" y="193675"/>
                    </a:lnTo>
                    <a:lnTo>
                      <a:pt x="387350" y="247650"/>
                    </a:lnTo>
                    <a:lnTo>
                      <a:pt x="498475" y="352425"/>
                    </a:lnTo>
                    <a:cubicBezTo>
                      <a:pt x="521504" y="372164"/>
                      <a:pt x="510943" y="371475"/>
                      <a:pt x="523875" y="371475"/>
                    </a:cubicBezTo>
                    <a:lnTo>
                      <a:pt x="593725" y="425450"/>
                    </a:lnTo>
                    <a:lnTo>
                      <a:pt x="711200" y="498475"/>
                    </a:lnTo>
                    <a:lnTo>
                      <a:pt x="809625" y="587375"/>
                    </a:lnTo>
                    <a:lnTo>
                      <a:pt x="885825" y="660400"/>
                    </a:lnTo>
                    <a:lnTo>
                      <a:pt x="981075" y="733425"/>
                    </a:lnTo>
                    <a:lnTo>
                      <a:pt x="1060450" y="7842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3413125" y="3889375"/>
                <a:ext cx="514350" cy="323850"/>
              </a:xfrm>
              <a:custGeom>
                <a:avLst/>
                <a:gdLst>
                  <a:gd name="connsiteX0" fmla="*/ 0 w 514350"/>
                  <a:gd name="connsiteY0" fmla="*/ 0 h 323850"/>
                  <a:gd name="connsiteX1" fmla="*/ 82550 w 514350"/>
                  <a:gd name="connsiteY1" fmla="*/ 79375 h 323850"/>
                  <a:gd name="connsiteX2" fmla="*/ 161925 w 514350"/>
                  <a:gd name="connsiteY2" fmla="*/ 142875 h 323850"/>
                  <a:gd name="connsiteX3" fmla="*/ 257175 w 514350"/>
                  <a:gd name="connsiteY3" fmla="*/ 209550 h 323850"/>
                  <a:gd name="connsiteX4" fmla="*/ 368300 w 514350"/>
                  <a:gd name="connsiteY4" fmla="*/ 266700 h 323850"/>
                  <a:gd name="connsiteX5" fmla="*/ 431800 w 514350"/>
                  <a:gd name="connsiteY5" fmla="*/ 298450 h 323850"/>
                  <a:gd name="connsiteX6" fmla="*/ 514350 w 514350"/>
                  <a:gd name="connsiteY6" fmla="*/ 32385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350" h="323850">
                    <a:moveTo>
                      <a:pt x="0" y="0"/>
                    </a:moveTo>
                    <a:lnTo>
                      <a:pt x="82550" y="79375"/>
                    </a:lnTo>
                    <a:lnTo>
                      <a:pt x="161925" y="142875"/>
                    </a:lnTo>
                    <a:lnTo>
                      <a:pt x="257175" y="209550"/>
                    </a:lnTo>
                    <a:lnTo>
                      <a:pt x="368300" y="266700"/>
                    </a:lnTo>
                    <a:lnTo>
                      <a:pt x="431800" y="298450"/>
                    </a:lnTo>
                    <a:lnTo>
                      <a:pt x="514350" y="32385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3025775" y="2705100"/>
                <a:ext cx="676275" cy="358775"/>
              </a:xfrm>
              <a:custGeom>
                <a:avLst/>
                <a:gdLst>
                  <a:gd name="connsiteX0" fmla="*/ 0 w 676275"/>
                  <a:gd name="connsiteY0" fmla="*/ 0 h 358775"/>
                  <a:gd name="connsiteX1" fmla="*/ 184150 w 676275"/>
                  <a:gd name="connsiteY1" fmla="*/ 111125 h 358775"/>
                  <a:gd name="connsiteX2" fmla="*/ 333375 w 676275"/>
                  <a:gd name="connsiteY2" fmla="*/ 193675 h 358775"/>
                  <a:gd name="connsiteX3" fmla="*/ 488950 w 676275"/>
                  <a:gd name="connsiteY3" fmla="*/ 273050 h 358775"/>
                  <a:gd name="connsiteX4" fmla="*/ 615950 w 676275"/>
                  <a:gd name="connsiteY4" fmla="*/ 323850 h 358775"/>
                  <a:gd name="connsiteX5" fmla="*/ 676275 w 676275"/>
                  <a:gd name="connsiteY5" fmla="*/ 358775 h 35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358775">
                    <a:moveTo>
                      <a:pt x="0" y="0"/>
                    </a:moveTo>
                    <a:lnTo>
                      <a:pt x="184150" y="111125"/>
                    </a:lnTo>
                    <a:lnTo>
                      <a:pt x="333375" y="193675"/>
                    </a:lnTo>
                    <a:lnTo>
                      <a:pt x="488950" y="273050"/>
                    </a:lnTo>
                    <a:lnTo>
                      <a:pt x="615950" y="323850"/>
                    </a:lnTo>
                    <a:lnTo>
                      <a:pt x="676275" y="3587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314700" y="2613025"/>
                <a:ext cx="685800" cy="498475"/>
              </a:xfrm>
              <a:custGeom>
                <a:avLst/>
                <a:gdLst>
                  <a:gd name="connsiteX0" fmla="*/ 0 w 685800"/>
                  <a:gd name="connsiteY0" fmla="*/ 0 h 498475"/>
                  <a:gd name="connsiteX1" fmla="*/ 180975 w 685800"/>
                  <a:gd name="connsiteY1" fmla="*/ 123825 h 498475"/>
                  <a:gd name="connsiteX2" fmla="*/ 314325 w 685800"/>
                  <a:gd name="connsiteY2" fmla="*/ 244475 h 498475"/>
                  <a:gd name="connsiteX3" fmla="*/ 441325 w 685800"/>
                  <a:gd name="connsiteY3" fmla="*/ 323850 h 498475"/>
                  <a:gd name="connsiteX4" fmla="*/ 501650 w 685800"/>
                  <a:gd name="connsiteY4" fmla="*/ 377825 h 498475"/>
                  <a:gd name="connsiteX5" fmla="*/ 619125 w 685800"/>
                  <a:gd name="connsiteY5" fmla="*/ 460375 h 498475"/>
                  <a:gd name="connsiteX6" fmla="*/ 685800 w 685800"/>
                  <a:gd name="connsiteY6" fmla="*/ 498475 h 49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800" h="498475">
                    <a:moveTo>
                      <a:pt x="0" y="0"/>
                    </a:moveTo>
                    <a:lnTo>
                      <a:pt x="180975" y="123825"/>
                    </a:lnTo>
                    <a:lnTo>
                      <a:pt x="314325" y="244475"/>
                    </a:lnTo>
                    <a:lnTo>
                      <a:pt x="441325" y="323850"/>
                    </a:lnTo>
                    <a:lnTo>
                      <a:pt x="501650" y="377825"/>
                    </a:lnTo>
                    <a:lnTo>
                      <a:pt x="619125" y="460375"/>
                    </a:lnTo>
                    <a:lnTo>
                      <a:pt x="685800" y="4984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3543300" y="2609850"/>
                <a:ext cx="1117600" cy="517525"/>
              </a:xfrm>
              <a:custGeom>
                <a:avLst/>
                <a:gdLst>
                  <a:gd name="connsiteX0" fmla="*/ 0 w 1117600"/>
                  <a:gd name="connsiteY0" fmla="*/ 0 h 517525"/>
                  <a:gd name="connsiteX1" fmla="*/ 133350 w 1117600"/>
                  <a:gd name="connsiteY1" fmla="*/ 107950 h 517525"/>
                  <a:gd name="connsiteX2" fmla="*/ 358775 w 1117600"/>
                  <a:gd name="connsiteY2" fmla="*/ 177800 h 517525"/>
                  <a:gd name="connsiteX3" fmla="*/ 492125 w 1117600"/>
                  <a:gd name="connsiteY3" fmla="*/ 247650 h 517525"/>
                  <a:gd name="connsiteX4" fmla="*/ 600075 w 1117600"/>
                  <a:gd name="connsiteY4" fmla="*/ 323850 h 517525"/>
                  <a:gd name="connsiteX5" fmla="*/ 711200 w 1117600"/>
                  <a:gd name="connsiteY5" fmla="*/ 374650 h 517525"/>
                  <a:gd name="connsiteX6" fmla="*/ 904875 w 1117600"/>
                  <a:gd name="connsiteY6" fmla="*/ 469900 h 517525"/>
                  <a:gd name="connsiteX7" fmla="*/ 1025525 w 1117600"/>
                  <a:gd name="connsiteY7" fmla="*/ 508000 h 517525"/>
                  <a:gd name="connsiteX8" fmla="*/ 1117600 w 1117600"/>
                  <a:gd name="connsiteY8" fmla="*/ 517525 h 51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7600" h="517525">
                    <a:moveTo>
                      <a:pt x="0" y="0"/>
                    </a:moveTo>
                    <a:lnTo>
                      <a:pt x="133350" y="107950"/>
                    </a:lnTo>
                    <a:lnTo>
                      <a:pt x="358775" y="177800"/>
                    </a:lnTo>
                    <a:lnTo>
                      <a:pt x="492125" y="247650"/>
                    </a:lnTo>
                    <a:lnTo>
                      <a:pt x="600075" y="323850"/>
                    </a:lnTo>
                    <a:lnTo>
                      <a:pt x="711200" y="374650"/>
                    </a:lnTo>
                    <a:lnTo>
                      <a:pt x="904875" y="469900"/>
                    </a:lnTo>
                    <a:lnTo>
                      <a:pt x="1025525" y="508000"/>
                    </a:lnTo>
                    <a:lnTo>
                      <a:pt x="1117600" y="5175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4067175" y="3016250"/>
                <a:ext cx="514350" cy="111125"/>
              </a:xfrm>
              <a:custGeom>
                <a:avLst/>
                <a:gdLst>
                  <a:gd name="connsiteX0" fmla="*/ 0 w 514350"/>
                  <a:gd name="connsiteY0" fmla="*/ 0 h 111125"/>
                  <a:gd name="connsiteX1" fmla="*/ 146050 w 514350"/>
                  <a:gd name="connsiteY1" fmla="*/ 47625 h 111125"/>
                  <a:gd name="connsiteX2" fmla="*/ 298450 w 514350"/>
                  <a:gd name="connsiteY2" fmla="*/ 92075 h 111125"/>
                  <a:gd name="connsiteX3" fmla="*/ 415925 w 514350"/>
                  <a:gd name="connsiteY3" fmla="*/ 92075 h 111125"/>
                  <a:gd name="connsiteX4" fmla="*/ 514350 w 514350"/>
                  <a:gd name="connsiteY4" fmla="*/ 111125 h 11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350" h="111125">
                    <a:moveTo>
                      <a:pt x="0" y="0"/>
                    </a:moveTo>
                    <a:lnTo>
                      <a:pt x="146050" y="47625"/>
                    </a:lnTo>
                    <a:lnTo>
                      <a:pt x="298450" y="92075"/>
                    </a:lnTo>
                    <a:lnTo>
                      <a:pt x="415925" y="92075"/>
                    </a:lnTo>
                    <a:lnTo>
                      <a:pt x="514350" y="1111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3905250" y="2597150"/>
                <a:ext cx="920750" cy="492125"/>
              </a:xfrm>
              <a:custGeom>
                <a:avLst/>
                <a:gdLst>
                  <a:gd name="connsiteX0" fmla="*/ 0 w 920750"/>
                  <a:gd name="connsiteY0" fmla="*/ 0 h 492125"/>
                  <a:gd name="connsiteX1" fmla="*/ 187325 w 920750"/>
                  <a:gd name="connsiteY1" fmla="*/ 130175 h 492125"/>
                  <a:gd name="connsiteX2" fmla="*/ 361950 w 920750"/>
                  <a:gd name="connsiteY2" fmla="*/ 212725 h 492125"/>
                  <a:gd name="connsiteX3" fmla="*/ 488950 w 920750"/>
                  <a:gd name="connsiteY3" fmla="*/ 276225 h 492125"/>
                  <a:gd name="connsiteX4" fmla="*/ 609600 w 920750"/>
                  <a:gd name="connsiteY4" fmla="*/ 355600 h 492125"/>
                  <a:gd name="connsiteX5" fmla="*/ 733425 w 920750"/>
                  <a:gd name="connsiteY5" fmla="*/ 415925 h 492125"/>
                  <a:gd name="connsiteX6" fmla="*/ 825500 w 920750"/>
                  <a:gd name="connsiteY6" fmla="*/ 454025 h 492125"/>
                  <a:gd name="connsiteX7" fmla="*/ 920750 w 920750"/>
                  <a:gd name="connsiteY7" fmla="*/ 492125 h 49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0750" h="492125">
                    <a:moveTo>
                      <a:pt x="0" y="0"/>
                    </a:moveTo>
                    <a:lnTo>
                      <a:pt x="187325" y="130175"/>
                    </a:lnTo>
                    <a:lnTo>
                      <a:pt x="361950" y="212725"/>
                    </a:lnTo>
                    <a:lnTo>
                      <a:pt x="488950" y="276225"/>
                    </a:lnTo>
                    <a:lnTo>
                      <a:pt x="609600" y="355600"/>
                    </a:lnTo>
                    <a:lnTo>
                      <a:pt x="733425" y="415925"/>
                    </a:lnTo>
                    <a:lnTo>
                      <a:pt x="825500" y="454025"/>
                    </a:lnTo>
                    <a:lnTo>
                      <a:pt x="920750" y="4921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4467225" y="2641600"/>
                <a:ext cx="377825" cy="266700"/>
              </a:xfrm>
              <a:custGeom>
                <a:avLst/>
                <a:gdLst>
                  <a:gd name="connsiteX0" fmla="*/ 0 w 377825"/>
                  <a:gd name="connsiteY0" fmla="*/ 0 h 266700"/>
                  <a:gd name="connsiteX1" fmla="*/ 120650 w 377825"/>
                  <a:gd name="connsiteY1" fmla="*/ 92075 h 266700"/>
                  <a:gd name="connsiteX2" fmla="*/ 273050 w 377825"/>
                  <a:gd name="connsiteY2" fmla="*/ 165100 h 266700"/>
                  <a:gd name="connsiteX3" fmla="*/ 330200 w 377825"/>
                  <a:gd name="connsiteY3" fmla="*/ 234950 h 266700"/>
                  <a:gd name="connsiteX4" fmla="*/ 377825 w 377825"/>
                  <a:gd name="connsiteY4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25" h="266700">
                    <a:moveTo>
                      <a:pt x="0" y="0"/>
                    </a:moveTo>
                    <a:lnTo>
                      <a:pt x="120650" y="92075"/>
                    </a:lnTo>
                    <a:lnTo>
                      <a:pt x="273050" y="165100"/>
                    </a:lnTo>
                    <a:lnTo>
                      <a:pt x="330200" y="234950"/>
                    </a:lnTo>
                    <a:lnTo>
                      <a:pt x="377825" y="2667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4673600" y="2581275"/>
                <a:ext cx="247650" cy="98425"/>
              </a:xfrm>
              <a:custGeom>
                <a:avLst/>
                <a:gdLst>
                  <a:gd name="connsiteX0" fmla="*/ 0 w 247650"/>
                  <a:gd name="connsiteY0" fmla="*/ 0 h 98425"/>
                  <a:gd name="connsiteX1" fmla="*/ 152400 w 247650"/>
                  <a:gd name="connsiteY1" fmla="*/ 98425 h 98425"/>
                  <a:gd name="connsiteX2" fmla="*/ 247650 w 247650"/>
                  <a:gd name="connsiteY2" fmla="*/ 98425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50" h="98425">
                    <a:moveTo>
                      <a:pt x="0" y="0"/>
                    </a:moveTo>
                    <a:lnTo>
                      <a:pt x="152400" y="98425"/>
                    </a:lnTo>
                    <a:lnTo>
                      <a:pt x="247650" y="984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4845050" y="2606675"/>
                <a:ext cx="320675" cy="92075"/>
              </a:xfrm>
              <a:custGeom>
                <a:avLst/>
                <a:gdLst>
                  <a:gd name="connsiteX0" fmla="*/ 0 w 320675"/>
                  <a:gd name="connsiteY0" fmla="*/ 0 h 92075"/>
                  <a:gd name="connsiteX1" fmla="*/ 152400 w 320675"/>
                  <a:gd name="connsiteY1" fmla="*/ 63500 h 92075"/>
                  <a:gd name="connsiteX2" fmla="*/ 260350 w 320675"/>
                  <a:gd name="connsiteY2" fmla="*/ 92075 h 92075"/>
                  <a:gd name="connsiteX3" fmla="*/ 320675 w 320675"/>
                  <a:gd name="connsiteY3" fmla="*/ 92075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675" h="92075">
                    <a:moveTo>
                      <a:pt x="0" y="0"/>
                    </a:moveTo>
                    <a:lnTo>
                      <a:pt x="152400" y="63500"/>
                    </a:lnTo>
                    <a:lnTo>
                      <a:pt x="260350" y="92075"/>
                    </a:lnTo>
                    <a:lnTo>
                      <a:pt x="320675" y="920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5768975" y="3048000"/>
                <a:ext cx="1371600" cy="990600"/>
              </a:xfrm>
              <a:custGeom>
                <a:avLst/>
                <a:gdLst>
                  <a:gd name="connsiteX0" fmla="*/ 0 w 1371600"/>
                  <a:gd name="connsiteY0" fmla="*/ 0 h 990600"/>
                  <a:gd name="connsiteX1" fmla="*/ 196850 w 1371600"/>
                  <a:gd name="connsiteY1" fmla="*/ 114300 h 990600"/>
                  <a:gd name="connsiteX2" fmla="*/ 412750 w 1371600"/>
                  <a:gd name="connsiteY2" fmla="*/ 225425 h 990600"/>
                  <a:gd name="connsiteX3" fmla="*/ 514350 w 1371600"/>
                  <a:gd name="connsiteY3" fmla="*/ 314325 h 990600"/>
                  <a:gd name="connsiteX4" fmla="*/ 644525 w 1371600"/>
                  <a:gd name="connsiteY4" fmla="*/ 425450 h 990600"/>
                  <a:gd name="connsiteX5" fmla="*/ 787400 w 1371600"/>
                  <a:gd name="connsiteY5" fmla="*/ 533400 h 990600"/>
                  <a:gd name="connsiteX6" fmla="*/ 847725 w 1371600"/>
                  <a:gd name="connsiteY6" fmla="*/ 581025 h 990600"/>
                  <a:gd name="connsiteX7" fmla="*/ 974725 w 1371600"/>
                  <a:gd name="connsiteY7" fmla="*/ 663575 h 990600"/>
                  <a:gd name="connsiteX8" fmla="*/ 1104900 w 1371600"/>
                  <a:gd name="connsiteY8" fmla="*/ 762000 h 990600"/>
                  <a:gd name="connsiteX9" fmla="*/ 1206500 w 1371600"/>
                  <a:gd name="connsiteY9" fmla="*/ 822325 h 990600"/>
                  <a:gd name="connsiteX10" fmla="*/ 1263650 w 1371600"/>
                  <a:gd name="connsiteY10" fmla="*/ 898525 h 990600"/>
                  <a:gd name="connsiteX11" fmla="*/ 1371600 w 1371600"/>
                  <a:gd name="connsiteY11" fmla="*/ 990600 h 99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600" h="990600">
                    <a:moveTo>
                      <a:pt x="0" y="0"/>
                    </a:moveTo>
                    <a:lnTo>
                      <a:pt x="196850" y="114300"/>
                    </a:lnTo>
                    <a:lnTo>
                      <a:pt x="412750" y="225425"/>
                    </a:lnTo>
                    <a:lnTo>
                      <a:pt x="514350" y="314325"/>
                    </a:lnTo>
                    <a:lnTo>
                      <a:pt x="644525" y="425450"/>
                    </a:lnTo>
                    <a:lnTo>
                      <a:pt x="787400" y="533400"/>
                    </a:lnTo>
                    <a:lnTo>
                      <a:pt x="847725" y="581025"/>
                    </a:lnTo>
                    <a:lnTo>
                      <a:pt x="974725" y="663575"/>
                    </a:lnTo>
                    <a:lnTo>
                      <a:pt x="1104900" y="762000"/>
                    </a:lnTo>
                    <a:lnTo>
                      <a:pt x="1206500" y="822325"/>
                    </a:lnTo>
                    <a:lnTo>
                      <a:pt x="1263650" y="898525"/>
                    </a:lnTo>
                    <a:lnTo>
                      <a:pt x="1371600" y="9906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7048500" y="3854450"/>
                <a:ext cx="539750" cy="790575"/>
              </a:xfrm>
              <a:custGeom>
                <a:avLst/>
                <a:gdLst>
                  <a:gd name="connsiteX0" fmla="*/ 0 w 539750"/>
                  <a:gd name="connsiteY0" fmla="*/ 0 h 790575"/>
                  <a:gd name="connsiteX1" fmla="*/ 117475 w 539750"/>
                  <a:gd name="connsiteY1" fmla="*/ 111125 h 790575"/>
                  <a:gd name="connsiteX2" fmla="*/ 193675 w 539750"/>
                  <a:gd name="connsiteY2" fmla="*/ 174625 h 790575"/>
                  <a:gd name="connsiteX3" fmla="*/ 250825 w 539750"/>
                  <a:gd name="connsiteY3" fmla="*/ 266700 h 790575"/>
                  <a:gd name="connsiteX4" fmla="*/ 336550 w 539750"/>
                  <a:gd name="connsiteY4" fmla="*/ 377825 h 790575"/>
                  <a:gd name="connsiteX5" fmla="*/ 384175 w 539750"/>
                  <a:gd name="connsiteY5" fmla="*/ 482600 h 790575"/>
                  <a:gd name="connsiteX6" fmla="*/ 428625 w 539750"/>
                  <a:gd name="connsiteY6" fmla="*/ 590550 h 790575"/>
                  <a:gd name="connsiteX7" fmla="*/ 476250 w 539750"/>
                  <a:gd name="connsiteY7" fmla="*/ 676275 h 790575"/>
                  <a:gd name="connsiteX8" fmla="*/ 523875 w 539750"/>
                  <a:gd name="connsiteY8" fmla="*/ 762000 h 790575"/>
                  <a:gd name="connsiteX9" fmla="*/ 539750 w 539750"/>
                  <a:gd name="connsiteY9" fmla="*/ 790575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750" h="790575">
                    <a:moveTo>
                      <a:pt x="0" y="0"/>
                    </a:moveTo>
                    <a:lnTo>
                      <a:pt x="117475" y="111125"/>
                    </a:lnTo>
                    <a:lnTo>
                      <a:pt x="193675" y="174625"/>
                    </a:lnTo>
                    <a:lnTo>
                      <a:pt x="250825" y="266700"/>
                    </a:lnTo>
                    <a:lnTo>
                      <a:pt x="336550" y="377825"/>
                    </a:lnTo>
                    <a:lnTo>
                      <a:pt x="384175" y="482600"/>
                    </a:lnTo>
                    <a:lnTo>
                      <a:pt x="428625" y="590550"/>
                    </a:lnTo>
                    <a:lnTo>
                      <a:pt x="476250" y="676275"/>
                    </a:lnTo>
                    <a:lnTo>
                      <a:pt x="523875" y="762000"/>
                    </a:lnTo>
                    <a:lnTo>
                      <a:pt x="539750" y="7905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641975" y="3559175"/>
                <a:ext cx="1114425" cy="850900"/>
              </a:xfrm>
              <a:custGeom>
                <a:avLst/>
                <a:gdLst>
                  <a:gd name="connsiteX0" fmla="*/ 0 w 1114425"/>
                  <a:gd name="connsiteY0" fmla="*/ 0 h 850900"/>
                  <a:gd name="connsiteX1" fmla="*/ 203200 w 1114425"/>
                  <a:gd name="connsiteY1" fmla="*/ 130175 h 850900"/>
                  <a:gd name="connsiteX2" fmla="*/ 244475 w 1114425"/>
                  <a:gd name="connsiteY2" fmla="*/ 174625 h 850900"/>
                  <a:gd name="connsiteX3" fmla="*/ 298450 w 1114425"/>
                  <a:gd name="connsiteY3" fmla="*/ 273050 h 850900"/>
                  <a:gd name="connsiteX4" fmla="*/ 415925 w 1114425"/>
                  <a:gd name="connsiteY4" fmla="*/ 355600 h 850900"/>
                  <a:gd name="connsiteX5" fmla="*/ 549275 w 1114425"/>
                  <a:gd name="connsiteY5" fmla="*/ 444500 h 850900"/>
                  <a:gd name="connsiteX6" fmla="*/ 660400 w 1114425"/>
                  <a:gd name="connsiteY6" fmla="*/ 514350 h 850900"/>
                  <a:gd name="connsiteX7" fmla="*/ 688975 w 1114425"/>
                  <a:gd name="connsiteY7" fmla="*/ 533400 h 850900"/>
                  <a:gd name="connsiteX8" fmla="*/ 850900 w 1114425"/>
                  <a:gd name="connsiteY8" fmla="*/ 638175 h 850900"/>
                  <a:gd name="connsiteX9" fmla="*/ 939800 w 1114425"/>
                  <a:gd name="connsiteY9" fmla="*/ 714375 h 850900"/>
                  <a:gd name="connsiteX10" fmla="*/ 1073150 w 1114425"/>
                  <a:gd name="connsiteY10" fmla="*/ 815975 h 850900"/>
                  <a:gd name="connsiteX11" fmla="*/ 1114425 w 1114425"/>
                  <a:gd name="connsiteY11" fmla="*/ 850900 h 85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14425" h="850900">
                    <a:moveTo>
                      <a:pt x="0" y="0"/>
                    </a:moveTo>
                    <a:lnTo>
                      <a:pt x="203200" y="130175"/>
                    </a:lnTo>
                    <a:lnTo>
                      <a:pt x="244475" y="174625"/>
                    </a:lnTo>
                    <a:lnTo>
                      <a:pt x="298450" y="273050"/>
                    </a:lnTo>
                    <a:lnTo>
                      <a:pt x="415925" y="355600"/>
                    </a:lnTo>
                    <a:lnTo>
                      <a:pt x="549275" y="444500"/>
                    </a:lnTo>
                    <a:lnTo>
                      <a:pt x="660400" y="514350"/>
                    </a:lnTo>
                    <a:cubicBezTo>
                      <a:pt x="684551" y="531601"/>
                      <a:pt x="674482" y="526154"/>
                      <a:pt x="688975" y="533400"/>
                    </a:cubicBezTo>
                    <a:lnTo>
                      <a:pt x="850900" y="638175"/>
                    </a:lnTo>
                    <a:lnTo>
                      <a:pt x="939800" y="714375"/>
                    </a:lnTo>
                    <a:lnTo>
                      <a:pt x="1073150" y="815975"/>
                    </a:lnTo>
                    <a:lnTo>
                      <a:pt x="1114425" y="8509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5254625" y="3587750"/>
                <a:ext cx="1304925" cy="895350"/>
              </a:xfrm>
              <a:custGeom>
                <a:avLst/>
                <a:gdLst>
                  <a:gd name="connsiteX0" fmla="*/ 0 w 1304925"/>
                  <a:gd name="connsiteY0" fmla="*/ 0 h 895350"/>
                  <a:gd name="connsiteX1" fmla="*/ 142875 w 1304925"/>
                  <a:gd name="connsiteY1" fmla="*/ 98425 h 895350"/>
                  <a:gd name="connsiteX2" fmla="*/ 307975 w 1304925"/>
                  <a:gd name="connsiteY2" fmla="*/ 225425 h 895350"/>
                  <a:gd name="connsiteX3" fmla="*/ 390525 w 1304925"/>
                  <a:gd name="connsiteY3" fmla="*/ 273050 h 895350"/>
                  <a:gd name="connsiteX4" fmla="*/ 622300 w 1304925"/>
                  <a:gd name="connsiteY4" fmla="*/ 361950 h 895350"/>
                  <a:gd name="connsiteX5" fmla="*/ 762000 w 1304925"/>
                  <a:gd name="connsiteY5" fmla="*/ 473075 h 895350"/>
                  <a:gd name="connsiteX6" fmla="*/ 914400 w 1304925"/>
                  <a:gd name="connsiteY6" fmla="*/ 533400 h 895350"/>
                  <a:gd name="connsiteX7" fmla="*/ 939800 w 1304925"/>
                  <a:gd name="connsiteY7" fmla="*/ 561975 h 895350"/>
                  <a:gd name="connsiteX8" fmla="*/ 1009650 w 1304925"/>
                  <a:gd name="connsiteY8" fmla="*/ 615950 h 895350"/>
                  <a:gd name="connsiteX9" fmla="*/ 1146175 w 1304925"/>
                  <a:gd name="connsiteY9" fmla="*/ 762000 h 895350"/>
                  <a:gd name="connsiteX10" fmla="*/ 1225550 w 1304925"/>
                  <a:gd name="connsiteY10" fmla="*/ 847725 h 895350"/>
                  <a:gd name="connsiteX11" fmla="*/ 1304925 w 1304925"/>
                  <a:gd name="connsiteY11" fmla="*/ 895350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04925" h="895350">
                    <a:moveTo>
                      <a:pt x="0" y="0"/>
                    </a:moveTo>
                    <a:lnTo>
                      <a:pt x="142875" y="98425"/>
                    </a:lnTo>
                    <a:lnTo>
                      <a:pt x="307975" y="225425"/>
                    </a:lnTo>
                    <a:lnTo>
                      <a:pt x="390525" y="273050"/>
                    </a:lnTo>
                    <a:lnTo>
                      <a:pt x="622300" y="361950"/>
                    </a:lnTo>
                    <a:lnTo>
                      <a:pt x="762000" y="473075"/>
                    </a:lnTo>
                    <a:lnTo>
                      <a:pt x="914400" y="533400"/>
                    </a:lnTo>
                    <a:cubicBezTo>
                      <a:pt x="935398" y="557898"/>
                      <a:pt x="926551" y="548726"/>
                      <a:pt x="939800" y="561975"/>
                    </a:cubicBezTo>
                    <a:lnTo>
                      <a:pt x="1009650" y="615950"/>
                    </a:lnTo>
                    <a:lnTo>
                      <a:pt x="1146175" y="762000"/>
                    </a:lnTo>
                    <a:lnTo>
                      <a:pt x="1225550" y="847725"/>
                    </a:lnTo>
                    <a:lnTo>
                      <a:pt x="1304925" y="89535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4816475" y="3552825"/>
                <a:ext cx="1054100" cy="603250"/>
              </a:xfrm>
              <a:custGeom>
                <a:avLst/>
                <a:gdLst>
                  <a:gd name="connsiteX0" fmla="*/ 0 w 1054100"/>
                  <a:gd name="connsiteY0" fmla="*/ 0 h 603250"/>
                  <a:gd name="connsiteX1" fmla="*/ 165100 w 1054100"/>
                  <a:gd name="connsiteY1" fmla="*/ 98425 h 603250"/>
                  <a:gd name="connsiteX2" fmla="*/ 295275 w 1054100"/>
                  <a:gd name="connsiteY2" fmla="*/ 180975 h 603250"/>
                  <a:gd name="connsiteX3" fmla="*/ 438150 w 1054100"/>
                  <a:gd name="connsiteY3" fmla="*/ 257175 h 603250"/>
                  <a:gd name="connsiteX4" fmla="*/ 460375 w 1054100"/>
                  <a:gd name="connsiteY4" fmla="*/ 273050 h 603250"/>
                  <a:gd name="connsiteX5" fmla="*/ 612775 w 1054100"/>
                  <a:gd name="connsiteY5" fmla="*/ 358775 h 603250"/>
                  <a:gd name="connsiteX6" fmla="*/ 638175 w 1054100"/>
                  <a:gd name="connsiteY6" fmla="*/ 371475 h 603250"/>
                  <a:gd name="connsiteX7" fmla="*/ 790575 w 1054100"/>
                  <a:gd name="connsiteY7" fmla="*/ 441325 h 603250"/>
                  <a:gd name="connsiteX8" fmla="*/ 952500 w 1054100"/>
                  <a:gd name="connsiteY8" fmla="*/ 542925 h 603250"/>
                  <a:gd name="connsiteX9" fmla="*/ 1054100 w 1054100"/>
                  <a:gd name="connsiteY9" fmla="*/ 60325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4100" h="603250">
                    <a:moveTo>
                      <a:pt x="0" y="0"/>
                    </a:moveTo>
                    <a:lnTo>
                      <a:pt x="165100" y="98425"/>
                    </a:lnTo>
                    <a:lnTo>
                      <a:pt x="295275" y="180975"/>
                    </a:lnTo>
                    <a:lnTo>
                      <a:pt x="438150" y="257175"/>
                    </a:lnTo>
                    <a:lnTo>
                      <a:pt x="460375" y="273050"/>
                    </a:lnTo>
                    <a:lnTo>
                      <a:pt x="612775" y="358775"/>
                    </a:lnTo>
                    <a:lnTo>
                      <a:pt x="638175" y="371475"/>
                    </a:lnTo>
                    <a:lnTo>
                      <a:pt x="790575" y="441325"/>
                    </a:lnTo>
                    <a:lnTo>
                      <a:pt x="952500" y="542925"/>
                    </a:lnTo>
                    <a:lnTo>
                      <a:pt x="1054100" y="60325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565650" y="3578225"/>
                <a:ext cx="473075" cy="358775"/>
              </a:xfrm>
              <a:custGeom>
                <a:avLst/>
                <a:gdLst>
                  <a:gd name="connsiteX0" fmla="*/ 0 w 473075"/>
                  <a:gd name="connsiteY0" fmla="*/ 0 h 358775"/>
                  <a:gd name="connsiteX1" fmla="*/ 92075 w 473075"/>
                  <a:gd name="connsiteY1" fmla="*/ 79375 h 358775"/>
                  <a:gd name="connsiteX2" fmla="*/ 193675 w 473075"/>
                  <a:gd name="connsiteY2" fmla="*/ 133350 h 358775"/>
                  <a:gd name="connsiteX3" fmla="*/ 342900 w 473075"/>
                  <a:gd name="connsiteY3" fmla="*/ 260350 h 358775"/>
                  <a:gd name="connsiteX4" fmla="*/ 412750 w 473075"/>
                  <a:gd name="connsiteY4" fmla="*/ 298450 h 358775"/>
                  <a:gd name="connsiteX5" fmla="*/ 473075 w 473075"/>
                  <a:gd name="connsiteY5" fmla="*/ 358775 h 35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3075" h="358775">
                    <a:moveTo>
                      <a:pt x="0" y="0"/>
                    </a:moveTo>
                    <a:lnTo>
                      <a:pt x="92075" y="79375"/>
                    </a:lnTo>
                    <a:lnTo>
                      <a:pt x="193675" y="133350"/>
                    </a:lnTo>
                    <a:lnTo>
                      <a:pt x="342900" y="260350"/>
                    </a:lnTo>
                    <a:lnTo>
                      <a:pt x="412750" y="298450"/>
                    </a:lnTo>
                    <a:lnTo>
                      <a:pt x="473075" y="3587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695825" y="3590925"/>
                <a:ext cx="1495425" cy="844550"/>
              </a:xfrm>
              <a:custGeom>
                <a:avLst/>
                <a:gdLst>
                  <a:gd name="connsiteX0" fmla="*/ 0 w 1495425"/>
                  <a:gd name="connsiteY0" fmla="*/ 0 h 844550"/>
                  <a:gd name="connsiteX1" fmla="*/ 142875 w 1495425"/>
                  <a:gd name="connsiteY1" fmla="*/ 111125 h 844550"/>
                  <a:gd name="connsiteX2" fmla="*/ 222250 w 1495425"/>
                  <a:gd name="connsiteY2" fmla="*/ 180975 h 844550"/>
                  <a:gd name="connsiteX3" fmla="*/ 247650 w 1495425"/>
                  <a:gd name="connsiteY3" fmla="*/ 196850 h 844550"/>
                  <a:gd name="connsiteX4" fmla="*/ 441325 w 1495425"/>
                  <a:gd name="connsiteY4" fmla="*/ 298450 h 844550"/>
                  <a:gd name="connsiteX5" fmla="*/ 628650 w 1495425"/>
                  <a:gd name="connsiteY5" fmla="*/ 422275 h 844550"/>
                  <a:gd name="connsiteX6" fmla="*/ 704850 w 1495425"/>
                  <a:gd name="connsiteY6" fmla="*/ 488950 h 844550"/>
                  <a:gd name="connsiteX7" fmla="*/ 733425 w 1495425"/>
                  <a:gd name="connsiteY7" fmla="*/ 501650 h 844550"/>
                  <a:gd name="connsiteX8" fmla="*/ 917575 w 1495425"/>
                  <a:gd name="connsiteY8" fmla="*/ 514350 h 844550"/>
                  <a:gd name="connsiteX9" fmla="*/ 1012825 w 1495425"/>
                  <a:gd name="connsiteY9" fmla="*/ 590550 h 844550"/>
                  <a:gd name="connsiteX10" fmla="*/ 1136650 w 1495425"/>
                  <a:gd name="connsiteY10" fmla="*/ 631825 h 844550"/>
                  <a:gd name="connsiteX11" fmla="*/ 1171575 w 1495425"/>
                  <a:gd name="connsiteY11" fmla="*/ 644525 h 844550"/>
                  <a:gd name="connsiteX12" fmla="*/ 1235075 w 1495425"/>
                  <a:gd name="connsiteY12" fmla="*/ 676275 h 844550"/>
                  <a:gd name="connsiteX13" fmla="*/ 1260475 w 1495425"/>
                  <a:gd name="connsiteY13" fmla="*/ 698500 h 844550"/>
                  <a:gd name="connsiteX14" fmla="*/ 1308100 w 1495425"/>
                  <a:gd name="connsiteY14" fmla="*/ 730250 h 844550"/>
                  <a:gd name="connsiteX15" fmla="*/ 1330325 w 1495425"/>
                  <a:gd name="connsiteY15" fmla="*/ 752475 h 844550"/>
                  <a:gd name="connsiteX16" fmla="*/ 1339850 w 1495425"/>
                  <a:gd name="connsiteY16" fmla="*/ 758825 h 844550"/>
                  <a:gd name="connsiteX17" fmla="*/ 1349375 w 1495425"/>
                  <a:gd name="connsiteY17" fmla="*/ 762000 h 844550"/>
                  <a:gd name="connsiteX18" fmla="*/ 1400175 w 1495425"/>
                  <a:gd name="connsiteY18" fmla="*/ 787400 h 844550"/>
                  <a:gd name="connsiteX19" fmla="*/ 1431925 w 1495425"/>
                  <a:gd name="connsiteY19" fmla="*/ 806450 h 844550"/>
                  <a:gd name="connsiteX20" fmla="*/ 1495425 w 1495425"/>
                  <a:gd name="connsiteY20" fmla="*/ 844550 h 84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95425" h="844550">
                    <a:moveTo>
                      <a:pt x="0" y="0"/>
                    </a:moveTo>
                    <a:lnTo>
                      <a:pt x="142875" y="111125"/>
                    </a:lnTo>
                    <a:lnTo>
                      <a:pt x="222250" y="180975"/>
                    </a:lnTo>
                    <a:lnTo>
                      <a:pt x="247650" y="196850"/>
                    </a:lnTo>
                    <a:lnTo>
                      <a:pt x="441325" y="298450"/>
                    </a:lnTo>
                    <a:lnTo>
                      <a:pt x="628650" y="422275"/>
                    </a:lnTo>
                    <a:lnTo>
                      <a:pt x="704850" y="488950"/>
                    </a:lnTo>
                    <a:lnTo>
                      <a:pt x="733425" y="501650"/>
                    </a:lnTo>
                    <a:lnTo>
                      <a:pt x="917575" y="514350"/>
                    </a:lnTo>
                    <a:lnTo>
                      <a:pt x="1012825" y="590550"/>
                    </a:lnTo>
                    <a:lnTo>
                      <a:pt x="1136650" y="631825"/>
                    </a:lnTo>
                    <a:cubicBezTo>
                      <a:pt x="1167159" y="645385"/>
                      <a:pt x="1154802" y="644525"/>
                      <a:pt x="1171575" y="644525"/>
                    </a:cubicBezTo>
                    <a:lnTo>
                      <a:pt x="1235075" y="676275"/>
                    </a:lnTo>
                    <a:cubicBezTo>
                      <a:pt x="1258436" y="696299"/>
                      <a:pt x="1250401" y="688426"/>
                      <a:pt x="1260475" y="698500"/>
                    </a:cubicBezTo>
                    <a:lnTo>
                      <a:pt x="1308100" y="730250"/>
                    </a:lnTo>
                    <a:cubicBezTo>
                      <a:pt x="1315508" y="737658"/>
                      <a:pt x="1322538" y="745466"/>
                      <a:pt x="1330325" y="752475"/>
                    </a:cubicBezTo>
                    <a:cubicBezTo>
                      <a:pt x="1333161" y="755028"/>
                      <a:pt x="1336437" y="757118"/>
                      <a:pt x="1339850" y="758825"/>
                    </a:cubicBezTo>
                    <a:cubicBezTo>
                      <a:pt x="1342843" y="760322"/>
                      <a:pt x="1349375" y="762000"/>
                      <a:pt x="1349375" y="762000"/>
                    </a:cubicBezTo>
                    <a:lnTo>
                      <a:pt x="1400175" y="787400"/>
                    </a:lnTo>
                    <a:cubicBezTo>
                      <a:pt x="1427582" y="804529"/>
                      <a:pt x="1416645" y="798810"/>
                      <a:pt x="1431925" y="806450"/>
                    </a:cubicBezTo>
                    <a:lnTo>
                      <a:pt x="1495425" y="84455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784850" y="3933825"/>
                <a:ext cx="742950" cy="631825"/>
              </a:xfrm>
              <a:custGeom>
                <a:avLst/>
                <a:gdLst>
                  <a:gd name="connsiteX0" fmla="*/ 0 w 742950"/>
                  <a:gd name="connsiteY0" fmla="*/ 0 h 631825"/>
                  <a:gd name="connsiteX1" fmla="*/ 123825 w 742950"/>
                  <a:gd name="connsiteY1" fmla="*/ 120650 h 631825"/>
                  <a:gd name="connsiteX2" fmla="*/ 161925 w 742950"/>
                  <a:gd name="connsiteY2" fmla="*/ 200025 h 631825"/>
                  <a:gd name="connsiteX3" fmla="*/ 190500 w 742950"/>
                  <a:gd name="connsiteY3" fmla="*/ 222250 h 631825"/>
                  <a:gd name="connsiteX4" fmla="*/ 304800 w 742950"/>
                  <a:gd name="connsiteY4" fmla="*/ 282575 h 631825"/>
                  <a:gd name="connsiteX5" fmla="*/ 400050 w 742950"/>
                  <a:gd name="connsiteY5" fmla="*/ 349250 h 631825"/>
                  <a:gd name="connsiteX6" fmla="*/ 425450 w 742950"/>
                  <a:gd name="connsiteY6" fmla="*/ 374650 h 631825"/>
                  <a:gd name="connsiteX7" fmla="*/ 514350 w 742950"/>
                  <a:gd name="connsiteY7" fmla="*/ 434975 h 631825"/>
                  <a:gd name="connsiteX8" fmla="*/ 574675 w 742950"/>
                  <a:gd name="connsiteY8" fmla="*/ 511175 h 631825"/>
                  <a:gd name="connsiteX9" fmla="*/ 650875 w 742950"/>
                  <a:gd name="connsiteY9" fmla="*/ 558800 h 631825"/>
                  <a:gd name="connsiteX10" fmla="*/ 676275 w 742950"/>
                  <a:gd name="connsiteY10" fmla="*/ 577850 h 631825"/>
                  <a:gd name="connsiteX11" fmla="*/ 742950 w 742950"/>
                  <a:gd name="connsiteY11" fmla="*/ 631825 h 63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2950" h="631825">
                    <a:moveTo>
                      <a:pt x="0" y="0"/>
                    </a:moveTo>
                    <a:lnTo>
                      <a:pt x="123825" y="120650"/>
                    </a:lnTo>
                    <a:lnTo>
                      <a:pt x="161925" y="200025"/>
                    </a:lnTo>
                    <a:lnTo>
                      <a:pt x="190500" y="222250"/>
                    </a:lnTo>
                    <a:lnTo>
                      <a:pt x="304800" y="282575"/>
                    </a:lnTo>
                    <a:lnTo>
                      <a:pt x="400050" y="349250"/>
                    </a:lnTo>
                    <a:lnTo>
                      <a:pt x="425450" y="374650"/>
                    </a:lnTo>
                    <a:lnTo>
                      <a:pt x="514350" y="434975"/>
                    </a:lnTo>
                    <a:lnTo>
                      <a:pt x="574675" y="511175"/>
                    </a:lnTo>
                    <a:lnTo>
                      <a:pt x="650875" y="558800"/>
                    </a:lnTo>
                    <a:cubicBezTo>
                      <a:pt x="673904" y="578539"/>
                      <a:pt x="663343" y="577850"/>
                      <a:pt x="676275" y="577850"/>
                    </a:cubicBezTo>
                    <a:lnTo>
                      <a:pt x="742950" y="6318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4911725" y="4556125"/>
                <a:ext cx="1101725" cy="279400"/>
              </a:xfrm>
              <a:custGeom>
                <a:avLst/>
                <a:gdLst>
                  <a:gd name="connsiteX0" fmla="*/ 0 w 1101725"/>
                  <a:gd name="connsiteY0" fmla="*/ 0 h 279400"/>
                  <a:gd name="connsiteX1" fmla="*/ 174625 w 1101725"/>
                  <a:gd name="connsiteY1" fmla="*/ 79375 h 279400"/>
                  <a:gd name="connsiteX2" fmla="*/ 368300 w 1101725"/>
                  <a:gd name="connsiteY2" fmla="*/ 180975 h 279400"/>
                  <a:gd name="connsiteX3" fmla="*/ 517525 w 1101725"/>
                  <a:gd name="connsiteY3" fmla="*/ 215900 h 279400"/>
                  <a:gd name="connsiteX4" fmla="*/ 666750 w 1101725"/>
                  <a:gd name="connsiteY4" fmla="*/ 225425 h 279400"/>
                  <a:gd name="connsiteX5" fmla="*/ 819150 w 1101725"/>
                  <a:gd name="connsiteY5" fmla="*/ 234950 h 279400"/>
                  <a:gd name="connsiteX6" fmla="*/ 971550 w 1101725"/>
                  <a:gd name="connsiteY6" fmla="*/ 263525 h 279400"/>
                  <a:gd name="connsiteX7" fmla="*/ 1101725 w 1101725"/>
                  <a:gd name="connsiteY7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1725" h="279400">
                    <a:moveTo>
                      <a:pt x="0" y="0"/>
                    </a:moveTo>
                    <a:lnTo>
                      <a:pt x="174625" y="79375"/>
                    </a:lnTo>
                    <a:lnTo>
                      <a:pt x="368300" y="180975"/>
                    </a:lnTo>
                    <a:lnTo>
                      <a:pt x="517525" y="215900"/>
                    </a:lnTo>
                    <a:lnTo>
                      <a:pt x="666750" y="225425"/>
                    </a:lnTo>
                    <a:lnTo>
                      <a:pt x="819150" y="234950"/>
                    </a:lnTo>
                    <a:lnTo>
                      <a:pt x="971550" y="263525"/>
                    </a:lnTo>
                    <a:lnTo>
                      <a:pt x="1101725" y="2794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5991225" y="3594100"/>
                <a:ext cx="841375" cy="635000"/>
              </a:xfrm>
              <a:custGeom>
                <a:avLst/>
                <a:gdLst>
                  <a:gd name="connsiteX0" fmla="*/ 0 w 841375"/>
                  <a:gd name="connsiteY0" fmla="*/ 0 h 635000"/>
                  <a:gd name="connsiteX1" fmla="*/ 187325 w 841375"/>
                  <a:gd name="connsiteY1" fmla="*/ 136525 h 635000"/>
                  <a:gd name="connsiteX2" fmla="*/ 377825 w 841375"/>
                  <a:gd name="connsiteY2" fmla="*/ 238125 h 635000"/>
                  <a:gd name="connsiteX3" fmla="*/ 511175 w 841375"/>
                  <a:gd name="connsiteY3" fmla="*/ 346075 h 635000"/>
                  <a:gd name="connsiteX4" fmla="*/ 638175 w 841375"/>
                  <a:gd name="connsiteY4" fmla="*/ 422275 h 635000"/>
                  <a:gd name="connsiteX5" fmla="*/ 695325 w 841375"/>
                  <a:gd name="connsiteY5" fmla="*/ 488950 h 635000"/>
                  <a:gd name="connsiteX6" fmla="*/ 771525 w 841375"/>
                  <a:gd name="connsiteY6" fmla="*/ 565150 h 635000"/>
                  <a:gd name="connsiteX7" fmla="*/ 841375 w 841375"/>
                  <a:gd name="connsiteY7" fmla="*/ 63500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1375" h="635000">
                    <a:moveTo>
                      <a:pt x="0" y="0"/>
                    </a:moveTo>
                    <a:lnTo>
                      <a:pt x="187325" y="136525"/>
                    </a:lnTo>
                    <a:lnTo>
                      <a:pt x="377825" y="238125"/>
                    </a:lnTo>
                    <a:lnTo>
                      <a:pt x="511175" y="346075"/>
                    </a:lnTo>
                    <a:lnTo>
                      <a:pt x="638175" y="422275"/>
                    </a:lnTo>
                    <a:lnTo>
                      <a:pt x="695325" y="488950"/>
                    </a:lnTo>
                    <a:lnTo>
                      <a:pt x="771525" y="565150"/>
                    </a:lnTo>
                    <a:lnTo>
                      <a:pt x="841375" y="63500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6254750" y="3559175"/>
                <a:ext cx="838200" cy="612775"/>
              </a:xfrm>
              <a:custGeom>
                <a:avLst/>
                <a:gdLst>
                  <a:gd name="connsiteX0" fmla="*/ 0 w 838200"/>
                  <a:gd name="connsiteY0" fmla="*/ 0 h 612775"/>
                  <a:gd name="connsiteX1" fmla="*/ 171450 w 838200"/>
                  <a:gd name="connsiteY1" fmla="*/ 130175 h 612775"/>
                  <a:gd name="connsiteX2" fmla="*/ 254000 w 838200"/>
                  <a:gd name="connsiteY2" fmla="*/ 209550 h 612775"/>
                  <a:gd name="connsiteX3" fmla="*/ 368300 w 838200"/>
                  <a:gd name="connsiteY3" fmla="*/ 285750 h 612775"/>
                  <a:gd name="connsiteX4" fmla="*/ 425450 w 838200"/>
                  <a:gd name="connsiteY4" fmla="*/ 355600 h 612775"/>
                  <a:gd name="connsiteX5" fmla="*/ 565150 w 838200"/>
                  <a:gd name="connsiteY5" fmla="*/ 447675 h 612775"/>
                  <a:gd name="connsiteX6" fmla="*/ 673100 w 838200"/>
                  <a:gd name="connsiteY6" fmla="*/ 479425 h 612775"/>
                  <a:gd name="connsiteX7" fmla="*/ 777875 w 838200"/>
                  <a:gd name="connsiteY7" fmla="*/ 533400 h 612775"/>
                  <a:gd name="connsiteX8" fmla="*/ 838200 w 838200"/>
                  <a:gd name="connsiteY8" fmla="*/ 612775 h 6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8200" h="612775">
                    <a:moveTo>
                      <a:pt x="0" y="0"/>
                    </a:moveTo>
                    <a:lnTo>
                      <a:pt x="171450" y="130175"/>
                    </a:lnTo>
                    <a:lnTo>
                      <a:pt x="254000" y="209550"/>
                    </a:lnTo>
                    <a:lnTo>
                      <a:pt x="368300" y="285750"/>
                    </a:lnTo>
                    <a:lnTo>
                      <a:pt x="425450" y="355600"/>
                    </a:lnTo>
                    <a:lnTo>
                      <a:pt x="565150" y="447675"/>
                    </a:lnTo>
                    <a:lnTo>
                      <a:pt x="673100" y="479425"/>
                    </a:lnTo>
                    <a:lnTo>
                      <a:pt x="777875" y="533400"/>
                    </a:lnTo>
                    <a:lnTo>
                      <a:pt x="838200" y="6127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5845175" y="3594100"/>
                <a:ext cx="1009650" cy="790575"/>
              </a:xfrm>
              <a:custGeom>
                <a:avLst/>
                <a:gdLst>
                  <a:gd name="connsiteX0" fmla="*/ 0 w 1009650"/>
                  <a:gd name="connsiteY0" fmla="*/ 0 h 790575"/>
                  <a:gd name="connsiteX1" fmla="*/ 171450 w 1009650"/>
                  <a:gd name="connsiteY1" fmla="*/ 85725 h 790575"/>
                  <a:gd name="connsiteX2" fmla="*/ 311150 w 1009650"/>
                  <a:gd name="connsiteY2" fmla="*/ 206375 h 790575"/>
                  <a:gd name="connsiteX3" fmla="*/ 441325 w 1009650"/>
                  <a:gd name="connsiteY3" fmla="*/ 304800 h 790575"/>
                  <a:gd name="connsiteX4" fmla="*/ 539750 w 1009650"/>
                  <a:gd name="connsiteY4" fmla="*/ 406400 h 790575"/>
                  <a:gd name="connsiteX5" fmla="*/ 558800 w 1009650"/>
                  <a:gd name="connsiteY5" fmla="*/ 434975 h 790575"/>
                  <a:gd name="connsiteX6" fmla="*/ 695325 w 1009650"/>
                  <a:gd name="connsiteY6" fmla="*/ 546100 h 790575"/>
                  <a:gd name="connsiteX7" fmla="*/ 800100 w 1009650"/>
                  <a:gd name="connsiteY7" fmla="*/ 603250 h 790575"/>
                  <a:gd name="connsiteX8" fmla="*/ 904875 w 1009650"/>
                  <a:gd name="connsiteY8" fmla="*/ 660400 h 790575"/>
                  <a:gd name="connsiteX9" fmla="*/ 1003300 w 1009650"/>
                  <a:gd name="connsiteY9" fmla="*/ 746125 h 790575"/>
                  <a:gd name="connsiteX10" fmla="*/ 1009650 w 1009650"/>
                  <a:gd name="connsiteY10" fmla="*/ 790575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9650" h="790575">
                    <a:moveTo>
                      <a:pt x="0" y="0"/>
                    </a:moveTo>
                    <a:lnTo>
                      <a:pt x="171450" y="85725"/>
                    </a:lnTo>
                    <a:lnTo>
                      <a:pt x="311150" y="206375"/>
                    </a:lnTo>
                    <a:lnTo>
                      <a:pt x="441325" y="304800"/>
                    </a:lnTo>
                    <a:lnTo>
                      <a:pt x="539750" y="406400"/>
                    </a:lnTo>
                    <a:cubicBezTo>
                      <a:pt x="560178" y="430232"/>
                      <a:pt x="558800" y="418868"/>
                      <a:pt x="558800" y="434975"/>
                    </a:cubicBezTo>
                    <a:lnTo>
                      <a:pt x="695325" y="546100"/>
                    </a:lnTo>
                    <a:lnTo>
                      <a:pt x="800100" y="603250"/>
                    </a:lnTo>
                    <a:lnTo>
                      <a:pt x="904875" y="660400"/>
                    </a:lnTo>
                    <a:lnTo>
                      <a:pt x="1003300" y="746125"/>
                    </a:lnTo>
                    <a:lnTo>
                      <a:pt x="1009650" y="7905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7004050" y="4206875"/>
                <a:ext cx="371475" cy="320675"/>
              </a:xfrm>
              <a:custGeom>
                <a:avLst/>
                <a:gdLst>
                  <a:gd name="connsiteX0" fmla="*/ 0 w 371475"/>
                  <a:gd name="connsiteY0" fmla="*/ 0 h 320675"/>
                  <a:gd name="connsiteX1" fmla="*/ 130175 w 371475"/>
                  <a:gd name="connsiteY1" fmla="*/ 123825 h 320675"/>
                  <a:gd name="connsiteX2" fmla="*/ 228600 w 371475"/>
                  <a:gd name="connsiteY2" fmla="*/ 184150 h 320675"/>
                  <a:gd name="connsiteX3" fmla="*/ 307975 w 371475"/>
                  <a:gd name="connsiteY3" fmla="*/ 269875 h 320675"/>
                  <a:gd name="connsiteX4" fmla="*/ 371475 w 371475"/>
                  <a:gd name="connsiteY4" fmla="*/ 320675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475" h="320675">
                    <a:moveTo>
                      <a:pt x="0" y="0"/>
                    </a:moveTo>
                    <a:lnTo>
                      <a:pt x="130175" y="123825"/>
                    </a:lnTo>
                    <a:lnTo>
                      <a:pt x="228600" y="184150"/>
                    </a:lnTo>
                    <a:lnTo>
                      <a:pt x="307975" y="269875"/>
                    </a:lnTo>
                    <a:lnTo>
                      <a:pt x="371475" y="32067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181725" y="3121025"/>
                <a:ext cx="1562100" cy="1520825"/>
              </a:xfrm>
              <a:custGeom>
                <a:avLst/>
                <a:gdLst>
                  <a:gd name="connsiteX0" fmla="*/ 0 w 1562100"/>
                  <a:gd name="connsiteY0" fmla="*/ 0 h 1520825"/>
                  <a:gd name="connsiteX1" fmla="*/ 196850 w 1562100"/>
                  <a:gd name="connsiteY1" fmla="*/ 79375 h 1520825"/>
                  <a:gd name="connsiteX2" fmla="*/ 374650 w 1562100"/>
                  <a:gd name="connsiteY2" fmla="*/ 136525 h 1520825"/>
                  <a:gd name="connsiteX3" fmla="*/ 492125 w 1562100"/>
                  <a:gd name="connsiteY3" fmla="*/ 127000 h 1520825"/>
                  <a:gd name="connsiteX4" fmla="*/ 612775 w 1562100"/>
                  <a:gd name="connsiteY4" fmla="*/ 158750 h 1520825"/>
                  <a:gd name="connsiteX5" fmla="*/ 790575 w 1562100"/>
                  <a:gd name="connsiteY5" fmla="*/ 282575 h 1520825"/>
                  <a:gd name="connsiteX6" fmla="*/ 911225 w 1562100"/>
                  <a:gd name="connsiteY6" fmla="*/ 358775 h 1520825"/>
                  <a:gd name="connsiteX7" fmla="*/ 1085850 w 1562100"/>
                  <a:gd name="connsiteY7" fmla="*/ 555625 h 1520825"/>
                  <a:gd name="connsiteX8" fmla="*/ 1177925 w 1562100"/>
                  <a:gd name="connsiteY8" fmla="*/ 746125 h 1520825"/>
                  <a:gd name="connsiteX9" fmla="*/ 1308100 w 1562100"/>
                  <a:gd name="connsiteY9" fmla="*/ 1000125 h 1520825"/>
                  <a:gd name="connsiteX10" fmla="*/ 1381125 w 1562100"/>
                  <a:gd name="connsiteY10" fmla="*/ 1136650 h 1520825"/>
                  <a:gd name="connsiteX11" fmla="*/ 1466850 w 1562100"/>
                  <a:gd name="connsiteY11" fmla="*/ 1314450 h 1520825"/>
                  <a:gd name="connsiteX12" fmla="*/ 1527175 w 1562100"/>
                  <a:gd name="connsiteY12" fmla="*/ 1403350 h 1520825"/>
                  <a:gd name="connsiteX13" fmla="*/ 1562100 w 1562100"/>
                  <a:gd name="connsiteY13" fmla="*/ 1520825 h 152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2100" h="1520825">
                    <a:moveTo>
                      <a:pt x="0" y="0"/>
                    </a:moveTo>
                    <a:lnTo>
                      <a:pt x="196850" y="79375"/>
                    </a:lnTo>
                    <a:lnTo>
                      <a:pt x="374650" y="136525"/>
                    </a:lnTo>
                    <a:lnTo>
                      <a:pt x="492125" y="127000"/>
                    </a:lnTo>
                    <a:lnTo>
                      <a:pt x="612775" y="158750"/>
                    </a:lnTo>
                    <a:lnTo>
                      <a:pt x="790575" y="282575"/>
                    </a:lnTo>
                    <a:lnTo>
                      <a:pt x="911225" y="358775"/>
                    </a:lnTo>
                    <a:lnTo>
                      <a:pt x="1085850" y="555625"/>
                    </a:lnTo>
                    <a:lnTo>
                      <a:pt x="1177925" y="746125"/>
                    </a:lnTo>
                    <a:lnTo>
                      <a:pt x="1308100" y="1000125"/>
                    </a:lnTo>
                    <a:lnTo>
                      <a:pt x="1381125" y="1136650"/>
                    </a:lnTo>
                    <a:lnTo>
                      <a:pt x="1466850" y="1314450"/>
                    </a:lnTo>
                    <a:lnTo>
                      <a:pt x="1527175" y="1403350"/>
                    </a:lnTo>
                    <a:lnTo>
                      <a:pt x="1562100" y="1520825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Freeform 65"/>
            <p:cNvSpPr/>
            <p:nvPr/>
          </p:nvSpPr>
          <p:spPr>
            <a:xfrm flipH="1">
              <a:off x="1742971" y="2260509"/>
              <a:ext cx="3044472" cy="1157112"/>
            </a:xfrm>
            <a:custGeom>
              <a:avLst/>
              <a:gdLst>
                <a:gd name="connsiteX0" fmla="*/ 0 w 5480050"/>
                <a:gd name="connsiteY0" fmla="*/ 2000250 h 2082800"/>
                <a:gd name="connsiteX1" fmla="*/ 44450 w 5480050"/>
                <a:gd name="connsiteY1" fmla="*/ 1530350 h 2082800"/>
                <a:gd name="connsiteX2" fmla="*/ 222250 w 5480050"/>
                <a:gd name="connsiteY2" fmla="*/ 1314450 h 2082800"/>
                <a:gd name="connsiteX3" fmla="*/ 304800 w 5480050"/>
                <a:gd name="connsiteY3" fmla="*/ 1238250 h 2082800"/>
                <a:gd name="connsiteX4" fmla="*/ 393700 w 5480050"/>
                <a:gd name="connsiteY4" fmla="*/ 1136650 h 2082800"/>
                <a:gd name="connsiteX5" fmla="*/ 374650 w 5480050"/>
                <a:gd name="connsiteY5" fmla="*/ 869950 h 2082800"/>
                <a:gd name="connsiteX6" fmla="*/ 349250 w 5480050"/>
                <a:gd name="connsiteY6" fmla="*/ 736600 h 2082800"/>
                <a:gd name="connsiteX7" fmla="*/ 374650 w 5480050"/>
                <a:gd name="connsiteY7" fmla="*/ 571500 h 2082800"/>
                <a:gd name="connsiteX8" fmla="*/ 469900 w 5480050"/>
                <a:gd name="connsiteY8" fmla="*/ 546100 h 2082800"/>
                <a:gd name="connsiteX9" fmla="*/ 558800 w 5480050"/>
                <a:gd name="connsiteY9" fmla="*/ 419100 h 2082800"/>
                <a:gd name="connsiteX10" fmla="*/ 609600 w 5480050"/>
                <a:gd name="connsiteY10" fmla="*/ 304800 h 2082800"/>
                <a:gd name="connsiteX11" fmla="*/ 749300 w 5480050"/>
                <a:gd name="connsiteY11" fmla="*/ 222250 h 2082800"/>
                <a:gd name="connsiteX12" fmla="*/ 895350 w 5480050"/>
                <a:gd name="connsiteY12" fmla="*/ 228600 h 2082800"/>
                <a:gd name="connsiteX13" fmla="*/ 1104900 w 5480050"/>
                <a:gd name="connsiteY13" fmla="*/ 304800 h 2082800"/>
                <a:gd name="connsiteX14" fmla="*/ 1206500 w 5480050"/>
                <a:gd name="connsiteY14" fmla="*/ 361950 h 2082800"/>
                <a:gd name="connsiteX15" fmla="*/ 1403350 w 5480050"/>
                <a:gd name="connsiteY15" fmla="*/ 209550 h 2082800"/>
                <a:gd name="connsiteX16" fmla="*/ 1473200 w 5480050"/>
                <a:gd name="connsiteY16" fmla="*/ 209550 h 2082800"/>
                <a:gd name="connsiteX17" fmla="*/ 1663700 w 5480050"/>
                <a:gd name="connsiteY17" fmla="*/ 292100 h 2082800"/>
                <a:gd name="connsiteX18" fmla="*/ 1879600 w 5480050"/>
                <a:gd name="connsiteY18" fmla="*/ 431800 h 2082800"/>
                <a:gd name="connsiteX19" fmla="*/ 2101850 w 5480050"/>
                <a:gd name="connsiteY19" fmla="*/ 444500 h 2082800"/>
                <a:gd name="connsiteX20" fmla="*/ 2159000 w 5480050"/>
                <a:gd name="connsiteY20" fmla="*/ 368300 h 2082800"/>
                <a:gd name="connsiteX21" fmla="*/ 2082800 w 5480050"/>
                <a:gd name="connsiteY21" fmla="*/ 254000 h 2082800"/>
                <a:gd name="connsiteX22" fmla="*/ 1987550 w 5480050"/>
                <a:gd name="connsiteY22" fmla="*/ 171450 h 2082800"/>
                <a:gd name="connsiteX23" fmla="*/ 2209800 w 5480050"/>
                <a:gd name="connsiteY23" fmla="*/ 171450 h 2082800"/>
                <a:gd name="connsiteX24" fmla="*/ 2387600 w 5480050"/>
                <a:gd name="connsiteY24" fmla="*/ 203200 h 2082800"/>
                <a:gd name="connsiteX25" fmla="*/ 2616200 w 5480050"/>
                <a:gd name="connsiteY25" fmla="*/ 279400 h 2082800"/>
                <a:gd name="connsiteX26" fmla="*/ 2794000 w 5480050"/>
                <a:gd name="connsiteY26" fmla="*/ 355600 h 2082800"/>
                <a:gd name="connsiteX27" fmla="*/ 2997200 w 5480050"/>
                <a:gd name="connsiteY27" fmla="*/ 361950 h 2082800"/>
                <a:gd name="connsiteX28" fmla="*/ 3206750 w 5480050"/>
                <a:gd name="connsiteY28" fmla="*/ 412750 h 2082800"/>
                <a:gd name="connsiteX29" fmla="*/ 3416300 w 5480050"/>
                <a:gd name="connsiteY29" fmla="*/ 514350 h 2082800"/>
                <a:gd name="connsiteX30" fmla="*/ 3511550 w 5480050"/>
                <a:gd name="connsiteY30" fmla="*/ 527050 h 2082800"/>
                <a:gd name="connsiteX31" fmla="*/ 3581400 w 5480050"/>
                <a:gd name="connsiteY31" fmla="*/ 539750 h 2082800"/>
                <a:gd name="connsiteX32" fmla="*/ 3714750 w 5480050"/>
                <a:gd name="connsiteY32" fmla="*/ 501650 h 2082800"/>
                <a:gd name="connsiteX33" fmla="*/ 3841750 w 5480050"/>
                <a:gd name="connsiteY33" fmla="*/ 450850 h 2082800"/>
                <a:gd name="connsiteX34" fmla="*/ 3898900 w 5480050"/>
                <a:gd name="connsiteY34" fmla="*/ 425450 h 2082800"/>
                <a:gd name="connsiteX35" fmla="*/ 4013200 w 5480050"/>
                <a:gd name="connsiteY35" fmla="*/ 381000 h 2082800"/>
                <a:gd name="connsiteX36" fmla="*/ 4191000 w 5480050"/>
                <a:gd name="connsiteY36" fmla="*/ 368300 h 2082800"/>
                <a:gd name="connsiteX37" fmla="*/ 4260850 w 5480050"/>
                <a:gd name="connsiteY37" fmla="*/ 342900 h 2082800"/>
                <a:gd name="connsiteX38" fmla="*/ 4229100 w 5480050"/>
                <a:gd name="connsiteY38" fmla="*/ 273050 h 2082800"/>
                <a:gd name="connsiteX39" fmla="*/ 4133850 w 5480050"/>
                <a:gd name="connsiteY39" fmla="*/ 254000 h 2082800"/>
                <a:gd name="connsiteX40" fmla="*/ 4083050 w 5480050"/>
                <a:gd name="connsiteY40" fmla="*/ 190500 h 2082800"/>
                <a:gd name="connsiteX41" fmla="*/ 4133850 w 5480050"/>
                <a:gd name="connsiteY41" fmla="*/ 114300 h 2082800"/>
                <a:gd name="connsiteX42" fmla="*/ 4178300 w 5480050"/>
                <a:gd name="connsiteY42" fmla="*/ 76200 h 2082800"/>
                <a:gd name="connsiteX43" fmla="*/ 4178300 w 5480050"/>
                <a:gd name="connsiteY43" fmla="*/ 76200 h 2082800"/>
                <a:gd name="connsiteX44" fmla="*/ 4318000 w 5480050"/>
                <a:gd name="connsiteY44" fmla="*/ 0 h 2082800"/>
                <a:gd name="connsiteX45" fmla="*/ 4508500 w 5480050"/>
                <a:gd name="connsiteY45" fmla="*/ 31750 h 2082800"/>
                <a:gd name="connsiteX46" fmla="*/ 4641850 w 5480050"/>
                <a:gd name="connsiteY46" fmla="*/ 120650 h 2082800"/>
                <a:gd name="connsiteX47" fmla="*/ 4743450 w 5480050"/>
                <a:gd name="connsiteY47" fmla="*/ 247650 h 2082800"/>
                <a:gd name="connsiteX48" fmla="*/ 4794250 w 5480050"/>
                <a:gd name="connsiteY48" fmla="*/ 266700 h 2082800"/>
                <a:gd name="connsiteX49" fmla="*/ 4832350 w 5480050"/>
                <a:gd name="connsiteY49" fmla="*/ 266700 h 2082800"/>
                <a:gd name="connsiteX50" fmla="*/ 4876800 w 5480050"/>
                <a:gd name="connsiteY50" fmla="*/ 298450 h 2082800"/>
                <a:gd name="connsiteX51" fmla="*/ 4895850 w 5480050"/>
                <a:gd name="connsiteY51" fmla="*/ 317500 h 2082800"/>
                <a:gd name="connsiteX52" fmla="*/ 4933950 w 5480050"/>
                <a:gd name="connsiteY52" fmla="*/ 361950 h 2082800"/>
                <a:gd name="connsiteX53" fmla="*/ 4940300 w 5480050"/>
                <a:gd name="connsiteY53" fmla="*/ 381000 h 2082800"/>
                <a:gd name="connsiteX54" fmla="*/ 4959350 w 5480050"/>
                <a:gd name="connsiteY54" fmla="*/ 400050 h 2082800"/>
                <a:gd name="connsiteX55" fmla="*/ 5060950 w 5480050"/>
                <a:gd name="connsiteY55" fmla="*/ 495300 h 2082800"/>
                <a:gd name="connsiteX56" fmla="*/ 5143500 w 5480050"/>
                <a:gd name="connsiteY56" fmla="*/ 558800 h 2082800"/>
                <a:gd name="connsiteX57" fmla="*/ 5264150 w 5480050"/>
                <a:gd name="connsiteY57" fmla="*/ 590550 h 2082800"/>
                <a:gd name="connsiteX58" fmla="*/ 5372100 w 5480050"/>
                <a:gd name="connsiteY58" fmla="*/ 622300 h 2082800"/>
                <a:gd name="connsiteX59" fmla="*/ 5422900 w 5480050"/>
                <a:gd name="connsiteY59" fmla="*/ 673100 h 2082800"/>
                <a:gd name="connsiteX60" fmla="*/ 5480050 w 5480050"/>
                <a:gd name="connsiteY60" fmla="*/ 800100 h 2082800"/>
                <a:gd name="connsiteX61" fmla="*/ 5480050 w 5480050"/>
                <a:gd name="connsiteY61" fmla="*/ 831850 h 2082800"/>
                <a:gd name="connsiteX62" fmla="*/ 5416550 w 5480050"/>
                <a:gd name="connsiteY62" fmla="*/ 831850 h 2082800"/>
                <a:gd name="connsiteX63" fmla="*/ 5137150 w 5480050"/>
                <a:gd name="connsiteY63" fmla="*/ 825500 h 2082800"/>
                <a:gd name="connsiteX64" fmla="*/ 4927600 w 5480050"/>
                <a:gd name="connsiteY64" fmla="*/ 825500 h 2082800"/>
                <a:gd name="connsiteX65" fmla="*/ 4718050 w 5480050"/>
                <a:gd name="connsiteY65" fmla="*/ 819150 h 2082800"/>
                <a:gd name="connsiteX66" fmla="*/ 4552950 w 5480050"/>
                <a:gd name="connsiteY66" fmla="*/ 819150 h 2082800"/>
                <a:gd name="connsiteX67" fmla="*/ 4305300 w 5480050"/>
                <a:gd name="connsiteY67" fmla="*/ 806450 h 2082800"/>
                <a:gd name="connsiteX68" fmla="*/ 4032250 w 5480050"/>
                <a:gd name="connsiteY68" fmla="*/ 800100 h 2082800"/>
                <a:gd name="connsiteX69" fmla="*/ 3917950 w 5480050"/>
                <a:gd name="connsiteY69" fmla="*/ 800100 h 2082800"/>
                <a:gd name="connsiteX70" fmla="*/ 3759200 w 5480050"/>
                <a:gd name="connsiteY70" fmla="*/ 800100 h 2082800"/>
                <a:gd name="connsiteX71" fmla="*/ 3448050 w 5480050"/>
                <a:gd name="connsiteY71" fmla="*/ 819150 h 2082800"/>
                <a:gd name="connsiteX72" fmla="*/ 3155950 w 5480050"/>
                <a:gd name="connsiteY72" fmla="*/ 825500 h 2082800"/>
                <a:gd name="connsiteX73" fmla="*/ 2971800 w 5480050"/>
                <a:gd name="connsiteY73" fmla="*/ 825500 h 2082800"/>
                <a:gd name="connsiteX74" fmla="*/ 2819400 w 5480050"/>
                <a:gd name="connsiteY74" fmla="*/ 825500 h 2082800"/>
                <a:gd name="connsiteX75" fmla="*/ 2667000 w 5480050"/>
                <a:gd name="connsiteY75" fmla="*/ 825500 h 2082800"/>
                <a:gd name="connsiteX76" fmla="*/ 2533650 w 5480050"/>
                <a:gd name="connsiteY76" fmla="*/ 768350 h 2082800"/>
                <a:gd name="connsiteX77" fmla="*/ 2419350 w 5480050"/>
                <a:gd name="connsiteY77" fmla="*/ 742950 h 2082800"/>
                <a:gd name="connsiteX78" fmla="*/ 2286000 w 5480050"/>
                <a:gd name="connsiteY78" fmla="*/ 698500 h 2082800"/>
                <a:gd name="connsiteX79" fmla="*/ 2152650 w 5480050"/>
                <a:gd name="connsiteY79" fmla="*/ 660400 h 2082800"/>
                <a:gd name="connsiteX80" fmla="*/ 2032000 w 5480050"/>
                <a:gd name="connsiteY80" fmla="*/ 628650 h 2082800"/>
                <a:gd name="connsiteX81" fmla="*/ 1885950 w 5480050"/>
                <a:gd name="connsiteY81" fmla="*/ 685800 h 2082800"/>
                <a:gd name="connsiteX82" fmla="*/ 1733550 w 5480050"/>
                <a:gd name="connsiteY82" fmla="*/ 742950 h 2082800"/>
                <a:gd name="connsiteX83" fmla="*/ 1555750 w 5480050"/>
                <a:gd name="connsiteY83" fmla="*/ 793750 h 2082800"/>
                <a:gd name="connsiteX84" fmla="*/ 1416050 w 5480050"/>
                <a:gd name="connsiteY84" fmla="*/ 831850 h 2082800"/>
                <a:gd name="connsiteX85" fmla="*/ 1193800 w 5480050"/>
                <a:gd name="connsiteY85" fmla="*/ 838200 h 2082800"/>
                <a:gd name="connsiteX86" fmla="*/ 1098550 w 5480050"/>
                <a:gd name="connsiteY86" fmla="*/ 869950 h 2082800"/>
                <a:gd name="connsiteX87" fmla="*/ 965200 w 5480050"/>
                <a:gd name="connsiteY87" fmla="*/ 882650 h 2082800"/>
                <a:gd name="connsiteX88" fmla="*/ 806450 w 5480050"/>
                <a:gd name="connsiteY88" fmla="*/ 889000 h 2082800"/>
                <a:gd name="connsiteX89" fmla="*/ 742950 w 5480050"/>
                <a:gd name="connsiteY89" fmla="*/ 958850 h 2082800"/>
                <a:gd name="connsiteX90" fmla="*/ 825500 w 5480050"/>
                <a:gd name="connsiteY90" fmla="*/ 1047750 h 2082800"/>
                <a:gd name="connsiteX91" fmla="*/ 749300 w 5480050"/>
                <a:gd name="connsiteY91" fmla="*/ 1168400 h 2082800"/>
                <a:gd name="connsiteX92" fmla="*/ 749300 w 5480050"/>
                <a:gd name="connsiteY92" fmla="*/ 1270000 h 2082800"/>
                <a:gd name="connsiteX93" fmla="*/ 787400 w 5480050"/>
                <a:gd name="connsiteY93" fmla="*/ 1308100 h 2082800"/>
                <a:gd name="connsiteX94" fmla="*/ 908050 w 5480050"/>
                <a:gd name="connsiteY94" fmla="*/ 1270000 h 2082800"/>
                <a:gd name="connsiteX95" fmla="*/ 933450 w 5480050"/>
                <a:gd name="connsiteY95" fmla="*/ 1377950 h 2082800"/>
                <a:gd name="connsiteX96" fmla="*/ 857250 w 5480050"/>
                <a:gd name="connsiteY96" fmla="*/ 1397000 h 2082800"/>
                <a:gd name="connsiteX97" fmla="*/ 895350 w 5480050"/>
                <a:gd name="connsiteY97" fmla="*/ 1511300 h 2082800"/>
                <a:gd name="connsiteX98" fmla="*/ 831850 w 5480050"/>
                <a:gd name="connsiteY98" fmla="*/ 1562100 h 2082800"/>
                <a:gd name="connsiteX99" fmla="*/ 774700 w 5480050"/>
                <a:gd name="connsiteY99" fmla="*/ 1568450 h 2082800"/>
                <a:gd name="connsiteX100" fmla="*/ 685800 w 5480050"/>
                <a:gd name="connsiteY100" fmla="*/ 1498600 h 2082800"/>
                <a:gd name="connsiteX101" fmla="*/ 590550 w 5480050"/>
                <a:gd name="connsiteY101" fmla="*/ 1479550 h 2082800"/>
                <a:gd name="connsiteX102" fmla="*/ 533400 w 5480050"/>
                <a:gd name="connsiteY102" fmla="*/ 1562100 h 2082800"/>
                <a:gd name="connsiteX103" fmla="*/ 508000 w 5480050"/>
                <a:gd name="connsiteY103" fmla="*/ 1708150 h 2082800"/>
                <a:gd name="connsiteX104" fmla="*/ 450850 w 5480050"/>
                <a:gd name="connsiteY104" fmla="*/ 1746250 h 2082800"/>
                <a:gd name="connsiteX105" fmla="*/ 476250 w 5480050"/>
                <a:gd name="connsiteY105" fmla="*/ 1955800 h 2082800"/>
                <a:gd name="connsiteX106" fmla="*/ 387350 w 5480050"/>
                <a:gd name="connsiteY106" fmla="*/ 2025650 h 2082800"/>
                <a:gd name="connsiteX107" fmla="*/ 285750 w 5480050"/>
                <a:gd name="connsiteY107" fmla="*/ 2076450 h 2082800"/>
                <a:gd name="connsiteX108" fmla="*/ 114300 w 5480050"/>
                <a:gd name="connsiteY108" fmla="*/ 2082800 h 2082800"/>
                <a:gd name="connsiteX109" fmla="*/ 0 w 5480050"/>
                <a:gd name="connsiteY109" fmla="*/ 200025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480050" h="2082800">
                  <a:moveTo>
                    <a:pt x="0" y="2000250"/>
                  </a:moveTo>
                  <a:lnTo>
                    <a:pt x="44450" y="1530350"/>
                  </a:lnTo>
                  <a:lnTo>
                    <a:pt x="222250" y="1314450"/>
                  </a:lnTo>
                  <a:lnTo>
                    <a:pt x="304800" y="1238250"/>
                  </a:lnTo>
                  <a:lnTo>
                    <a:pt x="393700" y="1136650"/>
                  </a:lnTo>
                  <a:lnTo>
                    <a:pt x="374650" y="869950"/>
                  </a:lnTo>
                  <a:lnTo>
                    <a:pt x="349250" y="736600"/>
                  </a:lnTo>
                  <a:lnTo>
                    <a:pt x="374650" y="571500"/>
                  </a:lnTo>
                  <a:lnTo>
                    <a:pt x="469900" y="546100"/>
                  </a:lnTo>
                  <a:lnTo>
                    <a:pt x="558800" y="419100"/>
                  </a:lnTo>
                  <a:lnTo>
                    <a:pt x="609600" y="304800"/>
                  </a:lnTo>
                  <a:lnTo>
                    <a:pt x="749300" y="222250"/>
                  </a:lnTo>
                  <a:lnTo>
                    <a:pt x="895350" y="228600"/>
                  </a:lnTo>
                  <a:lnTo>
                    <a:pt x="1104900" y="304800"/>
                  </a:lnTo>
                  <a:lnTo>
                    <a:pt x="1206500" y="361950"/>
                  </a:lnTo>
                  <a:lnTo>
                    <a:pt x="1403350" y="209550"/>
                  </a:lnTo>
                  <a:lnTo>
                    <a:pt x="1473200" y="209550"/>
                  </a:lnTo>
                  <a:lnTo>
                    <a:pt x="1663700" y="292100"/>
                  </a:lnTo>
                  <a:lnTo>
                    <a:pt x="1879600" y="431800"/>
                  </a:lnTo>
                  <a:lnTo>
                    <a:pt x="2101850" y="444500"/>
                  </a:lnTo>
                  <a:lnTo>
                    <a:pt x="2159000" y="368300"/>
                  </a:lnTo>
                  <a:lnTo>
                    <a:pt x="2082800" y="254000"/>
                  </a:lnTo>
                  <a:lnTo>
                    <a:pt x="1987550" y="171450"/>
                  </a:lnTo>
                  <a:lnTo>
                    <a:pt x="2209800" y="171450"/>
                  </a:lnTo>
                  <a:lnTo>
                    <a:pt x="2387600" y="203200"/>
                  </a:lnTo>
                  <a:lnTo>
                    <a:pt x="2616200" y="279400"/>
                  </a:lnTo>
                  <a:lnTo>
                    <a:pt x="2794000" y="355600"/>
                  </a:lnTo>
                  <a:lnTo>
                    <a:pt x="2997200" y="361950"/>
                  </a:lnTo>
                  <a:lnTo>
                    <a:pt x="3206750" y="412750"/>
                  </a:lnTo>
                  <a:lnTo>
                    <a:pt x="3416300" y="514350"/>
                  </a:lnTo>
                  <a:lnTo>
                    <a:pt x="3511550" y="527050"/>
                  </a:lnTo>
                  <a:cubicBezTo>
                    <a:pt x="3572833" y="540668"/>
                    <a:pt x="3549185" y="539750"/>
                    <a:pt x="3581400" y="539750"/>
                  </a:cubicBezTo>
                  <a:lnTo>
                    <a:pt x="3714750" y="501650"/>
                  </a:lnTo>
                  <a:lnTo>
                    <a:pt x="3841750" y="450850"/>
                  </a:lnTo>
                  <a:cubicBezTo>
                    <a:pt x="3894443" y="424503"/>
                    <a:pt x="3873618" y="425450"/>
                    <a:pt x="3898900" y="425450"/>
                  </a:cubicBezTo>
                  <a:lnTo>
                    <a:pt x="4013200" y="381000"/>
                  </a:lnTo>
                  <a:lnTo>
                    <a:pt x="4191000" y="368300"/>
                  </a:lnTo>
                  <a:lnTo>
                    <a:pt x="4260850" y="342900"/>
                  </a:lnTo>
                  <a:lnTo>
                    <a:pt x="4229100" y="273050"/>
                  </a:lnTo>
                  <a:lnTo>
                    <a:pt x="4133850" y="254000"/>
                  </a:lnTo>
                  <a:lnTo>
                    <a:pt x="4083050" y="190500"/>
                  </a:lnTo>
                  <a:lnTo>
                    <a:pt x="4133850" y="114300"/>
                  </a:lnTo>
                  <a:lnTo>
                    <a:pt x="4178300" y="76200"/>
                  </a:lnTo>
                  <a:lnTo>
                    <a:pt x="4178300" y="76200"/>
                  </a:lnTo>
                  <a:lnTo>
                    <a:pt x="4318000" y="0"/>
                  </a:lnTo>
                  <a:lnTo>
                    <a:pt x="4508500" y="31750"/>
                  </a:lnTo>
                  <a:lnTo>
                    <a:pt x="4641850" y="120650"/>
                  </a:lnTo>
                  <a:lnTo>
                    <a:pt x="4743450" y="247650"/>
                  </a:lnTo>
                  <a:lnTo>
                    <a:pt x="4794250" y="266700"/>
                  </a:lnTo>
                  <a:lnTo>
                    <a:pt x="4832350" y="266700"/>
                  </a:lnTo>
                  <a:lnTo>
                    <a:pt x="4876800" y="298450"/>
                  </a:lnTo>
                  <a:lnTo>
                    <a:pt x="4895850" y="317500"/>
                  </a:lnTo>
                  <a:cubicBezTo>
                    <a:pt x="4908550" y="332317"/>
                    <a:pt x="4922759" y="345963"/>
                    <a:pt x="4933950" y="361950"/>
                  </a:cubicBezTo>
                  <a:cubicBezTo>
                    <a:pt x="4937788" y="367434"/>
                    <a:pt x="4940300" y="381000"/>
                    <a:pt x="4940300" y="381000"/>
                  </a:cubicBezTo>
                  <a:lnTo>
                    <a:pt x="4959350" y="400050"/>
                  </a:lnTo>
                  <a:lnTo>
                    <a:pt x="5060950" y="495300"/>
                  </a:lnTo>
                  <a:lnTo>
                    <a:pt x="5143500" y="558800"/>
                  </a:lnTo>
                  <a:lnTo>
                    <a:pt x="5264150" y="590550"/>
                  </a:lnTo>
                  <a:lnTo>
                    <a:pt x="5372100" y="622300"/>
                  </a:lnTo>
                  <a:lnTo>
                    <a:pt x="5422900" y="673100"/>
                  </a:lnTo>
                  <a:lnTo>
                    <a:pt x="5480050" y="800100"/>
                  </a:lnTo>
                  <a:lnTo>
                    <a:pt x="5480050" y="831850"/>
                  </a:lnTo>
                  <a:lnTo>
                    <a:pt x="5416550" y="831850"/>
                  </a:lnTo>
                  <a:lnTo>
                    <a:pt x="5137150" y="825500"/>
                  </a:lnTo>
                  <a:lnTo>
                    <a:pt x="4927600" y="825500"/>
                  </a:lnTo>
                  <a:lnTo>
                    <a:pt x="4718050" y="819150"/>
                  </a:lnTo>
                  <a:lnTo>
                    <a:pt x="4552950" y="819150"/>
                  </a:lnTo>
                  <a:lnTo>
                    <a:pt x="4305300" y="806450"/>
                  </a:lnTo>
                  <a:lnTo>
                    <a:pt x="4032250" y="800100"/>
                  </a:lnTo>
                  <a:lnTo>
                    <a:pt x="3917950" y="800100"/>
                  </a:lnTo>
                  <a:lnTo>
                    <a:pt x="3759200" y="800100"/>
                  </a:lnTo>
                  <a:lnTo>
                    <a:pt x="3448050" y="819150"/>
                  </a:lnTo>
                  <a:lnTo>
                    <a:pt x="3155950" y="825500"/>
                  </a:lnTo>
                  <a:lnTo>
                    <a:pt x="2971800" y="825500"/>
                  </a:lnTo>
                  <a:lnTo>
                    <a:pt x="2819400" y="825500"/>
                  </a:lnTo>
                  <a:lnTo>
                    <a:pt x="2667000" y="825500"/>
                  </a:lnTo>
                  <a:lnTo>
                    <a:pt x="2533650" y="768350"/>
                  </a:lnTo>
                  <a:lnTo>
                    <a:pt x="2419350" y="742950"/>
                  </a:lnTo>
                  <a:lnTo>
                    <a:pt x="2286000" y="698500"/>
                  </a:lnTo>
                  <a:lnTo>
                    <a:pt x="2152650" y="660400"/>
                  </a:lnTo>
                  <a:lnTo>
                    <a:pt x="2032000" y="628650"/>
                  </a:lnTo>
                  <a:lnTo>
                    <a:pt x="1885950" y="685800"/>
                  </a:lnTo>
                  <a:lnTo>
                    <a:pt x="1733550" y="742950"/>
                  </a:lnTo>
                  <a:lnTo>
                    <a:pt x="1555750" y="793750"/>
                  </a:lnTo>
                  <a:lnTo>
                    <a:pt x="1416050" y="831850"/>
                  </a:lnTo>
                  <a:lnTo>
                    <a:pt x="1193800" y="838200"/>
                  </a:lnTo>
                  <a:lnTo>
                    <a:pt x="1098550" y="869950"/>
                  </a:lnTo>
                  <a:lnTo>
                    <a:pt x="965200" y="882650"/>
                  </a:lnTo>
                  <a:lnTo>
                    <a:pt x="806450" y="889000"/>
                  </a:lnTo>
                  <a:lnTo>
                    <a:pt x="742950" y="958850"/>
                  </a:lnTo>
                  <a:lnTo>
                    <a:pt x="825500" y="1047750"/>
                  </a:lnTo>
                  <a:lnTo>
                    <a:pt x="749300" y="1168400"/>
                  </a:lnTo>
                  <a:lnTo>
                    <a:pt x="749300" y="1270000"/>
                  </a:lnTo>
                  <a:lnTo>
                    <a:pt x="787400" y="1308100"/>
                  </a:lnTo>
                  <a:lnTo>
                    <a:pt x="908050" y="1270000"/>
                  </a:lnTo>
                  <a:lnTo>
                    <a:pt x="933450" y="1377950"/>
                  </a:lnTo>
                  <a:lnTo>
                    <a:pt x="857250" y="1397000"/>
                  </a:lnTo>
                  <a:lnTo>
                    <a:pt x="895350" y="1511300"/>
                  </a:lnTo>
                  <a:lnTo>
                    <a:pt x="831850" y="1562100"/>
                  </a:lnTo>
                  <a:lnTo>
                    <a:pt x="774700" y="1568450"/>
                  </a:lnTo>
                  <a:lnTo>
                    <a:pt x="685800" y="1498600"/>
                  </a:lnTo>
                  <a:lnTo>
                    <a:pt x="590550" y="1479550"/>
                  </a:lnTo>
                  <a:lnTo>
                    <a:pt x="533400" y="1562100"/>
                  </a:lnTo>
                  <a:lnTo>
                    <a:pt x="508000" y="1708150"/>
                  </a:lnTo>
                  <a:lnTo>
                    <a:pt x="450850" y="1746250"/>
                  </a:lnTo>
                  <a:lnTo>
                    <a:pt x="476250" y="1955800"/>
                  </a:lnTo>
                  <a:lnTo>
                    <a:pt x="387350" y="2025650"/>
                  </a:lnTo>
                  <a:lnTo>
                    <a:pt x="285750" y="2076450"/>
                  </a:lnTo>
                  <a:lnTo>
                    <a:pt x="114300" y="2082800"/>
                  </a:lnTo>
                  <a:lnTo>
                    <a:pt x="0" y="2000250"/>
                  </a:lnTo>
                  <a:close/>
                </a:path>
              </a:pathLst>
            </a:custGeom>
            <a:noFill/>
            <a:ln w="158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>
              <a:spLocks noChangeAspect="1"/>
            </p:cNvSpPr>
            <p:nvPr/>
          </p:nvSpPr>
          <p:spPr>
            <a:xfrm flipH="1">
              <a:off x="2186928" y="3382504"/>
              <a:ext cx="667512" cy="73244"/>
            </a:xfrm>
            <a:custGeom>
              <a:avLst/>
              <a:gdLst>
                <a:gd name="connsiteX0" fmla="*/ 44450 w 1273175"/>
                <a:gd name="connsiteY0" fmla="*/ 139700 h 139700"/>
                <a:gd name="connsiteX1" fmla="*/ 0 w 1273175"/>
                <a:gd name="connsiteY1" fmla="*/ 47625 h 139700"/>
                <a:gd name="connsiteX2" fmla="*/ 107950 w 1273175"/>
                <a:gd name="connsiteY2" fmla="*/ 53975 h 139700"/>
                <a:gd name="connsiteX3" fmla="*/ 130175 w 1273175"/>
                <a:gd name="connsiteY3" fmla="*/ 19050 h 139700"/>
                <a:gd name="connsiteX4" fmla="*/ 311150 w 1273175"/>
                <a:gd name="connsiteY4" fmla="*/ 31750 h 139700"/>
                <a:gd name="connsiteX5" fmla="*/ 336550 w 1273175"/>
                <a:gd name="connsiteY5" fmla="*/ 3175 h 139700"/>
                <a:gd name="connsiteX6" fmla="*/ 476250 w 1273175"/>
                <a:gd name="connsiteY6" fmla="*/ 50800 h 139700"/>
                <a:gd name="connsiteX7" fmla="*/ 622300 w 1273175"/>
                <a:gd name="connsiteY7" fmla="*/ 47625 h 139700"/>
                <a:gd name="connsiteX8" fmla="*/ 717550 w 1273175"/>
                <a:gd name="connsiteY8" fmla="*/ 50800 h 139700"/>
                <a:gd name="connsiteX9" fmla="*/ 762000 w 1273175"/>
                <a:gd name="connsiteY9" fmla="*/ 50800 h 139700"/>
                <a:gd name="connsiteX10" fmla="*/ 838200 w 1273175"/>
                <a:gd name="connsiteY10" fmla="*/ 19050 h 139700"/>
                <a:gd name="connsiteX11" fmla="*/ 857250 w 1273175"/>
                <a:gd name="connsiteY11" fmla="*/ 0 h 139700"/>
                <a:gd name="connsiteX12" fmla="*/ 920750 w 1273175"/>
                <a:gd name="connsiteY12" fmla="*/ 34925 h 139700"/>
                <a:gd name="connsiteX13" fmla="*/ 990600 w 1273175"/>
                <a:gd name="connsiteY13" fmla="*/ 38100 h 139700"/>
                <a:gd name="connsiteX14" fmla="*/ 1101725 w 1273175"/>
                <a:gd name="connsiteY14" fmla="*/ 66675 h 139700"/>
                <a:gd name="connsiteX15" fmla="*/ 1143000 w 1273175"/>
                <a:gd name="connsiteY15" fmla="*/ 76200 h 139700"/>
                <a:gd name="connsiteX16" fmla="*/ 1244600 w 1273175"/>
                <a:gd name="connsiteY16" fmla="*/ 101600 h 139700"/>
                <a:gd name="connsiteX17" fmla="*/ 1273175 w 1273175"/>
                <a:gd name="connsiteY17" fmla="*/ 111125 h 139700"/>
                <a:gd name="connsiteX18" fmla="*/ 288925 w 1273175"/>
                <a:gd name="connsiteY18" fmla="*/ 117475 h 139700"/>
                <a:gd name="connsiteX19" fmla="*/ 209550 w 1273175"/>
                <a:gd name="connsiteY19" fmla="*/ 117475 h 139700"/>
                <a:gd name="connsiteX20" fmla="*/ 149225 w 1273175"/>
                <a:gd name="connsiteY20" fmla="*/ 130175 h 139700"/>
                <a:gd name="connsiteX21" fmla="*/ 44450 w 1273175"/>
                <a:gd name="connsiteY21" fmla="*/ 13970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3175" h="139700">
                  <a:moveTo>
                    <a:pt x="44450" y="139700"/>
                  </a:moveTo>
                  <a:lnTo>
                    <a:pt x="0" y="47625"/>
                  </a:lnTo>
                  <a:lnTo>
                    <a:pt x="107950" y="53975"/>
                  </a:lnTo>
                  <a:lnTo>
                    <a:pt x="130175" y="19050"/>
                  </a:lnTo>
                  <a:lnTo>
                    <a:pt x="311150" y="31750"/>
                  </a:lnTo>
                  <a:lnTo>
                    <a:pt x="336550" y="3175"/>
                  </a:lnTo>
                  <a:lnTo>
                    <a:pt x="476250" y="50800"/>
                  </a:lnTo>
                  <a:lnTo>
                    <a:pt x="622300" y="47625"/>
                  </a:lnTo>
                  <a:lnTo>
                    <a:pt x="717550" y="50800"/>
                  </a:lnTo>
                  <a:lnTo>
                    <a:pt x="762000" y="50800"/>
                  </a:lnTo>
                  <a:lnTo>
                    <a:pt x="838200" y="19050"/>
                  </a:lnTo>
                  <a:lnTo>
                    <a:pt x="857250" y="0"/>
                  </a:lnTo>
                  <a:lnTo>
                    <a:pt x="920750" y="34925"/>
                  </a:lnTo>
                  <a:lnTo>
                    <a:pt x="990600" y="38100"/>
                  </a:lnTo>
                  <a:lnTo>
                    <a:pt x="1101725" y="66675"/>
                  </a:lnTo>
                  <a:lnTo>
                    <a:pt x="1143000" y="76200"/>
                  </a:lnTo>
                  <a:lnTo>
                    <a:pt x="1244600" y="101600"/>
                  </a:lnTo>
                  <a:lnTo>
                    <a:pt x="1273175" y="111125"/>
                  </a:lnTo>
                  <a:lnTo>
                    <a:pt x="288925" y="117475"/>
                  </a:lnTo>
                  <a:lnTo>
                    <a:pt x="209550" y="117475"/>
                  </a:lnTo>
                  <a:lnTo>
                    <a:pt x="149225" y="130175"/>
                  </a:lnTo>
                  <a:lnTo>
                    <a:pt x="44450" y="139700"/>
                  </a:lnTo>
                  <a:close/>
                </a:path>
              </a:pathLst>
            </a:custGeom>
            <a:noFill/>
            <a:ln w="158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733800" y="1595536"/>
            <a:ext cx="2514600" cy="2377440"/>
            <a:chOff x="2854325" y="1752600"/>
            <a:chExt cx="2514600" cy="2377440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2854325" y="1752600"/>
              <a:ext cx="0" cy="237744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855913" y="3967064"/>
              <a:ext cx="46355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359150" y="3799964"/>
              <a:ext cx="2009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 in. spacing, no L-bars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8824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Design Changes</a:t>
            </a:r>
            <a:endParaRPr lang="en-US" dirty="0"/>
          </a:p>
        </p:txBody>
      </p:sp>
      <p:sp>
        <p:nvSpPr>
          <p:cNvPr id="48" name="Line 147"/>
          <p:cNvSpPr>
            <a:spLocks noChangeShapeType="1"/>
          </p:cNvSpPr>
          <p:nvPr/>
        </p:nvSpPr>
        <p:spPr bwMode="auto">
          <a:xfrm flipH="1" flipV="1">
            <a:off x="675489" y="4605475"/>
            <a:ext cx="3682630" cy="94286"/>
          </a:xfrm>
          <a:prstGeom prst="line">
            <a:avLst/>
          </a:prstGeom>
          <a:noFill/>
          <a:ln w="28575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77891" y="5042020"/>
            <a:ext cx="17207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[0.56]</a:t>
            </a:r>
            <a:endParaRPr lang="en-US" sz="14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2398608" y="5042020"/>
            <a:ext cx="19576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[0.72]</a:t>
            </a:r>
            <a:endParaRPr lang="en-US" sz="1400" baseline="-25000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-266212" y="4436258"/>
            <a:ext cx="16203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Shear Force</a:t>
            </a:r>
            <a:endParaRPr lang="en-US" sz="14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681071" y="5390087"/>
            <a:ext cx="367519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Distance from Beam End</a:t>
            </a:r>
            <a:endParaRPr lang="en-US" sz="1400" baseline="-25000" dirty="0"/>
          </a:p>
        </p:txBody>
      </p:sp>
      <p:sp>
        <p:nvSpPr>
          <p:cNvPr id="53" name="Freeform 68"/>
          <p:cNvSpPr>
            <a:spLocks/>
          </p:cNvSpPr>
          <p:nvPr/>
        </p:nvSpPr>
        <p:spPr bwMode="auto">
          <a:xfrm>
            <a:off x="675489" y="3734532"/>
            <a:ext cx="3680772" cy="1615947"/>
          </a:xfrm>
          <a:custGeom>
            <a:avLst/>
            <a:gdLst>
              <a:gd name="T0" fmla="*/ 779 w 779"/>
              <a:gd name="T1" fmla="*/ 342 h 342"/>
              <a:gd name="T2" fmla="*/ 0 w 779"/>
              <a:gd name="T3" fmla="*/ 342 h 342"/>
              <a:gd name="T4" fmla="*/ 0 w 779"/>
              <a:gd name="T5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79" h="342">
                <a:moveTo>
                  <a:pt x="779" y="342"/>
                </a:moveTo>
                <a:lnTo>
                  <a:pt x="0" y="34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58" name="Group 57"/>
          <p:cNvGrpSpPr/>
          <p:nvPr/>
        </p:nvGrpSpPr>
        <p:grpSpPr>
          <a:xfrm>
            <a:off x="675489" y="4100780"/>
            <a:ext cx="3682634" cy="277307"/>
            <a:chOff x="374904" y="4432339"/>
            <a:chExt cx="4572000" cy="344278"/>
          </a:xfrm>
        </p:grpSpPr>
        <p:sp>
          <p:nvSpPr>
            <p:cNvPr id="60" name="Line 149"/>
            <p:cNvSpPr>
              <a:spLocks noChangeShapeType="1"/>
            </p:cNvSpPr>
            <p:nvPr/>
          </p:nvSpPr>
          <p:spPr bwMode="auto">
            <a:xfrm>
              <a:off x="374904" y="4432339"/>
              <a:ext cx="2141404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50"/>
            <p:cNvSpPr>
              <a:spLocks noChangeShapeType="1"/>
            </p:cNvSpPr>
            <p:nvPr/>
          </p:nvSpPr>
          <p:spPr bwMode="auto">
            <a:xfrm>
              <a:off x="2516308" y="4432339"/>
              <a:ext cx="0" cy="344278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51"/>
            <p:cNvSpPr>
              <a:spLocks noChangeShapeType="1"/>
            </p:cNvSpPr>
            <p:nvPr/>
          </p:nvSpPr>
          <p:spPr bwMode="auto">
            <a:xfrm>
              <a:off x="2516308" y="4776614"/>
              <a:ext cx="2430596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2845476" y="3822761"/>
                <a:ext cx="1512647" cy="3745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 smtClean="0"/>
                  <a:t>= 0.56</a:t>
                </a:r>
                <a:endParaRPr lang="en-US" sz="16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476" y="3822761"/>
                <a:ext cx="1512647" cy="374571"/>
              </a:xfrm>
              <a:prstGeom prst="roundRect">
                <a:avLst/>
              </a:prstGeom>
              <a:blipFill rotWithShape="1">
                <a:blip r:embed="rId2"/>
                <a:stretch>
                  <a:fillRect t="-76119" b="-12835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238031" y="1600200"/>
            <a:ext cx="2339261" cy="1914969"/>
            <a:chOff x="3770657" y="1508760"/>
            <a:chExt cx="2904199" cy="2377440"/>
          </a:xfrm>
        </p:grpSpPr>
        <p:pic>
          <p:nvPicPr>
            <p:cNvPr id="24" name="Picture 2" descr="\\austin.utexas.edu\disk\engr\research\fsel\Projects\BurstingShearBeams-5831\Photos\2009-04-02 Shear Test 2A-north\P100008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0" r="2818" b="1485"/>
            <a:stretch/>
          </p:blipFill>
          <p:spPr bwMode="auto">
            <a:xfrm>
              <a:off x="3770657" y="1508760"/>
              <a:ext cx="2904199" cy="237744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/>
            <p:cNvGrpSpPr/>
            <p:nvPr/>
          </p:nvGrpSpPr>
          <p:grpSpPr>
            <a:xfrm>
              <a:off x="4140069" y="1564480"/>
              <a:ext cx="1985328" cy="2024537"/>
              <a:chOff x="1216025" y="1038225"/>
              <a:chExt cx="3054350" cy="3114675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051050" y="1327150"/>
                <a:ext cx="1301750" cy="1638300"/>
              </a:xfrm>
              <a:custGeom>
                <a:avLst/>
                <a:gdLst>
                  <a:gd name="connsiteX0" fmla="*/ 0 w 1301750"/>
                  <a:gd name="connsiteY0" fmla="*/ 1638300 h 1638300"/>
                  <a:gd name="connsiteX1" fmla="*/ 88900 w 1301750"/>
                  <a:gd name="connsiteY1" fmla="*/ 1562100 h 1638300"/>
                  <a:gd name="connsiteX2" fmla="*/ 117475 w 1301750"/>
                  <a:gd name="connsiteY2" fmla="*/ 1508125 h 1638300"/>
                  <a:gd name="connsiteX3" fmla="*/ 165100 w 1301750"/>
                  <a:gd name="connsiteY3" fmla="*/ 1444625 h 1638300"/>
                  <a:gd name="connsiteX4" fmla="*/ 174625 w 1301750"/>
                  <a:gd name="connsiteY4" fmla="*/ 1393825 h 1638300"/>
                  <a:gd name="connsiteX5" fmla="*/ 231775 w 1301750"/>
                  <a:gd name="connsiteY5" fmla="*/ 1333500 h 1638300"/>
                  <a:gd name="connsiteX6" fmla="*/ 311150 w 1301750"/>
                  <a:gd name="connsiteY6" fmla="*/ 1250950 h 1638300"/>
                  <a:gd name="connsiteX7" fmla="*/ 361950 w 1301750"/>
                  <a:gd name="connsiteY7" fmla="*/ 1149350 h 1638300"/>
                  <a:gd name="connsiteX8" fmla="*/ 400050 w 1301750"/>
                  <a:gd name="connsiteY8" fmla="*/ 1019175 h 1638300"/>
                  <a:gd name="connsiteX9" fmla="*/ 479425 w 1301750"/>
                  <a:gd name="connsiteY9" fmla="*/ 889000 h 1638300"/>
                  <a:gd name="connsiteX10" fmla="*/ 552450 w 1301750"/>
                  <a:gd name="connsiteY10" fmla="*/ 777875 h 1638300"/>
                  <a:gd name="connsiteX11" fmla="*/ 676275 w 1301750"/>
                  <a:gd name="connsiteY11" fmla="*/ 676275 h 1638300"/>
                  <a:gd name="connsiteX12" fmla="*/ 781050 w 1301750"/>
                  <a:gd name="connsiteY12" fmla="*/ 549275 h 1638300"/>
                  <a:gd name="connsiteX13" fmla="*/ 895350 w 1301750"/>
                  <a:gd name="connsiteY13" fmla="*/ 431800 h 1638300"/>
                  <a:gd name="connsiteX14" fmla="*/ 971550 w 1301750"/>
                  <a:gd name="connsiteY14" fmla="*/ 377825 h 1638300"/>
                  <a:gd name="connsiteX15" fmla="*/ 1063625 w 1301750"/>
                  <a:gd name="connsiteY15" fmla="*/ 279400 h 1638300"/>
                  <a:gd name="connsiteX16" fmla="*/ 1149350 w 1301750"/>
                  <a:gd name="connsiteY16" fmla="*/ 165100 h 1638300"/>
                  <a:gd name="connsiteX17" fmla="*/ 1209675 w 1301750"/>
                  <a:gd name="connsiteY17" fmla="*/ 73025 h 1638300"/>
                  <a:gd name="connsiteX18" fmla="*/ 1301750 w 1301750"/>
                  <a:gd name="connsiteY18" fmla="*/ 0 h 163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01750" h="1638300">
                    <a:moveTo>
                      <a:pt x="0" y="1638300"/>
                    </a:moveTo>
                    <a:lnTo>
                      <a:pt x="88900" y="1562100"/>
                    </a:lnTo>
                    <a:lnTo>
                      <a:pt x="117475" y="1508125"/>
                    </a:lnTo>
                    <a:lnTo>
                      <a:pt x="165100" y="1444625"/>
                    </a:lnTo>
                    <a:lnTo>
                      <a:pt x="174625" y="1393825"/>
                    </a:lnTo>
                    <a:lnTo>
                      <a:pt x="231775" y="1333500"/>
                    </a:lnTo>
                    <a:lnTo>
                      <a:pt x="311150" y="1250950"/>
                    </a:lnTo>
                    <a:lnTo>
                      <a:pt x="361950" y="1149350"/>
                    </a:lnTo>
                    <a:lnTo>
                      <a:pt x="400050" y="1019175"/>
                    </a:lnTo>
                    <a:lnTo>
                      <a:pt x="479425" y="889000"/>
                    </a:lnTo>
                    <a:lnTo>
                      <a:pt x="552450" y="777875"/>
                    </a:lnTo>
                    <a:lnTo>
                      <a:pt x="676275" y="676275"/>
                    </a:lnTo>
                    <a:lnTo>
                      <a:pt x="781050" y="549275"/>
                    </a:lnTo>
                    <a:lnTo>
                      <a:pt x="895350" y="431800"/>
                    </a:lnTo>
                    <a:lnTo>
                      <a:pt x="971550" y="377825"/>
                    </a:lnTo>
                    <a:lnTo>
                      <a:pt x="1063625" y="279400"/>
                    </a:lnTo>
                    <a:lnTo>
                      <a:pt x="1149350" y="165100"/>
                    </a:lnTo>
                    <a:lnTo>
                      <a:pt x="1209675" y="73025"/>
                    </a:lnTo>
                    <a:lnTo>
                      <a:pt x="13017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276600" y="1104900"/>
                <a:ext cx="384175" cy="371475"/>
              </a:xfrm>
              <a:custGeom>
                <a:avLst/>
                <a:gdLst>
                  <a:gd name="connsiteX0" fmla="*/ 0 w 384175"/>
                  <a:gd name="connsiteY0" fmla="*/ 371475 h 371475"/>
                  <a:gd name="connsiteX1" fmla="*/ 82550 w 384175"/>
                  <a:gd name="connsiteY1" fmla="*/ 298450 h 371475"/>
                  <a:gd name="connsiteX2" fmla="*/ 120650 w 384175"/>
                  <a:gd name="connsiteY2" fmla="*/ 260350 h 371475"/>
                  <a:gd name="connsiteX3" fmla="*/ 149225 w 384175"/>
                  <a:gd name="connsiteY3" fmla="*/ 212725 h 371475"/>
                  <a:gd name="connsiteX4" fmla="*/ 193675 w 384175"/>
                  <a:gd name="connsiteY4" fmla="*/ 155575 h 371475"/>
                  <a:gd name="connsiteX5" fmla="*/ 266700 w 384175"/>
                  <a:gd name="connsiteY5" fmla="*/ 92075 h 371475"/>
                  <a:gd name="connsiteX6" fmla="*/ 349250 w 384175"/>
                  <a:gd name="connsiteY6" fmla="*/ 41275 h 371475"/>
                  <a:gd name="connsiteX7" fmla="*/ 384175 w 384175"/>
                  <a:gd name="connsiteY7" fmla="*/ 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175" h="371475">
                    <a:moveTo>
                      <a:pt x="0" y="371475"/>
                    </a:moveTo>
                    <a:lnTo>
                      <a:pt x="82550" y="298450"/>
                    </a:lnTo>
                    <a:lnTo>
                      <a:pt x="120650" y="260350"/>
                    </a:lnTo>
                    <a:lnTo>
                      <a:pt x="149225" y="212725"/>
                    </a:lnTo>
                    <a:lnTo>
                      <a:pt x="193675" y="155575"/>
                    </a:lnTo>
                    <a:lnTo>
                      <a:pt x="266700" y="92075"/>
                    </a:lnTo>
                    <a:lnTo>
                      <a:pt x="349250" y="41275"/>
                    </a:lnTo>
                    <a:lnTo>
                      <a:pt x="3841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2282825" y="1911350"/>
                <a:ext cx="146050" cy="263525"/>
              </a:xfrm>
              <a:custGeom>
                <a:avLst/>
                <a:gdLst>
                  <a:gd name="connsiteX0" fmla="*/ 0 w 146050"/>
                  <a:gd name="connsiteY0" fmla="*/ 263525 h 263525"/>
                  <a:gd name="connsiteX1" fmla="*/ 0 w 146050"/>
                  <a:gd name="connsiteY1" fmla="*/ 263525 h 263525"/>
                  <a:gd name="connsiteX2" fmla="*/ 0 w 146050"/>
                  <a:gd name="connsiteY2" fmla="*/ 193675 h 263525"/>
                  <a:gd name="connsiteX3" fmla="*/ 47625 w 146050"/>
                  <a:gd name="connsiteY3" fmla="*/ 146050 h 263525"/>
                  <a:gd name="connsiteX4" fmla="*/ 85725 w 146050"/>
                  <a:gd name="connsiteY4" fmla="*/ 101600 h 263525"/>
                  <a:gd name="connsiteX5" fmla="*/ 101600 w 146050"/>
                  <a:gd name="connsiteY5" fmla="*/ 53975 h 263525"/>
                  <a:gd name="connsiteX6" fmla="*/ 146050 w 146050"/>
                  <a:gd name="connsiteY6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050" h="263525">
                    <a:moveTo>
                      <a:pt x="0" y="263525"/>
                    </a:moveTo>
                    <a:lnTo>
                      <a:pt x="0" y="263525"/>
                    </a:lnTo>
                    <a:lnTo>
                      <a:pt x="0" y="193675"/>
                    </a:lnTo>
                    <a:lnTo>
                      <a:pt x="47625" y="146050"/>
                    </a:lnTo>
                    <a:lnTo>
                      <a:pt x="85725" y="101600"/>
                    </a:lnTo>
                    <a:lnTo>
                      <a:pt x="101600" y="53975"/>
                    </a:lnTo>
                    <a:lnTo>
                      <a:pt x="1460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530475" y="1038225"/>
                <a:ext cx="593725" cy="876300"/>
              </a:xfrm>
              <a:custGeom>
                <a:avLst/>
                <a:gdLst>
                  <a:gd name="connsiteX0" fmla="*/ 0 w 593725"/>
                  <a:gd name="connsiteY0" fmla="*/ 876300 h 876300"/>
                  <a:gd name="connsiteX1" fmla="*/ 47625 w 593725"/>
                  <a:gd name="connsiteY1" fmla="*/ 762000 h 876300"/>
                  <a:gd name="connsiteX2" fmla="*/ 92075 w 593725"/>
                  <a:gd name="connsiteY2" fmla="*/ 679450 h 876300"/>
                  <a:gd name="connsiteX3" fmla="*/ 117475 w 593725"/>
                  <a:gd name="connsiteY3" fmla="*/ 549275 h 876300"/>
                  <a:gd name="connsiteX4" fmla="*/ 133350 w 593725"/>
                  <a:gd name="connsiteY4" fmla="*/ 463550 h 876300"/>
                  <a:gd name="connsiteX5" fmla="*/ 190500 w 593725"/>
                  <a:gd name="connsiteY5" fmla="*/ 381000 h 876300"/>
                  <a:gd name="connsiteX6" fmla="*/ 295275 w 593725"/>
                  <a:gd name="connsiteY6" fmla="*/ 266700 h 876300"/>
                  <a:gd name="connsiteX7" fmla="*/ 365125 w 593725"/>
                  <a:gd name="connsiteY7" fmla="*/ 238125 h 876300"/>
                  <a:gd name="connsiteX8" fmla="*/ 412750 w 593725"/>
                  <a:gd name="connsiteY8" fmla="*/ 215900 h 876300"/>
                  <a:gd name="connsiteX9" fmla="*/ 457200 w 593725"/>
                  <a:gd name="connsiteY9" fmla="*/ 146050 h 876300"/>
                  <a:gd name="connsiteX10" fmla="*/ 523875 w 593725"/>
                  <a:gd name="connsiteY10" fmla="*/ 85725 h 876300"/>
                  <a:gd name="connsiteX11" fmla="*/ 561975 w 593725"/>
                  <a:gd name="connsiteY11" fmla="*/ 34925 h 876300"/>
                  <a:gd name="connsiteX12" fmla="*/ 593725 w 593725"/>
                  <a:gd name="connsiteY12" fmla="*/ 0 h 87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3725" h="876300">
                    <a:moveTo>
                      <a:pt x="0" y="876300"/>
                    </a:moveTo>
                    <a:lnTo>
                      <a:pt x="47625" y="762000"/>
                    </a:lnTo>
                    <a:lnTo>
                      <a:pt x="92075" y="679450"/>
                    </a:lnTo>
                    <a:lnTo>
                      <a:pt x="117475" y="549275"/>
                    </a:lnTo>
                    <a:lnTo>
                      <a:pt x="133350" y="463550"/>
                    </a:lnTo>
                    <a:lnTo>
                      <a:pt x="190500" y="381000"/>
                    </a:lnTo>
                    <a:lnTo>
                      <a:pt x="295275" y="266700"/>
                    </a:lnTo>
                    <a:lnTo>
                      <a:pt x="365125" y="238125"/>
                    </a:lnTo>
                    <a:lnTo>
                      <a:pt x="412750" y="215900"/>
                    </a:lnTo>
                    <a:lnTo>
                      <a:pt x="457200" y="146050"/>
                    </a:lnTo>
                    <a:lnTo>
                      <a:pt x="523875" y="85725"/>
                    </a:lnTo>
                    <a:lnTo>
                      <a:pt x="561975" y="34925"/>
                    </a:lnTo>
                    <a:lnTo>
                      <a:pt x="5937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3073400" y="1409700"/>
                <a:ext cx="644525" cy="714375"/>
              </a:xfrm>
              <a:custGeom>
                <a:avLst/>
                <a:gdLst>
                  <a:gd name="connsiteX0" fmla="*/ 0 w 644525"/>
                  <a:gd name="connsiteY0" fmla="*/ 714375 h 714375"/>
                  <a:gd name="connsiteX1" fmla="*/ 88900 w 644525"/>
                  <a:gd name="connsiteY1" fmla="*/ 606425 h 714375"/>
                  <a:gd name="connsiteX2" fmla="*/ 171450 w 644525"/>
                  <a:gd name="connsiteY2" fmla="*/ 501650 h 714375"/>
                  <a:gd name="connsiteX3" fmla="*/ 234950 w 644525"/>
                  <a:gd name="connsiteY3" fmla="*/ 425450 h 714375"/>
                  <a:gd name="connsiteX4" fmla="*/ 336550 w 644525"/>
                  <a:gd name="connsiteY4" fmla="*/ 323850 h 714375"/>
                  <a:gd name="connsiteX5" fmla="*/ 415925 w 644525"/>
                  <a:gd name="connsiteY5" fmla="*/ 215900 h 714375"/>
                  <a:gd name="connsiteX6" fmla="*/ 485775 w 644525"/>
                  <a:gd name="connsiteY6" fmla="*/ 142875 h 714375"/>
                  <a:gd name="connsiteX7" fmla="*/ 539750 w 644525"/>
                  <a:gd name="connsiteY7" fmla="*/ 88900 h 714375"/>
                  <a:gd name="connsiteX8" fmla="*/ 606425 w 644525"/>
                  <a:gd name="connsiteY8" fmla="*/ 41275 h 714375"/>
                  <a:gd name="connsiteX9" fmla="*/ 644525 w 644525"/>
                  <a:gd name="connsiteY9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4525" h="714375">
                    <a:moveTo>
                      <a:pt x="0" y="714375"/>
                    </a:moveTo>
                    <a:lnTo>
                      <a:pt x="88900" y="606425"/>
                    </a:lnTo>
                    <a:lnTo>
                      <a:pt x="171450" y="501650"/>
                    </a:lnTo>
                    <a:lnTo>
                      <a:pt x="234950" y="425450"/>
                    </a:lnTo>
                    <a:lnTo>
                      <a:pt x="336550" y="323850"/>
                    </a:lnTo>
                    <a:lnTo>
                      <a:pt x="415925" y="215900"/>
                    </a:lnTo>
                    <a:lnTo>
                      <a:pt x="485775" y="142875"/>
                    </a:lnTo>
                    <a:lnTo>
                      <a:pt x="539750" y="88900"/>
                    </a:lnTo>
                    <a:lnTo>
                      <a:pt x="606425" y="41275"/>
                    </a:lnTo>
                    <a:lnTo>
                      <a:pt x="6445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3171825" y="2527300"/>
                <a:ext cx="561975" cy="533400"/>
              </a:xfrm>
              <a:custGeom>
                <a:avLst/>
                <a:gdLst>
                  <a:gd name="connsiteX0" fmla="*/ 0 w 561975"/>
                  <a:gd name="connsiteY0" fmla="*/ 533400 h 533400"/>
                  <a:gd name="connsiteX1" fmla="*/ 114300 w 561975"/>
                  <a:gd name="connsiteY1" fmla="*/ 422275 h 533400"/>
                  <a:gd name="connsiteX2" fmla="*/ 215900 w 561975"/>
                  <a:gd name="connsiteY2" fmla="*/ 327025 h 533400"/>
                  <a:gd name="connsiteX3" fmla="*/ 352425 w 561975"/>
                  <a:gd name="connsiteY3" fmla="*/ 190500 h 533400"/>
                  <a:gd name="connsiteX4" fmla="*/ 469900 w 561975"/>
                  <a:gd name="connsiteY4" fmla="*/ 95250 h 533400"/>
                  <a:gd name="connsiteX5" fmla="*/ 527050 w 561975"/>
                  <a:gd name="connsiteY5" fmla="*/ 28575 h 533400"/>
                  <a:gd name="connsiteX6" fmla="*/ 561975 w 561975"/>
                  <a:gd name="connsiteY6" fmla="*/ 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975" h="533400">
                    <a:moveTo>
                      <a:pt x="0" y="533400"/>
                    </a:moveTo>
                    <a:lnTo>
                      <a:pt x="114300" y="422275"/>
                    </a:lnTo>
                    <a:lnTo>
                      <a:pt x="215900" y="327025"/>
                    </a:lnTo>
                    <a:lnTo>
                      <a:pt x="352425" y="190500"/>
                    </a:lnTo>
                    <a:lnTo>
                      <a:pt x="469900" y="95250"/>
                    </a:lnTo>
                    <a:lnTo>
                      <a:pt x="527050" y="28575"/>
                    </a:lnTo>
                    <a:lnTo>
                      <a:pt x="5619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3235325" y="2117725"/>
                <a:ext cx="974725" cy="920750"/>
              </a:xfrm>
              <a:custGeom>
                <a:avLst/>
                <a:gdLst>
                  <a:gd name="connsiteX0" fmla="*/ 0 w 974725"/>
                  <a:gd name="connsiteY0" fmla="*/ 920750 h 920750"/>
                  <a:gd name="connsiteX1" fmla="*/ 123825 w 974725"/>
                  <a:gd name="connsiteY1" fmla="*/ 812800 h 920750"/>
                  <a:gd name="connsiteX2" fmla="*/ 225425 w 974725"/>
                  <a:gd name="connsiteY2" fmla="*/ 742950 h 920750"/>
                  <a:gd name="connsiteX3" fmla="*/ 269875 w 974725"/>
                  <a:gd name="connsiteY3" fmla="*/ 695325 h 920750"/>
                  <a:gd name="connsiteX4" fmla="*/ 298450 w 974725"/>
                  <a:gd name="connsiteY4" fmla="*/ 660400 h 920750"/>
                  <a:gd name="connsiteX5" fmla="*/ 355600 w 974725"/>
                  <a:gd name="connsiteY5" fmla="*/ 625475 h 920750"/>
                  <a:gd name="connsiteX6" fmla="*/ 434975 w 974725"/>
                  <a:gd name="connsiteY6" fmla="*/ 527050 h 920750"/>
                  <a:gd name="connsiteX7" fmla="*/ 482600 w 974725"/>
                  <a:gd name="connsiteY7" fmla="*/ 466725 h 920750"/>
                  <a:gd name="connsiteX8" fmla="*/ 568325 w 974725"/>
                  <a:gd name="connsiteY8" fmla="*/ 365125 h 920750"/>
                  <a:gd name="connsiteX9" fmla="*/ 622300 w 974725"/>
                  <a:gd name="connsiteY9" fmla="*/ 330200 h 920750"/>
                  <a:gd name="connsiteX10" fmla="*/ 669925 w 974725"/>
                  <a:gd name="connsiteY10" fmla="*/ 263525 h 920750"/>
                  <a:gd name="connsiteX11" fmla="*/ 736600 w 974725"/>
                  <a:gd name="connsiteY11" fmla="*/ 190500 h 920750"/>
                  <a:gd name="connsiteX12" fmla="*/ 815975 w 974725"/>
                  <a:gd name="connsiteY12" fmla="*/ 130175 h 920750"/>
                  <a:gd name="connsiteX13" fmla="*/ 889000 w 974725"/>
                  <a:gd name="connsiteY13" fmla="*/ 76200 h 920750"/>
                  <a:gd name="connsiteX14" fmla="*/ 939800 w 974725"/>
                  <a:gd name="connsiteY14" fmla="*/ 28575 h 920750"/>
                  <a:gd name="connsiteX15" fmla="*/ 974725 w 974725"/>
                  <a:gd name="connsiteY15" fmla="*/ 0 h 920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4725" h="920750">
                    <a:moveTo>
                      <a:pt x="0" y="920750"/>
                    </a:moveTo>
                    <a:lnTo>
                      <a:pt x="123825" y="812800"/>
                    </a:lnTo>
                    <a:lnTo>
                      <a:pt x="225425" y="742950"/>
                    </a:lnTo>
                    <a:lnTo>
                      <a:pt x="269875" y="695325"/>
                    </a:lnTo>
                    <a:lnTo>
                      <a:pt x="298450" y="660400"/>
                    </a:lnTo>
                    <a:lnTo>
                      <a:pt x="355600" y="625475"/>
                    </a:lnTo>
                    <a:lnTo>
                      <a:pt x="434975" y="527050"/>
                    </a:lnTo>
                    <a:lnTo>
                      <a:pt x="482600" y="466725"/>
                    </a:lnTo>
                    <a:lnTo>
                      <a:pt x="568325" y="365125"/>
                    </a:lnTo>
                    <a:lnTo>
                      <a:pt x="622300" y="330200"/>
                    </a:lnTo>
                    <a:lnTo>
                      <a:pt x="669925" y="263525"/>
                    </a:lnTo>
                    <a:lnTo>
                      <a:pt x="736600" y="190500"/>
                    </a:lnTo>
                    <a:lnTo>
                      <a:pt x="815975" y="130175"/>
                    </a:lnTo>
                    <a:lnTo>
                      <a:pt x="889000" y="76200"/>
                    </a:lnTo>
                    <a:lnTo>
                      <a:pt x="939800" y="28575"/>
                    </a:lnTo>
                    <a:lnTo>
                      <a:pt x="9747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2555875" y="1736725"/>
                <a:ext cx="1641475" cy="1616075"/>
              </a:xfrm>
              <a:custGeom>
                <a:avLst/>
                <a:gdLst>
                  <a:gd name="connsiteX0" fmla="*/ 0 w 1641475"/>
                  <a:gd name="connsiteY0" fmla="*/ 1616075 h 1616075"/>
                  <a:gd name="connsiteX1" fmla="*/ 117475 w 1641475"/>
                  <a:gd name="connsiteY1" fmla="*/ 1504950 h 1616075"/>
                  <a:gd name="connsiteX2" fmla="*/ 219075 w 1641475"/>
                  <a:gd name="connsiteY2" fmla="*/ 1412875 h 1616075"/>
                  <a:gd name="connsiteX3" fmla="*/ 361950 w 1641475"/>
                  <a:gd name="connsiteY3" fmla="*/ 1266825 h 1616075"/>
                  <a:gd name="connsiteX4" fmla="*/ 485775 w 1641475"/>
                  <a:gd name="connsiteY4" fmla="*/ 1152525 h 1616075"/>
                  <a:gd name="connsiteX5" fmla="*/ 628650 w 1641475"/>
                  <a:gd name="connsiteY5" fmla="*/ 1006475 h 1616075"/>
                  <a:gd name="connsiteX6" fmla="*/ 708025 w 1641475"/>
                  <a:gd name="connsiteY6" fmla="*/ 904875 h 1616075"/>
                  <a:gd name="connsiteX7" fmla="*/ 835025 w 1641475"/>
                  <a:gd name="connsiteY7" fmla="*/ 796925 h 1616075"/>
                  <a:gd name="connsiteX8" fmla="*/ 949325 w 1641475"/>
                  <a:gd name="connsiteY8" fmla="*/ 720725 h 1616075"/>
                  <a:gd name="connsiteX9" fmla="*/ 1022350 w 1641475"/>
                  <a:gd name="connsiteY9" fmla="*/ 644525 h 1616075"/>
                  <a:gd name="connsiteX10" fmla="*/ 1123950 w 1641475"/>
                  <a:gd name="connsiteY10" fmla="*/ 549275 h 1616075"/>
                  <a:gd name="connsiteX11" fmla="*/ 1266825 w 1641475"/>
                  <a:gd name="connsiteY11" fmla="*/ 409575 h 1616075"/>
                  <a:gd name="connsiteX12" fmla="*/ 1327150 w 1641475"/>
                  <a:gd name="connsiteY12" fmla="*/ 323850 h 1616075"/>
                  <a:gd name="connsiteX13" fmla="*/ 1441450 w 1641475"/>
                  <a:gd name="connsiteY13" fmla="*/ 238125 h 1616075"/>
                  <a:gd name="connsiteX14" fmla="*/ 1504950 w 1641475"/>
                  <a:gd name="connsiteY14" fmla="*/ 180975 h 1616075"/>
                  <a:gd name="connsiteX15" fmla="*/ 1584325 w 1641475"/>
                  <a:gd name="connsiteY15" fmla="*/ 82550 h 1616075"/>
                  <a:gd name="connsiteX16" fmla="*/ 1641475 w 1641475"/>
                  <a:gd name="connsiteY16" fmla="*/ 0 h 161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41475" h="1616075">
                    <a:moveTo>
                      <a:pt x="0" y="1616075"/>
                    </a:moveTo>
                    <a:lnTo>
                      <a:pt x="117475" y="1504950"/>
                    </a:lnTo>
                    <a:lnTo>
                      <a:pt x="219075" y="1412875"/>
                    </a:lnTo>
                    <a:lnTo>
                      <a:pt x="361950" y="1266825"/>
                    </a:lnTo>
                    <a:lnTo>
                      <a:pt x="485775" y="1152525"/>
                    </a:lnTo>
                    <a:lnTo>
                      <a:pt x="628650" y="1006475"/>
                    </a:lnTo>
                    <a:lnTo>
                      <a:pt x="708025" y="904875"/>
                    </a:lnTo>
                    <a:lnTo>
                      <a:pt x="835025" y="796925"/>
                    </a:lnTo>
                    <a:lnTo>
                      <a:pt x="949325" y="720725"/>
                    </a:lnTo>
                    <a:lnTo>
                      <a:pt x="1022350" y="644525"/>
                    </a:lnTo>
                    <a:lnTo>
                      <a:pt x="1123950" y="549275"/>
                    </a:lnTo>
                    <a:lnTo>
                      <a:pt x="1266825" y="409575"/>
                    </a:lnTo>
                    <a:lnTo>
                      <a:pt x="1327150" y="323850"/>
                    </a:lnTo>
                    <a:lnTo>
                      <a:pt x="1441450" y="238125"/>
                    </a:lnTo>
                    <a:lnTo>
                      <a:pt x="1504950" y="180975"/>
                    </a:lnTo>
                    <a:lnTo>
                      <a:pt x="1584325" y="82550"/>
                    </a:lnTo>
                    <a:lnTo>
                      <a:pt x="16414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2222500" y="1914525"/>
                <a:ext cx="1784350" cy="1689100"/>
              </a:xfrm>
              <a:custGeom>
                <a:avLst/>
                <a:gdLst>
                  <a:gd name="connsiteX0" fmla="*/ 0 w 1784350"/>
                  <a:gd name="connsiteY0" fmla="*/ 1689100 h 1689100"/>
                  <a:gd name="connsiteX1" fmla="*/ 130175 w 1784350"/>
                  <a:gd name="connsiteY1" fmla="*/ 1543050 h 1689100"/>
                  <a:gd name="connsiteX2" fmla="*/ 276225 w 1784350"/>
                  <a:gd name="connsiteY2" fmla="*/ 1393825 h 1689100"/>
                  <a:gd name="connsiteX3" fmla="*/ 358775 w 1784350"/>
                  <a:gd name="connsiteY3" fmla="*/ 1289050 h 1689100"/>
                  <a:gd name="connsiteX4" fmla="*/ 447675 w 1784350"/>
                  <a:gd name="connsiteY4" fmla="*/ 1219200 h 1689100"/>
                  <a:gd name="connsiteX5" fmla="*/ 504825 w 1784350"/>
                  <a:gd name="connsiteY5" fmla="*/ 1155700 h 1689100"/>
                  <a:gd name="connsiteX6" fmla="*/ 584200 w 1784350"/>
                  <a:gd name="connsiteY6" fmla="*/ 1057275 h 1689100"/>
                  <a:gd name="connsiteX7" fmla="*/ 711200 w 1784350"/>
                  <a:gd name="connsiteY7" fmla="*/ 971550 h 1689100"/>
                  <a:gd name="connsiteX8" fmla="*/ 790575 w 1784350"/>
                  <a:gd name="connsiteY8" fmla="*/ 895350 h 1689100"/>
                  <a:gd name="connsiteX9" fmla="*/ 857250 w 1784350"/>
                  <a:gd name="connsiteY9" fmla="*/ 790575 h 1689100"/>
                  <a:gd name="connsiteX10" fmla="*/ 949325 w 1784350"/>
                  <a:gd name="connsiteY10" fmla="*/ 727075 h 1689100"/>
                  <a:gd name="connsiteX11" fmla="*/ 1054100 w 1784350"/>
                  <a:gd name="connsiteY11" fmla="*/ 603250 h 1689100"/>
                  <a:gd name="connsiteX12" fmla="*/ 1174750 w 1784350"/>
                  <a:gd name="connsiteY12" fmla="*/ 482600 h 1689100"/>
                  <a:gd name="connsiteX13" fmla="*/ 1292225 w 1784350"/>
                  <a:gd name="connsiteY13" fmla="*/ 384175 h 1689100"/>
                  <a:gd name="connsiteX14" fmla="*/ 1368425 w 1784350"/>
                  <a:gd name="connsiteY14" fmla="*/ 323850 h 1689100"/>
                  <a:gd name="connsiteX15" fmla="*/ 1470025 w 1784350"/>
                  <a:gd name="connsiteY15" fmla="*/ 260350 h 1689100"/>
                  <a:gd name="connsiteX16" fmla="*/ 1555750 w 1784350"/>
                  <a:gd name="connsiteY16" fmla="*/ 171450 h 1689100"/>
                  <a:gd name="connsiteX17" fmla="*/ 1657350 w 1784350"/>
                  <a:gd name="connsiteY17" fmla="*/ 98425 h 1689100"/>
                  <a:gd name="connsiteX18" fmla="*/ 1708150 w 1784350"/>
                  <a:gd name="connsiteY18" fmla="*/ 53975 h 1689100"/>
                  <a:gd name="connsiteX19" fmla="*/ 1746250 w 1784350"/>
                  <a:gd name="connsiteY19" fmla="*/ 38100 h 1689100"/>
                  <a:gd name="connsiteX20" fmla="*/ 1784350 w 1784350"/>
                  <a:gd name="connsiteY20" fmla="*/ 0 h 168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84350" h="1689100">
                    <a:moveTo>
                      <a:pt x="0" y="1689100"/>
                    </a:moveTo>
                    <a:lnTo>
                      <a:pt x="130175" y="1543050"/>
                    </a:lnTo>
                    <a:lnTo>
                      <a:pt x="276225" y="1393825"/>
                    </a:lnTo>
                    <a:lnTo>
                      <a:pt x="358775" y="1289050"/>
                    </a:lnTo>
                    <a:lnTo>
                      <a:pt x="447675" y="1219200"/>
                    </a:lnTo>
                    <a:lnTo>
                      <a:pt x="504825" y="1155700"/>
                    </a:lnTo>
                    <a:lnTo>
                      <a:pt x="584200" y="1057275"/>
                    </a:lnTo>
                    <a:lnTo>
                      <a:pt x="711200" y="971550"/>
                    </a:lnTo>
                    <a:lnTo>
                      <a:pt x="790575" y="895350"/>
                    </a:lnTo>
                    <a:lnTo>
                      <a:pt x="857250" y="790575"/>
                    </a:lnTo>
                    <a:lnTo>
                      <a:pt x="949325" y="727075"/>
                    </a:lnTo>
                    <a:lnTo>
                      <a:pt x="1054100" y="603250"/>
                    </a:lnTo>
                    <a:lnTo>
                      <a:pt x="1174750" y="482600"/>
                    </a:lnTo>
                    <a:lnTo>
                      <a:pt x="1292225" y="384175"/>
                    </a:lnTo>
                    <a:lnTo>
                      <a:pt x="1368425" y="323850"/>
                    </a:lnTo>
                    <a:lnTo>
                      <a:pt x="1470025" y="260350"/>
                    </a:lnTo>
                    <a:lnTo>
                      <a:pt x="1555750" y="171450"/>
                    </a:lnTo>
                    <a:lnTo>
                      <a:pt x="1657350" y="98425"/>
                    </a:lnTo>
                    <a:lnTo>
                      <a:pt x="1708150" y="53975"/>
                    </a:lnTo>
                    <a:lnTo>
                      <a:pt x="1746250" y="38100"/>
                    </a:lnTo>
                    <a:lnTo>
                      <a:pt x="17843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3460750" y="1492250"/>
                <a:ext cx="809625" cy="822325"/>
              </a:xfrm>
              <a:custGeom>
                <a:avLst/>
                <a:gdLst>
                  <a:gd name="connsiteX0" fmla="*/ 0 w 809625"/>
                  <a:gd name="connsiteY0" fmla="*/ 822325 h 822325"/>
                  <a:gd name="connsiteX1" fmla="*/ 111125 w 809625"/>
                  <a:gd name="connsiteY1" fmla="*/ 685800 h 822325"/>
                  <a:gd name="connsiteX2" fmla="*/ 193675 w 809625"/>
                  <a:gd name="connsiteY2" fmla="*/ 571500 h 822325"/>
                  <a:gd name="connsiteX3" fmla="*/ 279400 w 809625"/>
                  <a:gd name="connsiteY3" fmla="*/ 492125 h 822325"/>
                  <a:gd name="connsiteX4" fmla="*/ 339725 w 809625"/>
                  <a:gd name="connsiteY4" fmla="*/ 415925 h 822325"/>
                  <a:gd name="connsiteX5" fmla="*/ 400050 w 809625"/>
                  <a:gd name="connsiteY5" fmla="*/ 358775 h 822325"/>
                  <a:gd name="connsiteX6" fmla="*/ 473075 w 809625"/>
                  <a:gd name="connsiteY6" fmla="*/ 292100 h 822325"/>
                  <a:gd name="connsiteX7" fmla="*/ 520700 w 809625"/>
                  <a:gd name="connsiteY7" fmla="*/ 250825 h 822325"/>
                  <a:gd name="connsiteX8" fmla="*/ 571500 w 809625"/>
                  <a:gd name="connsiteY8" fmla="*/ 225425 h 822325"/>
                  <a:gd name="connsiteX9" fmla="*/ 631825 w 809625"/>
                  <a:gd name="connsiteY9" fmla="*/ 161925 h 822325"/>
                  <a:gd name="connsiteX10" fmla="*/ 685800 w 809625"/>
                  <a:gd name="connsiteY10" fmla="*/ 114300 h 822325"/>
                  <a:gd name="connsiteX11" fmla="*/ 768350 w 809625"/>
                  <a:gd name="connsiteY11" fmla="*/ 41275 h 822325"/>
                  <a:gd name="connsiteX12" fmla="*/ 809625 w 809625"/>
                  <a:gd name="connsiteY12" fmla="*/ 0 h 82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625" h="822325">
                    <a:moveTo>
                      <a:pt x="0" y="822325"/>
                    </a:moveTo>
                    <a:lnTo>
                      <a:pt x="111125" y="685800"/>
                    </a:lnTo>
                    <a:lnTo>
                      <a:pt x="193675" y="571500"/>
                    </a:lnTo>
                    <a:lnTo>
                      <a:pt x="279400" y="492125"/>
                    </a:lnTo>
                    <a:lnTo>
                      <a:pt x="339725" y="415925"/>
                    </a:lnTo>
                    <a:lnTo>
                      <a:pt x="400050" y="358775"/>
                    </a:lnTo>
                    <a:lnTo>
                      <a:pt x="473075" y="292100"/>
                    </a:lnTo>
                    <a:lnTo>
                      <a:pt x="520700" y="250825"/>
                    </a:lnTo>
                    <a:lnTo>
                      <a:pt x="571500" y="225425"/>
                    </a:lnTo>
                    <a:lnTo>
                      <a:pt x="631825" y="161925"/>
                    </a:lnTo>
                    <a:lnTo>
                      <a:pt x="685800" y="114300"/>
                    </a:lnTo>
                    <a:lnTo>
                      <a:pt x="768350" y="41275"/>
                    </a:lnTo>
                    <a:lnTo>
                      <a:pt x="8096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2222500" y="1606550"/>
                <a:ext cx="1641475" cy="1755775"/>
              </a:xfrm>
              <a:custGeom>
                <a:avLst/>
                <a:gdLst>
                  <a:gd name="connsiteX0" fmla="*/ 0 w 1641475"/>
                  <a:gd name="connsiteY0" fmla="*/ 1755775 h 1755775"/>
                  <a:gd name="connsiteX1" fmla="*/ 92075 w 1641475"/>
                  <a:gd name="connsiteY1" fmla="*/ 1619250 h 1755775"/>
                  <a:gd name="connsiteX2" fmla="*/ 228600 w 1641475"/>
                  <a:gd name="connsiteY2" fmla="*/ 1476375 h 1755775"/>
                  <a:gd name="connsiteX3" fmla="*/ 339725 w 1641475"/>
                  <a:gd name="connsiteY3" fmla="*/ 1352550 h 1755775"/>
                  <a:gd name="connsiteX4" fmla="*/ 460375 w 1641475"/>
                  <a:gd name="connsiteY4" fmla="*/ 1225550 h 1755775"/>
                  <a:gd name="connsiteX5" fmla="*/ 546100 w 1641475"/>
                  <a:gd name="connsiteY5" fmla="*/ 1127125 h 1755775"/>
                  <a:gd name="connsiteX6" fmla="*/ 663575 w 1641475"/>
                  <a:gd name="connsiteY6" fmla="*/ 1006475 h 1755775"/>
                  <a:gd name="connsiteX7" fmla="*/ 746125 w 1641475"/>
                  <a:gd name="connsiteY7" fmla="*/ 958850 h 1755775"/>
                  <a:gd name="connsiteX8" fmla="*/ 857250 w 1641475"/>
                  <a:gd name="connsiteY8" fmla="*/ 860425 h 1755775"/>
                  <a:gd name="connsiteX9" fmla="*/ 965200 w 1641475"/>
                  <a:gd name="connsiteY9" fmla="*/ 774700 h 1755775"/>
                  <a:gd name="connsiteX10" fmla="*/ 1044575 w 1641475"/>
                  <a:gd name="connsiteY10" fmla="*/ 666750 h 1755775"/>
                  <a:gd name="connsiteX11" fmla="*/ 1143000 w 1641475"/>
                  <a:gd name="connsiteY11" fmla="*/ 561975 h 1755775"/>
                  <a:gd name="connsiteX12" fmla="*/ 1225550 w 1641475"/>
                  <a:gd name="connsiteY12" fmla="*/ 419100 h 1755775"/>
                  <a:gd name="connsiteX13" fmla="*/ 1327150 w 1641475"/>
                  <a:gd name="connsiteY13" fmla="*/ 307975 h 1755775"/>
                  <a:gd name="connsiteX14" fmla="*/ 1403350 w 1641475"/>
                  <a:gd name="connsiteY14" fmla="*/ 225425 h 1755775"/>
                  <a:gd name="connsiteX15" fmla="*/ 1495425 w 1641475"/>
                  <a:gd name="connsiteY15" fmla="*/ 158750 h 1755775"/>
                  <a:gd name="connsiteX16" fmla="*/ 1558925 w 1641475"/>
                  <a:gd name="connsiteY16" fmla="*/ 98425 h 1755775"/>
                  <a:gd name="connsiteX17" fmla="*/ 1641475 w 1641475"/>
                  <a:gd name="connsiteY17" fmla="*/ 0 h 175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1475" h="1755775">
                    <a:moveTo>
                      <a:pt x="0" y="1755775"/>
                    </a:moveTo>
                    <a:lnTo>
                      <a:pt x="92075" y="1619250"/>
                    </a:lnTo>
                    <a:lnTo>
                      <a:pt x="228600" y="1476375"/>
                    </a:lnTo>
                    <a:lnTo>
                      <a:pt x="339725" y="1352550"/>
                    </a:lnTo>
                    <a:lnTo>
                      <a:pt x="460375" y="1225550"/>
                    </a:lnTo>
                    <a:lnTo>
                      <a:pt x="546100" y="1127125"/>
                    </a:lnTo>
                    <a:lnTo>
                      <a:pt x="663575" y="1006475"/>
                    </a:lnTo>
                    <a:lnTo>
                      <a:pt x="746125" y="958850"/>
                    </a:lnTo>
                    <a:lnTo>
                      <a:pt x="857250" y="860425"/>
                    </a:lnTo>
                    <a:lnTo>
                      <a:pt x="965200" y="774700"/>
                    </a:lnTo>
                    <a:lnTo>
                      <a:pt x="1044575" y="666750"/>
                    </a:lnTo>
                    <a:lnTo>
                      <a:pt x="1143000" y="561975"/>
                    </a:lnTo>
                    <a:lnTo>
                      <a:pt x="1225550" y="419100"/>
                    </a:lnTo>
                    <a:lnTo>
                      <a:pt x="1327150" y="307975"/>
                    </a:lnTo>
                    <a:lnTo>
                      <a:pt x="1403350" y="225425"/>
                    </a:lnTo>
                    <a:lnTo>
                      <a:pt x="1495425" y="158750"/>
                    </a:lnTo>
                    <a:lnTo>
                      <a:pt x="1558925" y="98425"/>
                    </a:lnTo>
                    <a:lnTo>
                      <a:pt x="16414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1216025" y="1698625"/>
                <a:ext cx="2343150" cy="2454275"/>
              </a:xfrm>
              <a:custGeom>
                <a:avLst/>
                <a:gdLst>
                  <a:gd name="connsiteX0" fmla="*/ 0 w 2343150"/>
                  <a:gd name="connsiteY0" fmla="*/ 2454275 h 2454275"/>
                  <a:gd name="connsiteX1" fmla="*/ 184150 w 2343150"/>
                  <a:gd name="connsiteY1" fmla="*/ 2301875 h 2454275"/>
                  <a:gd name="connsiteX2" fmla="*/ 339725 w 2343150"/>
                  <a:gd name="connsiteY2" fmla="*/ 2193925 h 2454275"/>
                  <a:gd name="connsiteX3" fmla="*/ 463550 w 2343150"/>
                  <a:gd name="connsiteY3" fmla="*/ 2101850 h 2454275"/>
                  <a:gd name="connsiteX4" fmla="*/ 606425 w 2343150"/>
                  <a:gd name="connsiteY4" fmla="*/ 1949450 h 2454275"/>
                  <a:gd name="connsiteX5" fmla="*/ 762000 w 2343150"/>
                  <a:gd name="connsiteY5" fmla="*/ 1784350 h 2454275"/>
                  <a:gd name="connsiteX6" fmla="*/ 898525 w 2343150"/>
                  <a:gd name="connsiteY6" fmla="*/ 1657350 h 2454275"/>
                  <a:gd name="connsiteX7" fmla="*/ 1038225 w 2343150"/>
                  <a:gd name="connsiteY7" fmla="*/ 1511300 h 2454275"/>
                  <a:gd name="connsiteX8" fmla="*/ 1200150 w 2343150"/>
                  <a:gd name="connsiteY8" fmla="*/ 1343025 h 2454275"/>
                  <a:gd name="connsiteX9" fmla="*/ 1320800 w 2343150"/>
                  <a:gd name="connsiteY9" fmla="*/ 1200150 h 2454275"/>
                  <a:gd name="connsiteX10" fmla="*/ 1393825 w 2343150"/>
                  <a:gd name="connsiteY10" fmla="*/ 1089025 h 2454275"/>
                  <a:gd name="connsiteX11" fmla="*/ 1530350 w 2343150"/>
                  <a:gd name="connsiteY11" fmla="*/ 908050 h 2454275"/>
                  <a:gd name="connsiteX12" fmla="*/ 1641475 w 2343150"/>
                  <a:gd name="connsiteY12" fmla="*/ 771525 h 2454275"/>
                  <a:gd name="connsiteX13" fmla="*/ 1752600 w 2343150"/>
                  <a:gd name="connsiteY13" fmla="*/ 650875 h 2454275"/>
                  <a:gd name="connsiteX14" fmla="*/ 1898650 w 2343150"/>
                  <a:gd name="connsiteY14" fmla="*/ 457200 h 2454275"/>
                  <a:gd name="connsiteX15" fmla="*/ 1997075 w 2343150"/>
                  <a:gd name="connsiteY15" fmla="*/ 346075 h 2454275"/>
                  <a:gd name="connsiteX16" fmla="*/ 2146300 w 2343150"/>
                  <a:gd name="connsiteY16" fmla="*/ 187325 h 2454275"/>
                  <a:gd name="connsiteX17" fmla="*/ 2343150 w 2343150"/>
                  <a:gd name="connsiteY17" fmla="*/ 0 h 245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43150" h="2454275">
                    <a:moveTo>
                      <a:pt x="0" y="2454275"/>
                    </a:moveTo>
                    <a:lnTo>
                      <a:pt x="184150" y="2301875"/>
                    </a:lnTo>
                    <a:lnTo>
                      <a:pt x="339725" y="2193925"/>
                    </a:lnTo>
                    <a:lnTo>
                      <a:pt x="463550" y="2101850"/>
                    </a:lnTo>
                    <a:lnTo>
                      <a:pt x="606425" y="1949450"/>
                    </a:lnTo>
                    <a:lnTo>
                      <a:pt x="762000" y="1784350"/>
                    </a:lnTo>
                    <a:lnTo>
                      <a:pt x="898525" y="1657350"/>
                    </a:lnTo>
                    <a:lnTo>
                      <a:pt x="1038225" y="1511300"/>
                    </a:lnTo>
                    <a:lnTo>
                      <a:pt x="1200150" y="1343025"/>
                    </a:lnTo>
                    <a:lnTo>
                      <a:pt x="1320800" y="1200150"/>
                    </a:lnTo>
                    <a:lnTo>
                      <a:pt x="1393825" y="1089025"/>
                    </a:lnTo>
                    <a:lnTo>
                      <a:pt x="1530350" y="908050"/>
                    </a:lnTo>
                    <a:lnTo>
                      <a:pt x="1641475" y="771525"/>
                    </a:lnTo>
                    <a:lnTo>
                      <a:pt x="1752600" y="650875"/>
                    </a:lnTo>
                    <a:lnTo>
                      <a:pt x="1898650" y="457200"/>
                    </a:lnTo>
                    <a:lnTo>
                      <a:pt x="1997075" y="346075"/>
                    </a:lnTo>
                    <a:lnTo>
                      <a:pt x="2146300" y="187325"/>
                    </a:lnTo>
                    <a:lnTo>
                      <a:pt x="23431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3159125" y="1943100"/>
                <a:ext cx="1000125" cy="984250"/>
              </a:xfrm>
              <a:custGeom>
                <a:avLst/>
                <a:gdLst>
                  <a:gd name="connsiteX0" fmla="*/ 0 w 1000125"/>
                  <a:gd name="connsiteY0" fmla="*/ 984250 h 984250"/>
                  <a:gd name="connsiteX1" fmla="*/ 152400 w 1000125"/>
                  <a:gd name="connsiteY1" fmla="*/ 841375 h 984250"/>
                  <a:gd name="connsiteX2" fmla="*/ 269875 w 1000125"/>
                  <a:gd name="connsiteY2" fmla="*/ 762000 h 984250"/>
                  <a:gd name="connsiteX3" fmla="*/ 390525 w 1000125"/>
                  <a:gd name="connsiteY3" fmla="*/ 622300 h 984250"/>
                  <a:gd name="connsiteX4" fmla="*/ 514350 w 1000125"/>
                  <a:gd name="connsiteY4" fmla="*/ 501650 h 984250"/>
                  <a:gd name="connsiteX5" fmla="*/ 622300 w 1000125"/>
                  <a:gd name="connsiteY5" fmla="*/ 381000 h 984250"/>
                  <a:gd name="connsiteX6" fmla="*/ 733425 w 1000125"/>
                  <a:gd name="connsiteY6" fmla="*/ 250825 h 984250"/>
                  <a:gd name="connsiteX7" fmla="*/ 850900 w 1000125"/>
                  <a:gd name="connsiteY7" fmla="*/ 142875 h 984250"/>
                  <a:gd name="connsiteX8" fmla="*/ 942975 w 1000125"/>
                  <a:gd name="connsiteY8" fmla="*/ 63500 h 984250"/>
                  <a:gd name="connsiteX9" fmla="*/ 1000125 w 1000125"/>
                  <a:gd name="connsiteY9" fmla="*/ 0 h 98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125" h="984250">
                    <a:moveTo>
                      <a:pt x="0" y="984250"/>
                    </a:moveTo>
                    <a:lnTo>
                      <a:pt x="152400" y="841375"/>
                    </a:lnTo>
                    <a:lnTo>
                      <a:pt x="269875" y="762000"/>
                    </a:lnTo>
                    <a:lnTo>
                      <a:pt x="390525" y="622300"/>
                    </a:lnTo>
                    <a:lnTo>
                      <a:pt x="514350" y="501650"/>
                    </a:lnTo>
                    <a:lnTo>
                      <a:pt x="622300" y="381000"/>
                    </a:lnTo>
                    <a:lnTo>
                      <a:pt x="733425" y="250825"/>
                    </a:lnTo>
                    <a:lnTo>
                      <a:pt x="850900" y="142875"/>
                    </a:lnTo>
                    <a:lnTo>
                      <a:pt x="942975" y="63500"/>
                    </a:lnTo>
                    <a:lnTo>
                      <a:pt x="10001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3241675" y="2397125"/>
                <a:ext cx="781050" cy="841375"/>
              </a:xfrm>
              <a:custGeom>
                <a:avLst/>
                <a:gdLst>
                  <a:gd name="connsiteX0" fmla="*/ 0 w 781050"/>
                  <a:gd name="connsiteY0" fmla="*/ 841375 h 841375"/>
                  <a:gd name="connsiteX1" fmla="*/ 82550 w 781050"/>
                  <a:gd name="connsiteY1" fmla="*/ 720725 h 841375"/>
                  <a:gd name="connsiteX2" fmla="*/ 165100 w 781050"/>
                  <a:gd name="connsiteY2" fmla="*/ 622300 h 841375"/>
                  <a:gd name="connsiteX3" fmla="*/ 317500 w 781050"/>
                  <a:gd name="connsiteY3" fmla="*/ 517525 h 841375"/>
                  <a:gd name="connsiteX4" fmla="*/ 434975 w 781050"/>
                  <a:gd name="connsiteY4" fmla="*/ 419100 h 841375"/>
                  <a:gd name="connsiteX5" fmla="*/ 552450 w 781050"/>
                  <a:gd name="connsiteY5" fmla="*/ 314325 h 841375"/>
                  <a:gd name="connsiteX6" fmla="*/ 644525 w 781050"/>
                  <a:gd name="connsiteY6" fmla="*/ 212725 h 841375"/>
                  <a:gd name="connsiteX7" fmla="*/ 708025 w 781050"/>
                  <a:gd name="connsiteY7" fmla="*/ 101600 h 841375"/>
                  <a:gd name="connsiteX8" fmla="*/ 781050 w 781050"/>
                  <a:gd name="connsiteY8" fmla="*/ 0 h 84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0" h="841375">
                    <a:moveTo>
                      <a:pt x="0" y="841375"/>
                    </a:moveTo>
                    <a:lnTo>
                      <a:pt x="82550" y="720725"/>
                    </a:lnTo>
                    <a:lnTo>
                      <a:pt x="165100" y="622300"/>
                    </a:lnTo>
                    <a:lnTo>
                      <a:pt x="317500" y="517525"/>
                    </a:lnTo>
                    <a:lnTo>
                      <a:pt x="434975" y="419100"/>
                    </a:lnTo>
                    <a:lnTo>
                      <a:pt x="552450" y="314325"/>
                    </a:lnTo>
                    <a:lnTo>
                      <a:pt x="644525" y="212725"/>
                    </a:lnTo>
                    <a:lnTo>
                      <a:pt x="708025" y="101600"/>
                    </a:lnTo>
                    <a:lnTo>
                      <a:pt x="781050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762375" y="2720975"/>
                <a:ext cx="212725" cy="304800"/>
              </a:xfrm>
              <a:custGeom>
                <a:avLst/>
                <a:gdLst>
                  <a:gd name="connsiteX0" fmla="*/ 0 w 212725"/>
                  <a:gd name="connsiteY0" fmla="*/ 304800 h 304800"/>
                  <a:gd name="connsiteX1" fmla="*/ 95250 w 212725"/>
                  <a:gd name="connsiteY1" fmla="*/ 174625 h 304800"/>
                  <a:gd name="connsiteX2" fmla="*/ 174625 w 212725"/>
                  <a:gd name="connsiteY2" fmla="*/ 57150 h 304800"/>
                  <a:gd name="connsiteX3" fmla="*/ 212725 w 212725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725" h="304800">
                    <a:moveTo>
                      <a:pt x="0" y="304800"/>
                    </a:moveTo>
                    <a:lnTo>
                      <a:pt x="95250" y="174625"/>
                    </a:lnTo>
                    <a:lnTo>
                      <a:pt x="174625" y="57150"/>
                    </a:lnTo>
                    <a:lnTo>
                      <a:pt x="2127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3492500" y="2832100"/>
                <a:ext cx="288925" cy="371475"/>
              </a:xfrm>
              <a:custGeom>
                <a:avLst/>
                <a:gdLst>
                  <a:gd name="connsiteX0" fmla="*/ 0 w 288925"/>
                  <a:gd name="connsiteY0" fmla="*/ 371475 h 371475"/>
                  <a:gd name="connsiteX1" fmla="*/ 82550 w 288925"/>
                  <a:gd name="connsiteY1" fmla="*/ 269875 h 371475"/>
                  <a:gd name="connsiteX2" fmla="*/ 180975 w 288925"/>
                  <a:gd name="connsiteY2" fmla="*/ 168275 h 371475"/>
                  <a:gd name="connsiteX3" fmla="*/ 244475 w 288925"/>
                  <a:gd name="connsiteY3" fmla="*/ 63500 h 371475"/>
                  <a:gd name="connsiteX4" fmla="*/ 288925 w 288925"/>
                  <a:gd name="connsiteY4" fmla="*/ 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925" h="371475">
                    <a:moveTo>
                      <a:pt x="0" y="371475"/>
                    </a:moveTo>
                    <a:lnTo>
                      <a:pt x="82550" y="269875"/>
                    </a:lnTo>
                    <a:lnTo>
                      <a:pt x="180975" y="168275"/>
                    </a:lnTo>
                    <a:lnTo>
                      <a:pt x="244475" y="63500"/>
                    </a:lnTo>
                    <a:lnTo>
                      <a:pt x="28892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1641475" y="3333750"/>
                <a:ext cx="828675" cy="682625"/>
              </a:xfrm>
              <a:custGeom>
                <a:avLst/>
                <a:gdLst>
                  <a:gd name="connsiteX0" fmla="*/ 0 w 828675"/>
                  <a:gd name="connsiteY0" fmla="*/ 682625 h 682625"/>
                  <a:gd name="connsiteX1" fmla="*/ 219075 w 828675"/>
                  <a:gd name="connsiteY1" fmla="*/ 476250 h 682625"/>
                  <a:gd name="connsiteX2" fmla="*/ 336550 w 828675"/>
                  <a:gd name="connsiteY2" fmla="*/ 361950 h 682625"/>
                  <a:gd name="connsiteX3" fmla="*/ 460375 w 828675"/>
                  <a:gd name="connsiteY3" fmla="*/ 234950 h 682625"/>
                  <a:gd name="connsiteX4" fmla="*/ 549275 w 828675"/>
                  <a:gd name="connsiteY4" fmla="*/ 127000 h 682625"/>
                  <a:gd name="connsiteX5" fmla="*/ 666750 w 828675"/>
                  <a:gd name="connsiteY5" fmla="*/ 47625 h 682625"/>
                  <a:gd name="connsiteX6" fmla="*/ 790575 w 828675"/>
                  <a:gd name="connsiteY6" fmla="*/ 6350 h 682625"/>
                  <a:gd name="connsiteX7" fmla="*/ 828675 w 828675"/>
                  <a:gd name="connsiteY7" fmla="*/ 0 h 6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8675" h="682625">
                    <a:moveTo>
                      <a:pt x="0" y="682625"/>
                    </a:moveTo>
                    <a:lnTo>
                      <a:pt x="219075" y="476250"/>
                    </a:lnTo>
                    <a:lnTo>
                      <a:pt x="336550" y="361950"/>
                    </a:lnTo>
                    <a:lnTo>
                      <a:pt x="460375" y="234950"/>
                    </a:lnTo>
                    <a:lnTo>
                      <a:pt x="549275" y="127000"/>
                    </a:lnTo>
                    <a:lnTo>
                      <a:pt x="666750" y="47625"/>
                    </a:lnTo>
                    <a:lnTo>
                      <a:pt x="790575" y="6350"/>
                    </a:lnTo>
                    <a:lnTo>
                      <a:pt x="82867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177217" y="2883217"/>
              <a:ext cx="1279525" cy="953452"/>
              <a:chOff x="1273175" y="3067050"/>
              <a:chExt cx="1968500" cy="1466850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1273175" y="3486150"/>
                <a:ext cx="1365250" cy="1047750"/>
              </a:xfrm>
              <a:custGeom>
                <a:avLst/>
                <a:gdLst>
                  <a:gd name="connsiteX0" fmla="*/ 0 w 1365250"/>
                  <a:gd name="connsiteY0" fmla="*/ 1047750 h 1047750"/>
                  <a:gd name="connsiteX1" fmla="*/ 244475 w 1365250"/>
                  <a:gd name="connsiteY1" fmla="*/ 914400 h 1047750"/>
                  <a:gd name="connsiteX2" fmla="*/ 403225 w 1365250"/>
                  <a:gd name="connsiteY2" fmla="*/ 746125 h 1047750"/>
                  <a:gd name="connsiteX3" fmla="*/ 593725 w 1365250"/>
                  <a:gd name="connsiteY3" fmla="*/ 561975 h 1047750"/>
                  <a:gd name="connsiteX4" fmla="*/ 755650 w 1365250"/>
                  <a:gd name="connsiteY4" fmla="*/ 384175 h 1047750"/>
                  <a:gd name="connsiteX5" fmla="*/ 860425 w 1365250"/>
                  <a:gd name="connsiteY5" fmla="*/ 250825 h 1047750"/>
                  <a:gd name="connsiteX6" fmla="*/ 946150 w 1365250"/>
                  <a:gd name="connsiteY6" fmla="*/ 158750 h 1047750"/>
                  <a:gd name="connsiteX7" fmla="*/ 1085850 w 1365250"/>
                  <a:gd name="connsiteY7" fmla="*/ 101600 h 1047750"/>
                  <a:gd name="connsiteX8" fmla="*/ 1238250 w 1365250"/>
                  <a:gd name="connsiteY8" fmla="*/ 38100 h 1047750"/>
                  <a:gd name="connsiteX9" fmla="*/ 1365250 w 1365250"/>
                  <a:gd name="connsiteY9" fmla="*/ 0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5250" h="1047750">
                    <a:moveTo>
                      <a:pt x="0" y="1047750"/>
                    </a:moveTo>
                    <a:lnTo>
                      <a:pt x="244475" y="914400"/>
                    </a:lnTo>
                    <a:lnTo>
                      <a:pt x="403225" y="746125"/>
                    </a:lnTo>
                    <a:lnTo>
                      <a:pt x="593725" y="561975"/>
                    </a:lnTo>
                    <a:lnTo>
                      <a:pt x="755650" y="384175"/>
                    </a:lnTo>
                    <a:lnTo>
                      <a:pt x="860425" y="250825"/>
                    </a:lnTo>
                    <a:lnTo>
                      <a:pt x="946150" y="158750"/>
                    </a:lnTo>
                    <a:lnTo>
                      <a:pt x="1085850" y="101600"/>
                    </a:lnTo>
                    <a:lnTo>
                      <a:pt x="1238250" y="38100"/>
                    </a:lnTo>
                    <a:lnTo>
                      <a:pt x="1365250" y="0"/>
                    </a:lnTo>
                  </a:path>
                </a:pathLst>
              </a:cu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466850" y="3660775"/>
                <a:ext cx="739775" cy="615950"/>
              </a:xfrm>
              <a:custGeom>
                <a:avLst/>
                <a:gdLst>
                  <a:gd name="connsiteX0" fmla="*/ 0 w 739775"/>
                  <a:gd name="connsiteY0" fmla="*/ 615950 h 615950"/>
                  <a:gd name="connsiteX1" fmla="*/ 168275 w 739775"/>
                  <a:gd name="connsiteY1" fmla="*/ 441325 h 615950"/>
                  <a:gd name="connsiteX2" fmla="*/ 304800 w 739775"/>
                  <a:gd name="connsiteY2" fmla="*/ 342900 h 615950"/>
                  <a:gd name="connsiteX3" fmla="*/ 409575 w 739775"/>
                  <a:gd name="connsiteY3" fmla="*/ 257175 h 615950"/>
                  <a:gd name="connsiteX4" fmla="*/ 530225 w 739775"/>
                  <a:gd name="connsiteY4" fmla="*/ 136525 h 615950"/>
                  <a:gd name="connsiteX5" fmla="*/ 625475 w 739775"/>
                  <a:gd name="connsiteY5" fmla="*/ 88900 h 615950"/>
                  <a:gd name="connsiteX6" fmla="*/ 739775 w 739775"/>
                  <a:gd name="connsiteY6" fmla="*/ 0 h 61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9775" h="615950">
                    <a:moveTo>
                      <a:pt x="0" y="615950"/>
                    </a:moveTo>
                    <a:lnTo>
                      <a:pt x="168275" y="441325"/>
                    </a:lnTo>
                    <a:lnTo>
                      <a:pt x="304800" y="342900"/>
                    </a:lnTo>
                    <a:lnTo>
                      <a:pt x="409575" y="257175"/>
                    </a:lnTo>
                    <a:lnTo>
                      <a:pt x="530225" y="136525"/>
                    </a:lnTo>
                    <a:lnTo>
                      <a:pt x="625475" y="88900"/>
                    </a:lnTo>
                    <a:lnTo>
                      <a:pt x="739775" y="0"/>
                    </a:lnTo>
                  </a:path>
                </a:pathLst>
              </a:cu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2165350" y="3067050"/>
                <a:ext cx="1047750" cy="971550"/>
              </a:xfrm>
              <a:custGeom>
                <a:avLst/>
                <a:gdLst>
                  <a:gd name="connsiteX0" fmla="*/ 0 w 1047750"/>
                  <a:gd name="connsiteY0" fmla="*/ 971550 h 971550"/>
                  <a:gd name="connsiteX1" fmla="*/ 212725 w 1047750"/>
                  <a:gd name="connsiteY1" fmla="*/ 730250 h 971550"/>
                  <a:gd name="connsiteX2" fmla="*/ 387350 w 1047750"/>
                  <a:gd name="connsiteY2" fmla="*/ 514350 h 971550"/>
                  <a:gd name="connsiteX3" fmla="*/ 527050 w 1047750"/>
                  <a:gd name="connsiteY3" fmla="*/ 393700 h 971550"/>
                  <a:gd name="connsiteX4" fmla="*/ 663575 w 1047750"/>
                  <a:gd name="connsiteY4" fmla="*/ 250825 h 971550"/>
                  <a:gd name="connsiteX5" fmla="*/ 787400 w 1047750"/>
                  <a:gd name="connsiteY5" fmla="*/ 155575 h 971550"/>
                  <a:gd name="connsiteX6" fmla="*/ 866775 w 1047750"/>
                  <a:gd name="connsiteY6" fmla="*/ 82550 h 971550"/>
                  <a:gd name="connsiteX7" fmla="*/ 955675 w 1047750"/>
                  <a:gd name="connsiteY7" fmla="*/ 28575 h 971550"/>
                  <a:gd name="connsiteX8" fmla="*/ 1012825 w 1047750"/>
                  <a:gd name="connsiteY8" fmla="*/ 0 h 971550"/>
                  <a:gd name="connsiteX9" fmla="*/ 1047750 w 1047750"/>
                  <a:gd name="connsiteY9" fmla="*/ 3175 h 971550"/>
                  <a:gd name="connsiteX10" fmla="*/ 984250 w 1047750"/>
                  <a:gd name="connsiteY10" fmla="*/ 101600 h 971550"/>
                  <a:gd name="connsiteX11" fmla="*/ 898525 w 1047750"/>
                  <a:gd name="connsiteY11" fmla="*/ 190500 h 971550"/>
                  <a:gd name="connsiteX12" fmla="*/ 793750 w 1047750"/>
                  <a:gd name="connsiteY12" fmla="*/ 327025 h 971550"/>
                  <a:gd name="connsiteX13" fmla="*/ 730250 w 1047750"/>
                  <a:gd name="connsiteY13" fmla="*/ 438150 h 971550"/>
                  <a:gd name="connsiteX14" fmla="*/ 631825 w 1047750"/>
                  <a:gd name="connsiteY14" fmla="*/ 539750 h 971550"/>
                  <a:gd name="connsiteX15" fmla="*/ 571500 w 1047750"/>
                  <a:gd name="connsiteY15" fmla="*/ 628650 h 971550"/>
                  <a:gd name="connsiteX16" fmla="*/ 508000 w 1047750"/>
                  <a:gd name="connsiteY16" fmla="*/ 669925 h 971550"/>
                  <a:gd name="connsiteX17" fmla="*/ 0 w 1047750"/>
                  <a:gd name="connsiteY17" fmla="*/ 971550 h 97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0" h="971550">
                    <a:moveTo>
                      <a:pt x="0" y="971550"/>
                    </a:moveTo>
                    <a:lnTo>
                      <a:pt x="212725" y="730250"/>
                    </a:lnTo>
                    <a:lnTo>
                      <a:pt x="387350" y="514350"/>
                    </a:lnTo>
                    <a:lnTo>
                      <a:pt x="527050" y="393700"/>
                    </a:lnTo>
                    <a:lnTo>
                      <a:pt x="663575" y="250825"/>
                    </a:lnTo>
                    <a:lnTo>
                      <a:pt x="787400" y="155575"/>
                    </a:lnTo>
                    <a:lnTo>
                      <a:pt x="866775" y="82550"/>
                    </a:lnTo>
                    <a:lnTo>
                      <a:pt x="955675" y="28575"/>
                    </a:lnTo>
                    <a:lnTo>
                      <a:pt x="1012825" y="0"/>
                    </a:lnTo>
                    <a:lnTo>
                      <a:pt x="1047750" y="3175"/>
                    </a:lnTo>
                    <a:lnTo>
                      <a:pt x="984250" y="101600"/>
                    </a:lnTo>
                    <a:lnTo>
                      <a:pt x="898525" y="190500"/>
                    </a:lnTo>
                    <a:lnTo>
                      <a:pt x="793750" y="327025"/>
                    </a:lnTo>
                    <a:lnTo>
                      <a:pt x="730250" y="438150"/>
                    </a:lnTo>
                    <a:lnTo>
                      <a:pt x="631825" y="539750"/>
                    </a:lnTo>
                    <a:lnTo>
                      <a:pt x="571500" y="628650"/>
                    </a:lnTo>
                    <a:lnTo>
                      <a:pt x="508000" y="669925"/>
                    </a:lnTo>
                    <a:lnTo>
                      <a:pt x="0" y="971550"/>
                    </a:lnTo>
                    <a:close/>
                  </a:path>
                </a:pathLst>
              </a:custGeom>
              <a:noFill/>
              <a:ln w="222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159125" y="3152775"/>
                <a:ext cx="82550" cy="85725"/>
              </a:xfrm>
              <a:custGeom>
                <a:avLst/>
                <a:gdLst>
                  <a:gd name="connsiteX0" fmla="*/ 0 w 82550"/>
                  <a:gd name="connsiteY0" fmla="*/ 0 h 85725"/>
                  <a:gd name="connsiteX1" fmla="*/ 28575 w 82550"/>
                  <a:gd name="connsiteY1" fmla="*/ 69850 h 85725"/>
                  <a:gd name="connsiteX2" fmla="*/ 82550 w 82550"/>
                  <a:gd name="connsiteY2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50" h="85725">
                    <a:moveTo>
                      <a:pt x="0" y="0"/>
                    </a:moveTo>
                    <a:lnTo>
                      <a:pt x="28575" y="69850"/>
                    </a:lnTo>
                    <a:lnTo>
                      <a:pt x="82550" y="85725"/>
                    </a:lnTo>
                  </a:path>
                </a:pathLst>
              </a:cu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4" name="TextBox 20"/>
          <p:cNvSpPr txBox="1"/>
          <p:nvPr/>
        </p:nvSpPr>
        <p:spPr>
          <a:xfrm>
            <a:off x="1285454" y="1885407"/>
            <a:ext cx="71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B2N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5489" y="5760720"/>
            <a:ext cx="3682634" cy="3745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Horizontal Shear Failure</a:t>
            </a:r>
            <a:endParaRPr lang="en-US" sz="1600" dirty="0"/>
          </a:p>
        </p:txBody>
      </p:sp>
      <p:grpSp>
        <p:nvGrpSpPr>
          <p:cNvPr id="111" name="Group 110"/>
          <p:cNvGrpSpPr/>
          <p:nvPr/>
        </p:nvGrpSpPr>
        <p:grpSpPr>
          <a:xfrm>
            <a:off x="4719095" y="1834695"/>
            <a:ext cx="3929857" cy="4300596"/>
            <a:chOff x="4719095" y="1834695"/>
            <a:chExt cx="3929857" cy="4300596"/>
          </a:xfrm>
        </p:grpSpPr>
        <p:sp>
          <p:nvSpPr>
            <p:cNvPr id="4" name="Rectangle 3"/>
            <p:cNvSpPr/>
            <p:nvPr/>
          </p:nvSpPr>
          <p:spPr>
            <a:xfrm>
              <a:off x="4958338" y="3734532"/>
              <a:ext cx="3682634" cy="1612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4016637" y="4436258"/>
              <a:ext cx="162035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Shear Force</a:t>
              </a:r>
              <a:endParaRPr lang="en-US" sz="1400" baseline="-25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63920" y="5390087"/>
              <a:ext cx="367519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Distance from Beam End</a:t>
              </a:r>
              <a:endParaRPr lang="en-US" sz="1400" baseline="-25000" dirty="0"/>
            </a:p>
          </p:txBody>
        </p:sp>
        <p:sp>
          <p:nvSpPr>
            <p:cNvPr id="7" name="Freeform 42"/>
            <p:cNvSpPr>
              <a:spLocks/>
            </p:cNvSpPr>
            <p:nvPr/>
          </p:nvSpPr>
          <p:spPr bwMode="auto">
            <a:xfrm flipH="1">
              <a:off x="4958338" y="3734532"/>
              <a:ext cx="3678758" cy="1612993"/>
            </a:xfrm>
            <a:custGeom>
              <a:avLst/>
              <a:gdLst>
                <a:gd name="T0" fmla="*/ 0 w 780"/>
                <a:gd name="T1" fmla="*/ 342 h 342"/>
                <a:gd name="T2" fmla="*/ 780 w 780"/>
                <a:gd name="T3" fmla="*/ 342 h 342"/>
                <a:gd name="T4" fmla="*/ 780 w 780"/>
                <a:gd name="T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0" h="342">
                  <a:moveTo>
                    <a:pt x="0" y="342"/>
                  </a:moveTo>
                  <a:lnTo>
                    <a:pt x="780" y="342"/>
                  </a:lnTo>
                  <a:lnTo>
                    <a:pt x="7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 flipH="1">
              <a:off x="4958338" y="4239180"/>
              <a:ext cx="3678758" cy="150924"/>
              <a:chOff x="2717800" y="4883150"/>
              <a:chExt cx="1238250" cy="50800"/>
            </a:xfrm>
          </p:grpSpPr>
          <p:sp>
            <p:nvSpPr>
              <p:cNvPr id="9" name="Line 270"/>
              <p:cNvSpPr>
                <a:spLocks noChangeShapeType="1"/>
              </p:cNvSpPr>
              <p:nvPr/>
            </p:nvSpPr>
            <p:spPr bwMode="auto">
              <a:xfrm flipH="1">
                <a:off x="3189287" y="4883150"/>
                <a:ext cx="766763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271"/>
              <p:cNvSpPr>
                <a:spLocks noChangeShapeType="1"/>
              </p:cNvSpPr>
              <p:nvPr/>
            </p:nvSpPr>
            <p:spPr bwMode="auto">
              <a:xfrm>
                <a:off x="3189287" y="4883150"/>
                <a:ext cx="0" cy="5080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272"/>
              <p:cNvSpPr>
                <a:spLocks noChangeShapeType="1"/>
              </p:cNvSpPr>
              <p:nvPr/>
            </p:nvSpPr>
            <p:spPr bwMode="auto">
              <a:xfrm flipH="1">
                <a:off x="2717800" y="4933950"/>
                <a:ext cx="471488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ne 273"/>
            <p:cNvSpPr>
              <a:spLocks noChangeShapeType="1"/>
            </p:cNvSpPr>
            <p:nvPr/>
          </p:nvSpPr>
          <p:spPr bwMode="auto">
            <a:xfrm flipH="1" flipV="1">
              <a:off x="4958338" y="4088257"/>
              <a:ext cx="3678758" cy="9432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7236339" y="5011243"/>
              <a:ext cx="14049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Gill Sans MT" pitchFamily="34" charset="0"/>
                </a:rPr>
                <a:t>[1.27]</a:t>
              </a:r>
              <a:endParaRPr lang="en-US" sz="1600" baseline="-25000" dirty="0">
                <a:latin typeface="Gill Sans MT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4958337" y="5011243"/>
              <a:ext cx="2277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Gill Sans MT" pitchFamily="34" charset="0"/>
                </a:rPr>
                <a:t>[1.09]</a:t>
              </a:r>
              <a:endParaRPr lang="en-US" sz="1600" baseline="-25000" dirty="0">
                <a:latin typeface="Gill Sans MT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28676" y="4512475"/>
                  <a:ext cx="1512647" cy="37457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1600" dirty="0" smtClean="0"/>
                    <a:t>= 1.27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676" y="4512475"/>
                  <a:ext cx="1512647" cy="374571"/>
                </a:xfrm>
                <a:prstGeom prst="roundRect">
                  <a:avLst/>
                </a:prstGeom>
                <a:blipFill rotWithShape="1">
                  <a:blip r:embed="rId4"/>
                  <a:stretch>
                    <a:fillRect t="-76119" b="-128358"/>
                  </a:stretch>
                </a:blipFill>
                <a:ln w="28575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/>
            <p:cNvSpPr txBox="1"/>
            <p:nvPr/>
          </p:nvSpPr>
          <p:spPr>
            <a:xfrm>
              <a:off x="4963114" y="5760720"/>
              <a:ext cx="3682634" cy="3745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Flexure-Shear Failure</a:t>
              </a:r>
              <a:endParaRPr lang="en-US" sz="1600" dirty="0"/>
            </a:p>
          </p:txBody>
        </p: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4963920" y="1834695"/>
              <a:ext cx="3685032" cy="1459273"/>
              <a:chOff x="374904" y="1847088"/>
              <a:chExt cx="4572000" cy="1810512"/>
            </a:xfrm>
          </p:grpSpPr>
          <p:pic>
            <p:nvPicPr>
              <p:cNvPr id="70" name="Picture 2" descr="\\austin.utexas.edu\disk\engr\research\fsel\Projects\BurstingShearBeams-5831\Photos\2011-01-11 Shear Test Beam6S\AfterCut\P104022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9" t="31628" r="15696" b="27802"/>
              <a:stretch/>
            </p:blipFill>
            <p:spPr bwMode="auto">
              <a:xfrm>
                <a:off x="374904" y="1847088"/>
                <a:ext cx="4572000" cy="1810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1" name="Group 70"/>
              <p:cNvGrpSpPr>
                <a:grpSpLocks noChangeAspect="1"/>
              </p:cNvGrpSpPr>
              <p:nvPr/>
            </p:nvGrpSpPr>
            <p:grpSpPr>
              <a:xfrm>
                <a:off x="1035836" y="2072134"/>
                <a:ext cx="3878503" cy="1533362"/>
                <a:chOff x="1524000" y="2252662"/>
                <a:chExt cx="6757988" cy="2671763"/>
              </a:xfrm>
            </p:grpSpPr>
            <p:grpSp>
              <p:nvGrpSpPr>
                <p:cNvPr id="72" name="Group 71"/>
                <p:cNvGrpSpPr>
                  <a:grpSpLocks noChangeAspect="1"/>
                </p:cNvGrpSpPr>
                <p:nvPr/>
              </p:nvGrpSpPr>
              <p:grpSpPr>
                <a:xfrm>
                  <a:off x="1524000" y="2767012"/>
                  <a:ext cx="4232672" cy="1846659"/>
                  <a:chOff x="904875" y="2214563"/>
                  <a:chExt cx="2821781" cy="1231106"/>
                </a:xfrm>
              </p:grpSpPr>
              <p:sp>
                <p:nvSpPr>
                  <p:cNvPr id="82" name="Freeform 81"/>
                  <p:cNvSpPr/>
                  <p:nvPr/>
                </p:nvSpPr>
                <p:spPr>
                  <a:xfrm>
                    <a:off x="2443163" y="2847975"/>
                    <a:ext cx="895350" cy="409575"/>
                  </a:xfrm>
                  <a:custGeom>
                    <a:avLst/>
                    <a:gdLst>
                      <a:gd name="connsiteX0" fmla="*/ 0 w 895350"/>
                      <a:gd name="connsiteY0" fmla="*/ 409575 h 409575"/>
                      <a:gd name="connsiteX1" fmla="*/ 71437 w 895350"/>
                      <a:gd name="connsiteY1" fmla="*/ 381000 h 409575"/>
                      <a:gd name="connsiteX2" fmla="*/ 145256 w 895350"/>
                      <a:gd name="connsiteY2" fmla="*/ 330994 h 409575"/>
                      <a:gd name="connsiteX3" fmla="*/ 228600 w 895350"/>
                      <a:gd name="connsiteY3" fmla="*/ 295275 h 409575"/>
                      <a:gd name="connsiteX4" fmla="*/ 314325 w 895350"/>
                      <a:gd name="connsiteY4" fmla="*/ 261938 h 409575"/>
                      <a:gd name="connsiteX5" fmla="*/ 450056 w 895350"/>
                      <a:gd name="connsiteY5" fmla="*/ 204788 h 409575"/>
                      <a:gd name="connsiteX6" fmla="*/ 531018 w 895350"/>
                      <a:gd name="connsiteY6" fmla="*/ 164306 h 409575"/>
                      <a:gd name="connsiteX7" fmla="*/ 654843 w 895350"/>
                      <a:gd name="connsiteY7" fmla="*/ 111919 h 409575"/>
                      <a:gd name="connsiteX8" fmla="*/ 752475 w 895350"/>
                      <a:gd name="connsiteY8" fmla="*/ 61913 h 409575"/>
                      <a:gd name="connsiteX9" fmla="*/ 812006 w 895350"/>
                      <a:gd name="connsiteY9" fmla="*/ 38100 h 409575"/>
                      <a:gd name="connsiteX10" fmla="*/ 895350 w 895350"/>
                      <a:gd name="connsiteY10" fmla="*/ 0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95350" h="409575">
                        <a:moveTo>
                          <a:pt x="0" y="409575"/>
                        </a:moveTo>
                        <a:lnTo>
                          <a:pt x="71437" y="381000"/>
                        </a:lnTo>
                        <a:lnTo>
                          <a:pt x="145256" y="330994"/>
                        </a:lnTo>
                        <a:lnTo>
                          <a:pt x="228600" y="295275"/>
                        </a:lnTo>
                        <a:lnTo>
                          <a:pt x="314325" y="261938"/>
                        </a:lnTo>
                        <a:lnTo>
                          <a:pt x="450056" y="204788"/>
                        </a:lnTo>
                        <a:lnTo>
                          <a:pt x="531018" y="164306"/>
                        </a:lnTo>
                        <a:lnTo>
                          <a:pt x="654843" y="111919"/>
                        </a:lnTo>
                        <a:lnTo>
                          <a:pt x="752475" y="61913"/>
                        </a:lnTo>
                        <a:lnTo>
                          <a:pt x="812006" y="38100"/>
                        </a:lnTo>
                        <a:lnTo>
                          <a:pt x="895350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>
                    <a:off x="2326481" y="3267075"/>
                    <a:ext cx="292894" cy="178594"/>
                  </a:xfrm>
                  <a:custGeom>
                    <a:avLst/>
                    <a:gdLst>
                      <a:gd name="connsiteX0" fmla="*/ 0 w 292894"/>
                      <a:gd name="connsiteY0" fmla="*/ 178594 h 178594"/>
                      <a:gd name="connsiteX1" fmla="*/ 59532 w 292894"/>
                      <a:gd name="connsiteY1" fmla="*/ 123825 h 178594"/>
                      <a:gd name="connsiteX2" fmla="*/ 140494 w 292894"/>
                      <a:gd name="connsiteY2" fmla="*/ 90488 h 178594"/>
                      <a:gd name="connsiteX3" fmla="*/ 209550 w 292894"/>
                      <a:gd name="connsiteY3" fmla="*/ 50006 h 178594"/>
                      <a:gd name="connsiteX4" fmla="*/ 269082 w 292894"/>
                      <a:gd name="connsiteY4" fmla="*/ 21431 h 178594"/>
                      <a:gd name="connsiteX5" fmla="*/ 292894 w 292894"/>
                      <a:gd name="connsiteY5" fmla="*/ 0 h 178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894" h="178594">
                        <a:moveTo>
                          <a:pt x="0" y="178594"/>
                        </a:moveTo>
                        <a:lnTo>
                          <a:pt x="59532" y="123825"/>
                        </a:lnTo>
                        <a:lnTo>
                          <a:pt x="140494" y="90488"/>
                        </a:lnTo>
                        <a:lnTo>
                          <a:pt x="209550" y="50006"/>
                        </a:lnTo>
                        <a:lnTo>
                          <a:pt x="269082" y="21431"/>
                        </a:lnTo>
                        <a:lnTo>
                          <a:pt x="292894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 83"/>
                  <p:cNvSpPr/>
                  <p:nvPr/>
                </p:nvSpPr>
                <p:spPr>
                  <a:xfrm>
                    <a:off x="2607469" y="3128963"/>
                    <a:ext cx="366712" cy="204787"/>
                  </a:xfrm>
                  <a:custGeom>
                    <a:avLst/>
                    <a:gdLst>
                      <a:gd name="connsiteX0" fmla="*/ 0 w 366712"/>
                      <a:gd name="connsiteY0" fmla="*/ 204787 h 204787"/>
                      <a:gd name="connsiteX1" fmla="*/ 97631 w 366712"/>
                      <a:gd name="connsiteY1" fmla="*/ 138112 h 204787"/>
                      <a:gd name="connsiteX2" fmla="*/ 185737 w 366712"/>
                      <a:gd name="connsiteY2" fmla="*/ 85725 h 204787"/>
                      <a:gd name="connsiteX3" fmla="*/ 304800 w 366712"/>
                      <a:gd name="connsiteY3" fmla="*/ 19050 h 204787"/>
                      <a:gd name="connsiteX4" fmla="*/ 366712 w 366712"/>
                      <a:gd name="connsiteY4" fmla="*/ 0 h 204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6712" h="204787">
                        <a:moveTo>
                          <a:pt x="0" y="204787"/>
                        </a:moveTo>
                        <a:lnTo>
                          <a:pt x="97631" y="138112"/>
                        </a:lnTo>
                        <a:lnTo>
                          <a:pt x="185737" y="85725"/>
                        </a:lnTo>
                        <a:lnTo>
                          <a:pt x="304800" y="19050"/>
                        </a:lnTo>
                        <a:lnTo>
                          <a:pt x="366712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Freeform 84"/>
                  <p:cNvSpPr/>
                  <p:nvPr/>
                </p:nvSpPr>
                <p:spPr>
                  <a:xfrm>
                    <a:off x="2947988" y="2745581"/>
                    <a:ext cx="778668" cy="473869"/>
                  </a:xfrm>
                  <a:custGeom>
                    <a:avLst/>
                    <a:gdLst>
                      <a:gd name="connsiteX0" fmla="*/ 0 w 778668"/>
                      <a:gd name="connsiteY0" fmla="*/ 473869 h 473869"/>
                      <a:gd name="connsiteX1" fmla="*/ 76200 w 778668"/>
                      <a:gd name="connsiteY1" fmla="*/ 402432 h 473869"/>
                      <a:gd name="connsiteX2" fmla="*/ 159543 w 778668"/>
                      <a:gd name="connsiteY2" fmla="*/ 361950 h 473869"/>
                      <a:gd name="connsiteX3" fmla="*/ 228600 w 778668"/>
                      <a:gd name="connsiteY3" fmla="*/ 311944 h 473869"/>
                      <a:gd name="connsiteX4" fmla="*/ 340518 w 778668"/>
                      <a:gd name="connsiteY4" fmla="*/ 264319 h 473869"/>
                      <a:gd name="connsiteX5" fmla="*/ 407193 w 778668"/>
                      <a:gd name="connsiteY5" fmla="*/ 214313 h 473869"/>
                      <a:gd name="connsiteX6" fmla="*/ 495300 w 778668"/>
                      <a:gd name="connsiteY6" fmla="*/ 166688 h 473869"/>
                      <a:gd name="connsiteX7" fmla="*/ 578643 w 778668"/>
                      <a:gd name="connsiteY7" fmla="*/ 130969 h 473869"/>
                      <a:gd name="connsiteX8" fmla="*/ 642937 w 778668"/>
                      <a:gd name="connsiteY8" fmla="*/ 90488 h 473869"/>
                      <a:gd name="connsiteX9" fmla="*/ 714375 w 778668"/>
                      <a:gd name="connsiteY9" fmla="*/ 57150 h 473869"/>
                      <a:gd name="connsiteX10" fmla="*/ 778668 w 778668"/>
                      <a:gd name="connsiteY10" fmla="*/ 0 h 473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8668" h="473869">
                        <a:moveTo>
                          <a:pt x="0" y="473869"/>
                        </a:moveTo>
                        <a:lnTo>
                          <a:pt x="76200" y="402432"/>
                        </a:lnTo>
                        <a:lnTo>
                          <a:pt x="159543" y="361950"/>
                        </a:lnTo>
                        <a:lnTo>
                          <a:pt x="228600" y="311944"/>
                        </a:lnTo>
                        <a:lnTo>
                          <a:pt x="340518" y="264319"/>
                        </a:lnTo>
                        <a:lnTo>
                          <a:pt x="407193" y="214313"/>
                        </a:lnTo>
                        <a:lnTo>
                          <a:pt x="495300" y="166688"/>
                        </a:lnTo>
                        <a:lnTo>
                          <a:pt x="578643" y="130969"/>
                        </a:lnTo>
                        <a:lnTo>
                          <a:pt x="642937" y="90488"/>
                        </a:lnTo>
                        <a:lnTo>
                          <a:pt x="714375" y="57150"/>
                        </a:lnTo>
                        <a:lnTo>
                          <a:pt x="778668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Freeform 85"/>
                  <p:cNvSpPr/>
                  <p:nvPr/>
                </p:nvSpPr>
                <p:spPr>
                  <a:xfrm>
                    <a:off x="1702594" y="3217069"/>
                    <a:ext cx="407194" cy="211931"/>
                  </a:xfrm>
                  <a:custGeom>
                    <a:avLst/>
                    <a:gdLst>
                      <a:gd name="connsiteX0" fmla="*/ 0 w 407194"/>
                      <a:gd name="connsiteY0" fmla="*/ 211931 h 211931"/>
                      <a:gd name="connsiteX1" fmla="*/ 69056 w 407194"/>
                      <a:gd name="connsiteY1" fmla="*/ 164306 h 211931"/>
                      <a:gd name="connsiteX2" fmla="*/ 135731 w 407194"/>
                      <a:gd name="connsiteY2" fmla="*/ 142875 h 211931"/>
                      <a:gd name="connsiteX3" fmla="*/ 216694 w 407194"/>
                      <a:gd name="connsiteY3" fmla="*/ 107156 h 211931"/>
                      <a:gd name="connsiteX4" fmla="*/ 266700 w 407194"/>
                      <a:gd name="connsiteY4" fmla="*/ 66675 h 211931"/>
                      <a:gd name="connsiteX5" fmla="*/ 295275 w 407194"/>
                      <a:gd name="connsiteY5" fmla="*/ 38100 h 211931"/>
                      <a:gd name="connsiteX6" fmla="*/ 378619 w 407194"/>
                      <a:gd name="connsiteY6" fmla="*/ 7144 h 211931"/>
                      <a:gd name="connsiteX7" fmla="*/ 407194 w 407194"/>
                      <a:gd name="connsiteY7" fmla="*/ 0 h 211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7194" h="211931">
                        <a:moveTo>
                          <a:pt x="0" y="211931"/>
                        </a:moveTo>
                        <a:lnTo>
                          <a:pt x="69056" y="164306"/>
                        </a:lnTo>
                        <a:lnTo>
                          <a:pt x="135731" y="142875"/>
                        </a:lnTo>
                        <a:lnTo>
                          <a:pt x="216694" y="107156"/>
                        </a:lnTo>
                        <a:lnTo>
                          <a:pt x="266700" y="66675"/>
                        </a:lnTo>
                        <a:lnTo>
                          <a:pt x="295275" y="38100"/>
                        </a:lnTo>
                        <a:lnTo>
                          <a:pt x="378619" y="7144"/>
                        </a:lnTo>
                        <a:lnTo>
                          <a:pt x="407194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Freeform 86"/>
                  <p:cNvSpPr/>
                  <p:nvPr/>
                </p:nvSpPr>
                <p:spPr>
                  <a:xfrm>
                    <a:off x="2119313" y="2886075"/>
                    <a:ext cx="878681" cy="357188"/>
                  </a:xfrm>
                  <a:custGeom>
                    <a:avLst/>
                    <a:gdLst>
                      <a:gd name="connsiteX0" fmla="*/ 0 w 878681"/>
                      <a:gd name="connsiteY0" fmla="*/ 357188 h 357188"/>
                      <a:gd name="connsiteX1" fmla="*/ 100012 w 878681"/>
                      <a:gd name="connsiteY1" fmla="*/ 307181 h 357188"/>
                      <a:gd name="connsiteX2" fmla="*/ 176212 w 878681"/>
                      <a:gd name="connsiteY2" fmla="*/ 290513 h 357188"/>
                      <a:gd name="connsiteX3" fmla="*/ 261937 w 878681"/>
                      <a:gd name="connsiteY3" fmla="*/ 242888 h 357188"/>
                      <a:gd name="connsiteX4" fmla="*/ 328612 w 878681"/>
                      <a:gd name="connsiteY4" fmla="*/ 202406 h 357188"/>
                      <a:gd name="connsiteX5" fmla="*/ 416718 w 878681"/>
                      <a:gd name="connsiteY5" fmla="*/ 178594 h 357188"/>
                      <a:gd name="connsiteX6" fmla="*/ 545306 w 878681"/>
                      <a:gd name="connsiteY6" fmla="*/ 138113 h 357188"/>
                      <a:gd name="connsiteX7" fmla="*/ 578643 w 878681"/>
                      <a:gd name="connsiteY7" fmla="*/ 109538 h 357188"/>
                      <a:gd name="connsiteX8" fmla="*/ 647700 w 878681"/>
                      <a:gd name="connsiteY8" fmla="*/ 104775 h 357188"/>
                      <a:gd name="connsiteX9" fmla="*/ 745331 w 878681"/>
                      <a:gd name="connsiteY9" fmla="*/ 66675 h 357188"/>
                      <a:gd name="connsiteX10" fmla="*/ 828675 w 878681"/>
                      <a:gd name="connsiteY10" fmla="*/ 28575 h 357188"/>
                      <a:gd name="connsiteX11" fmla="*/ 878681 w 878681"/>
                      <a:gd name="connsiteY11" fmla="*/ 0 h 35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78681" h="357188">
                        <a:moveTo>
                          <a:pt x="0" y="357188"/>
                        </a:moveTo>
                        <a:lnTo>
                          <a:pt x="100012" y="307181"/>
                        </a:lnTo>
                        <a:lnTo>
                          <a:pt x="176212" y="290513"/>
                        </a:lnTo>
                        <a:lnTo>
                          <a:pt x="261937" y="242888"/>
                        </a:lnTo>
                        <a:lnTo>
                          <a:pt x="328612" y="202406"/>
                        </a:lnTo>
                        <a:lnTo>
                          <a:pt x="416718" y="178594"/>
                        </a:lnTo>
                        <a:lnTo>
                          <a:pt x="545306" y="138113"/>
                        </a:lnTo>
                        <a:lnTo>
                          <a:pt x="578643" y="109538"/>
                        </a:lnTo>
                        <a:lnTo>
                          <a:pt x="647700" y="104775"/>
                        </a:lnTo>
                        <a:lnTo>
                          <a:pt x="745331" y="66675"/>
                        </a:lnTo>
                        <a:lnTo>
                          <a:pt x="828675" y="28575"/>
                        </a:lnTo>
                        <a:lnTo>
                          <a:pt x="878681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Freeform 87"/>
                  <p:cNvSpPr/>
                  <p:nvPr/>
                </p:nvSpPr>
                <p:spPr>
                  <a:xfrm>
                    <a:off x="2957513" y="2671763"/>
                    <a:ext cx="707231" cy="283368"/>
                  </a:xfrm>
                  <a:custGeom>
                    <a:avLst/>
                    <a:gdLst>
                      <a:gd name="connsiteX0" fmla="*/ 0 w 707231"/>
                      <a:gd name="connsiteY0" fmla="*/ 283368 h 283368"/>
                      <a:gd name="connsiteX1" fmla="*/ 80962 w 707231"/>
                      <a:gd name="connsiteY1" fmla="*/ 233362 h 283368"/>
                      <a:gd name="connsiteX2" fmla="*/ 157162 w 707231"/>
                      <a:gd name="connsiteY2" fmla="*/ 183356 h 283368"/>
                      <a:gd name="connsiteX3" fmla="*/ 221456 w 707231"/>
                      <a:gd name="connsiteY3" fmla="*/ 159543 h 283368"/>
                      <a:gd name="connsiteX4" fmla="*/ 345281 w 707231"/>
                      <a:gd name="connsiteY4" fmla="*/ 135731 h 283368"/>
                      <a:gd name="connsiteX5" fmla="*/ 461962 w 707231"/>
                      <a:gd name="connsiteY5" fmla="*/ 102393 h 283368"/>
                      <a:gd name="connsiteX6" fmla="*/ 552450 w 707231"/>
                      <a:gd name="connsiteY6" fmla="*/ 66675 h 283368"/>
                      <a:gd name="connsiteX7" fmla="*/ 664368 w 707231"/>
                      <a:gd name="connsiteY7" fmla="*/ 38100 h 283368"/>
                      <a:gd name="connsiteX8" fmla="*/ 707231 w 707231"/>
                      <a:gd name="connsiteY8" fmla="*/ 0 h 28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07231" h="283368">
                        <a:moveTo>
                          <a:pt x="0" y="283368"/>
                        </a:moveTo>
                        <a:lnTo>
                          <a:pt x="80962" y="233362"/>
                        </a:lnTo>
                        <a:lnTo>
                          <a:pt x="157162" y="183356"/>
                        </a:lnTo>
                        <a:lnTo>
                          <a:pt x="221456" y="159543"/>
                        </a:lnTo>
                        <a:lnTo>
                          <a:pt x="345281" y="135731"/>
                        </a:lnTo>
                        <a:lnTo>
                          <a:pt x="461962" y="102393"/>
                        </a:lnTo>
                        <a:lnTo>
                          <a:pt x="552450" y="66675"/>
                        </a:lnTo>
                        <a:lnTo>
                          <a:pt x="664368" y="38100"/>
                        </a:lnTo>
                        <a:lnTo>
                          <a:pt x="707231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Freeform 88"/>
                  <p:cNvSpPr/>
                  <p:nvPr/>
                </p:nvSpPr>
                <p:spPr>
                  <a:xfrm>
                    <a:off x="1957388" y="2924175"/>
                    <a:ext cx="545306" cy="226219"/>
                  </a:xfrm>
                  <a:custGeom>
                    <a:avLst/>
                    <a:gdLst>
                      <a:gd name="connsiteX0" fmla="*/ 0 w 545306"/>
                      <a:gd name="connsiteY0" fmla="*/ 226219 h 226219"/>
                      <a:gd name="connsiteX1" fmla="*/ 102393 w 545306"/>
                      <a:gd name="connsiteY1" fmla="*/ 180975 h 226219"/>
                      <a:gd name="connsiteX2" fmla="*/ 207168 w 545306"/>
                      <a:gd name="connsiteY2" fmla="*/ 142875 h 226219"/>
                      <a:gd name="connsiteX3" fmla="*/ 309562 w 545306"/>
                      <a:gd name="connsiteY3" fmla="*/ 119063 h 226219"/>
                      <a:gd name="connsiteX4" fmla="*/ 378618 w 545306"/>
                      <a:gd name="connsiteY4" fmla="*/ 85725 h 226219"/>
                      <a:gd name="connsiteX5" fmla="*/ 504825 w 545306"/>
                      <a:gd name="connsiteY5" fmla="*/ 35719 h 226219"/>
                      <a:gd name="connsiteX6" fmla="*/ 545306 w 545306"/>
                      <a:gd name="connsiteY6" fmla="*/ 0 h 22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5306" h="226219">
                        <a:moveTo>
                          <a:pt x="0" y="226219"/>
                        </a:moveTo>
                        <a:lnTo>
                          <a:pt x="102393" y="180975"/>
                        </a:lnTo>
                        <a:lnTo>
                          <a:pt x="207168" y="142875"/>
                        </a:lnTo>
                        <a:lnTo>
                          <a:pt x="309562" y="119063"/>
                        </a:lnTo>
                        <a:lnTo>
                          <a:pt x="378618" y="85725"/>
                        </a:lnTo>
                        <a:lnTo>
                          <a:pt x="504825" y="35719"/>
                        </a:lnTo>
                        <a:lnTo>
                          <a:pt x="545306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Freeform 89"/>
                  <p:cNvSpPr/>
                  <p:nvPr/>
                </p:nvSpPr>
                <p:spPr>
                  <a:xfrm>
                    <a:off x="2457450" y="2752725"/>
                    <a:ext cx="409575" cy="161925"/>
                  </a:xfrm>
                  <a:custGeom>
                    <a:avLst/>
                    <a:gdLst>
                      <a:gd name="connsiteX0" fmla="*/ 0 w 409575"/>
                      <a:gd name="connsiteY0" fmla="*/ 161925 h 161925"/>
                      <a:gd name="connsiteX1" fmla="*/ 95250 w 409575"/>
                      <a:gd name="connsiteY1" fmla="*/ 128588 h 161925"/>
                      <a:gd name="connsiteX2" fmla="*/ 192881 w 409575"/>
                      <a:gd name="connsiteY2" fmla="*/ 97631 h 161925"/>
                      <a:gd name="connsiteX3" fmla="*/ 297656 w 409575"/>
                      <a:gd name="connsiteY3" fmla="*/ 61913 h 161925"/>
                      <a:gd name="connsiteX4" fmla="*/ 409575 w 409575"/>
                      <a:gd name="connsiteY4" fmla="*/ 0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9575" h="161925">
                        <a:moveTo>
                          <a:pt x="0" y="161925"/>
                        </a:moveTo>
                        <a:lnTo>
                          <a:pt x="95250" y="128588"/>
                        </a:lnTo>
                        <a:lnTo>
                          <a:pt x="192881" y="97631"/>
                        </a:lnTo>
                        <a:lnTo>
                          <a:pt x="297656" y="61913"/>
                        </a:lnTo>
                        <a:lnTo>
                          <a:pt x="409575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Freeform 90"/>
                  <p:cNvSpPr/>
                  <p:nvPr/>
                </p:nvSpPr>
                <p:spPr>
                  <a:xfrm>
                    <a:off x="2631281" y="2400300"/>
                    <a:ext cx="1071563" cy="569119"/>
                  </a:xfrm>
                  <a:custGeom>
                    <a:avLst/>
                    <a:gdLst>
                      <a:gd name="connsiteX0" fmla="*/ 0 w 1071563"/>
                      <a:gd name="connsiteY0" fmla="*/ 569119 h 569119"/>
                      <a:gd name="connsiteX1" fmla="*/ 114300 w 1071563"/>
                      <a:gd name="connsiteY1" fmla="*/ 511969 h 569119"/>
                      <a:gd name="connsiteX2" fmla="*/ 240507 w 1071563"/>
                      <a:gd name="connsiteY2" fmla="*/ 445294 h 569119"/>
                      <a:gd name="connsiteX3" fmla="*/ 340519 w 1071563"/>
                      <a:gd name="connsiteY3" fmla="*/ 395288 h 569119"/>
                      <a:gd name="connsiteX4" fmla="*/ 397669 w 1071563"/>
                      <a:gd name="connsiteY4" fmla="*/ 350044 h 569119"/>
                      <a:gd name="connsiteX5" fmla="*/ 457200 w 1071563"/>
                      <a:gd name="connsiteY5" fmla="*/ 326231 h 569119"/>
                      <a:gd name="connsiteX6" fmla="*/ 545307 w 1071563"/>
                      <a:gd name="connsiteY6" fmla="*/ 252413 h 569119"/>
                      <a:gd name="connsiteX7" fmla="*/ 631032 w 1071563"/>
                      <a:gd name="connsiteY7" fmla="*/ 190500 h 569119"/>
                      <a:gd name="connsiteX8" fmla="*/ 776288 w 1071563"/>
                      <a:gd name="connsiteY8" fmla="*/ 126206 h 569119"/>
                      <a:gd name="connsiteX9" fmla="*/ 866775 w 1071563"/>
                      <a:gd name="connsiteY9" fmla="*/ 88106 h 569119"/>
                      <a:gd name="connsiteX10" fmla="*/ 995363 w 1071563"/>
                      <a:gd name="connsiteY10" fmla="*/ 40481 h 569119"/>
                      <a:gd name="connsiteX11" fmla="*/ 1071563 w 1071563"/>
                      <a:gd name="connsiteY11" fmla="*/ 0 h 569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71563" h="569119">
                        <a:moveTo>
                          <a:pt x="0" y="569119"/>
                        </a:moveTo>
                        <a:lnTo>
                          <a:pt x="114300" y="511969"/>
                        </a:lnTo>
                        <a:lnTo>
                          <a:pt x="240507" y="445294"/>
                        </a:lnTo>
                        <a:lnTo>
                          <a:pt x="340519" y="395288"/>
                        </a:lnTo>
                        <a:lnTo>
                          <a:pt x="397669" y="350044"/>
                        </a:lnTo>
                        <a:lnTo>
                          <a:pt x="457200" y="326231"/>
                        </a:lnTo>
                        <a:lnTo>
                          <a:pt x="545307" y="252413"/>
                        </a:lnTo>
                        <a:lnTo>
                          <a:pt x="631032" y="190500"/>
                        </a:lnTo>
                        <a:lnTo>
                          <a:pt x="776288" y="126206"/>
                        </a:lnTo>
                        <a:lnTo>
                          <a:pt x="866775" y="88106"/>
                        </a:lnTo>
                        <a:lnTo>
                          <a:pt x="995363" y="40481"/>
                        </a:lnTo>
                        <a:lnTo>
                          <a:pt x="1071563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Freeform 91"/>
                  <p:cNvSpPr/>
                  <p:nvPr/>
                </p:nvSpPr>
                <p:spPr>
                  <a:xfrm>
                    <a:off x="2362200" y="2355056"/>
                    <a:ext cx="1128713" cy="521494"/>
                  </a:xfrm>
                  <a:custGeom>
                    <a:avLst/>
                    <a:gdLst>
                      <a:gd name="connsiteX0" fmla="*/ 0 w 1128713"/>
                      <a:gd name="connsiteY0" fmla="*/ 521494 h 521494"/>
                      <a:gd name="connsiteX1" fmla="*/ 121444 w 1128713"/>
                      <a:gd name="connsiteY1" fmla="*/ 466725 h 521494"/>
                      <a:gd name="connsiteX2" fmla="*/ 216694 w 1128713"/>
                      <a:gd name="connsiteY2" fmla="*/ 426244 h 521494"/>
                      <a:gd name="connsiteX3" fmla="*/ 280988 w 1128713"/>
                      <a:gd name="connsiteY3" fmla="*/ 383382 h 521494"/>
                      <a:gd name="connsiteX4" fmla="*/ 357188 w 1128713"/>
                      <a:gd name="connsiteY4" fmla="*/ 342900 h 521494"/>
                      <a:gd name="connsiteX5" fmla="*/ 433388 w 1128713"/>
                      <a:gd name="connsiteY5" fmla="*/ 330994 h 521494"/>
                      <a:gd name="connsiteX6" fmla="*/ 490538 w 1128713"/>
                      <a:gd name="connsiteY6" fmla="*/ 302419 h 521494"/>
                      <a:gd name="connsiteX7" fmla="*/ 550069 w 1128713"/>
                      <a:gd name="connsiteY7" fmla="*/ 300038 h 521494"/>
                      <a:gd name="connsiteX8" fmla="*/ 607219 w 1128713"/>
                      <a:gd name="connsiteY8" fmla="*/ 266700 h 521494"/>
                      <a:gd name="connsiteX9" fmla="*/ 659606 w 1128713"/>
                      <a:gd name="connsiteY9" fmla="*/ 223838 h 521494"/>
                      <a:gd name="connsiteX10" fmla="*/ 726281 w 1128713"/>
                      <a:gd name="connsiteY10" fmla="*/ 173832 h 521494"/>
                      <a:gd name="connsiteX11" fmla="*/ 800100 w 1128713"/>
                      <a:gd name="connsiteY11" fmla="*/ 133350 h 521494"/>
                      <a:gd name="connsiteX12" fmla="*/ 890588 w 1128713"/>
                      <a:gd name="connsiteY12" fmla="*/ 116682 h 521494"/>
                      <a:gd name="connsiteX13" fmla="*/ 950119 w 1128713"/>
                      <a:gd name="connsiteY13" fmla="*/ 88107 h 521494"/>
                      <a:gd name="connsiteX14" fmla="*/ 985838 w 1128713"/>
                      <a:gd name="connsiteY14" fmla="*/ 78582 h 521494"/>
                      <a:gd name="connsiteX15" fmla="*/ 1090613 w 1128713"/>
                      <a:gd name="connsiteY15" fmla="*/ 16669 h 521494"/>
                      <a:gd name="connsiteX16" fmla="*/ 1128713 w 1128713"/>
                      <a:gd name="connsiteY16" fmla="*/ 0 h 521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28713" h="521494">
                        <a:moveTo>
                          <a:pt x="0" y="521494"/>
                        </a:moveTo>
                        <a:lnTo>
                          <a:pt x="121444" y="466725"/>
                        </a:lnTo>
                        <a:lnTo>
                          <a:pt x="216694" y="426244"/>
                        </a:lnTo>
                        <a:lnTo>
                          <a:pt x="280988" y="383382"/>
                        </a:lnTo>
                        <a:lnTo>
                          <a:pt x="357188" y="342900"/>
                        </a:lnTo>
                        <a:lnTo>
                          <a:pt x="433388" y="330994"/>
                        </a:lnTo>
                        <a:lnTo>
                          <a:pt x="490538" y="302419"/>
                        </a:lnTo>
                        <a:lnTo>
                          <a:pt x="550069" y="300038"/>
                        </a:lnTo>
                        <a:lnTo>
                          <a:pt x="607219" y="266700"/>
                        </a:lnTo>
                        <a:lnTo>
                          <a:pt x="659606" y="223838"/>
                        </a:lnTo>
                        <a:lnTo>
                          <a:pt x="726281" y="173832"/>
                        </a:lnTo>
                        <a:lnTo>
                          <a:pt x="800100" y="133350"/>
                        </a:lnTo>
                        <a:lnTo>
                          <a:pt x="890588" y="116682"/>
                        </a:lnTo>
                        <a:lnTo>
                          <a:pt x="950119" y="88107"/>
                        </a:lnTo>
                        <a:lnTo>
                          <a:pt x="985838" y="78582"/>
                        </a:lnTo>
                        <a:lnTo>
                          <a:pt x="1090613" y="16669"/>
                        </a:lnTo>
                        <a:lnTo>
                          <a:pt x="1128713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>
                    <a:off x="1471613" y="2797969"/>
                    <a:ext cx="931068" cy="528637"/>
                  </a:xfrm>
                  <a:custGeom>
                    <a:avLst/>
                    <a:gdLst>
                      <a:gd name="connsiteX0" fmla="*/ 0 w 931068"/>
                      <a:gd name="connsiteY0" fmla="*/ 528637 h 528637"/>
                      <a:gd name="connsiteX1" fmla="*/ 135731 w 931068"/>
                      <a:gd name="connsiteY1" fmla="*/ 459581 h 528637"/>
                      <a:gd name="connsiteX2" fmla="*/ 240506 w 931068"/>
                      <a:gd name="connsiteY2" fmla="*/ 397669 h 528637"/>
                      <a:gd name="connsiteX3" fmla="*/ 321468 w 931068"/>
                      <a:gd name="connsiteY3" fmla="*/ 347662 h 528637"/>
                      <a:gd name="connsiteX4" fmla="*/ 340518 w 931068"/>
                      <a:gd name="connsiteY4" fmla="*/ 338137 h 528637"/>
                      <a:gd name="connsiteX5" fmla="*/ 397668 w 931068"/>
                      <a:gd name="connsiteY5" fmla="*/ 300037 h 528637"/>
                      <a:gd name="connsiteX6" fmla="*/ 459581 w 931068"/>
                      <a:gd name="connsiteY6" fmla="*/ 257175 h 528637"/>
                      <a:gd name="connsiteX7" fmla="*/ 500062 w 931068"/>
                      <a:gd name="connsiteY7" fmla="*/ 250031 h 528637"/>
                      <a:gd name="connsiteX8" fmla="*/ 559593 w 931068"/>
                      <a:gd name="connsiteY8" fmla="*/ 200025 h 528637"/>
                      <a:gd name="connsiteX9" fmla="*/ 633412 w 931068"/>
                      <a:gd name="connsiteY9" fmla="*/ 142875 h 528637"/>
                      <a:gd name="connsiteX10" fmla="*/ 726281 w 931068"/>
                      <a:gd name="connsiteY10" fmla="*/ 92869 h 528637"/>
                      <a:gd name="connsiteX11" fmla="*/ 747712 w 931068"/>
                      <a:gd name="connsiteY11" fmla="*/ 64294 h 528637"/>
                      <a:gd name="connsiteX12" fmla="*/ 857250 w 931068"/>
                      <a:gd name="connsiteY12" fmla="*/ 38100 h 528637"/>
                      <a:gd name="connsiteX13" fmla="*/ 931068 w 931068"/>
                      <a:gd name="connsiteY13" fmla="*/ 0 h 52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31068" h="528637">
                        <a:moveTo>
                          <a:pt x="0" y="528637"/>
                        </a:moveTo>
                        <a:lnTo>
                          <a:pt x="135731" y="459581"/>
                        </a:lnTo>
                        <a:lnTo>
                          <a:pt x="240506" y="397669"/>
                        </a:lnTo>
                        <a:lnTo>
                          <a:pt x="321468" y="347662"/>
                        </a:lnTo>
                        <a:lnTo>
                          <a:pt x="340518" y="338137"/>
                        </a:lnTo>
                        <a:lnTo>
                          <a:pt x="397668" y="300037"/>
                        </a:lnTo>
                        <a:lnTo>
                          <a:pt x="459581" y="257175"/>
                        </a:lnTo>
                        <a:lnTo>
                          <a:pt x="500062" y="250031"/>
                        </a:lnTo>
                        <a:lnTo>
                          <a:pt x="559593" y="200025"/>
                        </a:lnTo>
                        <a:lnTo>
                          <a:pt x="633412" y="142875"/>
                        </a:lnTo>
                        <a:lnTo>
                          <a:pt x="726281" y="92869"/>
                        </a:lnTo>
                        <a:lnTo>
                          <a:pt x="747712" y="64294"/>
                        </a:lnTo>
                        <a:lnTo>
                          <a:pt x="857250" y="38100"/>
                        </a:lnTo>
                        <a:lnTo>
                          <a:pt x="931068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>
                    <a:off x="1957388" y="2214563"/>
                    <a:ext cx="1250156" cy="700087"/>
                  </a:xfrm>
                  <a:custGeom>
                    <a:avLst/>
                    <a:gdLst>
                      <a:gd name="connsiteX0" fmla="*/ 0 w 1250156"/>
                      <a:gd name="connsiteY0" fmla="*/ 700087 h 700087"/>
                      <a:gd name="connsiteX1" fmla="*/ 97631 w 1250156"/>
                      <a:gd name="connsiteY1" fmla="*/ 638175 h 700087"/>
                      <a:gd name="connsiteX2" fmla="*/ 178593 w 1250156"/>
                      <a:gd name="connsiteY2" fmla="*/ 609600 h 700087"/>
                      <a:gd name="connsiteX3" fmla="*/ 254793 w 1250156"/>
                      <a:gd name="connsiteY3" fmla="*/ 557212 h 700087"/>
                      <a:gd name="connsiteX4" fmla="*/ 309562 w 1250156"/>
                      <a:gd name="connsiteY4" fmla="*/ 526256 h 700087"/>
                      <a:gd name="connsiteX5" fmla="*/ 361950 w 1250156"/>
                      <a:gd name="connsiteY5" fmla="*/ 509587 h 700087"/>
                      <a:gd name="connsiteX6" fmla="*/ 438150 w 1250156"/>
                      <a:gd name="connsiteY6" fmla="*/ 464343 h 700087"/>
                      <a:gd name="connsiteX7" fmla="*/ 495300 w 1250156"/>
                      <a:gd name="connsiteY7" fmla="*/ 445293 h 700087"/>
                      <a:gd name="connsiteX8" fmla="*/ 561975 w 1250156"/>
                      <a:gd name="connsiteY8" fmla="*/ 402431 h 700087"/>
                      <a:gd name="connsiteX9" fmla="*/ 623887 w 1250156"/>
                      <a:gd name="connsiteY9" fmla="*/ 378618 h 700087"/>
                      <a:gd name="connsiteX10" fmla="*/ 704850 w 1250156"/>
                      <a:gd name="connsiteY10" fmla="*/ 328612 h 700087"/>
                      <a:gd name="connsiteX11" fmla="*/ 804862 w 1250156"/>
                      <a:gd name="connsiteY11" fmla="*/ 247650 h 700087"/>
                      <a:gd name="connsiteX12" fmla="*/ 876300 w 1250156"/>
                      <a:gd name="connsiteY12" fmla="*/ 207168 h 700087"/>
                      <a:gd name="connsiteX13" fmla="*/ 928687 w 1250156"/>
                      <a:gd name="connsiteY13" fmla="*/ 197643 h 700087"/>
                      <a:gd name="connsiteX14" fmla="*/ 990600 w 1250156"/>
                      <a:gd name="connsiteY14" fmla="*/ 166687 h 700087"/>
                      <a:gd name="connsiteX15" fmla="*/ 1052512 w 1250156"/>
                      <a:gd name="connsiteY15" fmla="*/ 121443 h 700087"/>
                      <a:gd name="connsiteX16" fmla="*/ 1157287 w 1250156"/>
                      <a:gd name="connsiteY16" fmla="*/ 45243 h 700087"/>
                      <a:gd name="connsiteX17" fmla="*/ 1250156 w 1250156"/>
                      <a:gd name="connsiteY17" fmla="*/ 0 h 700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250156" h="700087">
                        <a:moveTo>
                          <a:pt x="0" y="700087"/>
                        </a:moveTo>
                        <a:lnTo>
                          <a:pt x="97631" y="638175"/>
                        </a:lnTo>
                        <a:lnTo>
                          <a:pt x="178593" y="609600"/>
                        </a:lnTo>
                        <a:lnTo>
                          <a:pt x="254793" y="557212"/>
                        </a:lnTo>
                        <a:lnTo>
                          <a:pt x="309562" y="526256"/>
                        </a:lnTo>
                        <a:lnTo>
                          <a:pt x="361950" y="509587"/>
                        </a:lnTo>
                        <a:lnTo>
                          <a:pt x="438150" y="464343"/>
                        </a:lnTo>
                        <a:lnTo>
                          <a:pt x="495300" y="445293"/>
                        </a:lnTo>
                        <a:lnTo>
                          <a:pt x="561975" y="402431"/>
                        </a:lnTo>
                        <a:lnTo>
                          <a:pt x="623887" y="378618"/>
                        </a:lnTo>
                        <a:lnTo>
                          <a:pt x="704850" y="328612"/>
                        </a:lnTo>
                        <a:lnTo>
                          <a:pt x="804862" y="247650"/>
                        </a:lnTo>
                        <a:lnTo>
                          <a:pt x="876300" y="207168"/>
                        </a:lnTo>
                        <a:lnTo>
                          <a:pt x="928687" y="197643"/>
                        </a:lnTo>
                        <a:lnTo>
                          <a:pt x="990600" y="166687"/>
                        </a:lnTo>
                        <a:lnTo>
                          <a:pt x="1052512" y="121443"/>
                        </a:lnTo>
                        <a:lnTo>
                          <a:pt x="1157287" y="45243"/>
                        </a:lnTo>
                        <a:lnTo>
                          <a:pt x="1250156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>
                    <a:off x="3107531" y="2216944"/>
                    <a:ext cx="276225" cy="166687"/>
                  </a:xfrm>
                  <a:custGeom>
                    <a:avLst/>
                    <a:gdLst>
                      <a:gd name="connsiteX0" fmla="*/ 0 w 276225"/>
                      <a:gd name="connsiteY0" fmla="*/ 166687 h 166687"/>
                      <a:gd name="connsiteX1" fmla="*/ 76200 w 276225"/>
                      <a:gd name="connsiteY1" fmla="*/ 126206 h 166687"/>
                      <a:gd name="connsiteX2" fmla="*/ 142875 w 276225"/>
                      <a:gd name="connsiteY2" fmla="*/ 69056 h 166687"/>
                      <a:gd name="connsiteX3" fmla="*/ 200025 w 276225"/>
                      <a:gd name="connsiteY3" fmla="*/ 40481 h 166687"/>
                      <a:gd name="connsiteX4" fmla="*/ 276225 w 276225"/>
                      <a:gd name="connsiteY4" fmla="*/ 0 h 166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225" h="166687">
                        <a:moveTo>
                          <a:pt x="0" y="166687"/>
                        </a:moveTo>
                        <a:lnTo>
                          <a:pt x="76200" y="126206"/>
                        </a:lnTo>
                        <a:lnTo>
                          <a:pt x="142875" y="69056"/>
                        </a:lnTo>
                        <a:lnTo>
                          <a:pt x="200025" y="40481"/>
                        </a:lnTo>
                        <a:lnTo>
                          <a:pt x="276225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Freeform 95"/>
                  <p:cNvSpPr/>
                  <p:nvPr/>
                </p:nvSpPr>
                <p:spPr>
                  <a:xfrm>
                    <a:off x="2933700" y="2283619"/>
                    <a:ext cx="457200" cy="319087"/>
                  </a:xfrm>
                  <a:custGeom>
                    <a:avLst/>
                    <a:gdLst>
                      <a:gd name="connsiteX0" fmla="*/ 0 w 457200"/>
                      <a:gd name="connsiteY0" fmla="*/ 319087 h 319087"/>
                      <a:gd name="connsiteX1" fmla="*/ 50006 w 457200"/>
                      <a:gd name="connsiteY1" fmla="*/ 254794 h 319087"/>
                      <a:gd name="connsiteX2" fmla="*/ 142875 w 457200"/>
                      <a:gd name="connsiteY2" fmla="*/ 202406 h 319087"/>
                      <a:gd name="connsiteX3" fmla="*/ 216694 w 457200"/>
                      <a:gd name="connsiteY3" fmla="*/ 142875 h 319087"/>
                      <a:gd name="connsiteX4" fmla="*/ 257175 w 457200"/>
                      <a:gd name="connsiteY4" fmla="*/ 114300 h 319087"/>
                      <a:gd name="connsiteX5" fmla="*/ 345281 w 457200"/>
                      <a:gd name="connsiteY5" fmla="*/ 97631 h 319087"/>
                      <a:gd name="connsiteX6" fmla="*/ 404813 w 457200"/>
                      <a:gd name="connsiteY6" fmla="*/ 45244 h 319087"/>
                      <a:gd name="connsiteX7" fmla="*/ 457200 w 457200"/>
                      <a:gd name="connsiteY7" fmla="*/ 0 h 319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7200" h="319087">
                        <a:moveTo>
                          <a:pt x="0" y="319087"/>
                        </a:moveTo>
                        <a:lnTo>
                          <a:pt x="50006" y="254794"/>
                        </a:lnTo>
                        <a:lnTo>
                          <a:pt x="142875" y="202406"/>
                        </a:lnTo>
                        <a:lnTo>
                          <a:pt x="216694" y="142875"/>
                        </a:lnTo>
                        <a:lnTo>
                          <a:pt x="257175" y="114300"/>
                        </a:lnTo>
                        <a:lnTo>
                          <a:pt x="345281" y="97631"/>
                        </a:lnTo>
                        <a:lnTo>
                          <a:pt x="404813" y="45244"/>
                        </a:lnTo>
                        <a:lnTo>
                          <a:pt x="457200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Freeform 96"/>
                  <p:cNvSpPr/>
                  <p:nvPr/>
                </p:nvSpPr>
                <p:spPr>
                  <a:xfrm>
                    <a:off x="1854994" y="2359819"/>
                    <a:ext cx="502444" cy="330994"/>
                  </a:xfrm>
                  <a:custGeom>
                    <a:avLst/>
                    <a:gdLst>
                      <a:gd name="connsiteX0" fmla="*/ 0 w 502444"/>
                      <a:gd name="connsiteY0" fmla="*/ 330994 h 330994"/>
                      <a:gd name="connsiteX1" fmla="*/ 78581 w 502444"/>
                      <a:gd name="connsiteY1" fmla="*/ 278606 h 330994"/>
                      <a:gd name="connsiteX2" fmla="*/ 150019 w 502444"/>
                      <a:gd name="connsiteY2" fmla="*/ 238125 h 330994"/>
                      <a:gd name="connsiteX3" fmla="*/ 202406 w 502444"/>
                      <a:gd name="connsiteY3" fmla="*/ 200025 h 330994"/>
                      <a:gd name="connsiteX4" fmla="*/ 245269 w 502444"/>
                      <a:gd name="connsiteY4" fmla="*/ 164306 h 330994"/>
                      <a:gd name="connsiteX5" fmla="*/ 338137 w 502444"/>
                      <a:gd name="connsiteY5" fmla="*/ 97631 h 330994"/>
                      <a:gd name="connsiteX6" fmla="*/ 416719 w 502444"/>
                      <a:gd name="connsiteY6" fmla="*/ 61912 h 330994"/>
                      <a:gd name="connsiteX7" fmla="*/ 461962 w 502444"/>
                      <a:gd name="connsiteY7" fmla="*/ 23812 h 330994"/>
                      <a:gd name="connsiteX8" fmla="*/ 502444 w 502444"/>
                      <a:gd name="connsiteY8" fmla="*/ 0 h 330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2444" h="330994">
                        <a:moveTo>
                          <a:pt x="0" y="330994"/>
                        </a:moveTo>
                        <a:lnTo>
                          <a:pt x="78581" y="278606"/>
                        </a:lnTo>
                        <a:lnTo>
                          <a:pt x="150019" y="238125"/>
                        </a:lnTo>
                        <a:lnTo>
                          <a:pt x="202406" y="200025"/>
                        </a:lnTo>
                        <a:lnTo>
                          <a:pt x="245269" y="164306"/>
                        </a:lnTo>
                        <a:lnTo>
                          <a:pt x="338137" y="97631"/>
                        </a:lnTo>
                        <a:lnTo>
                          <a:pt x="416719" y="61912"/>
                        </a:lnTo>
                        <a:lnTo>
                          <a:pt x="461962" y="23812"/>
                        </a:lnTo>
                        <a:lnTo>
                          <a:pt x="502444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Freeform 97"/>
                  <p:cNvSpPr/>
                  <p:nvPr/>
                </p:nvSpPr>
                <p:spPr>
                  <a:xfrm>
                    <a:off x="2697956" y="3305175"/>
                    <a:ext cx="245269" cy="107156"/>
                  </a:xfrm>
                  <a:custGeom>
                    <a:avLst/>
                    <a:gdLst>
                      <a:gd name="connsiteX0" fmla="*/ 0 w 245269"/>
                      <a:gd name="connsiteY0" fmla="*/ 107156 h 107156"/>
                      <a:gd name="connsiteX1" fmla="*/ 92869 w 245269"/>
                      <a:gd name="connsiteY1" fmla="*/ 61913 h 107156"/>
                      <a:gd name="connsiteX2" fmla="*/ 171450 w 245269"/>
                      <a:gd name="connsiteY2" fmla="*/ 38100 h 107156"/>
                      <a:gd name="connsiteX3" fmla="*/ 219075 w 245269"/>
                      <a:gd name="connsiteY3" fmla="*/ 2381 h 107156"/>
                      <a:gd name="connsiteX4" fmla="*/ 245269 w 245269"/>
                      <a:gd name="connsiteY4" fmla="*/ 0 h 107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5269" h="107156">
                        <a:moveTo>
                          <a:pt x="0" y="107156"/>
                        </a:moveTo>
                        <a:lnTo>
                          <a:pt x="92869" y="61913"/>
                        </a:lnTo>
                        <a:lnTo>
                          <a:pt x="171450" y="38100"/>
                        </a:lnTo>
                        <a:lnTo>
                          <a:pt x="219075" y="2381"/>
                        </a:lnTo>
                        <a:lnTo>
                          <a:pt x="245269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Freeform 98"/>
                  <p:cNvSpPr/>
                  <p:nvPr/>
                </p:nvSpPr>
                <p:spPr>
                  <a:xfrm>
                    <a:off x="3155156" y="3050381"/>
                    <a:ext cx="361950" cy="161925"/>
                  </a:xfrm>
                  <a:custGeom>
                    <a:avLst/>
                    <a:gdLst>
                      <a:gd name="connsiteX0" fmla="*/ 0 w 361950"/>
                      <a:gd name="connsiteY0" fmla="*/ 161925 h 161925"/>
                      <a:gd name="connsiteX1" fmla="*/ 78582 w 361950"/>
                      <a:gd name="connsiteY1" fmla="*/ 97632 h 161925"/>
                      <a:gd name="connsiteX2" fmla="*/ 154782 w 361950"/>
                      <a:gd name="connsiteY2" fmla="*/ 80963 h 161925"/>
                      <a:gd name="connsiteX3" fmla="*/ 207169 w 361950"/>
                      <a:gd name="connsiteY3" fmla="*/ 50007 h 161925"/>
                      <a:gd name="connsiteX4" fmla="*/ 304800 w 361950"/>
                      <a:gd name="connsiteY4" fmla="*/ 9525 h 161925"/>
                      <a:gd name="connsiteX5" fmla="*/ 361950 w 361950"/>
                      <a:gd name="connsiteY5" fmla="*/ 0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50" h="161925">
                        <a:moveTo>
                          <a:pt x="0" y="161925"/>
                        </a:moveTo>
                        <a:lnTo>
                          <a:pt x="78582" y="97632"/>
                        </a:lnTo>
                        <a:lnTo>
                          <a:pt x="154782" y="80963"/>
                        </a:lnTo>
                        <a:lnTo>
                          <a:pt x="207169" y="50007"/>
                        </a:lnTo>
                        <a:lnTo>
                          <a:pt x="304800" y="9525"/>
                        </a:lnTo>
                        <a:lnTo>
                          <a:pt x="361950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Freeform 99"/>
                  <p:cNvSpPr/>
                  <p:nvPr/>
                </p:nvSpPr>
                <p:spPr>
                  <a:xfrm>
                    <a:off x="3038475" y="3205163"/>
                    <a:ext cx="242888" cy="126206"/>
                  </a:xfrm>
                  <a:custGeom>
                    <a:avLst/>
                    <a:gdLst>
                      <a:gd name="connsiteX0" fmla="*/ 0 w 242888"/>
                      <a:gd name="connsiteY0" fmla="*/ 126206 h 126206"/>
                      <a:gd name="connsiteX1" fmla="*/ 73819 w 242888"/>
                      <a:gd name="connsiteY1" fmla="*/ 80962 h 126206"/>
                      <a:gd name="connsiteX2" fmla="*/ 130969 w 242888"/>
                      <a:gd name="connsiteY2" fmla="*/ 40481 h 126206"/>
                      <a:gd name="connsiteX3" fmla="*/ 190500 w 242888"/>
                      <a:gd name="connsiteY3" fmla="*/ 21431 h 126206"/>
                      <a:gd name="connsiteX4" fmla="*/ 242888 w 242888"/>
                      <a:gd name="connsiteY4" fmla="*/ 0 h 126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888" h="126206">
                        <a:moveTo>
                          <a:pt x="0" y="126206"/>
                        </a:moveTo>
                        <a:lnTo>
                          <a:pt x="73819" y="80962"/>
                        </a:lnTo>
                        <a:lnTo>
                          <a:pt x="130969" y="40481"/>
                        </a:lnTo>
                        <a:lnTo>
                          <a:pt x="190500" y="21431"/>
                        </a:lnTo>
                        <a:lnTo>
                          <a:pt x="242888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Freeform 100"/>
                  <p:cNvSpPr/>
                  <p:nvPr/>
                </p:nvSpPr>
                <p:spPr>
                  <a:xfrm>
                    <a:off x="1016794" y="2221706"/>
                    <a:ext cx="1881187" cy="1107282"/>
                  </a:xfrm>
                  <a:custGeom>
                    <a:avLst/>
                    <a:gdLst>
                      <a:gd name="connsiteX0" fmla="*/ 0 w 1881187"/>
                      <a:gd name="connsiteY0" fmla="*/ 1107282 h 1107282"/>
                      <a:gd name="connsiteX1" fmla="*/ 109537 w 1881187"/>
                      <a:gd name="connsiteY1" fmla="*/ 1035844 h 1107282"/>
                      <a:gd name="connsiteX2" fmla="*/ 266700 w 1881187"/>
                      <a:gd name="connsiteY2" fmla="*/ 971550 h 1107282"/>
                      <a:gd name="connsiteX3" fmla="*/ 330994 w 1881187"/>
                      <a:gd name="connsiteY3" fmla="*/ 931069 h 1107282"/>
                      <a:gd name="connsiteX4" fmla="*/ 421481 w 1881187"/>
                      <a:gd name="connsiteY4" fmla="*/ 900113 h 1107282"/>
                      <a:gd name="connsiteX5" fmla="*/ 509587 w 1881187"/>
                      <a:gd name="connsiteY5" fmla="*/ 850107 h 1107282"/>
                      <a:gd name="connsiteX6" fmla="*/ 628650 w 1881187"/>
                      <a:gd name="connsiteY6" fmla="*/ 792957 h 1107282"/>
                      <a:gd name="connsiteX7" fmla="*/ 695325 w 1881187"/>
                      <a:gd name="connsiteY7" fmla="*/ 735807 h 1107282"/>
                      <a:gd name="connsiteX8" fmla="*/ 783431 w 1881187"/>
                      <a:gd name="connsiteY8" fmla="*/ 716757 h 1107282"/>
                      <a:gd name="connsiteX9" fmla="*/ 847725 w 1881187"/>
                      <a:gd name="connsiteY9" fmla="*/ 661988 h 1107282"/>
                      <a:gd name="connsiteX10" fmla="*/ 900112 w 1881187"/>
                      <a:gd name="connsiteY10" fmla="*/ 604838 h 1107282"/>
                      <a:gd name="connsiteX11" fmla="*/ 985837 w 1881187"/>
                      <a:gd name="connsiteY11" fmla="*/ 545307 h 1107282"/>
                      <a:gd name="connsiteX12" fmla="*/ 1102519 w 1881187"/>
                      <a:gd name="connsiteY12" fmla="*/ 488157 h 1107282"/>
                      <a:gd name="connsiteX13" fmla="*/ 1195387 w 1881187"/>
                      <a:gd name="connsiteY13" fmla="*/ 440532 h 1107282"/>
                      <a:gd name="connsiteX14" fmla="*/ 1297781 w 1881187"/>
                      <a:gd name="connsiteY14" fmla="*/ 395288 h 1107282"/>
                      <a:gd name="connsiteX15" fmla="*/ 1433512 w 1881187"/>
                      <a:gd name="connsiteY15" fmla="*/ 321469 h 1107282"/>
                      <a:gd name="connsiteX16" fmla="*/ 1504950 w 1881187"/>
                      <a:gd name="connsiteY16" fmla="*/ 238125 h 1107282"/>
                      <a:gd name="connsiteX17" fmla="*/ 1593056 w 1881187"/>
                      <a:gd name="connsiteY17" fmla="*/ 180975 h 1107282"/>
                      <a:gd name="connsiteX18" fmla="*/ 1707356 w 1881187"/>
                      <a:gd name="connsiteY18" fmla="*/ 107157 h 1107282"/>
                      <a:gd name="connsiteX19" fmla="*/ 1800225 w 1881187"/>
                      <a:gd name="connsiteY19" fmla="*/ 71438 h 1107282"/>
                      <a:gd name="connsiteX20" fmla="*/ 1881187 w 1881187"/>
                      <a:gd name="connsiteY20" fmla="*/ 0 h 1107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881187" h="1107282">
                        <a:moveTo>
                          <a:pt x="0" y="1107282"/>
                        </a:moveTo>
                        <a:lnTo>
                          <a:pt x="109537" y="1035844"/>
                        </a:lnTo>
                        <a:lnTo>
                          <a:pt x="266700" y="971550"/>
                        </a:lnTo>
                        <a:lnTo>
                          <a:pt x="330994" y="931069"/>
                        </a:lnTo>
                        <a:lnTo>
                          <a:pt x="421481" y="900113"/>
                        </a:lnTo>
                        <a:lnTo>
                          <a:pt x="509587" y="850107"/>
                        </a:lnTo>
                        <a:lnTo>
                          <a:pt x="628650" y="792957"/>
                        </a:lnTo>
                        <a:lnTo>
                          <a:pt x="695325" y="735807"/>
                        </a:lnTo>
                        <a:lnTo>
                          <a:pt x="783431" y="716757"/>
                        </a:lnTo>
                        <a:lnTo>
                          <a:pt x="847725" y="661988"/>
                        </a:lnTo>
                        <a:lnTo>
                          <a:pt x="900112" y="604838"/>
                        </a:lnTo>
                        <a:lnTo>
                          <a:pt x="985837" y="545307"/>
                        </a:lnTo>
                        <a:lnTo>
                          <a:pt x="1102519" y="488157"/>
                        </a:lnTo>
                        <a:lnTo>
                          <a:pt x="1195387" y="440532"/>
                        </a:lnTo>
                        <a:lnTo>
                          <a:pt x="1297781" y="395288"/>
                        </a:lnTo>
                        <a:lnTo>
                          <a:pt x="1433512" y="321469"/>
                        </a:lnTo>
                        <a:lnTo>
                          <a:pt x="1504950" y="238125"/>
                        </a:lnTo>
                        <a:lnTo>
                          <a:pt x="1593056" y="180975"/>
                        </a:lnTo>
                        <a:lnTo>
                          <a:pt x="1707356" y="107157"/>
                        </a:lnTo>
                        <a:lnTo>
                          <a:pt x="1800225" y="71438"/>
                        </a:lnTo>
                        <a:lnTo>
                          <a:pt x="1881187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Freeform 101"/>
                  <p:cNvSpPr/>
                  <p:nvPr/>
                </p:nvSpPr>
                <p:spPr>
                  <a:xfrm>
                    <a:off x="1304925" y="3071813"/>
                    <a:ext cx="407194" cy="228600"/>
                  </a:xfrm>
                  <a:custGeom>
                    <a:avLst/>
                    <a:gdLst>
                      <a:gd name="connsiteX0" fmla="*/ 0 w 407194"/>
                      <a:gd name="connsiteY0" fmla="*/ 228600 h 228600"/>
                      <a:gd name="connsiteX1" fmla="*/ 0 w 407194"/>
                      <a:gd name="connsiteY1" fmla="*/ 228600 h 228600"/>
                      <a:gd name="connsiteX2" fmla="*/ 95250 w 407194"/>
                      <a:gd name="connsiteY2" fmla="*/ 190500 h 228600"/>
                      <a:gd name="connsiteX3" fmla="*/ 140494 w 407194"/>
                      <a:gd name="connsiteY3" fmla="*/ 147637 h 228600"/>
                      <a:gd name="connsiteX4" fmla="*/ 202406 w 407194"/>
                      <a:gd name="connsiteY4" fmla="*/ 102393 h 228600"/>
                      <a:gd name="connsiteX5" fmla="*/ 259556 w 407194"/>
                      <a:gd name="connsiteY5" fmla="*/ 66675 h 228600"/>
                      <a:gd name="connsiteX6" fmla="*/ 311944 w 407194"/>
                      <a:gd name="connsiteY6" fmla="*/ 45243 h 228600"/>
                      <a:gd name="connsiteX7" fmla="*/ 342900 w 407194"/>
                      <a:gd name="connsiteY7" fmla="*/ 16668 h 228600"/>
                      <a:gd name="connsiteX8" fmla="*/ 407194 w 407194"/>
                      <a:gd name="connsiteY8" fmla="*/ 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7194" h="228600">
                        <a:moveTo>
                          <a:pt x="0" y="228600"/>
                        </a:moveTo>
                        <a:lnTo>
                          <a:pt x="0" y="228600"/>
                        </a:lnTo>
                        <a:lnTo>
                          <a:pt x="95250" y="190500"/>
                        </a:lnTo>
                        <a:lnTo>
                          <a:pt x="140494" y="147637"/>
                        </a:lnTo>
                        <a:lnTo>
                          <a:pt x="202406" y="102393"/>
                        </a:lnTo>
                        <a:lnTo>
                          <a:pt x="259556" y="66675"/>
                        </a:lnTo>
                        <a:lnTo>
                          <a:pt x="311944" y="45243"/>
                        </a:lnTo>
                        <a:lnTo>
                          <a:pt x="342900" y="16668"/>
                        </a:lnTo>
                        <a:lnTo>
                          <a:pt x="407194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Freeform 102"/>
                  <p:cNvSpPr/>
                  <p:nvPr/>
                </p:nvSpPr>
                <p:spPr>
                  <a:xfrm>
                    <a:off x="1240631" y="2800350"/>
                    <a:ext cx="307182" cy="240506"/>
                  </a:xfrm>
                  <a:custGeom>
                    <a:avLst/>
                    <a:gdLst>
                      <a:gd name="connsiteX0" fmla="*/ 0 w 307182"/>
                      <a:gd name="connsiteY0" fmla="*/ 240506 h 240506"/>
                      <a:gd name="connsiteX1" fmla="*/ 73819 w 307182"/>
                      <a:gd name="connsiteY1" fmla="*/ 190500 h 240506"/>
                      <a:gd name="connsiteX2" fmla="*/ 126207 w 307182"/>
                      <a:gd name="connsiteY2" fmla="*/ 157163 h 240506"/>
                      <a:gd name="connsiteX3" fmla="*/ 195263 w 307182"/>
                      <a:gd name="connsiteY3" fmla="*/ 109538 h 240506"/>
                      <a:gd name="connsiteX4" fmla="*/ 219075 w 307182"/>
                      <a:gd name="connsiteY4" fmla="*/ 78581 h 240506"/>
                      <a:gd name="connsiteX5" fmla="*/ 266700 w 307182"/>
                      <a:gd name="connsiteY5" fmla="*/ 35719 h 240506"/>
                      <a:gd name="connsiteX6" fmla="*/ 307182 w 307182"/>
                      <a:gd name="connsiteY6" fmla="*/ 0 h 240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7182" h="240506">
                        <a:moveTo>
                          <a:pt x="0" y="240506"/>
                        </a:moveTo>
                        <a:lnTo>
                          <a:pt x="73819" y="190500"/>
                        </a:lnTo>
                        <a:lnTo>
                          <a:pt x="126207" y="157163"/>
                        </a:lnTo>
                        <a:lnTo>
                          <a:pt x="195263" y="109538"/>
                        </a:lnTo>
                        <a:lnTo>
                          <a:pt x="219075" y="78581"/>
                        </a:lnTo>
                        <a:lnTo>
                          <a:pt x="266700" y="35719"/>
                        </a:lnTo>
                        <a:lnTo>
                          <a:pt x="307182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Freeform 103"/>
                  <p:cNvSpPr/>
                  <p:nvPr/>
                </p:nvSpPr>
                <p:spPr>
                  <a:xfrm>
                    <a:off x="1154906" y="2852738"/>
                    <a:ext cx="216694" cy="150018"/>
                  </a:xfrm>
                  <a:custGeom>
                    <a:avLst/>
                    <a:gdLst>
                      <a:gd name="connsiteX0" fmla="*/ 0 w 216694"/>
                      <a:gd name="connsiteY0" fmla="*/ 150018 h 150018"/>
                      <a:gd name="connsiteX1" fmla="*/ 83344 w 216694"/>
                      <a:gd name="connsiteY1" fmla="*/ 102393 h 150018"/>
                      <a:gd name="connsiteX2" fmla="*/ 150019 w 216694"/>
                      <a:gd name="connsiteY2" fmla="*/ 73818 h 150018"/>
                      <a:gd name="connsiteX3" fmla="*/ 166688 w 216694"/>
                      <a:gd name="connsiteY3" fmla="*/ 33337 h 150018"/>
                      <a:gd name="connsiteX4" fmla="*/ 216694 w 216694"/>
                      <a:gd name="connsiteY4" fmla="*/ 0 h 15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694" h="150018">
                        <a:moveTo>
                          <a:pt x="0" y="150018"/>
                        </a:moveTo>
                        <a:lnTo>
                          <a:pt x="83344" y="102393"/>
                        </a:lnTo>
                        <a:lnTo>
                          <a:pt x="150019" y="73818"/>
                        </a:lnTo>
                        <a:lnTo>
                          <a:pt x="166688" y="33337"/>
                        </a:lnTo>
                        <a:lnTo>
                          <a:pt x="216694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>
                    <a:off x="1216819" y="2309813"/>
                    <a:ext cx="871537" cy="595312"/>
                  </a:xfrm>
                  <a:custGeom>
                    <a:avLst/>
                    <a:gdLst>
                      <a:gd name="connsiteX0" fmla="*/ 0 w 871537"/>
                      <a:gd name="connsiteY0" fmla="*/ 595312 h 595312"/>
                      <a:gd name="connsiteX1" fmla="*/ 100012 w 871537"/>
                      <a:gd name="connsiteY1" fmla="*/ 528637 h 595312"/>
                      <a:gd name="connsiteX2" fmla="*/ 202406 w 871537"/>
                      <a:gd name="connsiteY2" fmla="*/ 476250 h 595312"/>
                      <a:gd name="connsiteX3" fmla="*/ 302419 w 871537"/>
                      <a:gd name="connsiteY3" fmla="*/ 421481 h 595312"/>
                      <a:gd name="connsiteX4" fmla="*/ 373856 w 871537"/>
                      <a:gd name="connsiteY4" fmla="*/ 376237 h 595312"/>
                      <a:gd name="connsiteX5" fmla="*/ 461962 w 871537"/>
                      <a:gd name="connsiteY5" fmla="*/ 314325 h 595312"/>
                      <a:gd name="connsiteX6" fmla="*/ 569119 w 871537"/>
                      <a:gd name="connsiteY6" fmla="*/ 221456 h 595312"/>
                      <a:gd name="connsiteX7" fmla="*/ 673894 w 871537"/>
                      <a:gd name="connsiteY7" fmla="*/ 135731 h 595312"/>
                      <a:gd name="connsiteX8" fmla="*/ 781050 w 871537"/>
                      <a:gd name="connsiteY8" fmla="*/ 54768 h 595312"/>
                      <a:gd name="connsiteX9" fmla="*/ 871537 w 871537"/>
                      <a:gd name="connsiteY9" fmla="*/ 0 h 595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1537" h="595312">
                        <a:moveTo>
                          <a:pt x="0" y="595312"/>
                        </a:moveTo>
                        <a:lnTo>
                          <a:pt x="100012" y="528637"/>
                        </a:lnTo>
                        <a:lnTo>
                          <a:pt x="202406" y="476250"/>
                        </a:lnTo>
                        <a:lnTo>
                          <a:pt x="302419" y="421481"/>
                        </a:lnTo>
                        <a:lnTo>
                          <a:pt x="373856" y="376237"/>
                        </a:lnTo>
                        <a:lnTo>
                          <a:pt x="461962" y="314325"/>
                        </a:lnTo>
                        <a:lnTo>
                          <a:pt x="569119" y="221456"/>
                        </a:lnTo>
                        <a:lnTo>
                          <a:pt x="673894" y="135731"/>
                        </a:lnTo>
                        <a:lnTo>
                          <a:pt x="781050" y="54768"/>
                        </a:lnTo>
                        <a:lnTo>
                          <a:pt x="871537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>
                    <a:off x="1533525" y="2774156"/>
                    <a:ext cx="378619" cy="204788"/>
                  </a:xfrm>
                  <a:custGeom>
                    <a:avLst/>
                    <a:gdLst>
                      <a:gd name="connsiteX0" fmla="*/ 0 w 378619"/>
                      <a:gd name="connsiteY0" fmla="*/ 204788 h 204788"/>
                      <a:gd name="connsiteX1" fmla="*/ 97631 w 378619"/>
                      <a:gd name="connsiteY1" fmla="*/ 150019 h 204788"/>
                      <a:gd name="connsiteX2" fmla="*/ 161925 w 378619"/>
                      <a:gd name="connsiteY2" fmla="*/ 111919 h 204788"/>
                      <a:gd name="connsiteX3" fmla="*/ 204788 w 378619"/>
                      <a:gd name="connsiteY3" fmla="*/ 78582 h 204788"/>
                      <a:gd name="connsiteX4" fmla="*/ 247650 w 378619"/>
                      <a:gd name="connsiteY4" fmla="*/ 61913 h 204788"/>
                      <a:gd name="connsiteX5" fmla="*/ 290513 w 378619"/>
                      <a:gd name="connsiteY5" fmla="*/ 33338 h 204788"/>
                      <a:gd name="connsiteX6" fmla="*/ 347663 w 378619"/>
                      <a:gd name="connsiteY6" fmla="*/ 21432 h 204788"/>
                      <a:gd name="connsiteX7" fmla="*/ 378619 w 378619"/>
                      <a:gd name="connsiteY7" fmla="*/ 0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8619" h="204788">
                        <a:moveTo>
                          <a:pt x="0" y="204788"/>
                        </a:moveTo>
                        <a:lnTo>
                          <a:pt x="97631" y="150019"/>
                        </a:lnTo>
                        <a:lnTo>
                          <a:pt x="161925" y="111919"/>
                        </a:lnTo>
                        <a:lnTo>
                          <a:pt x="204788" y="78582"/>
                        </a:lnTo>
                        <a:lnTo>
                          <a:pt x="247650" y="61913"/>
                        </a:lnTo>
                        <a:lnTo>
                          <a:pt x="290513" y="33338"/>
                        </a:lnTo>
                        <a:lnTo>
                          <a:pt x="347663" y="21432"/>
                        </a:lnTo>
                        <a:lnTo>
                          <a:pt x="378619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>
                    <a:off x="1602581" y="2547938"/>
                    <a:ext cx="342900" cy="207168"/>
                  </a:xfrm>
                  <a:custGeom>
                    <a:avLst/>
                    <a:gdLst>
                      <a:gd name="connsiteX0" fmla="*/ 0 w 342900"/>
                      <a:gd name="connsiteY0" fmla="*/ 207168 h 207168"/>
                      <a:gd name="connsiteX1" fmla="*/ 71438 w 342900"/>
                      <a:gd name="connsiteY1" fmla="*/ 152400 h 207168"/>
                      <a:gd name="connsiteX2" fmla="*/ 154782 w 342900"/>
                      <a:gd name="connsiteY2" fmla="*/ 130968 h 207168"/>
                      <a:gd name="connsiteX3" fmla="*/ 211932 w 342900"/>
                      <a:gd name="connsiteY3" fmla="*/ 104775 h 207168"/>
                      <a:gd name="connsiteX4" fmla="*/ 269082 w 342900"/>
                      <a:gd name="connsiteY4" fmla="*/ 73818 h 207168"/>
                      <a:gd name="connsiteX5" fmla="*/ 314325 w 342900"/>
                      <a:gd name="connsiteY5" fmla="*/ 38100 h 207168"/>
                      <a:gd name="connsiteX6" fmla="*/ 342900 w 342900"/>
                      <a:gd name="connsiteY6" fmla="*/ 0 h 2071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2900" h="207168">
                        <a:moveTo>
                          <a:pt x="0" y="207168"/>
                        </a:moveTo>
                        <a:lnTo>
                          <a:pt x="71438" y="152400"/>
                        </a:lnTo>
                        <a:lnTo>
                          <a:pt x="154782" y="130968"/>
                        </a:lnTo>
                        <a:lnTo>
                          <a:pt x="211932" y="104775"/>
                        </a:lnTo>
                        <a:lnTo>
                          <a:pt x="269082" y="73818"/>
                        </a:lnTo>
                        <a:lnTo>
                          <a:pt x="314325" y="38100"/>
                        </a:lnTo>
                        <a:lnTo>
                          <a:pt x="342900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Freeform 107"/>
                  <p:cNvSpPr/>
                  <p:nvPr/>
                </p:nvSpPr>
                <p:spPr>
                  <a:xfrm>
                    <a:off x="904875" y="2686050"/>
                    <a:ext cx="388144" cy="195263"/>
                  </a:xfrm>
                  <a:custGeom>
                    <a:avLst/>
                    <a:gdLst>
                      <a:gd name="connsiteX0" fmla="*/ 0 w 388144"/>
                      <a:gd name="connsiteY0" fmla="*/ 195263 h 195263"/>
                      <a:gd name="connsiteX1" fmla="*/ 88106 w 388144"/>
                      <a:gd name="connsiteY1" fmla="*/ 119063 h 195263"/>
                      <a:gd name="connsiteX2" fmla="*/ 190500 w 388144"/>
                      <a:gd name="connsiteY2" fmla="*/ 83344 h 195263"/>
                      <a:gd name="connsiteX3" fmla="*/ 307181 w 388144"/>
                      <a:gd name="connsiteY3" fmla="*/ 47625 h 195263"/>
                      <a:gd name="connsiteX4" fmla="*/ 347663 w 388144"/>
                      <a:gd name="connsiteY4" fmla="*/ 11906 h 195263"/>
                      <a:gd name="connsiteX5" fmla="*/ 388144 w 388144"/>
                      <a:gd name="connsiteY5" fmla="*/ 0 h 195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8144" h="195263">
                        <a:moveTo>
                          <a:pt x="0" y="195263"/>
                        </a:moveTo>
                        <a:lnTo>
                          <a:pt x="88106" y="119063"/>
                        </a:lnTo>
                        <a:lnTo>
                          <a:pt x="190500" y="83344"/>
                        </a:lnTo>
                        <a:lnTo>
                          <a:pt x="307181" y="47625"/>
                        </a:lnTo>
                        <a:lnTo>
                          <a:pt x="347663" y="11906"/>
                        </a:lnTo>
                        <a:lnTo>
                          <a:pt x="388144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Freeform 108"/>
                  <p:cNvSpPr/>
                  <p:nvPr/>
                </p:nvSpPr>
                <p:spPr>
                  <a:xfrm>
                    <a:off x="1543050" y="2421731"/>
                    <a:ext cx="214313" cy="126207"/>
                  </a:xfrm>
                  <a:custGeom>
                    <a:avLst/>
                    <a:gdLst>
                      <a:gd name="connsiteX0" fmla="*/ 0 w 214313"/>
                      <a:gd name="connsiteY0" fmla="*/ 126207 h 126207"/>
                      <a:gd name="connsiteX1" fmla="*/ 69056 w 214313"/>
                      <a:gd name="connsiteY1" fmla="*/ 78582 h 126207"/>
                      <a:gd name="connsiteX2" fmla="*/ 135731 w 214313"/>
                      <a:gd name="connsiteY2" fmla="*/ 47625 h 126207"/>
                      <a:gd name="connsiteX3" fmla="*/ 214313 w 214313"/>
                      <a:gd name="connsiteY3" fmla="*/ 0 h 126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3" h="126207">
                        <a:moveTo>
                          <a:pt x="0" y="126207"/>
                        </a:moveTo>
                        <a:lnTo>
                          <a:pt x="69056" y="78582"/>
                        </a:lnTo>
                        <a:lnTo>
                          <a:pt x="135731" y="47625"/>
                        </a:lnTo>
                        <a:lnTo>
                          <a:pt x="214313" y="0"/>
                        </a:lnTo>
                      </a:path>
                    </a:pathLst>
                  </a:cu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72"/>
                <p:cNvGrpSpPr>
                  <a:grpSpLocks noChangeAspect="1"/>
                </p:cNvGrpSpPr>
                <p:nvPr/>
              </p:nvGrpSpPr>
              <p:grpSpPr>
                <a:xfrm>
                  <a:off x="5106591" y="2252662"/>
                  <a:ext cx="3175397" cy="2671763"/>
                  <a:chOff x="3293269" y="1871663"/>
                  <a:chExt cx="2116931" cy="1781175"/>
                </a:xfrm>
                <a:noFill/>
              </p:grpSpPr>
              <p:sp>
                <p:nvSpPr>
                  <p:cNvPr id="74" name="Freeform 73"/>
                  <p:cNvSpPr/>
                  <p:nvPr/>
                </p:nvSpPr>
                <p:spPr>
                  <a:xfrm>
                    <a:off x="3293269" y="2593181"/>
                    <a:ext cx="900112" cy="835819"/>
                  </a:xfrm>
                  <a:custGeom>
                    <a:avLst/>
                    <a:gdLst>
                      <a:gd name="connsiteX0" fmla="*/ 0 w 900112"/>
                      <a:gd name="connsiteY0" fmla="*/ 835819 h 835819"/>
                      <a:gd name="connsiteX1" fmla="*/ 61912 w 900112"/>
                      <a:gd name="connsiteY1" fmla="*/ 788194 h 835819"/>
                      <a:gd name="connsiteX2" fmla="*/ 135731 w 900112"/>
                      <a:gd name="connsiteY2" fmla="*/ 740569 h 835819"/>
                      <a:gd name="connsiteX3" fmla="*/ 173831 w 900112"/>
                      <a:gd name="connsiteY3" fmla="*/ 690563 h 835819"/>
                      <a:gd name="connsiteX4" fmla="*/ 171450 w 900112"/>
                      <a:gd name="connsiteY4" fmla="*/ 602457 h 835819"/>
                      <a:gd name="connsiteX5" fmla="*/ 173831 w 900112"/>
                      <a:gd name="connsiteY5" fmla="*/ 516732 h 835819"/>
                      <a:gd name="connsiteX6" fmla="*/ 226219 w 900112"/>
                      <a:gd name="connsiteY6" fmla="*/ 461963 h 835819"/>
                      <a:gd name="connsiteX7" fmla="*/ 347662 w 900112"/>
                      <a:gd name="connsiteY7" fmla="*/ 385763 h 835819"/>
                      <a:gd name="connsiteX8" fmla="*/ 431006 w 900112"/>
                      <a:gd name="connsiteY8" fmla="*/ 335757 h 835819"/>
                      <a:gd name="connsiteX9" fmla="*/ 535781 w 900112"/>
                      <a:gd name="connsiteY9" fmla="*/ 276225 h 835819"/>
                      <a:gd name="connsiteX10" fmla="*/ 616744 w 900112"/>
                      <a:gd name="connsiteY10" fmla="*/ 197644 h 835819"/>
                      <a:gd name="connsiteX11" fmla="*/ 716756 w 900112"/>
                      <a:gd name="connsiteY11" fmla="*/ 119063 h 835819"/>
                      <a:gd name="connsiteX12" fmla="*/ 802481 w 900112"/>
                      <a:gd name="connsiteY12" fmla="*/ 35719 h 835819"/>
                      <a:gd name="connsiteX13" fmla="*/ 900112 w 900112"/>
                      <a:gd name="connsiteY13" fmla="*/ 0 h 83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00112" h="835819">
                        <a:moveTo>
                          <a:pt x="0" y="835819"/>
                        </a:moveTo>
                        <a:lnTo>
                          <a:pt x="61912" y="788194"/>
                        </a:lnTo>
                        <a:lnTo>
                          <a:pt x="135731" y="740569"/>
                        </a:lnTo>
                        <a:lnTo>
                          <a:pt x="173831" y="690563"/>
                        </a:lnTo>
                        <a:cubicBezTo>
                          <a:pt x="173037" y="661194"/>
                          <a:pt x="172244" y="631826"/>
                          <a:pt x="171450" y="602457"/>
                        </a:cubicBezTo>
                        <a:cubicBezTo>
                          <a:pt x="172244" y="573882"/>
                          <a:pt x="173037" y="545307"/>
                          <a:pt x="173831" y="516732"/>
                        </a:cubicBezTo>
                        <a:lnTo>
                          <a:pt x="226219" y="461963"/>
                        </a:lnTo>
                        <a:lnTo>
                          <a:pt x="347662" y="385763"/>
                        </a:lnTo>
                        <a:lnTo>
                          <a:pt x="431006" y="335757"/>
                        </a:lnTo>
                        <a:lnTo>
                          <a:pt x="535781" y="276225"/>
                        </a:lnTo>
                        <a:lnTo>
                          <a:pt x="616744" y="197644"/>
                        </a:lnTo>
                        <a:lnTo>
                          <a:pt x="716756" y="119063"/>
                        </a:lnTo>
                        <a:lnTo>
                          <a:pt x="802481" y="35719"/>
                        </a:lnTo>
                        <a:lnTo>
                          <a:pt x="900112" y="0"/>
                        </a:lnTo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Freeform 74"/>
                  <p:cNvSpPr/>
                  <p:nvPr/>
                </p:nvSpPr>
                <p:spPr>
                  <a:xfrm>
                    <a:off x="3538538" y="2540794"/>
                    <a:ext cx="631031" cy="478631"/>
                  </a:xfrm>
                  <a:custGeom>
                    <a:avLst/>
                    <a:gdLst>
                      <a:gd name="connsiteX0" fmla="*/ 0 w 631031"/>
                      <a:gd name="connsiteY0" fmla="*/ 478631 h 478631"/>
                      <a:gd name="connsiteX1" fmla="*/ 102393 w 631031"/>
                      <a:gd name="connsiteY1" fmla="*/ 395287 h 478631"/>
                      <a:gd name="connsiteX2" fmla="*/ 157162 w 631031"/>
                      <a:gd name="connsiteY2" fmla="*/ 328612 h 478631"/>
                      <a:gd name="connsiteX3" fmla="*/ 221456 w 631031"/>
                      <a:gd name="connsiteY3" fmla="*/ 219075 h 478631"/>
                      <a:gd name="connsiteX4" fmla="*/ 276225 w 631031"/>
                      <a:gd name="connsiteY4" fmla="*/ 164306 h 478631"/>
                      <a:gd name="connsiteX5" fmla="*/ 407193 w 631031"/>
                      <a:gd name="connsiteY5" fmla="*/ 116681 h 478631"/>
                      <a:gd name="connsiteX6" fmla="*/ 554831 w 631031"/>
                      <a:gd name="connsiteY6" fmla="*/ 50006 h 478631"/>
                      <a:gd name="connsiteX7" fmla="*/ 631031 w 631031"/>
                      <a:gd name="connsiteY7" fmla="*/ 0 h 478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1031" h="478631">
                        <a:moveTo>
                          <a:pt x="0" y="478631"/>
                        </a:moveTo>
                        <a:lnTo>
                          <a:pt x="102393" y="395287"/>
                        </a:lnTo>
                        <a:lnTo>
                          <a:pt x="157162" y="328612"/>
                        </a:lnTo>
                        <a:lnTo>
                          <a:pt x="221456" y="219075"/>
                        </a:lnTo>
                        <a:lnTo>
                          <a:pt x="276225" y="164306"/>
                        </a:lnTo>
                        <a:lnTo>
                          <a:pt x="407193" y="116681"/>
                        </a:lnTo>
                        <a:lnTo>
                          <a:pt x="554831" y="50006"/>
                        </a:lnTo>
                        <a:lnTo>
                          <a:pt x="631031" y="0"/>
                        </a:lnTo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Freeform 75"/>
                  <p:cNvSpPr/>
                  <p:nvPr/>
                </p:nvSpPr>
                <p:spPr>
                  <a:xfrm>
                    <a:off x="3950494" y="2457450"/>
                    <a:ext cx="188119" cy="197644"/>
                  </a:xfrm>
                  <a:custGeom>
                    <a:avLst/>
                    <a:gdLst>
                      <a:gd name="connsiteX0" fmla="*/ 0 w 188119"/>
                      <a:gd name="connsiteY0" fmla="*/ 197644 h 197644"/>
                      <a:gd name="connsiteX1" fmla="*/ 0 w 188119"/>
                      <a:gd name="connsiteY1" fmla="*/ 197644 h 197644"/>
                      <a:gd name="connsiteX2" fmla="*/ 42862 w 188119"/>
                      <a:gd name="connsiteY2" fmla="*/ 130969 h 197644"/>
                      <a:gd name="connsiteX3" fmla="*/ 104775 w 188119"/>
                      <a:gd name="connsiteY3" fmla="*/ 73819 h 197644"/>
                      <a:gd name="connsiteX4" fmla="*/ 188119 w 188119"/>
                      <a:gd name="connsiteY4" fmla="*/ 0 h 197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119" h="197644">
                        <a:moveTo>
                          <a:pt x="0" y="197644"/>
                        </a:moveTo>
                        <a:lnTo>
                          <a:pt x="0" y="197644"/>
                        </a:lnTo>
                        <a:lnTo>
                          <a:pt x="42862" y="130969"/>
                        </a:lnTo>
                        <a:lnTo>
                          <a:pt x="104775" y="73819"/>
                        </a:lnTo>
                        <a:lnTo>
                          <a:pt x="188119" y="0"/>
                        </a:lnTo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Freeform 76"/>
                  <p:cNvSpPr/>
                  <p:nvPr/>
                </p:nvSpPr>
                <p:spPr>
                  <a:xfrm>
                    <a:off x="3998119" y="2583656"/>
                    <a:ext cx="0" cy="0"/>
                  </a:xfrm>
                  <a:custGeom>
                    <a:avLst/>
                    <a:gdLst>
                      <a:gd name="connsiteX0" fmla="*/ 0 w 0"/>
                      <a:gd name="connsiteY0" fmla="*/ 0 h 0"/>
                      <a:gd name="connsiteX1" fmla="*/ 0 w 0"/>
                      <a:gd name="connsiteY1" fmla="*/ 0 h 0"/>
                      <a:gd name="connsiteX2" fmla="*/ 0 w 0"/>
                      <a:gd name="connsiteY2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Freeform 77"/>
                  <p:cNvSpPr/>
                  <p:nvPr/>
                </p:nvSpPr>
                <p:spPr>
                  <a:xfrm>
                    <a:off x="3419475" y="1871663"/>
                    <a:ext cx="1990725" cy="1781175"/>
                  </a:xfrm>
                  <a:custGeom>
                    <a:avLst/>
                    <a:gdLst>
                      <a:gd name="connsiteX0" fmla="*/ 311944 w 1990725"/>
                      <a:gd name="connsiteY0" fmla="*/ 871537 h 1781175"/>
                      <a:gd name="connsiteX1" fmla="*/ 364331 w 1990725"/>
                      <a:gd name="connsiteY1" fmla="*/ 819150 h 1781175"/>
                      <a:gd name="connsiteX2" fmla="*/ 388144 w 1990725"/>
                      <a:gd name="connsiteY2" fmla="*/ 754856 h 1781175"/>
                      <a:gd name="connsiteX3" fmla="*/ 464344 w 1990725"/>
                      <a:gd name="connsiteY3" fmla="*/ 702468 h 1781175"/>
                      <a:gd name="connsiteX4" fmla="*/ 538163 w 1990725"/>
                      <a:gd name="connsiteY4" fmla="*/ 631031 h 1781175"/>
                      <a:gd name="connsiteX5" fmla="*/ 571500 w 1990725"/>
                      <a:gd name="connsiteY5" fmla="*/ 581025 h 1781175"/>
                      <a:gd name="connsiteX6" fmla="*/ 564356 w 1990725"/>
                      <a:gd name="connsiteY6" fmla="*/ 504825 h 1781175"/>
                      <a:gd name="connsiteX7" fmla="*/ 492919 w 1990725"/>
                      <a:gd name="connsiteY7" fmla="*/ 507206 h 1781175"/>
                      <a:gd name="connsiteX8" fmla="*/ 459581 w 1990725"/>
                      <a:gd name="connsiteY8" fmla="*/ 552450 h 1781175"/>
                      <a:gd name="connsiteX9" fmla="*/ 371475 w 1990725"/>
                      <a:gd name="connsiteY9" fmla="*/ 531018 h 1781175"/>
                      <a:gd name="connsiteX10" fmla="*/ 304800 w 1990725"/>
                      <a:gd name="connsiteY10" fmla="*/ 511968 h 1781175"/>
                      <a:gd name="connsiteX11" fmla="*/ 273844 w 1990725"/>
                      <a:gd name="connsiteY11" fmla="*/ 450056 h 1781175"/>
                      <a:gd name="connsiteX12" fmla="*/ 261938 w 1990725"/>
                      <a:gd name="connsiteY12" fmla="*/ 428625 h 1781175"/>
                      <a:gd name="connsiteX13" fmla="*/ 169069 w 1990725"/>
                      <a:gd name="connsiteY13" fmla="*/ 454818 h 1781175"/>
                      <a:gd name="connsiteX14" fmla="*/ 142875 w 1990725"/>
                      <a:gd name="connsiteY14" fmla="*/ 445293 h 1781175"/>
                      <a:gd name="connsiteX15" fmla="*/ 100013 w 1990725"/>
                      <a:gd name="connsiteY15" fmla="*/ 483393 h 1781175"/>
                      <a:gd name="connsiteX16" fmla="*/ 38100 w 1990725"/>
                      <a:gd name="connsiteY16" fmla="*/ 471487 h 1781175"/>
                      <a:gd name="connsiteX17" fmla="*/ 11906 w 1990725"/>
                      <a:gd name="connsiteY17" fmla="*/ 450056 h 1781175"/>
                      <a:gd name="connsiteX18" fmla="*/ 0 w 1990725"/>
                      <a:gd name="connsiteY18" fmla="*/ 419100 h 1781175"/>
                      <a:gd name="connsiteX19" fmla="*/ 19050 w 1990725"/>
                      <a:gd name="connsiteY19" fmla="*/ 350043 h 1781175"/>
                      <a:gd name="connsiteX20" fmla="*/ 95250 w 1990725"/>
                      <a:gd name="connsiteY20" fmla="*/ 321468 h 1781175"/>
                      <a:gd name="connsiteX21" fmla="*/ 157163 w 1990725"/>
                      <a:gd name="connsiteY21" fmla="*/ 304800 h 1781175"/>
                      <a:gd name="connsiteX22" fmla="*/ 188119 w 1990725"/>
                      <a:gd name="connsiteY22" fmla="*/ 285750 h 1781175"/>
                      <a:gd name="connsiteX23" fmla="*/ 285750 w 1990725"/>
                      <a:gd name="connsiteY23" fmla="*/ 283368 h 1781175"/>
                      <a:gd name="connsiteX24" fmla="*/ 319088 w 1990725"/>
                      <a:gd name="connsiteY24" fmla="*/ 285750 h 1781175"/>
                      <a:gd name="connsiteX25" fmla="*/ 357188 w 1990725"/>
                      <a:gd name="connsiteY25" fmla="*/ 285750 h 1781175"/>
                      <a:gd name="connsiteX26" fmla="*/ 381000 w 1990725"/>
                      <a:gd name="connsiteY26" fmla="*/ 273843 h 1781175"/>
                      <a:gd name="connsiteX27" fmla="*/ 452438 w 1990725"/>
                      <a:gd name="connsiteY27" fmla="*/ 242887 h 1781175"/>
                      <a:gd name="connsiteX28" fmla="*/ 492919 w 1990725"/>
                      <a:gd name="connsiteY28" fmla="*/ 204787 h 1781175"/>
                      <a:gd name="connsiteX29" fmla="*/ 578644 w 1990725"/>
                      <a:gd name="connsiteY29" fmla="*/ 207168 h 1781175"/>
                      <a:gd name="connsiteX30" fmla="*/ 659606 w 1990725"/>
                      <a:gd name="connsiteY30" fmla="*/ 221456 h 1781175"/>
                      <a:gd name="connsiteX31" fmla="*/ 752475 w 1990725"/>
                      <a:gd name="connsiteY31" fmla="*/ 238125 h 1781175"/>
                      <a:gd name="connsiteX32" fmla="*/ 809625 w 1990725"/>
                      <a:gd name="connsiteY32" fmla="*/ 238125 h 1781175"/>
                      <a:gd name="connsiteX33" fmla="*/ 854869 w 1990725"/>
                      <a:gd name="connsiteY33" fmla="*/ 214312 h 1781175"/>
                      <a:gd name="connsiteX34" fmla="*/ 850106 w 1990725"/>
                      <a:gd name="connsiteY34" fmla="*/ 159543 h 1781175"/>
                      <a:gd name="connsiteX35" fmla="*/ 873919 w 1990725"/>
                      <a:gd name="connsiteY35" fmla="*/ 121443 h 1781175"/>
                      <a:gd name="connsiteX36" fmla="*/ 904875 w 1990725"/>
                      <a:gd name="connsiteY36" fmla="*/ 111918 h 1781175"/>
                      <a:gd name="connsiteX37" fmla="*/ 938213 w 1990725"/>
                      <a:gd name="connsiteY37" fmla="*/ 107156 h 1781175"/>
                      <a:gd name="connsiteX38" fmla="*/ 1050131 w 1990725"/>
                      <a:gd name="connsiteY38" fmla="*/ 88106 h 1781175"/>
                      <a:gd name="connsiteX39" fmla="*/ 1085850 w 1990725"/>
                      <a:gd name="connsiteY39" fmla="*/ 64293 h 1781175"/>
                      <a:gd name="connsiteX40" fmla="*/ 1214438 w 1990725"/>
                      <a:gd name="connsiteY40" fmla="*/ 30956 h 1781175"/>
                      <a:gd name="connsiteX41" fmla="*/ 1257300 w 1990725"/>
                      <a:gd name="connsiteY41" fmla="*/ 11906 h 1781175"/>
                      <a:gd name="connsiteX42" fmla="*/ 1738313 w 1990725"/>
                      <a:gd name="connsiteY42" fmla="*/ 0 h 1781175"/>
                      <a:gd name="connsiteX43" fmla="*/ 1650206 w 1990725"/>
                      <a:gd name="connsiteY43" fmla="*/ 57150 h 1781175"/>
                      <a:gd name="connsiteX44" fmla="*/ 1585913 w 1990725"/>
                      <a:gd name="connsiteY44" fmla="*/ 104775 h 1781175"/>
                      <a:gd name="connsiteX45" fmla="*/ 1526381 w 1990725"/>
                      <a:gd name="connsiteY45" fmla="*/ 140493 h 1781175"/>
                      <a:gd name="connsiteX46" fmla="*/ 1478756 w 1990725"/>
                      <a:gd name="connsiteY46" fmla="*/ 192881 h 1781175"/>
                      <a:gd name="connsiteX47" fmla="*/ 1407319 w 1990725"/>
                      <a:gd name="connsiteY47" fmla="*/ 238125 h 1781175"/>
                      <a:gd name="connsiteX48" fmla="*/ 1383506 w 1990725"/>
                      <a:gd name="connsiteY48" fmla="*/ 269081 h 1781175"/>
                      <a:gd name="connsiteX49" fmla="*/ 1412081 w 1990725"/>
                      <a:gd name="connsiteY49" fmla="*/ 295275 h 1781175"/>
                      <a:gd name="connsiteX50" fmla="*/ 1562100 w 1990725"/>
                      <a:gd name="connsiteY50" fmla="*/ 292893 h 1781175"/>
                      <a:gd name="connsiteX51" fmla="*/ 1612106 w 1990725"/>
                      <a:gd name="connsiteY51" fmla="*/ 338137 h 1781175"/>
                      <a:gd name="connsiteX52" fmla="*/ 1662113 w 1990725"/>
                      <a:gd name="connsiteY52" fmla="*/ 402431 h 1781175"/>
                      <a:gd name="connsiteX53" fmla="*/ 1728788 w 1990725"/>
                      <a:gd name="connsiteY53" fmla="*/ 433387 h 1781175"/>
                      <a:gd name="connsiteX54" fmla="*/ 1790700 w 1990725"/>
                      <a:gd name="connsiteY54" fmla="*/ 461962 h 1781175"/>
                      <a:gd name="connsiteX55" fmla="*/ 1790700 w 1990725"/>
                      <a:gd name="connsiteY55" fmla="*/ 461962 h 1781175"/>
                      <a:gd name="connsiteX56" fmla="*/ 1769269 w 1990725"/>
                      <a:gd name="connsiteY56" fmla="*/ 497681 h 1781175"/>
                      <a:gd name="connsiteX57" fmla="*/ 1709738 w 1990725"/>
                      <a:gd name="connsiteY57" fmla="*/ 502443 h 1781175"/>
                      <a:gd name="connsiteX58" fmla="*/ 1704975 w 1990725"/>
                      <a:gd name="connsiteY58" fmla="*/ 528637 h 1781175"/>
                      <a:gd name="connsiteX59" fmla="*/ 1707356 w 1990725"/>
                      <a:gd name="connsiteY59" fmla="*/ 564356 h 1781175"/>
                      <a:gd name="connsiteX60" fmla="*/ 1726406 w 1990725"/>
                      <a:gd name="connsiteY60" fmla="*/ 633412 h 1781175"/>
                      <a:gd name="connsiteX61" fmla="*/ 1745456 w 1990725"/>
                      <a:gd name="connsiteY61" fmla="*/ 652462 h 1781175"/>
                      <a:gd name="connsiteX62" fmla="*/ 1738313 w 1990725"/>
                      <a:gd name="connsiteY62" fmla="*/ 714375 h 1781175"/>
                      <a:gd name="connsiteX63" fmla="*/ 1738313 w 1990725"/>
                      <a:gd name="connsiteY63" fmla="*/ 764381 h 1781175"/>
                      <a:gd name="connsiteX64" fmla="*/ 1724025 w 1990725"/>
                      <a:gd name="connsiteY64" fmla="*/ 785812 h 1781175"/>
                      <a:gd name="connsiteX65" fmla="*/ 1714500 w 1990725"/>
                      <a:gd name="connsiteY65" fmla="*/ 828675 h 1781175"/>
                      <a:gd name="connsiteX66" fmla="*/ 1778794 w 1990725"/>
                      <a:gd name="connsiteY66" fmla="*/ 859631 h 1781175"/>
                      <a:gd name="connsiteX67" fmla="*/ 1774031 w 1990725"/>
                      <a:gd name="connsiteY67" fmla="*/ 921543 h 1781175"/>
                      <a:gd name="connsiteX68" fmla="*/ 1747838 w 1990725"/>
                      <a:gd name="connsiteY68" fmla="*/ 947737 h 1781175"/>
                      <a:gd name="connsiteX69" fmla="*/ 1821656 w 1990725"/>
                      <a:gd name="connsiteY69" fmla="*/ 935831 h 1781175"/>
                      <a:gd name="connsiteX70" fmla="*/ 1833563 w 1990725"/>
                      <a:gd name="connsiteY70" fmla="*/ 919162 h 1781175"/>
                      <a:gd name="connsiteX71" fmla="*/ 1835944 w 1990725"/>
                      <a:gd name="connsiteY71" fmla="*/ 1021556 h 1781175"/>
                      <a:gd name="connsiteX72" fmla="*/ 1852613 w 1990725"/>
                      <a:gd name="connsiteY72" fmla="*/ 1057275 h 1781175"/>
                      <a:gd name="connsiteX73" fmla="*/ 1852613 w 1990725"/>
                      <a:gd name="connsiteY73" fmla="*/ 1126331 h 1781175"/>
                      <a:gd name="connsiteX74" fmla="*/ 1876425 w 1990725"/>
                      <a:gd name="connsiteY74" fmla="*/ 1162050 h 1781175"/>
                      <a:gd name="connsiteX75" fmla="*/ 1890713 w 1990725"/>
                      <a:gd name="connsiteY75" fmla="*/ 1228725 h 1781175"/>
                      <a:gd name="connsiteX76" fmla="*/ 1919288 w 1990725"/>
                      <a:gd name="connsiteY76" fmla="*/ 1259681 h 1781175"/>
                      <a:gd name="connsiteX77" fmla="*/ 1919288 w 1990725"/>
                      <a:gd name="connsiteY77" fmla="*/ 1326356 h 1781175"/>
                      <a:gd name="connsiteX78" fmla="*/ 1945481 w 1990725"/>
                      <a:gd name="connsiteY78" fmla="*/ 1400175 h 1781175"/>
                      <a:gd name="connsiteX79" fmla="*/ 1969294 w 1990725"/>
                      <a:gd name="connsiteY79" fmla="*/ 1423987 h 1781175"/>
                      <a:gd name="connsiteX80" fmla="*/ 1990725 w 1990725"/>
                      <a:gd name="connsiteY80" fmla="*/ 1471612 h 1781175"/>
                      <a:gd name="connsiteX81" fmla="*/ 1974056 w 1990725"/>
                      <a:gd name="connsiteY81" fmla="*/ 1507331 h 1781175"/>
                      <a:gd name="connsiteX82" fmla="*/ 1924050 w 1990725"/>
                      <a:gd name="connsiteY82" fmla="*/ 1554956 h 1781175"/>
                      <a:gd name="connsiteX83" fmla="*/ 1893094 w 1990725"/>
                      <a:gd name="connsiteY83" fmla="*/ 1583531 h 1781175"/>
                      <a:gd name="connsiteX84" fmla="*/ 1843088 w 1990725"/>
                      <a:gd name="connsiteY84" fmla="*/ 1607343 h 1781175"/>
                      <a:gd name="connsiteX85" fmla="*/ 1800225 w 1990725"/>
                      <a:gd name="connsiteY85" fmla="*/ 1607343 h 1781175"/>
                      <a:gd name="connsiteX86" fmla="*/ 1750219 w 1990725"/>
                      <a:gd name="connsiteY86" fmla="*/ 1595437 h 1781175"/>
                      <a:gd name="connsiteX87" fmla="*/ 1681163 w 1990725"/>
                      <a:gd name="connsiteY87" fmla="*/ 1609725 h 1781175"/>
                      <a:gd name="connsiteX88" fmla="*/ 1635919 w 1990725"/>
                      <a:gd name="connsiteY88" fmla="*/ 1609725 h 1781175"/>
                      <a:gd name="connsiteX89" fmla="*/ 1585913 w 1990725"/>
                      <a:gd name="connsiteY89" fmla="*/ 1652587 h 1781175"/>
                      <a:gd name="connsiteX90" fmla="*/ 1540669 w 1990725"/>
                      <a:gd name="connsiteY90" fmla="*/ 1690687 h 1781175"/>
                      <a:gd name="connsiteX91" fmla="*/ 1564481 w 1990725"/>
                      <a:gd name="connsiteY91" fmla="*/ 1740693 h 1781175"/>
                      <a:gd name="connsiteX92" fmla="*/ 1559719 w 1990725"/>
                      <a:gd name="connsiteY92" fmla="*/ 1778793 h 1781175"/>
                      <a:gd name="connsiteX93" fmla="*/ 1507331 w 1990725"/>
                      <a:gd name="connsiteY93" fmla="*/ 1781175 h 1781175"/>
                      <a:gd name="connsiteX94" fmla="*/ 1447800 w 1990725"/>
                      <a:gd name="connsiteY94" fmla="*/ 1738312 h 1781175"/>
                      <a:gd name="connsiteX95" fmla="*/ 1373981 w 1990725"/>
                      <a:gd name="connsiteY95" fmla="*/ 1735931 h 1781175"/>
                      <a:gd name="connsiteX96" fmla="*/ 1314450 w 1990725"/>
                      <a:gd name="connsiteY96" fmla="*/ 1716881 h 1781175"/>
                      <a:gd name="connsiteX97" fmla="*/ 1257300 w 1990725"/>
                      <a:gd name="connsiteY97" fmla="*/ 1693068 h 1781175"/>
                      <a:gd name="connsiteX98" fmla="*/ 857250 w 1990725"/>
                      <a:gd name="connsiteY98" fmla="*/ 1733550 h 1781175"/>
                      <a:gd name="connsiteX99" fmla="*/ 857250 w 1990725"/>
                      <a:gd name="connsiteY99" fmla="*/ 1695450 h 1781175"/>
                      <a:gd name="connsiteX100" fmla="*/ 912019 w 1990725"/>
                      <a:gd name="connsiteY100" fmla="*/ 1666875 h 1781175"/>
                      <a:gd name="connsiteX101" fmla="*/ 933450 w 1990725"/>
                      <a:gd name="connsiteY101" fmla="*/ 1664493 h 1781175"/>
                      <a:gd name="connsiteX102" fmla="*/ 1014413 w 1990725"/>
                      <a:gd name="connsiteY102" fmla="*/ 1671637 h 1781175"/>
                      <a:gd name="connsiteX103" fmla="*/ 1042988 w 1990725"/>
                      <a:gd name="connsiteY103" fmla="*/ 1683543 h 1781175"/>
                      <a:gd name="connsiteX104" fmla="*/ 1083469 w 1990725"/>
                      <a:gd name="connsiteY104" fmla="*/ 1685925 h 1781175"/>
                      <a:gd name="connsiteX105" fmla="*/ 1128713 w 1990725"/>
                      <a:gd name="connsiteY105" fmla="*/ 1671637 h 1781175"/>
                      <a:gd name="connsiteX106" fmla="*/ 1147763 w 1990725"/>
                      <a:gd name="connsiteY106" fmla="*/ 1662112 h 1781175"/>
                      <a:gd name="connsiteX107" fmla="*/ 1154906 w 1990725"/>
                      <a:gd name="connsiteY107" fmla="*/ 1659731 h 1781175"/>
                      <a:gd name="connsiteX108" fmla="*/ 1178719 w 1990725"/>
                      <a:gd name="connsiteY108" fmla="*/ 1647825 h 1781175"/>
                      <a:gd name="connsiteX109" fmla="*/ 1223963 w 1990725"/>
                      <a:gd name="connsiteY109" fmla="*/ 1652587 h 1781175"/>
                      <a:gd name="connsiteX110" fmla="*/ 1285875 w 1990725"/>
                      <a:gd name="connsiteY110" fmla="*/ 1614487 h 1781175"/>
                      <a:gd name="connsiteX111" fmla="*/ 1316831 w 1990725"/>
                      <a:gd name="connsiteY111" fmla="*/ 1559718 h 1781175"/>
                      <a:gd name="connsiteX112" fmla="*/ 1340644 w 1990725"/>
                      <a:gd name="connsiteY112" fmla="*/ 1543050 h 1781175"/>
                      <a:gd name="connsiteX113" fmla="*/ 1359694 w 1990725"/>
                      <a:gd name="connsiteY113" fmla="*/ 1516856 h 1781175"/>
                      <a:gd name="connsiteX114" fmla="*/ 1393031 w 1990725"/>
                      <a:gd name="connsiteY114" fmla="*/ 1481137 h 1781175"/>
                      <a:gd name="connsiteX115" fmla="*/ 1419225 w 1990725"/>
                      <a:gd name="connsiteY115" fmla="*/ 1404937 h 1781175"/>
                      <a:gd name="connsiteX116" fmla="*/ 1416844 w 1990725"/>
                      <a:gd name="connsiteY116" fmla="*/ 1371600 h 1781175"/>
                      <a:gd name="connsiteX117" fmla="*/ 1495425 w 1990725"/>
                      <a:gd name="connsiteY117" fmla="*/ 1369218 h 1781175"/>
                      <a:gd name="connsiteX118" fmla="*/ 1547813 w 1990725"/>
                      <a:gd name="connsiteY118" fmla="*/ 1350168 h 1781175"/>
                      <a:gd name="connsiteX119" fmla="*/ 1569244 w 1990725"/>
                      <a:gd name="connsiteY119" fmla="*/ 1326356 h 1781175"/>
                      <a:gd name="connsiteX120" fmla="*/ 1578769 w 1990725"/>
                      <a:gd name="connsiteY120" fmla="*/ 1295400 h 1781175"/>
                      <a:gd name="connsiteX121" fmla="*/ 1578769 w 1990725"/>
                      <a:gd name="connsiteY121" fmla="*/ 1285875 h 1781175"/>
                      <a:gd name="connsiteX122" fmla="*/ 1578769 w 1990725"/>
                      <a:gd name="connsiteY122" fmla="*/ 1247775 h 1781175"/>
                      <a:gd name="connsiteX123" fmla="*/ 1578769 w 1990725"/>
                      <a:gd name="connsiteY123" fmla="*/ 1223962 h 1781175"/>
                      <a:gd name="connsiteX124" fmla="*/ 1578769 w 1990725"/>
                      <a:gd name="connsiteY124" fmla="*/ 1223962 h 1781175"/>
                      <a:gd name="connsiteX125" fmla="*/ 1535906 w 1990725"/>
                      <a:gd name="connsiteY125" fmla="*/ 1221581 h 1781175"/>
                      <a:gd name="connsiteX126" fmla="*/ 1519238 w 1990725"/>
                      <a:gd name="connsiteY126" fmla="*/ 1185862 h 1781175"/>
                      <a:gd name="connsiteX127" fmla="*/ 1528763 w 1990725"/>
                      <a:gd name="connsiteY127" fmla="*/ 1166812 h 1781175"/>
                      <a:gd name="connsiteX128" fmla="*/ 1533525 w 1990725"/>
                      <a:gd name="connsiteY128" fmla="*/ 1152525 h 1781175"/>
                      <a:gd name="connsiteX129" fmla="*/ 1569244 w 1990725"/>
                      <a:gd name="connsiteY129" fmla="*/ 1121568 h 1781175"/>
                      <a:gd name="connsiteX130" fmla="*/ 1583531 w 1990725"/>
                      <a:gd name="connsiteY130" fmla="*/ 1097756 h 1781175"/>
                      <a:gd name="connsiteX131" fmla="*/ 1609725 w 1990725"/>
                      <a:gd name="connsiteY131" fmla="*/ 1076325 h 1781175"/>
                      <a:gd name="connsiteX132" fmla="*/ 1609725 w 1990725"/>
                      <a:gd name="connsiteY132" fmla="*/ 1052512 h 1781175"/>
                      <a:gd name="connsiteX133" fmla="*/ 1609725 w 1990725"/>
                      <a:gd name="connsiteY133" fmla="*/ 1026318 h 1781175"/>
                      <a:gd name="connsiteX134" fmla="*/ 1614488 w 1990725"/>
                      <a:gd name="connsiteY134" fmla="*/ 1002506 h 1781175"/>
                      <a:gd name="connsiteX135" fmla="*/ 1619250 w 1990725"/>
                      <a:gd name="connsiteY135" fmla="*/ 988218 h 1781175"/>
                      <a:gd name="connsiteX136" fmla="*/ 1619250 w 1990725"/>
                      <a:gd name="connsiteY136" fmla="*/ 952500 h 1781175"/>
                      <a:gd name="connsiteX137" fmla="*/ 1616869 w 1990725"/>
                      <a:gd name="connsiteY137" fmla="*/ 931068 h 1781175"/>
                      <a:gd name="connsiteX138" fmla="*/ 1569244 w 1990725"/>
                      <a:gd name="connsiteY138" fmla="*/ 864393 h 1781175"/>
                      <a:gd name="connsiteX139" fmla="*/ 1509713 w 1990725"/>
                      <a:gd name="connsiteY139" fmla="*/ 847725 h 1781175"/>
                      <a:gd name="connsiteX140" fmla="*/ 1476375 w 1990725"/>
                      <a:gd name="connsiteY140" fmla="*/ 842962 h 1781175"/>
                      <a:gd name="connsiteX141" fmla="*/ 1404938 w 1990725"/>
                      <a:gd name="connsiteY141" fmla="*/ 812006 h 1781175"/>
                      <a:gd name="connsiteX142" fmla="*/ 1400175 w 1990725"/>
                      <a:gd name="connsiteY142" fmla="*/ 795337 h 1781175"/>
                      <a:gd name="connsiteX143" fmla="*/ 1419225 w 1990725"/>
                      <a:gd name="connsiteY143" fmla="*/ 754856 h 1781175"/>
                      <a:gd name="connsiteX144" fmla="*/ 1435894 w 1990725"/>
                      <a:gd name="connsiteY144" fmla="*/ 742950 h 1781175"/>
                      <a:gd name="connsiteX145" fmla="*/ 1443038 w 1990725"/>
                      <a:gd name="connsiteY145" fmla="*/ 740568 h 1781175"/>
                      <a:gd name="connsiteX146" fmla="*/ 1450181 w 1990725"/>
                      <a:gd name="connsiteY146" fmla="*/ 735806 h 1781175"/>
                      <a:gd name="connsiteX147" fmla="*/ 1464469 w 1990725"/>
                      <a:gd name="connsiteY147" fmla="*/ 726281 h 1781175"/>
                      <a:gd name="connsiteX148" fmla="*/ 1483519 w 1990725"/>
                      <a:gd name="connsiteY148" fmla="*/ 692943 h 1781175"/>
                      <a:gd name="connsiteX149" fmla="*/ 1483519 w 1990725"/>
                      <a:gd name="connsiteY149" fmla="*/ 666750 h 1781175"/>
                      <a:gd name="connsiteX150" fmla="*/ 1483519 w 1990725"/>
                      <a:gd name="connsiteY150" fmla="*/ 666750 h 1781175"/>
                      <a:gd name="connsiteX151" fmla="*/ 1447800 w 1990725"/>
                      <a:gd name="connsiteY151" fmla="*/ 657225 h 1781175"/>
                      <a:gd name="connsiteX152" fmla="*/ 1416844 w 1990725"/>
                      <a:gd name="connsiteY152" fmla="*/ 657225 h 1781175"/>
                      <a:gd name="connsiteX153" fmla="*/ 1357313 w 1990725"/>
                      <a:gd name="connsiteY153" fmla="*/ 678656 h 1781175"/>
                      <a:gd name="connsiteX154" fmla="*/ 1326356 w 1990725"/>
                      <a:gd name="connsiteY154" fmla="*/ 716756 h 1781175"/>
                      <a:gd name="connsiteX155" fmla="*/ 1259681 w 1990725"/>
                      <a:gd name="connsiteY155" fmla="*/ 764381 h 1781175"/>
                      <a:gd name="connsiteX156" fmla="*/ 1223963 w 1990725"/>
                      <a:gd name="connsiteY156" fmla="*/ 783431 h 1781175"/>
                      <a:gd name="connsiteX157" fmla="*/ 1238250 w 1990725"/>
                      <a:gd name="connsiteY157" fmla="*/ 823912 h 1781175"/>
                      <a:gd name="connsiteX158" fmla="*/ 1197769 w 1990725"/>
                      <a:gd name="connsiteY158" fmla="*/ 845343 h 1781175"/>
                      <a:gd name="connsiteX159" fmla="*/ 1147763 w 1990725"/>
                      <a:gd name="connsiteY159" fmla="*/ 883443 h 1781175"/>
                      <a:gd name="connsiteX160" fmla="*/ 1100138 w 1990725"/>
                      <a:gd name="connsiteY160" fmla="*/ 892968 h 1781175"/>
                      <a:gd name="connsiteX161" fmla="*/ 1019175 w 1990725"/>
                      <a:gd name="connsiteY161" fmla="*/ 926306 h 1781175"/>
                      <a:gd name="connsiteX162" fmla="*/ 952500 w 1990725"/>
                      <a:gd name="connsiteY162" fmla="*/ 950118 h 1781175"/>
                      <a:gd name="connsiteX163" fmla="*/ 888206 w 1990725"/>
                      <a:gd name="connsiteY163" fmla="*/ 976312 h 1781175"/>
                      <a:gd name="connsiteX164" fmla="*/ 819150 w 1990725"/>
                      <a:gd name="connsiteY164" fmla="*/ 990600 h 1781175"/>
                      <a:gd name="connsiteX165" fmla="*/ 773906 w 1990725"/>
                      <a:gd name="connsiteY165" fmla="*/ 1031081 h 1781175"/>
                      <a:gd name="connsiteX166" fmla="*/ 752475 w 1990725"/>
                      <a:gd name="connsiteY166" fmla="*/ 1064418 h 1781175"/>
                      <a:gd name="connsiteX167" fmla="*/ 752475 w 1990725"/>
                      <a:gd name="connsiteY167" fmla="*/ 1119187 h 1781175"/>
                      <a:gd name="connsiteX168" fmla="*/ 747713 w 1990725"/>
                      <a:gd name="connsiteY168" fmla="*/ 1164431 h 1781175"/>
                      <a:gd name="connsiteX169" fmla="*/ 728663 w 1990725"/>
                      <a:gd name="connsiteY169" fmla="*/ 1190625 h 1781175"/>
                      <a:gd name="connsiteX170" fmla="*/ 714375 w 1990725"/>
                      <a:gd name="connsiteY170" fmla="*/ 1257300 h 1781175"/>
                      <a:gd name="connsiteX171" fmla="*/ 719138 w 1990725"/>
                      <a:gd name="connsiteY171" fmla="*/ 1145381 h 1781175"/>
                      <a:gd name="connsiteX172" fmla="*/ 726281 w 1990725"/>
                      <a:gd name="connsiteY172" fmla="*/ 1083468 h 1781175"/>
                      <a:gd name="connsiteX173" fmla="*/ 704850 w 1990725"/>
                      <a:gd name="connsiteY173" fmla="*/ 1062037 h 1781175"/>
                      <a:gd name="connsiteX174" fmla="*/ 697706 w 1990725"/>
                      <a:gd name="connsiteY174" fmla="*/ 1042987 h 1781175"/>
                      <a:gd name="connsiteX175" fmla="*/ 750094 w 1990725"/>
                      <a:gd name="connsiteY175" fmla="*/ 990600 h 1781175"/>
                      <a:gd name="connsiteX176" fmla="*/ 750094 w 1990725"/>
                      <a:gd name="connsiteY176" fmla="*/ 957262 h 1781175"/>
                      <a:gd name="connsiteX177" fmla="*/ 766763 w 1990725"/>
                      <a:gd name="connsiteY177" fmla="*/ 914400 h 1781175"/>
                      <a:gd name="connsiteX178" fmla="*/ 778669 w 1990725"/>
                      <a:gd name="connsiteY178" fmla="*/ 852487 h 1781175"/>
                      <a:gd name="connsiteX179" fmla="*/ 747713 w 1990725"/>
                      <a:gd name="connsiteY179" fmla="*/ 812006 h 1781175"/>
                      <a:gd name="connsiteX180" fmla="*/ 762000 w 1990725"/>
                      <a:gd name="connsiteY180" fmla="*/ 754856 h 1781175"/>
                      <a:gd name="connsiteX181" fmla="*/ 766763 w 1990725"/>
                      <a:gd name="connsiteY181" fmla="*/ 733425 h 1781175"/>
                      <a:gd name="connsiteX182" fmla="*/ 773906 w 1990725"/>
                      <a:gd name="connsiteY182" fmla="*/ 678656 h 1781175"/>
                      <a:gd name="connsiteX183" fmla="*/ 766763 w 1990725"/>
                      <a:gd name="connsiteY183" fmla="*/ 650081 h 1781175"/>
                      <a:gd name="connsiteX184" fmla="*/ 752475 w 1990725"/>
                      <a:gd name="connsiteY184" fmla="*/ 628650 h 1781175"/>
                      <a:gd name="connsiteX185" fmla="*/ 752475 w 1990725"/>
                      <a:gd name="connsiteY185" fmla="*/ 573881 h 1781175"/>
                      <a:gd name="connsiteX186" fmla="*/ 762000 w 1990725"/>
                      <a:gd name="connsiteY186" fmla="*/ 540543 h 1781175"/>
                      <a:gd name="connsiteX187" fmla="*/ 742950 w 1990725"/>
                      <a:gd name="connsiteY187" fmla="*/ 500062 h 1781175"/>
                      <a:gd name="connsiteX188" fmla="*/ 671513 w 1990725"/>
                      <a:gd name="connsiteY188" fmla="*/ 540543 h 1781175"/>
                      <a:gd name="connsiteX189" fmla="*/ 597694 w 1990725"/>
                      <a:gd name="connsiteY189" fmla="*/ 566737 h 1781175"/>
                      <a:gd name="connsiteX190" fmla="*/ 538163 w 1990725"/>
                      <a:gd name="connsiteY190" fmla="*/ 626268 h 1781175"/>
                      <a:gd name="connsiteX191" fmla="*/ 473869 w 1990725"/>
                      <a:gd name="connsiteY191" fmla="*/ 695325 h 1781175"/>
                      <a:gd name="connsiteX192" fmla="*/ 450056 w 1990725"/>
                      <a:gd name="connsiteY192" fmla="*/ 716756 h 1781175"/>
                      <a:gd name="connsiteX193" fmla="*/ 400050 w 1990725"/>
                      <a:gd name="connsiteY193" fmla="*/ 745331 h 1781175"/>
                      <a:gd name="connsiteX194" fmla="*/ 366713 w 1990725"/>
                      <a:gd name="connsiteY194" fmla="*/ 812006 h 1781175"/>
                      <a:gd name="connsiteX195" fmla="*/ 311944 w 1990725"/>
                      <a:gd name="connsiteY195" fmla="*/ 871537 h 1781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</a:cxnLst>
                    <a:rect l="l" t="t" r="r" b="b"/>
                    <a:pathLst>
                      <a:path w="1990725" h="1781175">
                        <a:moveTo>
                          <a:pt x="311944" y="871537"/>
                        </a:moveTo>
                        <a:lnTo>
                          <a:pt x="364331" y="819150"/>
                        </a:lnTo>
                        <a:lnTo>
                          <a:pt x="388144" y="754856"/>
                        </a:lnTo>
                        <a:lnTo>
                          <a:pt x="464344" y="702468"/>
                        </a:lnTo>
                        <a:lnTo>
                          <a:pt x="538163" y="631031"/>
                        </a:lnTo>
                        <a:lnTo>
                          <a:pt x="571500" y="581025"/>
                        </a:lnTo>
                        <a:lnTo>
                          <a:pt x="564356" y="504825"/>
                        </a:lnTo>
                        <a:lnTo>
                          <a:pt x="492919" y="507206"/>
                        </a:lnTo>
                        <a:lnTo>
                          <a:pt x="459581" y="552450"/>
                        </a:lnTo>
                        <a:lnTo>
                          <a:pt x="371475" y="531018"/>
                        </a:lnTo>
                        <a:lnTo>
                          <a:pt x="304800" y="511968"/>
                        </a:lnTo>
                        <a:lnTo>
                          <a:pt x="273844" y="450056"/>
                        </a:lnTo>
                        <a:lnTo>
                          <a:pt x="261938" y="428625"/>
                        </a:lnTo>
                        <a:lnTo>
                          <a:pt x="169069" y="454818"/>
                        </a:lnTo>
                        <a:lnTo>
                          <a:pt x="142875" y="445293"/>
                        </a:lnTo>
                        <a:lnTo>
                          <a:pt x="100013" y="483393"/>
                        </a:lnTo>
                        <a:lnTo>
                          <a:pt x="38100" y="471487"/>
                        </a:lnTo>
                        <a:lnTo>
                          <a:pt x="11906" y="450056"/>
                        </a:lnTo>
                        <a:lnTo>
                          <a:pt x="0" y="419100"/>
                        </a:lnTo>
                        <a:lnTo>
                          <a:pt x="19050" y="350043"/>
                        </a:lnTo>
                        <a:lnTo>
                          <a:pt x="95250" y="321468"/>
                        </a:lnTo>
                        <a:lnTo>
                          <a:pt x="157163" y="304800"/>
                        </a:lnTo>
                        <a:lnTo>
                          <a:pt x="188119" y="285750"/>
                        </a:lnTo>
                        <a:lnTo>
                          <a:pt x="285750" y="283368"/>
                        </a:lnTo>
                        <a:cubicBezTo>
                          <a:pt x="311126" y="286188"/>
                          <a:pt x="299993" y="285750"/>
                          <a:pt x="319088" y="285750"/>
                        </a:cubicBezTo>
                        <a:lnTo>
                          <a:pt x="357188" y="285750"/>
                        </a:lnTo>
                        <a:lnTo>
                          <a:pt x="381000" y="273843"/>
                        </a:lnTo>
                        <a:lnTo>
                          <a:pt x="452438" y="242887"/>
                        </a:lnTo>
                        <a:lnTo>
                          <a:pt x="492919" y="204787"/>
                        </a:lnTo>
                        <a:lnTo>
                          <a:pt x="578644" y="207168"/>
                        </a:lnTo>
                        <a:lnTo>
                          <a:pt x="659606" y="221456"/>
                        </a:lnTo>
                        <a:lnTo>
                          <a:pt x="752475" y="238125"/>
                        </a:lnTo>
                        <a:lnTo>
                          <a:pt x="809625" y="238125"/>
                        </a:lnTo>
                        <a:lnTo>
                          <a:pt x="854869" y="214312"/>
                        </a:lnTo>
                        <a:lnTo>
                          <a:pt x="850106" y="159543"/>
                        </a:lnTo>
                        <a:lnTo>
                          <a:pt x="873919" y="121443"/>
                        </a:lnTo>
                        <a:cubicBezTo>
                          <a:pt x="896519" y="110143"/>
                          <a:pt x="885869" y="111918"/>
                          <a:pt x="904875" y="111918"/>
                        </a:cubicBezTo>
                        <a:lnTo>
                          <a:pt x="938213" y="107156"/>
                        </a:lnTo>
                        <a:lnTo>
                          <a:pt x="1050131" y="88106"/>
                        </a:lnTo>
                        <a:lnTo>
                          <a:pt x="1085850" y="64293"/>
                        </a:lnTo>
                        <a:lnTo>
                          <a:pt x="1214438" y="30956"/>
                        </a:lnTo>
                        <a:lnTo>
                          <a:pt x="1257300" y="11906"/>
                        </a:lnTo>
                        <a:lnTo>
                          <a:pt x="1738313" y="0"/>
                        </a:lnTo>
                        <a:lnTo>
                          <a:pt x="1650206" y="57150"/>
                        </a:lnTo>
                        <a:lnTo>
                          <a:pt x="1585913" y="104775"/>
                        </a:lnTo>
                        <a:lnTo>
                          <a:pt x="1526381" y="140493"/>
                        </a:lnTo>
                        <a:lnTo>
                          <a:pt x="1478756" y="192881"/>
                        </a:lnTo>
                        <a:lnTo>
                          <a:pt x="1407319" y="238125"/>
                        </a:lnTo>
                        <a:lnTo>
                          <a:pt x="1383506" y="269081"/>
                        </a:lnTo>
                        <a:lnTo>
                          <a:pt x="1412081" y="295275"/>
                        </a:lnTo>
                        <a:lnTo>
                          <a:pt x="1562100" y="292893"/>
                        </a:lnTo>
                        <a:lnTo>
                          <a:pt x="1612106" y="338137"/>
                        </a:lnTo>
                        <a:lnTo>
                          <a:pt x="1662113" y="402431"/>
                        </a:lnTo>
                        <a:lnTo>
                          <a:pt x="1728788" y="433387"/>
                        </a:lnTo>
                        <a:lnTo>
                          <a:pt x="1790700" y="461962"/>
                        </a:lnTo>
                        <a:lnTo>
                          <a:pt x="1790700" y="461962"/>
                        </a:lnTo>
                        <a:lnTo>
                          <a:pt x="1769269" y="497681"/>
                        </a:lnTo>
                        <a:lnTo>
                          <a:pt x="1709738" y="502443"/>
                        </a:lnTo>
                        <a:lnTo>
                          <a:pt x="1704975" y="528637"/>
                        </a:lnTo>
                        <a:lnTo>
                          <a:pt x="1707356" y="564356"/>
                        </a:lnTo>
                        <a:lnTo>
                          <a:pt x="1726406" y="633412"/>
                        </a:lnTo>
                        <a:lnTo>
                          <a:pt x="1745456" y="652462"/>
                        </a:lnTo>
                        <a:lnTo>
                          <a:pt x="1738313" y="714375"/>
                        </a:lnTo>
                        <a:lnTo>
                          <a:pt x="1738313" y="764381"/>
                        </a:lnTo>
                        <a:lnTo>
                          <a:pt x="1724025" y="785812"/>
                        </a:lnTo>
                        <a:lnTo>
                          <a:pt x="1714500" y="828675"/>
                        </a:lnTo>
                        <a:lnTo>
                          <a:pt x="1778794" y="859631"/>
                        </a:lnTo>
                        <a:lnTo>
                          <a:pt x="1774031" y="921543"/>
                        </a:lnTo>
                        <a:lnTo>
                          <a:pt x="1747838" y="947737"/>
                        </a:lnTo>
                        <a:lnTo>
                          <a:pt x="1821656" y="935831"/>
                        </a:lnTo>
                        <a:lnTo>
                          <a:pt x="1833563" y="919162"/>
                        </a:lnTo>
                        <a:cubicBezTo>
                          <a:pt x="1834357" y="953293"/>
                          <a:pt x="1835150" y="987425"/>
                          <a:pt x="1835944" y="1021556"/>
                        </a:cubicBezTo>
                        <a:lnTo>
                          <a:pt x="1852613" y="1057275"/>
                        </a:lnTo>
                        <a:lnTo>
                          <a:pt x="1852613" y="1126331"/>
                        </a:lnTo>
                        <a:lnTo>
                          <a:pt x="1876425" y="1162050"/>
                        </a:lnTo>
                        <a:lnTo>
                          <a:pt x="1890713" y="1228725"/>
                        </a:lnTo>
                        <a:lnTo>
                          <a:pt x="1919288" y="1259681"/>
                        </a:lnTo>
                        <a:lnTo>
                          <a:pt x="1919288" y="1326356"/>
                        </a:lnTo>
                        <a:lnTo>
                          <a:pt x="1945481" y="1400175"/>
                        </a:lnTo>
                        <a:lnTo>
                          <a:pt x="1969294" y="1423987"/>
                        </a:lnTo>
                        <a:lnTo>
                          <a:pt x="1990725" y="1471612"/>
                        </a:lnTo>
                        <a:lnTo>
                          <a:pt x="1974056" y="1507331"/>
                        </a:lnTo>
                        <a:lnTo>
                          <a:pt x="1924050" y="1554956"/>
                        </a:lnTo>
                        <a:lnTo>
                          <a:pt x="1893094" y="1583531"/>
                        </a:lnTo>
                        <a:lnTo>
                          <a:pt x="1843088" y="1607343"/>
                        </a:lnTo>
                        <a:lnTo>
                          <a:pt x="1800225" y="1607343"/>
                        </a:lnTo>
                        <a:lnTo>
                          <a:pt x="1750219" y="1595437"/>
                        </a:lnTo>
                        <a:lnTo>
                          <a:pt x="1681163" y="1609725"/>
                        </a:lnTo>
                        <a:lnTo>
                          <a:pt x="1635919" y="1609725"/>
                        </a:lnTo>
                        <a:lnTo>
                          <a:pt x="1585913" y="1652587"/>
                        </a:lnTo>
                        <a:lnTo>
                          <a:pt x="1540669" y="1690687"/>
                        </a:lnTo>
                        <a:lnTo>
                          <a:pt x="1564481" y="1740693"/>
                        </a:lnTo>
                        <a:lnTo>
                          <a:pt x="1559719" y="1778793"/>
                        </a:lnTo>
                        <a:lnTo>
                          <a:pt x="1507331" y="1781175"/>
                        </a:lnTo>
                        <a:lnTo>
                          <a:pt x="1447800" y="1738312"/>
                        </a:lnTo>
                        <a:lnTo>
                          <a:pt x="1373981" y="1735931"/>
                        </a:lnTo>
                        <a:lnTo>
                          <a:pt x="1314450" y="1716881"/>
                        </a:lnTo>
                        <a:lnTo>
                          <a:pt x="1257300" y="1693068"/>
                        </a:lnTo>
                        <a:lnTo>
                          <a:pt x="857250" y="1733550"/>
                        </a:lnTo>
                        <a:lnTo>
                          <a:pt x="857250" y="1695450"/>
                        </a:lnTo>
                        <a:lnTo>
                          <a:pt x="912019" y="1666875"/>
                        </a:lnTo>
                        <a:lnTo>
                          <a:pt x="933450" y="1664493"/>
                        </a:lnTo>
                        <a:lnTo>
                          <a:pt x="1014413" y="1671637"/>
                        </a:lnTo>
                        <a:lnTo>
                          <a:pt x="1042988" y="1683543"/>
                        </a:lnTo>
                        <a:lnTo>
                          <a:pt x="1083469" y="1685925"/>
                        </a:lnTo>
                        <a:lnTo>
                          <a:pt x="1128713" y="1671637"/>
                        </a:lnTo>
                        <a:cubicBezTo>
                          <a:pt x="1135063" y="1668462"/>
                          <a:pt x="1141300" y="1665050"/>
                          <a:pt x="1147763" y="1662112"/>
                        </a:cubicBezTo>
                        <a:cubicBezTo>
                          <a:pt x="1150048" y="1661073"/>
                          <a:pt x="1154906" y="1659731"/>
                          <a:pt x="1154906" y="1659731"/>
                        </a:cubicBezTo>
                        <a:lnTo>
                          <a:pt x="1178719" y="1647825"/>
                        </a:lnTo>
                        <a:lnTo>
                          <a:pt x="1223963" y="1652587"/>
                        </a:lnTo>
                        <a:lnTo>
                          <a:pt x="1285875" y="1614487"/>
                        </a:lnTo>
                        <a:lnTo>
                          <a:pt x="1316831" y="1559718"/>
                        </a:lnTo>
                        <a:cubicBezTo>
                          <a:pt x="1337785" y="1546622"/>
                          <a:pt x="1330586" y="1553106"/>
                          <a:pt x="1340644" y="1543050"/>
                        </a:cubicBezTo>
                        <a:lnTo>
                          <a:pt x="1359694" y="1516856"/>
                        </a:lnTo>
                        <a:lnTo>
                          <a:pt x="1393031" y="1481137"/>
                        </a:lnTo>
                        <a:lnTo>
                          <a:pt x="1419225" y="1404937"/>
                        </a:lnTo>
                        <a:lnTo>
                          <a:pt x="1416844" y="1371600"/>
                        </a:lnTo>
                        <a:lnTo>
                          <a:pt x="1495425" y="1369218"/>
                        </a:lnTo>
                        <a:lnTo>
                          <a:pt x="1547813" y="1350168"/>
                        </a:lnTo>
                        <a:lnTo>
                          <a:pt x="1569244" y="1326356"/>
                        </a:lnTo>
                        <a:cubicBezTo>
                          <a:pt x="1580544" y="1303756"/>
                          <a:pt x="1578769" y="1314406"/>
                          <a:pt x="1578769" y="1295400"/>
                        </a:cubicBezTo>
                        <a:lnTo>
                          <a:pt x="1578769" y="1285875"/>
                        </a:lnTo>
                        <a:lnTo>
                          <a:pt x="1578769" y="1247775"/>
                        </a:lnTo>
                        <a:lnTo>
                          <a:pt x="1578769" y="1223962"/>
                        </a:lnTo>
                        <a:lnTo>
                          <a:pt x="1578769" y="1223962"/>
                        </a:lnTo>
                        <a:lnTo>
                          <a:pt x="1535906" y="1221581"/>
                        </a:lnTo>
                        <a:lnTo>
                          <a:pt x="1519238" y="1185862"/>
                        </a:lnTo>
                        <a:cubicBezTo>
                          <a:pt x="1522413" y="1179512"/>
                          <a:pt x="1525966" y="1173338"/>
                          <a:pt x="1528763" y="1166812"/>
                        </a:cubicBezTo>
                        <a:cubicBezTo>
                          <a:pt x="1530740" y="1162198"/>
                          <a:pt x="1533525" y="1152525"/>
                          <a:pt x="1533525" y="1152525"/>
                        </a:cubicBezTo>
                        <a:lnTo>
                          <a:pt x="1569244" y="1121568"/>
                        </a:lnTo>
                        <a:cubicBezTo>
                          <a:pt x="1582091" y="1101013"/>
                          <a:pt x="1577801" y="1109216"/>
                          <a:pt x="1583531" y="1097756"/>
                        </a:cubicBezTo>
                        <a:lnTo>
                          <a:pt x="1609725" y="1076325"/>
                        </a:lnTo>
                        <a:lnTo>
                          <a:pt x="1609725" y="1052512"/>
                        </a:lnTo>
                        <a:lnTo>
                          <a:pt x="1609725" y="1026318"/>
                        </a:lnTo>
                        <a:cubicBezTo>
                          <a:pt x="1612230" y="1003771"/>
                          <a:pt x="1607023" y="1009968"/>
                          <a:pt x="1614488" y="1002506"/>
                        </a:cubicBezTo>
                        <a:lnTo>
                          <a:pt x="1619250" y="988218"/>
                        </a:lnTo>
                        <a:lnTo>
                          <a:pt x="1619250" y="952500"/>
                        </a:lnTo>
                        <a:lnTo>
                          <a:pt x="1616869" y="931068"/>
                        </a:lnTo>
                        <a:lnTo>
                          <a:pt x="1569244" y="864393"/>
                        </a:lnTo>
                        <a:lnTo>
                          <a:pt x="1509713" y="847725"/>
                        </a:lnTo>
                        <a:lnTo>
                          <a:pt x="1476375" y="842962"/>
                        </a:lnTo>
                        <a:lnTo>
                          <a:pt x="1404938" y="812006"/>
                        </a:lnTo>
                        <a:lnTo>
                          <a:pt x="1400175" y="795337"/>
                        </a:lnTo>
                        <a:lnTo>
                          <a:pt x="1419225" y="754856"/>
                        </a:lnTo>
                        <a:cubicBezTo>
                          <a:pt x="1424781" y="750887"/>
                          <a:pt x="1430039" y="746463"/>
                          <a:pt x="1435894" y="742950"/>
                        </a:cubicBezTo>
                        <a:cubicBezTo>
                          <a:pt x="1438046" y="741658"/>
                          <a:pt x="1440793" y="741691"/>
                          <a:pt x="1443038" y="740568"/>
                        </a:cubicBezTo>
                        <a:cubicBezTo>
                          <a:pt x="1445597" y="739288"/>
                          <a:pt x="1450181" y="735806"/>
                          <a:pt x="1450181" y="735806"/>
                        </a:cubicBezTo>
                        <a:lnTo>
                          <a:pt x="1464469" y="726281"/>
                        </a:lnTo>
                        <a:lnTo>
                          <a:pt x="1483519" y="692943"/>
                        </a:lnTo>
                        <a:lnTo>
                          <a:pt x="1483519" y="666750"/>
                        </a:lnTo>
                        <a:lnTo>
                          <a:pt x="1483519" y="666750"/>
                        </a:lnTo>
                        <a:lnTo>
                          <a:pt x="1447800" y="657225"/>
                        </a:lnTo>
                        <a:lnTo>
                          <a:pt x="1416844" y="657225"/>
                        </a:lnTo>
                        <a:lnTo>
                          <a:pt x="1357313" y="678656"/>
                        </a:lnTo>
                        <a:lnTo>
                          <a:pt x="1326356" y="716756"/>
                        </a:lnTo>
                        <a:lnTo>
                          <a:pt x="1259681" y="764381"/>
                        </a:lnTo>
                        <a:lnTo>
                          <a:pt x="1223963" y="783431"/>
                        </a:lnTo>
                        <a:lnTo>
                          <a:pt x="1238250" y="823912"/>
                        </a:lnTo>
                        <a:lnTo>
                          <a:pt x="1197769" y="845343"/>
                        </a:lnTo>
                        <a:lnTo>
                          <a:pt x="1147763" y="883443"/>
                        </a:lnTo>
                        <a:lnTo>
                          <a:pt x="1100138" y="892968"/>
                        </a:lnTo>
                        <a:lnTo>
                          <a:pt x="1019175" y="926306"/>
                        </a:lnTo>
                        <a:lnTo>
                          <a:pt x="952500" y="950118"/>
                        </a:lnTo>
                        <a:lnTo>
                          <a:pt x="888206" y="976312"/>
                        </a:lnTo>
                        <a:lnTo>
                          <a:pt x="819150" y="990600"/>
                        </a:lnTo>
                        <a:lnTo>
                          <a:pt x="773906" y="1031081"/>
                        </a:lnTo>
                        <a:lnTo>
                          <a:pt x="752475" y="1064418"/>
                        </a:lnTo>
                        <a:lnTo>
                          <a:pt x="752475" y="1119187"/>
                        </a:lnTo>
                        <a:lnTo>
                          <a:pt x="747713" y="1164431"/>
                        </a:lnTo>
                        <a:lnTo>
                          <a:pt x="728663" y="1190625"/>
                        </a:lnTo>
                        <a:lnTo>
                          <a:pt x="714375" y="1257300"/>
                        </a:lnTo>
                        <a:lnTo>
                          <a:pt x="719138" y="1145381"/>
                        </a:lnTo>
                        <a:lnTo>
                          <a:pt x="726281" y="1083468"/>
                        </a:lnTo>
                        <a:lnTo>
                          <a:pt x="704850" y="1062037"/>
                        </a:lnTo>
                        <a:lnTo>
                          <a:pt x="697706" y="1042987"/>
                        </a:lnTo>
                        <a:lnTo>
                          <a:pt x="750094" y="990600"/>
                        </a:lnTo>
                        <a:lnTo>
                          <a:pt x="750094" y="957262"/>
                        </a:lnTo>
                        <a:lnTo>
                          <a:pt x="766763" y="914400"/>
                        </a:lnTo>
                        <a:lnTo>
                          <a:pt x="778669" y="852487"/>
                        </a:lnTo>
                        <a:lnTo>
                          <a:pt x="747713" y="812006"/>
                        </a:lnTo>
                        <a:lnTo>
                          <a:pt x="762000" y="754856"/>
                        </a:lnTo>
                        <a:lnTo>
                          <a:pt x="766763" y="733425"/>
                        </a:lnTo>
                        <a:lnTo>
                          <a:pt x="773906" y="678656"/>
                        </a:lnTo>
                        <a:lnTo>
                          <a:pt x="766763" y="650081"/>
                        </a:lnTo>
                        <a:lnTo>
                          <a:pt x="752475" y="628650"/>
                        </a:lnTo>
                        <a:lnTo>
                          <a:pt x="752475" y="573881"/>
                        </a:lnTo>
                        <a:lnTo>
                          <a:pt x="762000" y="540543"/>
                        </a:lnTo>
                        <a:lnTo>
                          <a:pt x="742950" y="500062"/>
                        </a:lnTo>
                        <a:lnTo>
                          <a:pt x="671513" y="540543"/>
                        </a:lnTo>
                        <a:lnTo>
                          <a:pt x="597694" y="566737"/>
                        </a:lnTo>
                        <a:lnTo>
                          <a:pt x="538163" y="626268"/>
                        </a:lnTo>
                        <a:lnTo>
                          <a:pt x="473869" y="695325"/>
                        </a:lnTo>
                        <a:lnTo>
                          <a:pt x="450056" y="716756"/>
                        </a:lnTo>
                        <a:lnTo>
                          <a:pt x="400050" y="745331"/>
                        </a:lnTo>
                        <a:lnTo>
                          <a:pt x="366713" y="812006"/>
                        </a:lnTo>
                        <a:lnTo>
                          <a:pt x="311944" y="871537"/>
                        </a:lnTo>
                        <a:close/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Freeform 78"/>
                  <p:cNvSpPr/>
                  <p:nvPr/>
                </p:nvSpPr>
                <p:spPr>
                  <a:xfrm>
                    <a:off x="3305175" y="3124200"/>
                    <a:ext cx="835819" cy="476250"/>
                  </a:xfrm>
                  <a:custGeom>
                    <a:avLst/>
                    <a:gdLst>
                      <a:gd name="connsiteX0" fmla="*/ 0 w 835819"/>
                      <a:gd name="connsiteY0" fmla="*/ 447675 h 476250"/>
                      <a:gd name="connsiteX1" fmla="*/ 111919 w 835819"/>
                      <a:gd name="connsiteY1" fmla="*/ 433388 h 476250"/>
                      <a:gd name="connsiteX2" fmla="*/ 230981 w 835819"/>
                      <a:gd name="connsiteY2" fmla="*/ 419100 h 476250"/>
                      <a:gd name="connsiteX3" fmla="*/ 304800 w 835819"/>
                      <a:gd name="connsiteY3" fmla="*/ 409575 h 476250"/>
                      <a:gd name="connsiteX4" fmla="*/ 328613 w 835819"/>
                      <a:gd name="connsiteY4" fmla="*/ 421481 h 476250"/>
                      <a:gd name="connsiteX5" fmla="*/ 402431 w 835819"/>
                      <a:gd name="connsiteY5" fmla="*/ 409575 h 476250"/>
                      <a:gd name="connsiteX6" fmla="*/ 423863 w 835819"/>
                      <a:gd name="connsiteY6" fmla="*/ 381000 h 476250"/>
                      <a:gd name="connsiteX7" fmla="*/ 454819 w 835819"/>
                      <a:gd name="connsiteY7" fmla="*/ 347663 h 476250"/>
                      <a:gd name="connsiteX8" fmla="*/ 464344 w 835819"/>
                      <a:gd name="connsiteY8" fmla="*/ 330994 h 476250"/>
                      <a:gd name="connsiteX9" fmla="*/ 497681 w 835819"/>
                      <a:gd name="connsiteY9" fmla="*/ 311944 h 476250"/>
                      <a:gd name="connsiteX10" fmla="*/ 540544 w 835819"/>
                      <a:gd name="connsiteY10" fmla="*/ 276225 h 476250"/>
                      <a:gd name="connsiteX11" fmla="*/ 578644 w 835819"/>
                      <a:gd name="connsiteY11" fmla="*/ 211931 h 476250"/>
                      <a:gd name="connsiteX12" fmla="*/ 633413 w 835819"/>
                      <a:gd name="connsiteY12" fmla="*/ 150019 h 476250"/>
                      <a:gd name="connsiteX13" fmla="*/ 666750 w 835819"/>
                      <a:gd name="connsiteY13" fmla="*/ 135731 h 476250"/>
                      <a:gd name="connsiteX14" fmla="*/ 721519 w 835819"/>
                      <a:gd name="connsiteY14" fmla="*/ 107156 h 476250"/>
                      <a:gd name="connsiteX15" fmla="*/ 738188 w 835819"/>
                      <a:gd name="connsiteY15" fmla="*/ 80963 h 476250"/>
                      <a:gd name="connsiteX16" fmla="*/ 788194 w 835819"/>
                      <a:gd name="connsiteY16" fmla="*/ 71438 h 476250"/>
                      <a:gd name="connsiteX17" fmla="*/ 835819 w 835819"/>
                      <a:gd name="connsiteY17" fmla="*/ 0 h 476250"/>
                      <a:gd name="connsiteX18" fmla="*/ 785813 w 835819"/>
                      <a:gd name="connsiteY18" fmla="*/ 66675 h 476250"/>
                      <a:gd name="connsiteX19" fmla="*/ 745331 w 835819"/>
                      <a:gd name="connsiteY19" fmla="*/ 111919 h 476250"/>
                      <a:gd name="connsiteX20" fmla="*/ 676275 w 835819"/>
                      <a:gd name="connsiteY20" fmla="*/ 150019 h 476250"/>
                      <a:gd name="connsiteX21" fmla="*/ 659606 w 835819"/>
                      <a:gd name="connsiteY21" fmla="*/ 192881 h 476250"/>
                      <a:gd name="connsiteX22" fmla="*/ 619125 w 835819"/>
                      <a:gd name="connsiteY22" fmla="*/ 240506 h 476250"/>
                      <a:gd name="connsiteX23" fmla="*/ 659606 w 835819"/>
                      <a:gd name="connsiteY23" fmla="*/ 264319 h 476250"/>
                      <a:gd name="connsiteX24" fmla="*/ 731044 w 835819"/>
                      <a:gd name="connsiteY24" fmla="*/ 264319 h 476250"/>
                      <a:gd name="connsiteX25" fmla="*/ 695325 w 835819"/>
                      <a:gd name="connsiteY25" fmla="*/ 302419 h 476250"/>
                      <a:gd name="connsiteX26" fmla="*/ 669131 w 835819"/>
                      <a:gd name="connsiteY26" fmla="*/ 316706 h 476250"/>
                      <a:gd name="connsiteX27" fmla="*/ 628650 w 835819"/>
                      <a:gd name="connsiteY27" fmla="*/ 338138 h 476250"/>
                      <a:gd name="connsiteX28" fmla="*/ 619125 w 835819"/>
                      <a:gd name="connsiteY28" fmla="*/ 371475 h 476250"/>
                      <a:gd name="connsiteX29" fmla="*/ 676275 w 835819"/>
                      <a:gd name="connsiteY29" fmla="*/ 376238 h 476250"/>
                      <a:gd name="connsiteX30" fmla="*/ 688181 w 835819"/>
                      <a:gd name="connsiteY30" fmla="*/ 373856 h 476250"/>
                      <a:gd name="connsiteX31" fmla="*/ 669131 w 835819"/>
                      <a:gd name="connsiteY31" fmla="*/ 390525 h 476250"/>
                      <a:gd name="connsiteX32" fmla="*/ 626269 w 835819"/>
                      <a:gd name="connsiteY32" fmla="*/ 402431 h 476250"/>
                      <a:gd name="connsiteX33" fmla="*/ 623888 w 835819"/>
                      <a:gd name="connsiteY33" fmla="*/ 431006 h 476250"/>
                      <a:gd name="connsiteX34" fmla="*/ 623888 w 835819"/>
                      <a:gd name="connsiteY34" fmla="*/ 457200 h 476250"/>
                      <a:gd name="connsiteX35" fmla="*/ 619125 w 835819"/>
                      <a:gd name="connsiteY35" fmla="*/ 476250 h 476250"/>
                      <a:gd name="connsiteX36" fmla="*/ 0 w 835819"/>
                      <a:gd name="connsiteY36" fmla="*/ 447675 h 476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835819" h="476250">
                        <a:moveTo>
                          <a:pt x="0" y="447675"/>
                        </a:moveTo>
                        <a:lnTo>
                          <a:pt x="111919" y="433388"/>
                        </a:lnTo>
                        <a:lnTo>
                          <a:pt x="230981" y="419100"/>
                        </a:lnTo>
                        <a:lnTo>
                          <a:pt x="304800" y="409575"/>
                        </a:lnTo>
                        <a:lnTo>
                          <a:pt x="328613" y="421481"/>
                        </a:lnTo>
                        <a:lnTo>
                          <a:pt x="402431" y="409575"/>
                        </a:lnTo>
                        <a:lnTo>
                          <a:pt x="423863" y="381000"/>
                        </a:lnTo>
                        <a:lnTo>
                          <a:pt x="454819" y="347663"/>
                        </a:lnTo>
                        <a:lnTo>
                          <a:pt x="464344" y="330994"/>
                        </a:lnTo>
                        <a:lnTo>
                          <a:pt x="497681" y="311944"/>
                        </a:lnTo>
                        <a:lnTo>
                          <a:pt x="540544" y="276225"/>
                        </a:lnTo>
                        <a:lnTo>
                          <a:pt x="578644" y="211931"/>
                        </a:lnTo>
                        <a:lnTo>
                          <a:pt x="633413" y="150019"/>
                        </a:lnTo>
                        <a:lnTo>
                          <a:pt x="666750" y="135731"/>
                        </a:lnTo>
                        <a:lnTo>
                          <a:pt x="721519" y="107156"/>
                        </a:lnTo>
                        <a:lnTo>
                          <a:pt x="738188" y="80963"/>
                        </a:lnTo>
                        <a:lnTo>
                          <a:pt x="788194" y="71438"/>
                        </a:lnTo>
                        <a:lnTo>
                          <a:pt x="835819" y="0"/>
                        </a:lnTo>
                        <a:lnTo>
                          <a:pt x="785813" y="66675"/>
                        </a:lnTo>
                        <a:lnTo>
                          <a:pt x="745331" y="111919"/>
                        </a:lnTo>
                        <a:lnTo>
                          <a:pt x="676275" y="150019"/>
                        </a:lnTo>
                        <a:lnTo>
                          <a:pt x="659606" y="192881"/>
                        </a:lnTo>
                        <a:lnTo>
                          <a:pt x="619125" y="240506"/>
                        </a:lnTo>
                        <a:lnTo>
                          <a:pt x="659606" y="264319"/>
                        </a:lnTo>
                        <a:lnTo>
                          <a:pt x="731044" y="264319"/>
                        </a:lnTo>
                        <a:lnTo>
                          <a:pt x="695325" y="302419"/>
                        </a:lnTo>
                        <a:cubicBezTo>
                          <a:pt x="672342" y="315187"/>
                          <a:pt x="681204" y="310671"/>
                          <a:pt x="669131" y="316706"/>
                        </a:cubicBezTo>
                        <a:lnTo>
                          <a:pt x="628650" y="338138"/>
                        </a:lnTo>
                        <a:lnTo>
                          <a:pt x="619125" y="371475"/>
                        </a:lnTo>
                        <a:lnTo>
                          <a:pt x="676275" y="376238"/>
                        </a:lnTo>
                        <a:lnTo>
                          <a:pt x="688181" y="373856"/>
                        </a:lnTo>
                        <a:lnTo>
                          <a:pt x="669131" y="390525"/>
                        </a:lnTo>
                        <a:lnTo>
                          <a:pt x="626269" y="402431"/>
                        </a:lnTo>
                        <a:lnTo>
                          <a:pt x="623888" y="431006"/>
                        </a:lnTo>
                        <a:lnTo>
                          <a:pt x="623888" y="457200"/>
                        </a:lnTo>
                        <a:lnTo>
                          <a:pt x="619125" y="476250"/>
                        </a:lnTo>
                        <a:lnTo>
                          <a:pt x="0" y="447675"/>
                        </a:lnTo>
                        <a:close/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Freeform 79"/>
                  <p:cNvSpPr/>
                  <p:nvPr/>
                </p:nvSpPr>
                <p:spPr>
                  <a:xfrm>
                    <a:off x="3783806" y="2721769"/>
                    <a:ext cx="397669" cy="578644"/>
                  </a:xfrm>
                  <a:custGeom>
                    <a:avLst/>
                    <a:gdLst>
                      <a:gd name="connsiteX0" fmla="*/ 61913 w 397669"/>
                      <a:gd name="connsiteY0" fmla="*/ 578644 h 578644"/>
                      <a:gd name="connsiteX1" fmla="*/ 21432 w 397669"/>
                      <a:gd name="connsiteY1" fmla="*/ 542925 h 578644"/>
                      <a:gd name="connsiteX2" fmla="*/ 0 w 397669"/>
                      <a:gd name="connsiteY2" fmla="*/ 511969 h 578644"/>
                      <a:gd name="connsiteX3" fmla="*/ 14288 w 397669"/>
                      <a:gd name="connsiteY3" fmla="*/ 457200 h 578644"/>
                      <a:gd name="connsiteX4" fmla="*/ 40482 w 397669"/>
                      <a:gd name="connsiteY4" fmla="*/ 435769 h 578644"/>
                      <a:gd name="connsiteX5" fmla="*/ 73819 w 397669"/>
                      <a:gd name="connsiteY5" fmla="*/ 404812 h 578644"/>
                      <a:gd name="connsiteX6" fmla="*/ 69057 w 397669"/>
                      <a:gd name="connsiteY6" fmla="*/ 373856 h 578644"/>
                      <a:gd name="connsiteX7" fmla="*/ 73819 w 397669"/>
                      <a:gd name="connsiteY7" fmla="*/ 347662 h 578644"/>
                      <a:gd name="connsiteX8" fmla="*/ 88107 w 397669"/>
                      <a:gd name="connsiteY8" fmla="*/ 330994 h 578644"/>
                      <a:gd name="connsiteX9" fmla="*/ 92869 w 397669"/>
                      <a:gd name="connsiteY9" fmla="*/ 323850 h 578644"/>
                      <a:gd name="connsiteX10" fmla="*/ 100013 w 397669"/>
                      <a:gd name="connsiteY10" fmla="*/ 307181 h 578644"/>
                      <a:gd name="connsiteX11" fmla="*/ 111919 w 397669"/>
                      <a:gd name="connsiteY11" fmla="*/ 288131 h 578644"/>
                      <a:gd name="connsiteX12" fmla="*/ 128588 w 397669"/>
                      <a:gd name="connsiteY12" fmla="*/ 259556 h 578644"/>
                      <a:gd name="connsiteX13" fmla="*/ 142875 w 397669"/>
                      <a:gd name="connsiteY13" fmla="*/ 242887 h 578644"/>
                      <a:gd name="connsiteX14" fmla="*/ 147638 w 397669"/>
                      <a:gd name="connsiteY14" fmla="*/ 235744 h 578644"/>
                      <a:gd name="connsiteX15" fmla="*/ 147638 w 397669"/>
                      <a:gd name="connsiteY15" fmla="*/ 230981 h 578644"/>
                      <a:gd name="connsiteX16" fmla="*/ 152400 w 397669"/>
                      <a:gd name="connsiteY16" fmla="*/ 221456 h 578644"/>
                      <a:gd name="connsiteX17" fmla="*/ 171450 w 397669"/>
                      <a:gd name="connsiteY17" fmla="*/ 171450 h 578644"/>
                      <a:gd name="connsiteX18" fmla="*/ 183357 w 397669"/>
                      <a:gd name="connsiteY18" fmla="*/ 152400 h 578644"/>
                      <a:gd name="connsiteX19" fmla="*/ 188119 w 397669"/>
                      <a:gd name="connsiteY19" fmla="*/ 133350 h 578644"/>
                      <a:gd name="connsiteX20" fmla="*/ 188119 w 397669"/>
                      <a:gd name="connsiteY20" fmla="*/ 123825 h 578644"/>
                      <a:gd name="connsiteX21" fmla="*/ 195263 w 397669"/>
                      <a:gd name="connsiteY21" fmla="*/ 95250 h 578644"/>
                      <a:gd name="connsiteX22" fmla="*/ 195263 w 397669"/>
                      <a:gd name="connsiteY22" fmla="*/ 88106 h 578644"/>
                      <a:gd name="connsiteX23" fmla="*/ 211932 w 397669"/>
                      <a:gd name="connsiteY23" fmla="*/ 76200 h 578644"/>
                      <a:gd name="connsiteX24" fmla="*/ 242888 w 397669"/>
                      <a:gd name="connsiteY24" fmla="*/ 61912 h 578644"/>
                      <a:gd name="connsiteX25" fmla="*/ 292894 w 397669"/>
                      <a:gd name="connsiteY25" fmla="*/ 35719 h 578644"/>
                      <a:gd name="connsiteX26" fmla="*/ 342900 w 397669"/>
                      <a:gd name="connsiteY26" fmla="*/ 19050 h 578644"/>
                      <a:gd name="connsiteX27" fmla="*/ 397669 w 397669"/>
                      <a:gd name="connsiteY27" fmla="*/ 0 h 578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97669" h="578644">
                        <a:moveTo>
                          <a:pt x="61913" y="578644"/>
                        </a:moveTo>
                        <a:lnTo>
                          <a:pt x="21432" y="542925"/>
                        </a:lnTo>
                        <a:lnTo>
                          <a:pt x="0" y="511969"/>
                        </a:lnTo>
                        <a:lnTo>
                          <a:pt x="14288" y="457200"/>
                        </a:lnTo>
                        <a:lnTo>
                          <a:pt x="40482" y="435769"/>
                        </a:lnTo>
                        <a:lnTo>
                          <a:pt x="73819" y="404812"/>
                        </a:lnTo>
                        <a:lnTo>
                          <a:pt x="69057" y="373856"/>
                        </a:lnTo>
                        <a:lnTo>
                          <a:pt x="73819" y="347662"/>
                        </a:lnTo>
                        <a:cubicBezTo>
                          <a:pt x="78582" y="342106"/>
                          <a:pt x="83535" y="336708"/>
                          <a:pt x="88107" y="330994"/>
                        </a:cubicBezTo>
                        <a:cubicBezTo>
                          <a:pt x="89895" y="328759"/>
                          <a:pt x="92869" y="323850"/>
                          <a:pt x="92869" y="323850"/>
                        </a:cubicBezTo>
                        <a:lnTo>
                          <a:pt x="100013" y="307181"/>
                        </a:lnTo>
                        <a:cubicBezTo>
                          <a:pt x="112380" y="289866"/>
                          <a:pt x="111919" y="297340"/>
                          <a:pt x="111919" y="288131"/>
                        </a:cubicBezTo>
                        <a:lnTo>
                          <a:pt x="128588" y="259556"/>
                        </a:lnTo>
                        <a:cubicBezTo>
                          <a:pt x="133350" y="254000"/>
                          <a:pt x="138303" y="248601"/>
                          <a:pt x="142875" y="242887"/>
                        </a:cubicBezTo>
                        <a:cubicBezTo>
                          <a:pt x="144663" y="240652"/>
                          <a:pt x="146575" y="238401"/>
                          <a:pt x="147638" y="235744"/>
                        </a:cubicBezTo>
                        <a:cubicBezTo>
                          <a:pt x="148228" y="234270"/>
                          <a:pt x="147638" y="232569"/>
                          <a:pt x="147638" y="230981"/>
                        </a:cubicBezTo>
                        <a:lnTo>
                          <a:pt x="152400" y="221456"/>
                        </a:lnTo>
                        <a:lnTo>
                          <a:pt x="171450" y="171450"/>
                        </a:lnTo>
                        <a:cubicBezTo>
                          <a:pt x="175419" y="165100"/>
                          <a:pt x="180355" y="159260"/>
                          <a:pt x="183357" y="152400"/>
                        </a:cubicBezTo>
                        <a:cubicBezTo>
                          <a:pt x="185981" y="146403"/>
                          <a:pt x="188119" y="133350"/>
                          <a:pt x="188119" y="133350"/>
                        </a:cubicBezTo>
                        <a:lnTo>
                          <a:pt x="188119" y="123825"/>
                        </a:lnTo>
                        <a:cubicBezTo>
                          <a:pt x="196378" y="101802"/>
                          <a:pt x="195263" y="111557"/>
                          <a:pt x="195263" y="95250"/>
                        </a:cubicBezTo>
                        <a:lnTo>
                          <a:pt x="195263" y="88106"/>
                        </a:lnTo>
                        <a:lnTo>
                          <a:pt x="211932" y="76200"/>
                        </a:lnTo>
                        <a:lnTo>
                          <a:pt x="242888" y="61912"/>
                        </a:lnTo>
                        <a:lnTo>
                          <a:pt x="292894" y="35719"/>
                        </a:lnTo>
                        <a:lnTo>
                          <a:pt x="342900" y="19050"/>
                        </a:lnTo>
                        <a:lnTo>
                          <a:pt x="397669" y="0"/>
                        </a:lnTo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>
                    <a:off x="4231481" y="2657475"/>
                    <a:ext cx="571500" cy="473869"/>
                  </a:xfrm>
                  <a:custGeom>
                    <a:avLst/>
                    <a:gdLst>
                      <a:gd name="connsiteX0" fmla="*/ 0 w 571500"/>
                      <a:gd name="connsiteY0" fmla="*/ 473869 h 473869"/>
                      <a:gd name="connsiteX1" fmla="*/ 121444 w 571500"/>
                      <a:gd name="connsiteY1" fmla="*/ 376238 h 473869"/>
                      <a:gd name="connsiteX2" fmla="*/ 219075 w 571500"/>
                      <a:gd name="connsiteY2" fmla="*/ 326231 h 473869"/>
                      <a:gd name="connsiteX3" fmla="*/ 245269 w 571500"/>
                      <a:gd name="connsiteY3" fmla="*/ 290513 h 473869"/>
                      <a:gd name="connsiteX4" fmla="*/ 269082 w 571500"/>
                      <a:gd name="connsiteY4" fmla="*/ 278606 h 473869"/>
                      <a:gd name="connsiteX5" fmla="*/ 292894 w 571500"/>
                      <a:gd name="connsiteY5" fmla="*/ 261938 h 473869"/>
                      <a:gd name="connsiteX6" fmla="*/ 328613 w 571500"/>
                      <a:gd name="connsiteY6" fmla="*/ 211931 h 473869"/>
                      <a:gd name="connsiteX7" fmla="*/ 357188 w 571500"/>
                      <a:gd name="connsiteY7" fmla="*/ 171450 h 473869"/>
                      <a:gd name="connsiteX8" fmla="*/ 378619 w 571500"/>
                      <a:gd name="connsiteY8" fmla="*/ 154781 h 473869"/>
                      <a:gd name="connsiteX9" fmla="*/ 395288 w 571500"/>
                      <a:gd name="connsiteY9" fmla="*/ 126206 h 473869"/>
                      <a:gd name="connsiteX10" fmla="*/ 400050 w 571500"/>
                      <a:gd name="connsiteY10" fmla="*/ 104775 h 473869"/>
                      <a:gd name="connsiteX11" fmla="*/ 402432 w 571500"/>
                      <a:gd name="connsiteY11" fmla="*/ 88106 h 473869"/>
                      <a:gd name="connsiteX12" fmla="*/ 419100 w 571500"/>
                      <a:gd name="connsiteY12" fmla="*/ 66675 h 473869"/>
                      <a:gd name="connsiteX13" fmla="*/ 435769 w 571500"/>
                      <a:gd name="connsiteY13" fmla="*/ 54769 h 473869"/>
                      <a:gd name="connsiteX14" fmla="*/ 442913 w 571500"/>
                      <a:gd name="connsiteY14" fmla="*/ 52388 h 473869"/>
                      <a:gd name="connsiteX15" fmla="*/ 452438 w 571500"/>
                      <a:gd name="connsiteY15" fmla="*/ 42863 h 473869"/>
                      <a:gd name="connsiteX16" fmla="*/ 519113 w 571500"/>
                      <a:gd name="connsiteY16" fmla="*/ 40481 h 473869"/>
                      <a:gd name="connsiteX17" fmla="*/ 554832 w 571500"/>
                      <a:gd name="connsiteY17" fmla="*/ 16669 h 473869"/>
                      <a:gd name="connsiteX18" fmla="*/ 571500 w 571500"/>
                      <a:gd name="connsiteY18" fmla="*/ 0 h 473869"/>
                      <a:gd name="connsiteX19" fmla="*/ 571500 w 571500"/>
                      <a:gd name="connsiteY19" fmla="*/ 0 h 473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1500" h="473869">
                        <a:moveTo>
                          <a:pt x="0" y="473869"/>
                        </a:moveTo>
                        <a:lnTo>
                          <a:pt x="121444" y="376238"/>
                        </a:lnTo>
                        <a:lnTo>
                          <a:pt x="219075" y="326231"/>
                        </a:lnTo>
                        <a:lnTo>
                          <a:pt x="245269" y="290513"/>
                        </a:lnTo>
                        <a:lnTo>
                          <a:pt x="269082" y="278606"/>
                        </a:lnTo>
                        <a:lnTo>
                          <a:pt x="292894" y="261938"/>
                        </a:lnTo>
                        <a:lnTo>
                          <a:pt x="328613" y="211931"/>
                        </a:lnTo>
                        <a:lnTo>
                          <a:pt x="357188" y="171450"/>
                        </a:lnTo>
                        <a:cubicBezTo>
                          <a:pt x="375684" y="158239"/>
                          <a:pt x="369029" y="164373"/>
                          <a:pt x="378619" y="154781"/>
                        </a:cubicBezTo>
                        <a:lnTo>
                          <a:pt x="395288" y="126206"/>
                        </a:lnTo>
                        <a:lnTo>
                          <a:pt x="400050" y="104775"/>
                        </a:lnTo>
                        <a:lnTo>
                          <a:pt x="402432" y="88106"/>
                        </a:lnTo>
                        <a:lnTo>
                          <a:pt x="419100" y="66675"/>
                        </a:lnTo>
                        <a:cubicBezTo>
                          <a:pt x="424656" y="62706"/>
                          <a:pt x="429914" y="58282"/>
                          <a:pt x="435769" y="54769"/>
                        </a:cubicBezTo>
                        <a:cubicBezTo>
                          <a:pt x="437921" y="53478"/>
                          <a:pt x="442913" y="52388"/>
                          <a:pt x="442913" y="52388"/>
                        </a:cubicBezTo>
                        <a:lnTo>
                          <a:pt x="452438" y="42863"/>
                        </a:lnTo>
                        <a:lnTo>
                          <a:pt x="519113" y="40481"/>
                        </a:lnTo>
                        <a:lnTo>
                          <a:pt x="554832" y="16669"/>
                        </a:lnTo>
                        <a:lnTo>
                          <a:pt x="571500" y="0"/>
                        </a:lnTo>
                        <a:lnTo>
                          <a:pt x="571500" y="0"/>
                        </a:lnTo>
                      </a:path>
                    </a:pathLst>
                  </a:custGeom>
                  <a:grpFill/>
                  <a:ln w="158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10" name="TextBox 20"/>
            <p:cNvSpPr txBox="1"/>
            <p:nvPr/>
          </p:nvSpPr>
          <p:spPr>
            <a:xfrm>
              <a:off x="5030508" y="1892818"/>
              <a:ext cx="71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B6S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3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to the Literature</a:t>
            </a:r>
            <a:endParaRPr lang="en-US" sz="3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828800"/>
            <a:ext cx="5484813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5485655"/>
            <a:ext cx="4800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Concrete Strength [</a:t>
            </a:r>
            <a:r>
              <a:rPr lang="en-US" sz="1600" dirty="0" err="1" smtClean="0"/>
              <a:t>ksi</a:t>
            </a:r>
            <a:r>
              <a:rPr lang="en-US" sz="1600" dirty="0" smtClean="0"/>
              <a:t>]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 dirty="0" smtClean="0"/>
                  <a:t> calculated using AASHTO LRFD General Procedure (2010)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467" t="-117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2429774" y="4055852"/>
            <a:ext cx="5120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91400" y="3307427"/>
            <a:ext cx="0" cy="7484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74214" y="3367075"/>
            <a:ext cx="1364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conservative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74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828800"/>
            <a:ext cx="5484813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to the Literature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485655"/>
            <a:ext cx="4800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Concrete Strength [</a:t>
            </a:r>
            <a:r>
              <a:rPr lang="en-US" sz="1600" dirty="0" err="1" smtClean="0"/>
              <a:t>ksi</a:t>
            </a:r>
            <a:r>
              <a:rPr lang="en-US" sz="1600" dirty="0" smtClean="0"/>
              <a:t>]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" y="3307427"/>
                <a:ext cx="769620" cy="5025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 dirty="0" smtClean="0"/>
                  <a:t> calculated using AASHTO LRFD General Procedure (2010)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6" y="5959418"/>
                <a:ext cx="2607622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467" t="-117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2429774" y="4055852"/>
            <a:ext cx="5120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91400" y="3307427"/>
            <a:ext cx="0" cy="7484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74214" y="3367075"/>
            <a:ext cx="1364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conservative</a:t>
            </a:r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6332220" y="3444240"/>
            <a:ext cx="5029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8288" tIns="0" rIns="18288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B5N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1540" y="2697480"/>
            <a:ext cx="54864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8288" tIns="0" rIns="18288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B6S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2786241"/>
            <a:ext cx="5029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8288" tIns="0" rIns="18288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B7N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234940" y="2857500"/>
            <a:ext cx="350520" cy="815340"/>
          </a:xfrm>
          <a:custGeom>
            <a:avLst/>
            <a:gdLst>
              <a:gd name="connsiteX0" fmla="*/ 0 w 350520"/>
              <a:gd name="connsiteY0" fmla="*/ 0 h 815340"/>
              <a:gd name="connsiteX1" fmla="*/ 198120 w 350520"/>
              <a:gd name="connsiteY1" fmla="*/ 236220 h 815340"/>
              <a:gd name="connsiteX2" fmla="*/ 350520 w 350520"/>
              <a:gd name="connsiteY2" fmla="*/ 815340 h 8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520" h="815340">
                <a:moveTo>
                  <a:pt x="0" y="0"/>
                </a:moveTo>
                <a:cubicBezTo>
                  <a:pt x="69850" y="50165"/>
                  <a:pt x="139700" y="100330"/>
                  <a:pt x="198120" y="236220"/>
                </a:cubicBezTo>
                <a:cubicBezTo>
                  <a:pt x="256540" y="372110"/>
                  <a:pt x="303530" y="593725"/>
                  <a:pt x="350520" y="815340"/>
                </a:cubicBezTo>
              </a:path>
            </a:pathLst>
          </a:cu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004560" y="3611880"/>
            <a:ext cx="266700" cy="251460"/>
          </a:xfrm>
          <a:custGeom>
            <a:avLst/>
            <a:gdLst>
              <a:gd name="connsiteX0" fmla="*/ 0 w 266700"/>
              <a:gd name="connsiteY0" fmla="*/ 251460 h 251460"/>
              <a:gd name="connsiteX1" fmla="*/ 83820 w 266700"/>
              <a:gd name="connsiteY1" fmla="*/ 129540 h 251460"/>
              <a:gd name="connsiteX2" fmla="*/ 266700 w 266700"/>
              <a:gd name="connsiteY2" fmla="*/ 0 h 25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251460">
                <a:moveTo>
                  <a:pt x="0" y="251460"/>
                </a:moveTo>
                <a:cubicBezTo>
                  <a:pt x="19685" y="211455"/>
                  <a:pt x="39370" y="171450"/>
                  <a:pt x="83820" y="129540"/>
                </a:cubicBezTo>
                <a:cubicBezTo>
                  <a:pt x="128270" y="87630"/>
                  <a:pt x="197485" y="43815"/>
                  <a:pt x="266700" y="0"/>
                </a:cubicBezTo>
              </a:path>
            </a:pathLst>
          </a:custGeom>
          <a:ln w="12700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875020" y="3093720"/>
            <a:ext cx="411480" cy="289560"/>
          </a:xfrm>
          <a:custGeom>
            <a:avLst/>
            <a:gdLst>
              <a:gd name="connsiteX0" fmla="*/ 0 w 411480"/>
              <a:gd name="connsiteY0" fmla="*/ 289560 h 289560"/>
              <a:gd name="connsiteX1" fmla="*/ 251460 w 411480"/>
              <a:gd name="connsiteY1" fmla="*/ 198120 h 289560"/>
              <a:gd name="connsiteX2" fmla="*/ 411480 w 411480"/>
              <a:gd name="connsiteY2" fmla="*/ 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289560">
                <a:moveTo>
                  <a:pt x="0" y="289560"/>
                </a:moveTo>
                <a:cubicBezTo>
                  <a:pt x="91440" y="267970"/>
                  <a:pt x="182880" y="246380"/>
                  <a:pt x="251460" y="198120"/>
                </a:cubicBezTo>
                <a:cubicBezTo>
                  <a:pt x="320040" y="149860"/>
                  <a:pt x="365760" y="74930"/>
                  <a:pt x="411480" y="0"/>
                </a:cubicBezTo>
              </a:path>
            </a:pathLst>
          </a:custGeom>
          <a:ln w="12700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Bridging the Gap</a:t>
            </a:r>
            <a:br>
              <a:rPr lang="en-US" dirty="0" smtClean="0"/>
            </a:br>
            <a:r>
              <a:rPr lang="en-US" sz="2400" dirty="0" smtClean="0"/>
              <a:t>[ or, Filling Holes in the Literature 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59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3749040" y="1645918"/>
            <a:ext cx="3291840" cy="1737360"/>
            <a:chOff x="3574844" y="1645918"/>
            <a:chExt cx="3291840" cy="1737360"/>
          </a:xfrm>
        </p:grpSpPr>
        <p:grpSp>
          <p:nvGrpSpPr>
            <p:cNvPr id="10" name="Group 9"/>
            <p:cNvGrpSpPr/>
            <p:nvPr/>
          </p:nvGrpSpPr>
          <p:grpSpPr>
            <a:xfrm>
              <a:off x="3736177" y="1792224"/>
              <a:ext cx="2969175" cy="1448675"/>
              <a:chOff x="4818063" y="1827213"/>
              <a:chExt cx="4265613" cy="2081213"/>
            </a:xfrm>
          </p:grpSpPr>
          <p:sp>
            <p:nvSpPr>
              <p:cNvPr id="14" name="Freeform 16"/>
              <p:cNvSpPr>
                <a:spLocks/>
              </p:cNvSpPr>
              <p:nvPr/>
            </p:nvSpPr>
            <p:spPr bwMode="auto">
              <a:xfrm>
                <a:off x="4818063" y="1827213"/>
                <a:ext cx="4265613" cy="2081213"/>
              </a:xfrm>
              <a:custGeom>
                <a:avLst/>
                <a:gdLst>
                  <a:gd name="T0" fmla="*/ 0 w 2687"/>
                  <a:gd name="T1" fmla="*/ 658 h 1311"/>
                  <a:gd name="T2" fmla="*/ 3 w 2687"/>
                  <a:gd name="T3" fmla="*/ 712 h 1311"/>
                  <a:gd name="T4" fmla="*/ 61 w 2687"/>
                  <a:gd name="T5" fmla="*/ 736 h 1311"/>
                  <a:gd name="T6" fmla="*/ 144 w 2687"/>
                  <a:gd name="T7" fmla="*/ 1183 h 1311"/>
                  <a:gd name="T8" fmla="*/ 153 w 2687"/>
                  <a:gd name="T9" fmla="*/ 1194 h 1311"/>
                  <a:gd name="T10" fmla="*/ 539 w 2687"/>
                  <a:gd name="T11" fmla="*/ 1311 h 1311"/>
                  <a:gd name="T12" fmla="*/ 2511 w 2687"/>
                  <a:gd name="T13" fmla="*/ 547 h 1311"/>
                  <a:gd name="T14" fmla="*/ 2520 w 2687"/>
                  <a:gd name="T15" fmla="*/ 542 h 1311"/>
                  <a:gd name="T16" fmla="*/ 2613 w 2687"/>
                  <a:gd name="T17" fmla="*/ 214 h 1311"/>
                  <a:gd name="T18" fmla="*/ 2682 w 2687"/>
                  <a:gd name="T19" fmla="*/ 190 h 1311"/>
                  <a:gd name="T20" fmla="*/ 2687 w 2687"/>
                  <a:gd name="T21" fmla="*/ 142 h 1311"/>
                  <a:gd name="T22" fmla="*/ 2012 w 2687"/>
                  <a:gd name="T23" fmla="*/ 0 h 1311"/>
                  <a:gd name="T24" fmla="*/ 0 w 2687"/>
                  <a:gd name="T25" fmla="*/ 658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7" h="1311">
                    <a:moveTo>
                      <a:pt x="0" y="658"/>
                    </a:moveTo>
                    <a:lnTo>
                      <a:pt x="3" y="712"/>
                    </a:lnTo>
                    <a:lnTo>
                      <a:pt x="61" y="736"/>
                    </a:lnTo>
                    <a:lnTo>
                      <a:pt x="144" y="1183"/>
                    </a:lnTo>
                    <a:lnTo>
                      <a:pt x="153" y="1194"/>
                    </a:lnTo>
                    <a:lnTo>
                      <a:pt x="539" y="1311"/>
                    </a:lnTo>
                    <a:lnTo>
                      <a:pt x="2511" y="547"/>
                    </a:lnTo>
                    <a:lnTo>
                      <a:pt x="2520" y="542"/>
                    </a:lnTo>
                    <a:lnTo>
                      <a:pt x="2613" y="214"/>
                    </a:lnTo>
                    <a:lnTo>
                      <a:pt x="2682" y="190"/>
                    </a:lnTo>
                    <a:lnTo>
                      <a:pt x="2687" y="142"/>
                    </a:lnTo>
                    <a:lnTo>
                      <a:pt x="2012" y="0"/>
                    </a:lnTo>
                    <a:lnTo>
                      <a:pt x="0" y="6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8"/>
              <p:cNvSpPr>
                <a:spLocks/>
              </p:cNvSpPr>
              <p:nvPr/>
            </p:nvSpPr>
            <p:spPr bwMode="auto">
              <a:xfrm>
                <a:off x="5180013" y="1908176"/>
                <a:ext cx="3586163" cy="1152525"/>
              </a:xfrm>
              <a:custGeom>
                <a:avLst/>
                <a:gdLst>
                  <a:gd name="T0" fmla="*/ 0 w 2259"/>
                  <a:gd name="T1" fmla="*/ 599 h 726"/>
                  <a:gd name="T2" fmla="*/ 1805 w 2259"/>
                  <a:gd name="T3" fmla="*/ 0 h 726"/>
                  <a:gd name="T4" fmla="*/ 2259 w 2259"/>
                  <a:gd name="T5" fmla="*/ 97 h 726"/>
                  <a:gd name="T6" fmla="*/ 473 w 2259"/>
                  <a:gd name="T7" fmla="*/ 726 h 726"/>
                  <a:gd name="T8" fmla="*/ 0 w 2259"/>
                  <a:gd name="T9" fmla="*/ 599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9" h="726">
                    <a:moveTo>
                      <a:pt x="0" y="599"/>
                    </a:moveTo>
                    <a:lnTo>
                      <a:pt x="1805" y="0"/>
                    </a:lnTo>
                    <a:lnTo>
                      <a:pt x="2259" y="97"/>
                    </a:lnTo>
                    <a:lnTo>
                      <a:pt x="473" y="726"/>
                    </a:lnTo>
                    <a:lnTo>
                      <a:pt x="0" y="59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 flipV="1">
                <a:off x="5708650" y="2189163"/>
                <a:ext cx="2346325" cy="812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"/>
              <p:cNvSpPr>
                <a:spLocks/>
              </p:cNvSpPr>
              <p:nvPr/>
            </p:nvSpPr>
            <p:spPr bwMode="auto">
              <a:xfrm>
                <a:off x="8045450" y="1908176"/>
                <a:ext cx="28575" cy="398463"/>
              </a:xfrm>
              <a:custGeom>
                <a:avLst/>
                <a:gdLst>
                  <a:gd name="T0" fmla="*/ 0 w 18"/>
                  <a:gd name="T1" fmla="*/ 0 h 251"/>
                  <a:gd name="T2" fmla="*/ 6 w 18"/>
                  <a:gd name="T3" fmla="*/ 177 h 251"/>
                  <a:gd name="T4" fmla="*/ 18 w 18"/>
                  <a:gd name="T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51">
                    <a:moveTo>
                      <a:pt x="0" y="0"/>
                    </a:moveTo>
                    <a:lnTo>
                      <a:pt x="6" y="177"/>
                    </a:lnTo>
                    <a:lnTo>
                      <a:pt x="18" y="25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 flipH="1">
                <a:off x="5934075" y="2128838"/>
                <a:ext cx="3141663" cy="11366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 flipH="1">
                <a:off x="5688013" y="2687638"/>
                <a:ext cx="3130550" cy="1209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/>
              </p:cNvSpPr>
              <p:nvPr/>
            </p:nvSpPr>
            <p:spPr bwMode="auto">
              <a:xfrm>
                <a:off x="4818063" y="2052638"/>
                <a:ext cx="4265613" cy="1125538"/>
              </a:xfrm>
              <a:custGeom>
                <a:avLst/>
                <a:gdLst>
                  <a:gd name="T0" fmla="*/ 0 w 2687"/>
                  <a:gd name="T1" fmla="*/ 516 h 709"/>
                  <a:gd name="T2" fmla="*/ 706 w 2687"/>
                  <a:gd name="T3" fmla="*/ 709 h 709"/>
                  <a:gd name="T4" fmla="*/ 2687 w 2687"/>
                  <a:gd name="T5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87" h="709">
                    <a:moveTo>
                      <a:pt x="0" y="516"/>
                    </a:moveTo>
                    <a:lnTo>
                      <a:pt x="706" y="709"/>
                    </a:lnTo>
                    <a:lnTo>
                      <a:pt x="268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5673725" y="3178176"/>
                <a:ext cx="265113" cy="730250"/>
              </a:xfrm>
              <a:custGeom>
                <a:avLst/>
                <a:gdLst>
                  <a:gd name="T0" fmla="*/ 0 w 167"/>
                  <a:gd name="T1" fmla="*/ 460 h 460"/>
                  <a:gd name="T2" fmla="*/ 9 w 167"/>
                  <a:gd name="T3" fmla="*/ 453 h 460"/>
                  <a:gd name="T4" fmla="*/ 101 w 167"/>
                  <a:gd name="T5" fmla="*/ 46 h 460"/>
                  <a:gd name="T6" fmla="*/ 164 w 167"/>
                  <a:gd name="T7" fmla="*/ 55 h 460"/>
                  <a:gd name="T8" fmla="*/ 167 w 167"/>
                  <a:gd name="T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60">
                    <a:moveTo>
                      <a:pt x="0" y="460"/>
                    </a:moveTo>
                    <a:lnTo>
                      <a:pt x="9" y="453"/>
                    </a:lnTo>
                    <a:lnTo>
                      <a:pt x="101" y="46"/>
                    </a:lnTo>
                    <a:lnTo>
                      <a:pt x="164" y="55"/>
                    </a:lnTo>
                    <a:lnTo>
                      <a:pt x="16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574844" y="1645918"/>
              <a:ext cx="3291840" cy="17373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5" idx="3"/>
            <a:endCxn id="62" idx="1"/>
          </p:cNvCxnSpPr>
          <p:nvPr/>
        </p:nvCxnSpPr>
        <p:spPr>
          <a:xfrm flipV="1">
            <a:off x="3200400" y="2514598"/>
            <a:ext cx="548640" cy="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394960" y="3383278"/>
            <a:ext cx="0" cy="12801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5623560" y="3749040"/>
            <a:ext cx="3383280" cy="1828800"/>
            <a:chOff x="5623560" y="3749040"/>
            <a:chExt cx="3383280" cy="1828800"/>
          </a:xfrm>
        </p:grpSpPr>
        <p:grpSp>
          <p:nvGrpSpPr>
            <p:cNvPr id="99" name="Group 98"/>
            <p:cNvGrpSpPr/>
            <p:nvPr/>
          </p:nvGrpSpPr>
          <p:grpSpPr>
            <a:xfrm flipH="1">
              <a:off x="5889731" y="4053472"/>
              <a:ext cx="2850938" cy="1219936"/>
              <a:chOff x="259800" y="2364250"/>
              <a:chExt cx="2850938" cy="1219936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259800" y="2364250"/>
                <a:ext cx="2850938" cy="1219936"/>
                <a:chOff x="-315913" y="2701926"/>
                <a:chExt cx="4095750" cy="1752600"/>
              </a:xfrm>
            </p:grpSpPr>
            <p:sp>
              <p:nvSpPr>
                <p:cNvPr id="104" name="Freeform 25"/>
                <p:cNvSpPr>
                  <a:spLocks/>
                </p:cNvSpPr>
                <p:nvPr/>
              </p:nvSpPr>
              <p:spPr bwMode="auto">
                <a:xfrm>
                  <a:off x="-315913" y="2701926"/>
                  <a:ext cx="4095750" cy="1752600"/>
                </a:xfrm>
                <a:custGeom>
                  <a:avLst/>
                  <a:gdLst>
                    <a:gd name="T0" fmla="*/ 0 w 2580"/>
                    <a:gd name="T1" fmla="*/ 487 h 1104"/>
                    <a:gd name="T2" fmla="*/ 4 w 2580"/>
                    <a:gd name="T3" fmla="*/ 557 h 1104"/>
                    <a:gd name="T4" fmla="*/ 8 w 2580"/>
                    <a:gd name="T5" fmla="*/ 604 h 1104"/>
                    <a:gd name="T6" fmla="*/ 51 w 2580"/>
                    <a:gd name="T7" fmla="*/ 623 h 1104"/>
                    <a:gd name="T8" fmla="*/ 130 w 2580"/>
                    <a:gd name="T9" fmla="*/ 1008 h 1104"/>
                    <a:gd name="T10" fmla="*/ 136 w 2580"/>
                    <a:gd name="T11" fmla="*/ 1018 h 1104"/>
                    <a:gd name="T12" fmla="*/ 420 w 2580"/>
                    <a:gd name="T13" fmla="*/ 1104 h 1104"/>
                    <a:gd name="T14" fmla="*/ 2462 w 2580"/>
                    <a:gd name="T15" fmla="*/ 533 h 1104"/>
                    <a:gd name="T16" fmla="*/ 2469 w 2580"/>
                    <a:gd name="T17" fmla="*/ 527 h 1104"/>
                    <a:gd name="T18" fmla="*/ 2529 w 2580"/>
                    <a:gd name="T19" fmla="*/ 225 h 1104"/>
                    <a:gd name="T20" fmla="*/ 2578 w 2580"/>
                    <a:gd name="T21" fmla="*/ 213 h 1104"/>
                    <a:gd name="T22" fmla="*/ 2580 w 2580"/>
                    <a:gd name="T23" fmla="*/ 170 h 1104"/>
                    <a:gd name="T24" fmla="*/ 2580 w 2580"/>
                    <a:gd name="T25" fmla="*/ 107 h 1104"/>
                    <a:gd name="T26" fmla="*/ 2064 w 2580"/>
                    <a:gd name="T27" fmla="*/ 0 h 1104"/>
                    <a:gd name="T28" fmla="*/ 0 w 2580"/>
                    <a:gd name="T29" fmla="*/ 487 h 1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80" h="1104">
                      <a:moveTo>
                        <a:pt x="0" y="487"/>
                      </a:moveTo>
                      <a:lnTo>
                        <a:pt x="4" y="557"/>
                      </a:lnTo>
                      <a:lnTo>
                        <a:pt x="8" y="604"/>
                      </a:lnTo>
                      <a:lnTo>
                        <a:pt x="51" y="623"/>
                      </a:lnTo>
                      <a:lnTo>
                        <a:pt x="130" y="1008"/>
                      </a:lnTo>
                      <a:lnTo>
                        <a:pt x="136" y="1018"/>
                      </a:lnTo>
                      <a:lnTo>
                        <a:pt x="420" y="1104"/>
                      </a:lnTo>
                      <a:lnTo>
                        <a:pt x="2462" y="533"/>
                      </a:lnTo>
                      <a:lnTo>
                        <a:pt x="2469" y="527"/>
                      </a:lnTo>
                      <a:lnTo>
                        <a:pt x="2529" y="225"/>
                      </a:lnTo>
                      <a:lnTo>
                        <a:pt x="2578" y="213"/>
                      </a:lnTo>
                      <a:lnTo>
                        <a:pt x="2580" y="170"/>
                      </a:lnTo>
                      <a:lnTo>
                        <a:pt x="2580" y="107"/>
                      </a:lnTo>
                      <a:lnTo>
                        <a:pt x="2064" y="0"/>
                      </a:lnTo>
                      <a:lnTo>
                        <a:pt x="0" y="48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6"/>
                <p:cNvSpPr>
                  <a:spLocks/>
                </p:cNvSpPr>
                <p:nvPr/>
              </p:nvSpPr>
              <p:spPr bwMode="auto">
                <a:xfrm>
                  <a:off x="-309563" y="2971801"/>
                  <a:ext cx="4089400" cy="839788"/>
                </a:xfrm>
                <a:custGeom>
                  <a:avLst/>
                  <a:gdLst>
                    <a:gd name="T0" fmla="*/ 0 w 2576"/>
                    <a:gd name="T1" fmla="*/ 387 h 529"/>
                    <a:gd name="T2" fmla="*/ 517 w 2576"/>
                    <a:gd name="T3" fmla="*/ 529 h 529"/>
                    <a:gd name="T4" fmla="*/ 2576 w 2576"/>
                    <a:gd name="T5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76" h="529">
                      <a:moveTo>
                        <a:pt x="0" y="387"/>
                      </a:moveTo>
                      <a:lnTo>
                        <a:pt x="517" y="529"/>
                      </a:lnTo>
                      <a:lnTo>
                        <a:pt x="2576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Freeform 7"/>
                <p:cNvSpPr>
                  <a:spLocks/>
                </p:cNvSpPr>
                <p:nvPr/>
              </p:nvSpPr>
              <p:spPr bwMode="auto">
                <a:xfrm>
                  <a:off x="-315913" y="2871788"/>
                  <a:ext cx="4095750" cy="823913"/>
                </a:xfrm>
                <a:custGeom>
                  <a:avLst/>
                  <a:gdLst>
                    <a:gd name="T0" fmla="*/ 0 w 2580"/>
                    <a:gd name="T1" fmla="*/ 380 h 519"/>
                    <a:gd name="T2" fmla="*/ 519 w 2580"/>
                    <a:gd name="T3" fmla="*/ 519 h 519"/>
                    <a:gd name="T4" fmla="*/ 2580 w 2580"/>
                    <a:gd name="T5" fmla="*/ 0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80" h="519">
                      <a:moveTo>
                        <a:pt x="0" y="380"/>
                      </a:moveTo>
                      <a:lnTo>
                        <a:pt x="519" y="519"/>
                      </a:lnTo>
                      <a:lnTo>
                        <a:pt x="258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Line 8"/>
                <p:cNvSpPr>
                  <a:spLocks noChangeShapeType="1"/>
                </p:cNvSpPr>
                <p:nvPr/>
              </p:nvSpPr>
              <p:spPr bwMode="auto">
                <a:xfrm>
                  <a:off x="276225" y="4430713"/>
                  <a:ext cx="0" cy="17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Freeform 9"/>
                <p:cNvSpPr>
                  <a:spLocks/>
                </p:cNvSpPr>
                <p:nvPr/>
              </p:nvSpPr>
              <p:spPr bwMode="auto">
                <a:xfrm>
                  <a:off x="4762" y="4349751"/>
                  <a:ext cx="300038" cy="98425"/>
                </a:xfrm>
                <a:custGeom>
                  <a:avLst/>
                  <a:gdLst>
                    <a:gd name="T0" fmla="*/ 0 w 189"/>
                    <a:gd name="T1" fmla="*/ 0 h 62"/>
                    <a:gd name="T2" fmla="*/ 0 w 189"/>
                    <a:gd name="T3" fmla="*/ 10 h 62"/>
                    <a:gd name="T4" fmla="*/ 171 w 189"/>
                    <a:gd name="T5" fmla="*/ 62 h 62"/>
                    <a:gd name="T6" fmla="*/ 189 w 189"/>
                    <a:gd name="T7" fmla="*/ 57 h 62"/>
                    <a:gd name="T8" fmla="*/ 0 w 189"/>
                    <a:gd name="T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9" h="62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171" y="62"/>
                      </a:lnTo>
                      <a:lnTo>
                        <a:pt x="189" y="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Line 10"/>
                <p:cNvSpPr>
                  <a:spLocks noChangeShapeType="1"/>
                </p:cNvSpPr>
                <p:nvPr/>
              </p:nvSpPr>
              <p:spPr bwMode="auto">
                <a:xfrm>
                  <a:off x="1354137" y="3135313"/>
                  <a:ext cx="0" cy="492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Line 11"/>
                <p:cNvSpPr>
                  <a:spLocks noChangeShapeType="1"/>
                </p:cNvSpPr>
                <p:nvPr/>
              </p:nvSpPr>
              <p:spPr bwMode="auto">
                <a:xfrm>
                  <a:off x="1960562" y="327977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12"/>
                <p:cNvSpPr>
                  <a:spLocks/>
                </p:cNvSpPr>
                <p:nvPr/>
              </p:nvSpPr>
              <p:spPr bwMode="auto">
                <a:xfrm>
                  <a:off x="1731962" y="3171826"/>
                  <a:ext cx="449263" cy="158750"/>
                </a:xfrm>
                <a:custGeom>
                  <a:avLst/>
                  <a:gdLst>
                    <a:gd name="T0" fmla="*/ 0 w 283"/>
                    <a:gd name="T1" fmla="*/ 34 h 100"/>
                    <a:gd name="T2" fmla="*/ 0 w 283"/>
                    <a:gd name="T3" fmla="*/ 65 h 100"/>
                    <a:gd name="T4" fmla="*/ 144 w 283"/>
                    <a:gd name="T5" fmla="*/ 100 h 100"/>
                    <a:gd name="T6" fmla="*/ 283 w 283"/>
                    <a:gd name="T7" fmla="*/ 64 h 100"/>
                    <a:gd name="T8" fmla="*/ 283 w 283"/>
                    <a:gd name="T9" fmla="*/ 33 h 100"/>
                    <a:gd name="T10" fmla="*/ 139 w 283"/>
                    <a:gd name="T11" fmla="*/ 0 h 100"/>
                    <a:gd name="T12" fmla="*/ 0 w 283"/>
                    <a:gd name="T13" fmla="*/ 3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3" h="100">
                      <a:moveTo>
                        <a:pt x="0" y="34"/>
                      </a:moveTo>
                      <a:lnTo>
                        <a:pt x="0" y="65"/>
                      </a:lnTo>
                      <a:lnTo>
                        <a:pt x="144" y="100"/>
                      </a:lnTo>
                      <a:lnTo>
                        <a:pt x="283" y="64"/>
                      </a:lnTo>
                      <a:lnTo>
                        <a:pt x="283" y="33"/>
                      </a:lnTo>
                      <a:lnTo>
                        <a:pt x="139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3"/>
                <p:cNvSpPr>
                  <a:spLocks/>
                </p:cNvSpPr>
                <p:nvPr/>
              </p:nvSpPr>
              <p:spPr bwMode="auto">
                <a:xfrm>
                  <a:off x="1135062" y="3032126"/>
                  <a:ext cx="439738" cy="152400"/>
                </a:xfrm>
                <a:custGeom>
                  <a:avLst/>
                  <a:gdLst>
                    <a:gd name="T0" fmla="*/ 0 w 277"/>
                    <a:gd name="T1" fmla="*/ 33 h 96"/>
                    <a:gd name="T2" fmla="*/ 1 w 277"/>
                    <a:gd name="T3" fmla="*/ 63 h 96"/>
                    <a:gd name="T4" fmla="*/ 138 w 277"/>
                    <a:gd name="T5" fmla="*/ 96 h 96"/>
                    <a:gd name="T6" fmla="*/ 277 w 277"/>
                    <a:gd name="T7" fmla="*/ 63 h 96"/>
                    <a:gd name="T8" fmla="*/ 277 w 277"/>
                    <a:gd name="T9" fmla="*/ 32 h 96"/>
                    <a:gd name="T10" fmla="*/ 139 w 277"/>
                    <a:gd name="T11" fmla="*/ 0 h 96"/>
                    <a:gd name="T12" fmla="*/ 0 w 277"/>
                    <a:gd name="T13" fmla="*/ 3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7" h="96">
                      <a:moveTo>
                        <a:pt x="0" y="33"/>
                      </a:moveTo>
                      <a:lnTo>
                        <a:pt x="1" y="63"/>
                      </a:lnTo>
                      <a:lnTo>
                        <a:pt x="138" y="96"/>
                      </a:lnTo>
                      <a:lnTo>
                        <a:pt x="277" y="63"/>
                      </a:lnTo>
                      <a:lnTo>
                        <a:pt x="277" y="32"/>
                      </a:lnTo>
                      <a:lnTo>
                        <a:pt x="139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4"/>
                <p:cNvSpPr>
                  <a:spLocks/>
                </p:cNvSpPr>
                <p:nvPr/>
              </p:nvSpPr>
              <p:spPr bwMode="auto">
                <a:xfrm>
                  <a:off x="1135062" y="3082926"/>
                  <a:ext cx="439738" cy="52388"/>
                </a:xfrm>
                <a:custGeom>
                  <a:avLst/>
                  <a:gdLst>
                    <a:gd name="T0" fmla="*/ 0 w 277"/>
                    <a:gd name="T1" fmla="*/ 1 h 33"/>
                    <a:gd name="T2" fmla="*/ 138 w 277"/>
                    <a:gd name="T3" fmla="*/ 33 h 33"/>
                    <a:gd name="T4" fmla="*/ 277 w 277"/>
                    <a:gd name="T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7" h="33">
                      <a:moveTo>
                        <a:pt x="0" y="1"/>
                      </a:moveTo>
                      <a:lnTo>
                        <a:pt x="138" y="33"/>
                      </a:lnTo>
                      <a:lnTo>
                        <a:pt x="277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5"/>
                <p:cNvSpPr>
                  <a:spLocks/>
                </p:cNvSpPr>
                <p:nvPr/>
              </p:nvSpPr>
              <p:spPr bwMode="auto">
                <a:xfrm>
                  <a:off x="1731962" y="3224213"/>
                  <a:ext cx="449263" cy="55563"/>
                </a:xfrm>
                <a:custGeom>
                  <a:avLst/>
                  <a:gdLst>
                    <a:gd name="T0" fmla="*/ 0 w 283"/>
                    <a:gd name="T1" fmla="*/ 1 h 35"/>
                    <a:gd name="T2" fmla="*/ 144 w 283"/>
                    <a:gd name="T3" fmla="*/ 35 h 35"/>
                    <a:gd name="T4" fmla="*/ 283 w 283"/>
                    <a:gd name="T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3" h="35">
                      <a:moveTo>
                        <a:pt x="0" y="1"/>
                      </a:moveTo>
                      <a:lnTo>
                        <a:pt x="144" y="35"/>
                      </a:lnTo>
                      <a:lnTo>
                        <a:pt x="283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11175" y="3040063"/>
                  <a:ext cx="3265488" cy="846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61950" y="3538538"/>
                  <a:ext cx="3241675" cy="906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Freeform 28"/>
                <p:cNvSpPr>
                  <a:spLocks/>
                </p:cNvSpPr>
                <p:nvPr/>
              </p:nvSpPr>
              <p:spPr bwMode="auto">
                <a:xfrm>
                  <a:off x="350837" y="3695701"/>
                  <a:ext cx="160338" cy="758825"/>
                </a:xfrm>
                <a:custGeom>
                  <a:avLst/>
                  <a:gdLst>
                    <a:gd name="T0" fmla="*/ 0 w 101"/>
                    <a:gd name="T1" fmla="*/ 478 h 478"/>
                    <a:gd name="T2" fmla="*/ 7 w 101"/>
                    <a:gd name="T3" fmla="*/ 472 h 478"/>
                    <a:gd name="T4" fmla="*/ 56 w 101"/>
                    <a:gd name="T5" fmla="*/ 115 h 478"/>
                    <a:gd name="T6" fmla="*/ 101 w 101"/>
                    <a:gd name="T7" fmla="*/ 120 h 478"/>
                    <a:gd name="T8" fmla="*/ 101 w 101"/>
                    <a:gd name="T9" fmla="*/ 73 h 478"/>
                    <a:gd name="T10" fmla="*/ 99 w 101"/>
                    <a:gd name="T11" fmla="*/ 0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1" h="478">
                      <a:moveTo>
                        <a:pt x="0" y="478"/>
                      </a:moveTo>
                      <a:lnTo>
                        <a:pt x="7" y="472"/>
                      </a:lnTo>
                      <a:lnTo>
                        <a:pt x="56" y="115"/>
                      </a:lnTo>
                      <a:lnTo>
                        <a:pt x="101" y="120"/>
                      </a:lnTo>
                      <a:lnTo>
                        <a:pt x="101" y="73"/>
                      </a:lnTo>
                      <a:lnTo>
                        <a:pt x="99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02" name="Straight Arrow Connector 101"/>
              <p:cNvCxnSpPr/>
              <p:nvPr/>
            </p:nvCxnSpPr>
            <p:spPr>
              <a:xfrm>
                <a:off x="1421170" y="2400327"/>
                <a:ext cx="1105" cy="2298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1841629" y="2497956"/>
                <a:ext cx="1105" cy="2298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99"/>
            <p:cNvSpPr/>
            <p:nvPr/>
          </p:nvSpPr>
          <p:spPr>
            <a:xfrm>
              <a:off x="5623560" y="3749040"/>
              <a:ext cx="338328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8" name="Straight Arrow Connector 117"/>
          <p:cNvCxnSpPr/>
          <p:nvPr/>
        </p:nvCxnSpPr>
        <p:spPr>
          <a:xfrm flipH="1">
            <a:off x="5394960" y="4663440"/>
            <a:ext cx="228600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839634" y="3112135"/>
            <a:ext cx="2741766" cy="1059573"/>
            <a:chOff x="839634" y="3112135"/>
            <a:chExt cx="6525970" cy="631190"/>
          </a:xfrm>
        </p:grpSpPr>
        <p:sp>
          <p:nvSpPr>
            <p:cNvPr id="121" name="Freeform 120"/>
            <p:cNvSpPr/>
            <p:nvPr/>
          </p:nvSpPr>
          <p:spPr>
            <a:xfrm>
              <a:off x="4687197" y="3581400"/>
              <a:ext cx="2678407" cy="161925"/>
            </a:xfrm>
            <a:custGeom>
              <a:avLst/>
              <a:gdLst>
                <a:gd name="connsiteX0" fmla="*/ 3838575 w 3850880"/>
                <a:gd name="connsiteY0" fmla="*/ 154516 h 154516"/>
                <a:gd name="connsiteX1" fmla="*/ 3257550 w 3850880"/>
                <a:gd name="connsiteY1" fmla="*/ 21166 h 154516"/>
                <a:gd name="connsiteX2" fmla="*/ 0 w 3850880"/>
                <a:gd name="connsiteY2" fmla="*/ 2116 h 15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0880" h="154516">
                  <a:moveTo>
                    <a:pt x="3838575" y="154516"/>
                  </a:moveTo>
                  <a:cubicBezTo>
                    <a:pt x="3867943" y="100541"/>
                    <a:pt x="3897312" y="46566"/>
                    <a:pt x="3257550" y="21166"/>
                  </a:cubicBezTo>
                  <a:cubicBezTo>
                    <a:pt x="2617788" y="-4234"/>
                    <a:pt x="1308894" y="-1059"/>
                    <a:pt x="0" y="2116"/>
                  </a:cubicBez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flipH="1" flipV="1">
              <a:off x="839634" y="3112135"/>
              <a:ext cx="3850880" cy="479848"/>
            </a:xfrm>
            <a:custGeom>
              <a:avLst/>
              <a:gdLst>
                <a:gd name="connsiteX0" fmla="*/ 3838575 w 3850880"/>
                <a:gd name="connsiteY0" fmla="*/ 154516 h 154516"/>
                <a:gd name="connsiteX1" fmla="*/ 3257550 w 3850880"/>
                <a:gd name="connsiteY1" fmla="*/ 21166 h 154516"/>
                <a:gd name="connsiteX2" fmla="*/ 0 w 3850880"/>
                <a:gd name="connsiteY2" fmla="*/ 2116 h 15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0880" h="154516">
                  <a:moveTo>
                    <a:pt x="3838575" y="154516"/>
                  </a:moveTo>
                  <a:cubicBezTo>
                    <a:pt x="3867943" y="100541"/>
                    <a:pt x="3897312" y="46566"/>
                    <a:pt x="3257550" y="21166"/>
                  </a:cubicBezTo>
                  <a:cubicBezTo>
                    <a:pt x="2617788" y="-4234"/>
                    <a:pt x="1308894" y="-1059"/>
                    <a:pt x="0" y="2116"/>
                  </a:cubicBezTo>
                </a:path>
              </a:pathLst>
            </a:custGeom>
            <a:ln w="15875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21350" y="5638800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those specimens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934055" y="2331895"/>
            <a:ext cx="190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test specimens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1783080" y="4165599"/>
            <a:ext cx="338328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compare results to predictions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75200" y="5342467"/>
            <a:ext cx="1185333" cy="564289"/>
          </a:xfrm>
          <a:custGeom>
            <a:avLst/>
            <a:gdLst>
              <a:gd name="connsiteX0" fmla="*/ 1185333 w 1185333"/>
              <a:gd name="connsiteY0" fmla="*/ 237066 h 564289"/>
              <a:gd name="connsiteX1" fmla="*/ 406400 w 1185333"/>
              <a:gd name="connsiteY1" fmla="*/ 558800 h 564289"/>
              <a:gd name="connsiteX2" fmla="*/ 0 w 1185333"/>
              <a:gd name="connsiteY2" fmla="*/ 0 h 5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333" h="564289">
                <a:moveTo>
                  <a:pt x="1185333" y="237066"/>
                </a:moveTo>
                <a:cubicBezTo>
                  <a:pt x="894644" y="417688"/>
                  <a:pt x="603955" y="598311"/>
                  <a:pt x="406400" y="558800"/>
                </a:cubicBezTo>
                <a:cubicBezTo>
                  <a:pt x="208845" y="519289"/>
                  <a:pt x="104422" y="259644"/>
                  <a:pt x="0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2667000" y="4876800"/>
            <a:ext cx="249936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gather results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 flipV="1">
            <a:off x="3474720" y="4622799"/>
            <a:ext cx="0" cy="25501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7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Data in Literature</a:t>
            </a:r>
            <a:endParaRPr lang="en-US" dirty="0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Test Program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" y="2417094"/>
            <a:ext cx="4570413" cy="2764506"/>
            <a:chOff x="457200" y="2417094"/>
            <a:chExt cx="4570413" cy="2764506"/>
          </a:xfrm>
        </p:grpSpPr>
        <p:sp>
          <p:nvSpPr>
            <p:cNvPr id="15" name="Freeform 14"/>
            <p:cNvSpPr/>
            <p:nvPr/>
          </p:nvSpPr>
          <p:spPr>
            <a:xfrm>
              <a:off x="1642624" y="4413969"/>
              <a:ext cx="260597" cy="123060"/>
            </a:xfrm>
            <a:custGeom>
              <a:avLst/>
              <a:gdLst>
                <a:gd name="connsiteX0" fmla="*/ 0 w 228600"/>
                <a:gd name="connsiteY0" fmla="*/ 107950 h 107950"/>
                <a:gd name="connsiteX1" fmla="*/ 127000 w 228600"/>
                <a:gd name="connsiteY1" fmla="*/ 107950 h 107950"/>
                <a:gd name="connsiteX2" fmla="*/ 228600 w 228600"/>
                <a:gd name="connsiteY2" fmla="*/ 0 h 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107950">
                  <a:moveTo>
                    <a:pt x="0" y="107950"/>
                  </a:moveTo>
                  <a:lnTo>
                    <a:pt x="127000" y="107950"/>
                  </a:lnTo>
                  <a:lnTo>
                    <a:pt x="22860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809502" y="3138201"/>
              <a:ext cx="260597" cy="152015"/>
            </a:xfrm>
            <a:custGeom>
              <a:avLst/>
              <a:gdLst>
                <a:gd name="connsiteX0" fmla="*/ 0 w 228600"/>
                <a:gd name="connsiteY0" fmla="*/ 0 h 133350"/>
                <a:gd name="connsiteX1" fmla="*/ 127000 w 228600"/>
                <a:gd name="connsiteY1" fmla="*/ 0 h 133350"/>
                <a:gd name="connsiteX2" fmla="*/ 228600 w 228600"/>
                <a:gd name="connsiteY2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133350">
                  <a:moveTo>
                    <a:pt x="0" y="0"/>
                  </a:moveTo>
                  <a:lnTo>
                    <a:pt x="127000" y="0"/>
                  </a:lnTo>
                  <a:lnTo>
                    <a:pt x="228600" y="1333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663682" y="2596374"/>
              <a:ext cx="188209" cy="412613"/>
            </a:xfrm>
            <a:custGeom>
              <a:avLst/>
              <a:gdLst>
                <a:gd name="connsiteX0" fmla="*/ 165100 w 165100"/>
                <a:gd name="connsiteY0" fmla="*/ 0 h 361950"/>
                <a:gd name="connsiteX1" fmla="*/ 0 w 165100"/>
                <a:gd name="connsiteY1" fmla="*/ 120650 h 361950"/>
                <a:gd name="connsiteX2" fmla="*/ 0 w 165100"/>
                <a:gd name="connsiteY2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" h="361950">
                  <a:moveTo>
                    <a:pt x="165100" y="0"/>
                  </a:moveTo>
                  <a:lnTo>
                    <a:pt x="0" y="120650"/>
                  </a:lnTo>
                  <a:lnTo>
                    <a:pt x="0" y="36195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715511" y="4028576"/>
              <a:ext cx="318508" cy="115821"/>
            </a:xfrm>
            <a:custGeom>
              <a:avLst/>
              <a:gdLst>
                <a:gd name="connsiteX0" fmla="*/ 279400 w 279400"/>
                <a:gd name="connsiteY0" fmla="*/ 101600 h 101600"/>
                <a:gd name="connsiteX1" fmla="*/ 228600 w 279400"/>
                <a:gd name="connsiteY1" fmla="*/ 0 h 101600"/>
                <a:gd name="connsiteX2" fmla="*/ 0 w 279400"/>
                <a:gd name="connsiteY2" fmla="*/ 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101600">
                  <a:moveTo>
                    <a:pt x="279400" y="101600"/>
                  </a:moveTo>
                  <a:lnTo>
                    <a:pt x="228600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36536" y="2417094"/>
              <a:ext cx="1268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Box-Beam</a:t>
              </a:r>
              <a:br>
                <a:rPr lang="en-US" sz="1600" dirty="0" smtClean="0"/>
              </a:br>
              <a:r>
                <a:rPr lang="en-US" sz="1200" dirty="0" smtClean="0"/>
                <a:t>23 (2%)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7174" y="4341883"/>
              <a:ext cx="1094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T-Beam</a:t>
              </a:r>
              <a:br>
                <a:rPr lang="en-US" sz="1600" dirty="0" smtClean="0"/>
              </a:br>
              <a:r>
                <a:rPr lang="en-US" sz="1200" dirty="0" smtClean="0"/>
                <a:t>139 (12%)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5418" y="2941669"/>
              <a:ext cx="1246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Rectangular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200" dirty="0" smtClean="0"/>
                <a:t>299 (26%)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92104" y="4122612"/>
              <a:ext cx="1043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I-Beam</a:t>
              </a:r>
              <a:br>
                <a:rPr lang="en-US" sz="1600" dirty="0" smtClean="0"/>
              </a:br>
              <a:r>
                <a:rPr lang="en-US" sz="1200" dirty="0" smtClean="0"/>
                <a:t>677 (59%)</a:t>
              </a:r>
              <a:endParaRPr lang="en-US" sz="12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805113"/>
              <a:ext cx="4570413" cy="237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Freeform 24"/>
          <p:cNvSpPr/>
          <p:nvPr/>
        </p:nvSpPr>
        <p:spPr>
          <a:xfrm>
            <a:off x="6674288" y="2575677"/>
            <a:ext cx="188209" cy="412613"/>
          </a:xfrm>
          <a:custGeom>
            <a:avLst/>
            <a:gdLst>
              <a:gd name="connsiteX0" fmla="*/ 165100 w 165100"/>
              <a:gd name="connsiteY0" fmla="*/ 0 h 361950"/>
              <a:gd name="connsiteX1" fmla="*/ 0 w 165100"/>
              <a:gd name="connsiteY1" fmla="*/ 120650 h 361950"/>
              <a:gd name="connsiteX2" fmla="*/ 0 w 165100"/>
              <a:gd name="connsiteY2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" h="361950">
                <a:moveTo>
                  <a:pt x="165100" y="0"/>
                </a:moveTo>
                <a:lnTo>
                  <a:pt x="0" y="120650"/>
                </a:lnTo>
                <a:lnTo>
                  <a:pt x="0" y="361950"/>
                </a:lnTo>
              </a:path>
            </a:pathLst>
          </a:cu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/>
          <p:cNvSpPr txBox="1"/>
          <p:nvPr/>
        </p:nvSpPr>
        <p:spPr>
          <a:xfrm>
            <a:off x="6747142" y="2396397"/>
            <a:ext cx="1268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U-Beam</a:t>
            </a:r>
            <a:br>
              <a:rPr lang="en-US" sz="1600" dirty="0" smtClean="0"/>
            </a:br>
            <a:r>
              <a:rPr lang="en-US" sz="1200" dirty="0" smtClean="0"/>
              <a:t>11 (1%)</a:t>
            </a:r>
            <a:endParaRPr lang="en-US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04160"/>
            <a:ext cx="456882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879" y="6035040"/>
            <a:ext cx="4552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 data from UTPCSDB Filtered Database, N = 1138 ]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8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in Literature</a:t>
            </a:r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Test Program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" y="6035040"/>
            <a:ext cx="467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 data from UTPCSDB Filtered Database, N = 1138 ]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121476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Specimen Depth [in.]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49104" y="5421868"/>
            <a:ext cx="460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of Testing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194560"/>
            <a:ext cx="5484813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49104" y="4654550"/>
            <a:ext cx="6052870" cy="389626"/>
            <a:chOff x="2549104" y="4648200"/>
            <a:chExt cx="6052870" cy="38962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549104" y="4648200"/>
              <a:ext cx="5299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7496493" y="4648200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611374" y="4668494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50%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49104" y="2693720"/>
            <a:ext cx="6052870" cy="389626"/>
            <a:chOff x="2549104" y="2700070"/>
            <a:chExt cx="6052870" cy="389626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549104" y="3089696"/>
              <a:ext cx="5299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496493" y="2708696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611374" y="270007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421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194560"/>
            <a:ext cx="54848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in Literature</a:t>
            </a:r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Test Program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3121476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Specimen Depth [in.]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49104" y="5421868"/>
            <a:ext cx="460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of Testing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90658" y="1743974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U-Beams: 62.75 in.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580108" y="1923691"/>
            <a:ext cx="319177" cy="957532"/>
          </a:xfrm>
          <a:custGeom>
            <a:avLst/>
            <a:gdLst>
              <a:gd name="connsiteX0" fmla="*/ 319177 w 319177"/>
              <a:gd name="connsiteY0" fmla="*/ 0 h 957532"/>
              <a:gd name="connsiteX1" fmla="*/ 69011 w 319177"/>
              <a:gd name="connsiteY1" fmla="*/ 198407 h 957532"/>
              <a:gd name="connsiteX2" fmla="*/ 0 w 319177"/>
              <a:gd name="connsiteY2" fmla="*/ 957532 h 95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177" h="957532">
                <a:moveTo>
                  <a:pt x="319177" y="0"/>
                </a:moveTo>
                <a:cubicBezTo>
                  <a:pt x="220692" y="19409"/>
                  <a:pt x="122207" y="38818"/>
                  <a:pt x="69011" y="198407"/>
                </a:cubicBezTo>
                <a:cubicBezTo>
                  <a:pt x="15815" y="357996"/>
                  <a:pt x="7907" y="657764"/>
                  <a:pt x="0" y="957532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2880" y="6035040"/>
            <a:ext cx="467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 data from UTPCSDB Filtered Database, N = 1138 ]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49104" y="4654550"/>
            <a:ext cx="6052870" cy="389626"/>
            <a:chOff x="2549104" y="4648200"/>
            <a:chExt cx="6052870" cy="38962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549104" y="4648200"/>
              <a:ext cx="5299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496493" y="4648200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11374" y="4668494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50%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49104" y="2693720"/>
            <a:ext cx="6052870" cy="389626"/>
            <a:chOff x="2549104" y="2700070"/>
            <a:chExt cx="6052870" cy="389626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549104" y="3089696"/>
              <a:ext cx="5299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496493" y="2708696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611374" y="270007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7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50" y="2194560"/>
            <a:ext cx="5484813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in Literature</a:t>
            </a:r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Test Program</a:t>
            </a:r>
          </a:p>
          <a:p>
            <a:pPr marL="457200" lvl="1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3121476"/>
                <a:ext cx="1249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Shear Area,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 smtClean="0"/>
                  <a:t> [in.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121476"/>
                <a:ext cx="124968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3902" t="-4717" r="-585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549104" y="5421868"/>
            <a:ext cx="460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of Testing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54134" y="4911304"/>
            <a:ext cx="6237337" cy="389626"/>
            <a:chOff x="2592234" y="4911304"/>
            <a:chExt cx="6237337" cy="38962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592234" y="4911304"/>
              <a:ext cx="5486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7724090" y="4911304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838971" y="4931598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60%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54134" y="3278876"/>
            <a:ext cx="6052870" cy="389626"/>
            <a:chOff x="2592234" y="3285226"/>
            <a:chExt cx="6052870" cy="389626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592234" y="3674852"/>
              <a:ext cx="5299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539623" y="3293852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654504" y="3285226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1%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2880" y="6035040"/>
            <a:ext cx="467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 data from UTPCSDB Filtered Database, N = 1138 ]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2194560"/>
            <a:ext cx="54848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in Literature</a:t>
            </a:r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Test Program</a:t>
            </a:r>
          </a:p>
          <a:p>
            <a:pPr marL="457200" lvl="1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3121476"/>
                <a:ext cx="1249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Shear Area,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 smtClean="0"/>
                  <a:t> [in.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121476"/>
                <a:ext cx="124968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3902" t="-4717" r="-585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549104" y="5421868"/>
            <a:ext cx="460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of Testing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91400" y="174397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U-Beams: </a:t>
            </a:r>
          </a:p>
          <a:p>
            <a:r>
              <a:rPr lang="en-US" dirty="0" smtClean="0"/>
              <a:t>550 to 940 in.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Freeform 3"/>
          <p:cNvSpPr/>
          <p:nvPr/>
        </p:nvSpPr>
        <p:spPr>
          <a:xfrm>
            <a:off x="6642339" y="1915064"/>
            <a:ext cx="715993" cy="439947"/>
          </a:xfrm>
          <a:custGeom>
            <a:avLst/>
            <a:gdLst>
              <a:gd name="connsiteX0" fmla="*/ 715992 w 715992"/>
              <a:gd name="connsiteY0" fmla="*/ 0 h 448573"/>
              <a:gd name="connsiteX1" fmla="*/ 388188 w 715992"/>
              <a:gd name="connsiteY1" fmla="*/ 94890 h 448573"/>
              <a:gd name="connsiteX2" fmla="*/ 0 w 715992"/>
              <a:gd name="connsiteY2" fmla="*/ 448573 h 44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5992" h="448573">
                <a:moveTo>
                  <a:pt x="715992" y="0"/>
                </a:moveTo>
                <a:cubicBezTo>
                  <a:pt x="611756" y="10064"/>
                  <a:pt x="507520" y="20128"/>
                  <a:pt x="388188" y="94890"/>
                </a:cubicBezTo>
                <a:cubicBezTo>
                  <a:pt x="268856" y="169652"/>
                  <a:pt x="134428" y="309112"/>
                  <a:pt x="0" y="448573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616460" y="1915064"/>
            <a:ext cx="741872" cy="1328468"/>
          </a:xfrm>
          <a:custGeom>
            <a:avLst/>
            <a:gdLst>
              <a:gd name="connsiteX0" fmla="*/ 724619 w 724619"/>
              <a:gd name="connsiteY0" fmla="*/ 0 h 1328468"/>
              <a:gd name="connsiteX1" fmla="*/ 232914 w 724619"/>
              <a:gd name="connsiteY1" fmla="*/ 534838 h 1328468"/>
              <a:gd name="connsiteX2" fmla="*/ 0 w 724619"/>
              <a:gd name="connsiteY2" fmla="*/ 1328468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328468">
                <a:moveTo>
                  <a:pt x="724619" y="0"/>
                </a:moveTo>
                <a:cubicBezTo>
                  <a:pt x="539151" y="156713"/>
                  <a:pt x="353684" y="313427"/>
                  <a:pt x="232914" y="534838"/>
                </a:cubicBezTo>
                <a:cubicBezTo>
                  <a:pt x="112144" y="756249"/>
                  <a:pt x="56072" y="1042358"/>
                  <a:pt x="0" y="1328468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2880" y="6035040"/>
            <a:ext cx="467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 data from UTPCSDB Filtered Database, N = 1138 ]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54134" y="4911304"/>
            <a:ext cx="6237337" cy="389626"/>
            <a:chOff x="2592234" y="4911304"/>
            <a:chExt cx="6237337" cy="38962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2592234" y="4911304"/>
              <a:ext cx="5486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724090" y="4911304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838971" y="4931598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60%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54134" y="3278876"/>
            <a:ext cx="6052870" cy="389626"/>
            <a:chOff x="2592234" y="3285226"/>
            <a:chExt cx="6052870" cy="389626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2592234" y="3674852"/>
              <a:ext cx="529949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7539623" y="3293852"/>
              <a:ext cx="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654504" y="3285226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4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00200"/>
            <a:ext cx="5715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Research is a fluid, cyclic process; the original question asked may become unimportant by the </a:t>
            </a:r>
            <a:r>
              <a:rPr lang="en-US" dirty="0" smtClean="0"/>
              <a:t>end</a:t>
            </a:r>
          </a:p>
          <a:p>
            <a:endParaRPr lang="en-US" dirty="0"/>
          </a:p>
          <a:p>
            <a:r>
              <a:rPr lang="en-US" dirty="0" smtClean="0"/>
              <a:t>Don’t be afraid to think outside the box – just because something “should be” doesn’t mean it “is”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Equations learned in class were developed somewhere, verified somehow; it’s nice to know where and how</a:t>
            </a:r>
          </a:p>
          <a:p>
            <a:endParaRPr lang="en-US" dirty="0"/>
          </a:p>
          <a:p>
            <a:r>
              <a:rPr lang="en-US" dirty="0" smtClean="0"/>
              <a:t>Getting involved, hands-on, is the best way to understand how something works</a:t>
            </a:r>
            <a:endParaRPr lang="en-US" dirty="0"/>
          </a:p>
        </p:txBody>
      </p:sp>
      <p:pic>
        <p:nvPicPr>
          <p:cNvPr id="4" name="Picture 2" descr="C:\Users\cghovell\Desktop\UBeams\TxGirders\Photos\2010-06-28-Tx70NShearTest\P10209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18056" r="15768" b="5671"/>
          <a:stretch/>
        </p:blipFill>
        <p:spPr bwMode="auto">
          <a:xfrm>
            <a:off x="228595" y="1752600"/>
            <a:ext cx="2566291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or Comments?</a:t>
            </a:r>
            <a:endParaRPr lang="en-US" dirty="0"/>
          </a:p>
        </p:txBody>
      </p:sp>
      <p:pic>
        <p:nvPicPr>
          <p:cNvPr id="1036" name="Picture 12" descr="\\austin.utexas.edu\disk\engr\research\fsel\Projects\BurstingShearBeams-5831\cghFiles\Presentations\2011-07-26-FinalDefense\LotsOPicture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58900"/>
            <a:ext cx="8815387" cy="523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826" y="4911303"/>
            <a:ext cx="1463040" cy="1828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/>
          <p:cNvSpPr>
            <a:spLocks noChangeAspect="1"/>
          </p:cNvSpPr>
          <p:nvPr/>
        </p:nvSpPr>
        <p:spPr bwMode="auto">
          <a:xfrm>
            <a:off x="174970" y="5944430"/>
            <a:ext cx="1282752" cy="640080"/>
          </a:xfrm>
          <a:custGeom>
            <a:avLst/>
            <a:gdLst>
              <a:gd name="T0" fmla="*/ 56 w 3465"/>
              <a:gd name="T1" fmla="*/ 4 h 1729"/>
              <a:gd name="T2" fmla="*/ 292 w 3465"/>
              <a:gd name="T3" fmla="*/ 8 h 1729"/>
              <a:gd name="T4" fmla="*/ 626 w 3465"/>
              <a:gd name="T5" fmla="*/ 126 h 1729"/>
              <a:gd name="T6" fmla="*/ 955 w 3465"/>
              <a:gd name="T7" fmla="*/ 328 h 1729"/>
              <a:gd name="T8" fmla="*/ 1183 w 3465"/>
              <a:gd name="T9" fmla="*/ 421 h 1729"/>
              <a:gd name="T10" fmla="*/ 1342 w 3465"/>
              <a:gd name="T11" fmla="*/ 416 h 1729"/>
              <a:gd name="T12" fmla="*/ 1401 w 3465"/>
              <a:gd name="T13" fmla="*/ 370 h 1729"/>
              <a:gd name="T14" fmla="*/ 1515 w 3465"/>
              <a:gd name="T15" fmla="*/ 359 h 1729"/>
              <a:gd name="T16" fmla="*/ 1597 w 3465"/>
              <a:gd name="T17" fmla="*/ 354 h 1729"/>
              <a:gd name="T18" fmla="*/ 1684 w 3465"/>
              <a:gd name="T19" fmla="*/ 342 h 1729"/>
              <a:gd name="T20" fmla="*/ 1767 w 3465"/>
              <a:gd name="T21" fmla="*/ 349 h 1729"/>
              <a:gd name="T22" fmla="*/ 1835 w 3465"/>
              <a:gd name="T23" fmla="*/ 352 h 1729"/>
              <a:gd name="T24" fmla="*/ 1914 w 3465"/>
              <a:gd name="T25" fmla="*/ 345 h 1729"/>
              <a:gd name="T26" fmla="*/ 1969 w 3465"/>
              <a:gd name="T27" fmla="*/ 357 h 1729"/>
              <a:gd name="T28" fmla="*/ 2057 w 3465"/>
              <a:gd name="T29" fmla="*/ 381 h 1729"/>
              <a:gd name="T30" fmla="*/ 2151 w 3465"/>
              <a:gd name="T31" fmla="*/ 425 h 1729"/>
              <a:gd name="T32" fmla="*/ 2287 w 3465"/>
              <a:gd name="T33" fmla="*/ 423 h 1729"/>
              <a:gd name="T34" fmla="*/ 2526 w 3465"/>
              <a:gd name="T35" fmla="*/ 318 h 1729"/>
              <a:gd name="T36" fmla="*/ 2756 w 3465"/>
              <a:gd name="T37" fmla="*/ 179 h 1729"/>
              <a:gd name="T38" fmla="*/ 2988 w 3465"/>
              <a:gd name="T39" fmla="*/ 63 h 1729"/>
              <a:gd name="T40" fmla="*/ 3199 w 3465"/>
              <a:gd name="T41" fmla="*/ 10 h 1729"/>
              <a:gd name="T42" fmla="*/ 3361 w 3465"/>
              <a:gd name="T43" fmla="*/ 8 h 1729"/>
              <a:gd name="T44" fmla="*/ 3459 w 3465"/>
              <a:gd name="T45" fmla="*/ 39 h 1729"/>
              <a:gd name="T46" fmla="*/ 3451 w 3465"/>
              <a:gd name="T47" fmla="*/ 88 h 1729"/>
              <a:gd name="T48" fmla="*/ 3305 w 3465"/>
              <a:gd name="T49" fmla="*/ 109 h 1729"/>
              <a:gd name="T50" fmla="*/ 3085 w 3465"/>
              <a:gd name="T51" fmla="*/ 156 h 1729"/>
              <a:gd name="T52" fmla="*/ 2858 w 3465"/>
              <a:gd name="T53" fmla="*/ 271 h 1729"/>
              <a:gd name="T54" fmla="*/ 2659 w 3465"/>
              <a:gd name="T55" fmla="*/ 430 h 1729"/>
              <a:gd name="T56" fmla="*/ 2483 w 3465"/>
              <a:gd name="T57" fmla="*/ 545 h 1729"/>
              <a:gd name="T58" fmla="*/ 2396 w 3465"/>
              <a:gd name="T59" fmla="*/ 591 h 1729"/>
              <a:gd name="T60" fmla="*/ 2455 w 3465"/>
              <a:gd name="T61" fmla="*/ 642 h 1729"/>
              <a:gd name="T62" fmla="*/ 2535 w 3465"/>
              <a:gd name="T63" fmla="*/ 697 h 1729"/>
              <a:gd name="T64" fmla="*/ 2537 w 3465"/>
              <a:gd name="T65" fmla="*/ 747 h 1729"/>
              <a:gd name="T66" fmla="*/ 2460 w 3465"/>
              <a:gd name="T67" fmla="*/ 794 h 1729"/>
              <a:gd name="T68" fmla="*/ 2281 w 3465"/>
              <a:gd name="T69" fmla="*/ 801 h 1729"/>
              <a:gd name="T70" fmla="*/ 2165 w 3465"/>
              <a:gd name="T71" fmla="*/ 749 h 1729"/>
              <a:gd name="T72" fmla="*/ 2125 w 3465"/>
              <a:gd name="T73" fmla="*/ 771 h 1729"/>
              <a:gd name="T74" fmla="*/ 2093 w 3465"/>
              <a:gd name="T75" fmla="*/ 926 h 1729"/>
              <a:gd name="T76" fmla="*/ 1974 w 3465"/>
              <a:gd name="T77" fmla="*/ 1163 h 1729"/>
              <a:gd name="T78" fmla="*/ 1939 w 3465"/>
              <a:gd name="T79" fmla="*/ 1336 h 1729"/>
              <a:gd name="T80" fmla="*/ 1962 w 3465"/>
              <a:gd name="T81" fmla="*/ 1476 h 1729"/>
              <a:gd name="T82" fmla="*/ 1970 w 3465"/>
              <a:gd name="T83" fmla="*/ 1555 h 1729"/>
              <a:gd name="T84" fmla="*/ 1890 w 3465"/>
              <a:gd name="T85" fmla="*/ 1687 h 1729"/>
              <a:gd name="T86" fmla="*/ 1655 w 3465"/>
              <a:gd name="T87" fmla="*/ 1729 h 1729"/>
              <a:gd name="T88" fmla="*/ 1543 w 3465"/>
              <a:gd name="T89" fmla="*/ 1651 h 1729"/>
              <a:gd name="T90" fmla="*/ 1506 w 3465"/>
              <a:gd name="T91" fmla="*/ 1558 h 1729"/>
              <a:gd name="T92" fmla="*/ 1510 w 3465"/>
              <a:gd name="T93" fmla="*/ 1465 h 1729"/>
              <a:gd name="T94" fmla="*/ 1536 w 3465"/>
              <a:gd name="T95" fmla="*/ 1255 h 1729"/>
              <a:gd name="T96" fmla="*/ 1456 w 3465"/>
              <a:gd name="T97" fmla="*/ 1079 h 1729"/>
              <a:gd name="T98" fmla="*/ 1363 w 3465"/>
              <a:gd name="T99" fmla="*/ 867 h 1729"/>
              <a:gd name="T100" fmla="*/ 1328 w 3465"/>
              <a:gd name="T101" fmla="*/ 744 h 1729"/>
              <a:gd name="T102" fmla="*/ 1231 w 3465"/>
              <a:gd name="T103" fmla="*/ 784 h 1729"/>
              <a:gd name="T104" fmla="*/ 1026 w 3465"/>
              <a:gd name="T105" fmla="*/ 799 h 1729"/>
              <a:gd name="T106" fmla="*/ 926 w 3465"/>
              <a:gd name="T107" fmla="*/ 728 h 1729"/>
              <a:gd name="T108" fmla="*/ 955 w 3465"/>
              <a:gd name="T109" fmla="*/ 675 h 1729"/>
              <a:gd name="T110" fmla="*/ 1069 w 3465"/>
              <a:gd name="T111" fmla="*/ 605 h 1729"/>
              <a:gd name="T112" fmla="*/ 966 w 3465"/>
              <a:gd name="T113" fmla="*/ 538 h 1729"/>
              <a:gd name="T114" fmla="*/ 684 w 3465"/>
              <a:gd name="T115" fmla="*/ 331 h 1729"/>
              <a:gd name="T116" fmla="*/ 422 w 3465"/>
              <a:gd name="T117" fmla="*/ 169 h 1729"/>
              <a:gd name="T118" fmla="*/ 127 w 3465"/>
              <a:gd name="T119" fmla="*/ 101 h 1729"/>
              <a:gd name="T120" fmla="*/ 2 w 3465"/>
              <a:gd name="T121" fmla="*/ 65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65" h="1729">
                <a:moveTo>
                  <a:pt x="0" y="58"/>
                </a:moveTo>
                <a:lnTo>
                  <a:pt x="1" y="35"/>
                </a:lnTo>
                <a:lnTo>
                  <a:pt x="13" y="20"/>
                </a:lnTo>
                <a:lnTo>
                  <a:pt x="33" y="9"/>
                </a:lnTo>
                <a:lnTo>
                  <a:pt x="56" y="4"/>
                </a:lnTo>
                <a:lnTo>
                  <a:pt x="88" y="2"/>
                </a:lnTo>
                <a:lnTo>
                  <a:pt x="122" y="0"/>
                </a:lnTo>
                <a:lnTo>
                  <a:pt x="182" y="0"/>
                </a:lnTo>
                <a:lnTo>
                  <a:pt x="241" y="1"/>
                </a:lnTo>
                <a:lnTo>
                  <a:pt x="292" y="8"/>
                </a:lnTo>
                <a:lnTo>
                  <a:pt x="356" y="22"/>
                </a:lnTo>
                <a:lnTo>
                  <a:pt x="428" y="40"/>
                </a:lnTo>
                <a:lnTo>
                  <a:pt x="484" y="61"/>
                </a:lnTo>
                <a:lnTo>
                  <a:pt x="545" y="86"/>
                </a:lnTo>
                <a:lnTo>
                  <a:pt x="626" y="126"/>
                </a:lnTo>
                <a:lnTo>
                  <a:pt x="693" y="164"/>
                </a:lnTo>
                <a:lnTo>
                  <a:pt x="752" y="202"/>
                </a:lnTo>
                <a:lnTo>
                  <a:pt x="830" y="250"/>
                </a:lnTo>
                <a:lnTo>
                  <a:pt x="901" y="295"/>
                </a:lnTo>
                <a:lnTo>
                  <a:pt x="955" y="328"/>
                </a:lnTo>
                <a:lnTo>
                  <a:pt x="1006" y="355"/>
                </a:lnTo>
                <a:lnTo>
                  <a:pt x="1050" y="378"/>
                </a:lnTo>
                <a:lnTo>
                  <a:pt x="1093" y="396"/>
                </a:lnTo>
                <a:lnTo>
                  <a:pt x="1139" y="411"/>
                </a:lnTo>
                <a:lnTo>
                  <a:pt x="1183" y="421"/>
                </a:lnTo>
                <a:lnTo>
                  <a:pt x="1215" y="425"/>
                </a:lnTo>
                <a:lnTo>
                  <a:pt x="1274" y="425"/>
                </a:lnTo>
                <a:lnTo>
                  <a:pt x="1318" y="422"/>
                </a:lnTo>
                <a:lnTo>
                  <a:pt x="1334" y="420"/>
                </a:lnTo>
                <a:lnTo>
                  <a:pt x="1342" y="416"/>
                </a:lnTo>
                <a:lnTo>
                  <a:pt x="1349" y="409"/>
                </a:lnTo>
                <a:lnTo>
                  <a:pt x="1359" y="396"/>
                </a:lnTo>
                <a:lnTo>
                  <a:pt x="1369" y="385"/>
                </a:lnTo>
                <a:lnTo>
                  <a:pt x="1383" y="376"/>
                </a:lnTo>
                <a:lnTo>
                  <a:pt x="1401" y="370"/>
                </a:lnTo>
                <a:lnTo>
                  <a:pt x="1424" y="368"/>
                </a:lnTo>
                <a:lnTo>
                  <a:pt x="1454" y="368"/>
                </a:lnTo>
                <a:lnTo>
                  <a:pt x="1477" y="369"/>
                </a:lnTo>
                <a:lnTo>
                  <a:pt x="1499" y="367"/>
                </a:lnTo>
                <a:lnTo>
                  <a:pt x="1515" y="359"/>
                </a:lnTo>
                <a:lnTo>
                  <a:pt x="1532" y="351"/>
                </a:lnTo>
                <a:lnTo>
                  <a:pt x="1549" y="349"/>
                </a:lnTo>
                <a:lnTo>
                  <a:pt x="1566" y="348"/>
                </a:lnTo>
                <a:lnTo>
                  <a:pt x="1585" y="349"/>
                </a:lnTo>
                <a:lnTo>
                  <a:pt x="1597" y="354"/>
                </a:lnTo>
                <a:lnTo>
                  <a:pt x="1613" y="359"/>
                </a:lnTo>
                <a:lnTo>
                  <a:pt x="1631" y="358"/>
                </a:lnTo>
                <a:lnTo>
                  <a:pt x="1649" y="351"/>
                </a:lnTo>
                <a:lnTo>
                  <a:pt x="1665" y="343"/>
                </a:lnTo>
                <a:lnTo>
                  <a:pt x="1684" y="342"/>
                </a:lnTo>
                <a:lnTo>
                  <a:pt x="1698" y="343"/>
                </a:lnTo>
                <a:lnTo>
                  <a:pt x="1719" y="351"/>
                </a:lnTo>
                <a:lnTo>
                  <a:pt x="1728" y="354"/>
                </a:lnTo>
                <a:lnTo>
                  <a:pt x="1750" y="354"/>
                </a:lnTo>
                <a:lnTo>
                  <a:pt x="1767" y="349"/>
                </a:lnTo>
                <a:lnTo>
                  <a:pt x="1777" y="342"/>
                </a:lnTo>
                <a:lnTo>
                  <a:pt x="1793" y="338"/>
                </a:lnTo>
                <a:lnTo>
                  <a:pt x="1809" y="339"/>
                </a:lnTo>
                <a:lnTo>
                  <a:pt x="1825" y="345"/>
                </a:lnTo>
                <a:lnTo>
                  <a:pt x="1835" y="352"/>
                </a:lnTo>
                <a:lnTo>
                  <a:pt x="1858" y="354"/>
                </a:lnTo>
                <a:lnTo>
                  <a:pt x="1870" y="349"/>
                </a:lnTo>
                <a:lnTo>
                  <a:pt x="1878" y="345"/>
                </a:lnTo>
                <a:lnTo>
                  <a:pt x="1897" y="344"/>
                </a:lnTo>
                <a:lnTo>
                  <a:pt x="1914" y="345"/>
                </a:lnTo>
                <a:lnTo>
                  <a:pt x="1927" y="351"/>
                </a:lnTo>
                <a:lnTo>
                  <a:pt x="1939" y="360"/>
                </a:lnTo>
                <a:lnTo>
                  <a:pt x="1955" y="362"/>
                </a:lnTo>
                <a:lnTo>
                  <a:pt x="1964" y="360"/>
                </a:lnTo>
                <a:lnTo>
                  <a:pt x="1969" y="357"/>
                </a:lnTo>
                <a:lnTo>
                  <a:pt x="1986" y="357"/>
                </a:lnTo>
                <a:lnTo>
                  <a:pt x="2011" y="359"/>
                </a:lnTo>
                <a:lnTo>
                  <a:pt x="2025" y="365"/>
                </a:lnTo>
                <a:lnTo>
                  <a:pt x="2040" y="373"/>
                </a:lnTo>
                <a:lnTo>
                  <a:pt x="2057" y="381"/>
                </a:lnTo>
                <a:lnTo>
                  <a:pt x="2079" y="393"/>
                </a:lnTo>
                <a:lnTo>
                  <a:pt x="2097" y="406"/>
                </a:lnTo>
                <a:lnTo>
                  <a:pt x="2115" y="418"/>
                </a:lnTo>
                <a:lnTo>
                  <a:pt x="2130" y="423"/>
                </a:lnTo>
                <a:lnTo>
                  <a:pt x="2151" y="425"/>
                </a:lnTo>
                <a:lnTo>
                  <a:pt x="2173" y="428"/>
                </a:lnTo>
                <a:lnTo>
                  <a:pt x="2199" y="428"/>
                </a:lnTo>
                <a:lnTo>
                  <a:pt x="2228" y="428"/>
                </a:lnTo>
                <a:lnTo>
                  <a:pt x="2258" y="427"/>
                </a:lnTo>
                <a:lnTo>
                  <a:pt x="2287" y="423"/>
                </a:lnTo>
                <a:lnTo>
                  <a:pt x="2309" y="418"/>
                </a:lnTo>
                <a:lnTo>
                  <a:pt x="2354" y="404"/>
                </a:lnTo>
                <a:lnTo>
                  <a:pt x="2412" y="379"/>
                </a:lnTo>
                <a:lnTo>
                  <a:pt x="2477" y="348"/>
                </a:lnTo>
                <a:lnTo>
                  <a:pt x="2526" y="318"/>
                </a:lnTo>
                <a:lnTo>
                  <a:pt x="2566" y="295"/>
                </a:lnTo>
                <a:lnTo>
                  <a:pt x="2604" y="270"/>
                </a:lnTo>
                <a:lnTo>
                  <a:pt x="2649" y="244"/>
                </a:lnTo>
                <a:lnTo>
                  <a:pt x="2707" y="209"/>
                </a:lnTo>
                <a:lnTo>
                  <a:pt x="2756" y="179"/>
                </a:lnTo>
                <a:lnTo>
                  <a:pt x="2807" y="148"/>
                </a:lnTo>
                <a:lnTo>
                  <a:pt x="2857" y="120"/>
                </a:lnTo>
                <a:lnTo>
                  <a:pt x="2900" y="98"/>
                </a:lnTo>
                <a:lnTo>
                  <a:pt x="2946" y="79"/>
                </a:lnTo>
                <a:lnTo>
                  <a:pt x="2988" y="63"/>
                </a:lnTo>
                <a:lnTo>
                  <a:pt x="3037" y="48"/>
                </a:lnTo>
                <a:lnTo>
                  <a:pt x="3093" y="34"/>
                </a:lnTo>
                <a:lnTo>
                  <a:pt x="3130" y="25"/>
                </a:lnTo>
                <a:lnTo>
                  <a:pt x="3164" y="18"/>
                </a:lnTo>
                <a:lnTo>
                  <a:pt x="3199" y="10"/>
                </a:lnTo>
                <a:lnTo>
                  <a:pt x="3230" y="8"/>
                </a:lnTo>
                <a:lnTo>
                  <a:pt x="3270" y="4"/>
                </a:lnTo>
                <a:lnTo>
                  <a:pt x="3302" y="4"/>
                </a:lnTo>
                <a:lnTo>
                  <a:pt x="3334" y="5"/>
                </a:lnTo>
                <a:lnTo>
                  <a:pt x="3361" y="8"/>
                </a:lnTo>
                <a:lnTo>
                  <a:pt x="3390" y="12"/>
                </a:lnTo>
                <a:lnTo>
                  <a:pt x="3413" y="17"/>
                </a:lnTo>
                <a:lnTo>
                  <a:pt x="3434" y="22"/>
                </a:lnTo>
                <a:lnTo>
                  <a:pt x="3449" y="31"/>
                </a:lnTo>
                <a:lnTo>
                  <a:pt x="3459" y="39"/>
                </a:lnTo>
                <a:lnTo>
                  <a:pt x="3464" y="48"/>
                </a:lnTo>
                <a:lnTo>
                  <a:pt x="3465" y="60"/>
                </a:lnTo>
                <a:lnTo>
                  <a:pt x="3463" y="71"/>
                </a:lnTo>
                <a:lnTo>
                  <a:pt x="3457" y="81"/>
                </a:lnTo>
                <a:lnTo>
                  <a:pt x="3451" y="88"/>
                </a:lnTo>
                <a:lnTo>
                  <a:pt x="3437" y="94"/>
                </a:lnTo>
                <a:lnTo>
                  <a:pt x="3411" y="98"/>
                </a:lnTo>
                <a:lnTo>
                  <a:pt x="3378" y="103"/>
                </a:lnTo>
                <a:lnTo>
                  <a:pt x="3339" y="107"/>
                </a:lnTo>
                <a:lnTo>
                  <a:pt x="3305" y="109"/>
                </a:lnTo>
                <a:lnTo>
                  <a:pt x="3257" y="113"/>
                </a:lnTo>
                <a:lnTo>
                  <a:pt x="3217" y="118"/>
                </a:lnTo>
                <a:lnTo>
                  <a:pt x="3173" y="129"/>
                </a:lnTo>
                <a:lnTo>
                  <a:pt x="3124" y="144"/>
                </a:lnTo>
                <a:lnTo>
                  <a:pt x="3085" y="156"/>
                </a:lnTo>
                <a:lnTo>
                  <a:pt x="3040" y="173"/>
                </a:lnTo>
                <a:lnTo>
                  <a:pt x="2994" y="192"/>
                </a:lnTo>
                <a:lnTo>
                  <a:pt x="2952" y="215"/>
                </a:lnTo>
                <a:lnTo>
                  <a:pt x="2906" y="241"/>
                </a:lnTo>
                <a:lnTo>
                  <a:pt x="2858" y="271"/>
                </a:lnTo>
                <a:lnTo>
                  <a:pt x="2815" y="301"/>
                </a:lnTo>
                <a:lnTo>
                  <a:pt x="2776" y="332"/>
                </a:lnTo>
                <a:lnTo>
                  <a:pt x="2734" y="369"/>
                </a:lnTo>
                <a:lnTo>
                  <a:pt x="2697" y="400"/>
                </a:lnTo>
                <a:lnTo>
                  <a:pt x="2659" y="430"/>
                </a:lnTo>
                <a:lnTo>
                  <a:pt x="2619" y="458"/>
                </a:lnTo>
                <a:lnTo>
                  <a:pt x="2581" y="485"/>
                </a:lnTo>
                <a:lnTo>
                  <a:pt x="2550" y="506"/>
                </a:lnTo>
                <a:lnTo>
                  <a:pt x="2514" y="531"/>
                </a:lnTo>
                <a:lnTo>
                  <a:pt x="2483" y="545"/>
                </a:lnTo>
                <a:lnTo>
                  <a:pt x="2452" y="558"/>
                </a:lnTo>
                <a:lnTo>
                  <a:pt x="2428" y="569"/>
                </a:lnTo>
                <a:lnTo>
                  <a:pt x="2410" y="577"/>
                </a:lnTo>
                <a:lnTo>
                  <a:pt x="2399" y="583"/>
                </a:lnTo>
                <a:lnTo>
                  <a:pt x="2396" y="591"/>
                </a:lnTo>
                <a:lnTo>
                  <a:pt x="2396" y="598"/>
                </a:lnTo>
                <a:lnTo>
                  <a:pt x="2399" y="605"/>
                </a:lnTo>
                <a:lnTo>
                  <a:pt x="2407" y="611"/>
                </a:lnTo>
                <a:lnTo>
                  <a:pt x="2433" y="628"/>
                </a:lnTo>
                <a:lnTo>
                  <a:pt x="2455" y="642"/>
                </a:lnTo>
                <a:lnTo>
                  <a:pt x="2472" y="651"/>
                </a:lnTo>
                <a:lnTo>
                  <a:pt x="2490" y="664"/>
                </a:lnTo>
                <a:lnTo>
                  <a:pt x="2505" y="673"/>
                </a:lnTo>
                <a:lnTo>
                  <a:pt x="2518" y="683"/>
                </a:lnTo>
                <a:lnTo>
                  <a:pt x="2535" y="697"/>
                </a:lnTo>
                <a:lnTo>
                  <a:pt x="2542" y="705"/>
                </a:lnTo>
                <a:lnTo>
                  <a:pt x="2542" y="713"/>
                </a:lnTo>
                <a:lnTo>
                  <a:pt x="2543" y="724"/>
                </a:lnTo>
                <a:lnTo>
                  <a:pt x="2541" y="736"/>
                </a:lnTo>
                <a:lnTo>
                  <a:pt x="2537" y="747"/>
                </a:lnTo>
                <a:lnTo>
                  <a:pt x="2528" y="756"/>
                </a:lnTo>
                <a:lnTo>
                  <a:pt x="2515" y="767"/>
                </a:lnTo>
                <a:lnTo>
                  <a:pt x="2502" y="776"/>
                </a:lnTo>
                <a:lnTo>
                  <a:pt x="2485" y="783"/>
                </a:lnTo>
                <a:lnTo>
                  <a:pt x="2460" y="794"/>
                </a:lnTo>
                <a:lnTo>
                  <a:pt x="2433" y="802"/>
                </a:lnTo>
                <a:lnTo>
                  <a:pt x="2397" y="809"/>
                </a:lnTo>
                <a:lnTo>
                  <a:pt x="2363" y="809"/>
                </a:lnTo>
                <a:lnTo>
                  <a:pt x="2315" y="809"/>
                </a:lnTo>
                <a:lnTo>
                  <a:pt x="2281" y="801"/>
                </a:lnTo>
                <a:lnTo>
                  <a:pt x="2249" y="789"/>
                </a:lnTo>
                <a:lnTo>
                  <a:pt x="2223" y="777"/>
                </a:lnTo>
                <a:lnTo>
                  <a:pt x="2206" y="768"/>
                </a:lnTo>
                <a:lnTo>
                  <a:pt x="2186" y="756"/>
                </a:lnTo>
                <a:lnTo>
                  <a:pt x="2165" y="749"/>
                </a:lnTo>
                <a:lnTo>
                  <a:pt x="2144" y="742"/>
                </a:lnTo>
                <a:lnTo>
                  <a:pt x="2130" y="743"/>
                </a:lnTo>
                <a:lnTo>
                  <a:pt x="2126" y="748"/>
                </a:lnTo>
                <a:lnTo>
                  <a:pt x="2124" y="755"/>
                </a:lnTo>
                <a:lnTo>
                  <a:pt x="2125" y="771"/>
                </a:lnTo>
                <a:lnTo>
                  <a:pt x="2125" y="794"/>
                </a:lnTo>
                <a:lnTo>
                  <a:pt x="2124" y="827"/>
                </a:lnTo>
                <a:lnTo>
                  <a:pt x="2120" y="855"/>
                </a:lnTo>
                <a:lnTo>
                  <a:pt x="2111" y="886"/>
                </a:lnTo>
                <a:lnTo>
                  <a:pt x="2093" y="926"/>
                </a:lnTo>
                <a:lnTo>
                  <a:pt x="2066" y="987"/>
                </a:lnTo>
                <a:lnTo>
                  <a:pt x="2043" y="1030"/>
                </a:lnTo>
                <a:lnTo>
                  <a:pt x="2017" y="1078"/>
                </a:lnTo>
                <a:lnTo>
                  <a:pt x="1995" y="1121"/>
                </a:lnTo>
                <a:lnTo>
                  <a:pt x="1974" y="1163"/>
                </a:lnTo>
                <a:lnTo>
                  <a:pt x="1956" y="1204"/>
                </a:lnTo>
                <a:lnTo>
                  <a:pt x="1945" y="1231"/>
                </a:lnTo>
                <a:lnTo>
                  <a:pt x="1939" y="1264"/>
                </a:lnTo>
                <a:lnTo>
                  <a:pt x="1938" y="1304"/>
                </a:lnTo>
                <a:lnTo>
                  <a:pt x="1939" y="1336"/>
                </a:lnTo>
                <a:lnTo>
                  <a:pt x="1938" y="1373"/>
                </a:lnTo>
                <a:lnTo>
                  <a:pt x="1946" y="1425"/>
                </a:lnTo>
                <a:lnTo>
                  <a:pt x="1953" y="1446"/>
                </a:lnTo>
                <a:lnTo>
                  <a:pt x="1957" y="1461"/>
                </a:lnTo>
                <a:lnTo>
                  <a:pt x="1962" y="1476"/>
                </a:lnTo>
                <a:lnTo>
                  <a:pt x="1966" y="1488"/>
                </a:lnTo>
                <a:lnTo>
                  <a:pt x="1968" y="1500"/>
                </a:lnTo>
                <a:lnTo>
                  <a:pt x="1967" y="1528"/>
                </a:lnTo>
                <a:lnTo>
                  <a:pt x="1966" y="1541"/>
                </a:lnTo>
                <a:lnTo>
                  <a:pt x="1970" y="1555"/>
                </a:lnTo>
                <a:lnTo>
                  <a:pt x="1971" y="1574"/>
                </a:lnTo>
                <a:lnTo>
                  <a:pt x="1961" y="1608"/>
                </a:lnTo>
                <a:lnTo>
                  <a:pt x="1946" y="1632"/>
                </a:lnTo>
                <a:lnTo>
                  <a:pt x="1918" y="1659"/>
                </a:lnTo>
                <a:lnTo>
                  <a:pt x="1890" y="1687"/>
                </a:lnTo>
                <a:lnTo>
                  <a:pt x="1854" y="1712"/>
                </a:lnTo>
                <a:lnTo>
                  <a:pt x="1831" y="1727"/>
                </a:lnTo>
                <a:lnTo>
                  <a:pt x="1769" y="1729"/>
                </a:lnTo>
                <a:lnTo>
                  <a:pt x="1696" y="1729"/>
                </a:lnTo>
                <a:lnTo>
                  <a:pt x="1655" y="1729"/>
                </a:lnTo>
                <a:lnTo>
                  <a:pt x="1621" y="1721"/>
                </a:lnTo>
                <a:lnTo>
                  <a:pt x="1604" y="1708"/>
                </a:lnTo>
                <a:lnTo>
                  <a:pt x="1581" y="1687"/>
                </a:lnTo>
                <a:lnTo>
                  <a:pt x="1565" y="1668"/>
                </a:lnTo>
                <a:lnTo>
                  <a:pt x="1543" y="1651"/>
                </a:lnTo>
                <a:lnTo>
                  <a:pt x="1529" y="1631"/>
                </a:lnTo>
                <a:lnTo>
                  <a:pt x="1516" y="1606"/>
                </a:lnTo>
                <a:lnTo>
                  <a:pt x="1508" y="1592"/>
                </a:lnTo>
                <a:lnTo>
                  <a:pt x="1505" y="1575"/>
                </a:lnTo>
                <a:lnTo>
                  <a:pt x="1506" y="1558"/>
                </a:lnTo>
                <a:lnTo>
                  <a:pt x="1505" y="1541"/>
                </a:lnTo>
                <a:lnTo>
                  <a:pt x="1505" y="1527"/>
                </a:lnTo>
                <a:lnTo>
                  <a:pt x="1498" y="1508"/>
                </a:lnTo>
                <a:lnTo>
                  <a:pt x="1499" y="1487"/>
                </a:lnTo>
                <a:lnTo>
                  <a:pt x="1510" y="1465"/>
                </a:lnTo>
                <a:lnTo>
                  <a:pt x="1514" y="1433"/>
                </a:lnTo>
                <a:lnTo>
                  <a:pt x="1525" y="1373"/>
                </a:lnTo>
                <a:lnTo>
                  <a:pt x="1531" y="1328"/>
                </a:lnTo>
                <a:lnTo>
                  <a:pt x="1536" y="1287"/>
                </a:lnTo>
                <a:lnTo>
                  <a:pt x="1536" y="1255"/>
                </a:lnTo>
                <a:lnTo>
                  <a:pt x="1526" y="1220"/>
                </a:lnTo>
                <a:lnTo>
                  <a:pt x="1514" y="1193"/>
                </a:lnTo>
                <a:lnTo>
                  <a:pt x="1500" y="1165"/>
                </a:lnTo>
                <a:lnTo>
                  <a:pt x="1476" y="1121"/>
                </a:lnTo>
                <a:lnTo>
                  <a:pt x="1456" y="1079"/>
                </a:lnTo>
                <a:lnTo>
                  <a:pt x="1434" y="1043"/>
                </a:lnTo>
                <a:lnTo>
                  <a:pt x="1408" y="988"/>
                </a:lnTo>
                <a:lnTo>
                  <a:pt x="1388" y="944"/>
                </a:lnTo>
                <a:lnTo>
                  <a:pt x="1369" y="901"/>
                </a:lnTo>
                <a:lnTo>
                  <a:pt x="1363" y="867"/>
                </a:lnTo>
                <a:lnTo>
                  <a:pt x="1353" y="837"/>
                </a:lnTo>
                <a:lnTo>
                  <a:pt x="1349" y="788"/>
                </a:lnTo>
                <a:lnTo>
                  <a:pt x="1346" y="754"/>
                </a:lnTo>
                <a:lnTo>
                  <a:pt x="1340" y="748"/>
                </a:lnTo>
                <a:lnTo>
                  <a:pt x="1328" y="744"/>
                </a:lnTo>
                <a:lnTo>
                  <a:pt x="1319" y="744"/>
                </a:lnTo>
                <a:lnTo>
                  <a:pt x="1303" y="745"/>
                </a:lnTo>
                <a:lnTo>
                  <a:pt x="1293" y="757"/>
                </a:lnTo>
                <a:lnTo>
                  <a:pt x="1266" y="774"/>
                </a:lnTo>
                <a:lnTo>
                  <a:pt x="1231" y="784"/>
                </a:lnTo>
                <a:lnTo>
                  <a:pt x="1195" y="800"/>
                </a:lnTo>
                <a:lnTo>
                  <a:pt x="1151" y="805"/>
                </a:lnTo>
                <a:lnTo>
                  <a:pt x="1109" y="811"/>
                </a:lnTo>
                <a:lnTo>
                  <a:pt x="1068" y="810"/>
                </a:lnTo>
                <a:lnTo>
                  <a:pt x="1026" y="799"/>
                </a:lnTo>
                <a:lnTo>
                  <a:pt x="994" y="787"/>
                </a:lnTo>
                <a:lnTo>
                  <a:pt x="966" y="771"/>
                </a:lnTo>
                <a:lnTo>
                  <a:pt x="947" y="757"/>
                </a:lnTo>
                <a:lnTo>
                  <a:pt x="933" y="741"/>
                </a:lnTo>
                <a:lnTo>
                  <a:pt x="926" y="728"/>
                </a:lnTo>
                <a:lnTo>
                  <a:pt x="922" y="716"/>
                </a:lnTo>
                <a:lnTo>
                  <a:pt x="924" y="703"/>
                </a:lnTo>
                <a:lnTo>
                  <a:pt x="929" y="693"/>
                </a:lnTo>
                <a:lnTo>
                  <a:pt x="943" y="682"/>
                </a:lnTo>
                <a:lnTo>
                  <a:pt x="955" y="675"/>
                </a:lnTo>
                <a:lnTo>
                  <a:pt x="977" y="658"/>
                </a:lnTo>
                <a:lnTo>
                  <a:pt x="1005" y="640"/>
                </a:lnTo>
                <a:lnTo>
                  <a:pt x="1035" y="621"/>
                </a:lnTo>
                <a:lnTo>
                  <a:pt x="1053" y="611"/>
                </a:lnTo>
                <a:lnTo>
                  <a:pt x="1069" y="605"/>
                </a:lnTo>
                <a:lnTo>
                  <a:pt x="1071" y="596"/>
                </a:lnTo>
                <a:lnTo>
                  <a:pt x="1072" y="583"/>
                </a:lnTo>
                <a:lnTo>
                  <a:pt x="1063" y="579"/>
                </a:lnTo>
                <a:lnTo>
                  <a:pt x="1047" y="574"/>
                </a:lnTo>
                <a:lnTo>
                  <a:pt x="966" y="538"/>
                </a:lnTo>
                <a:lnTo>
                  <a:pt x="908" y="503"/>
                </a:lnTo>
                <a:lnTo>
                  <a:pt x="857" y="464"/>
                </a:lnTo>
                <a:lnTo>
                  <a:pt x="795" y="418"/>
                </a:lnTo>
                <a:lnTo>
                  <a:pt x="737" y="370"/>
                </a:lnTo>
                <a:lnTo>
                  <a:pt x="684" y="331"/>
                </a:lnTo>
                <a:lnTo>
                  <a:pt x="637" y="288"/>
                </a:lnTo>
                <a:lnTo>
                  <a:pt x="580" y="250"/>
                </a:lnTo>
                <a:lnTo>
                  <a:pt x="517" y="210"/>
                </a:lnTo>
                <a:lnTo>
                  <a:pt x="471" y="189"/>
                </a:lnTo>
                <a:lnTo>
                  <a:pt x="422" y="169"/>
                </a:lnTo>
                <a:lnTo>
                  <a:pt x="368" y="151"/>
                </a:lnTo>
                <a:lnTo>
                  <a:pt x="316" y="136"/>
                </a:lnTo>
                <a:lnTo>
                  <a:pt x="256" y="122"/>
                </a:lnTo>
                <a:lnTo>
                  <a:pt x="194" y="107"/>
                </a:lnTo>
                <a:lnTo>
                  <a:pt x="127" y="101"/>
                </a:lnTo>
                <a:lnTo>
                  <a:pt x="76" y="98"/>
                </a:lnTo>
                <a:lnTo>
                  <a:pt x="34" y="91"/>
                </a:lnTo>
                <a:lnTo>
                  <a:pt x="15" y="80"/>
                </a:lnTo>
                <a:lnTo>
                  <a:pt x="7" y="75"/>
                </a:lnTo>
                <a:lnTo>
                  <a:pt x="2" y="65"/>
                </a:lnTo>
                <a:lnTo>
                  <a:pt x="0" y="58"/>
                </a:lnTo>
                <a:close/>
              </a:path>
            </a:pathLst>
          </a:custGeom>
          <a:solidFill>
            <a:srgbClr val="CC5500"/>
          </a:solidFill>
          <a:ln w="0">
            <a:solidFill>
              <a:srgbClr val="21283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91510" y="5066896"/>
            <a:ext cx="1049673" cy="731520"/>
            <a:chOff x="3279775" y="2708276"/>
            <a:chExt cx="2870200" cy="2000250"/>
          </a:xfrm>
        </p:grpSpPr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3838575" y="2708276"/>
              <a:ext cx="1736725" cy="1408113"/>
            </a:xfrm>
            <a:custGeom>
              <a:avLst/>
              <a:gdLst>
                <a:gd name="T0" fmla="*/ 0 w 1094"/>
                <a:gd name="T1" fmla="*/ 0 h 887"/>
                <a:gd name="T2" fmla="*/ 454 w 1094"/>
                <a:gd name="T3" fmla="*/ 0 h 887"/>
                <a:gd name="T4" fmla="*/ 410 w 1094"/>
                <a:gd name="T5" fmla="*/ 22 h 887"/>
                <a:gd name="T6" fmla="*/ 383 w 1094"/>
                <a:gd name="T7" fmla="*/ 41 h 887"/>
                <a:gd name="T8" fmla="*/ 352 w 1094"/>
                <a:gd name="T9" fmla="*/ 72 h 887"/>
                <a:gd name="T10" fmla="*/ 350 w 1094"/>
                <a:gd name="T11" fmla="*/ 111 h 887"/>
                <a:gd name="T12" fmla="*/ 386 w 1094"/>
                <a:gd name="T13" fmla="*/ 181 h 887"/>
                <a:gd name="T14" fmla="*/ 545 w 1094"/>
                <a:gd name="T15" fmla="*/ 476 h 887"/>
                <a:gd name="T16" fmla="*/ 745 w 1094"/>
                <a:gd name="T17" fmla="*/ 105 h 887"/>
                <a:gd name="T18" fmla="*/ 744 w 1094"/>
                <a:gd name="T19" fmla="*/ 77 h 887"/>
                <a:gd name="T20" fmla="*/ 726 w 1094"/>
                <a:gd name="T21" fmla="*/ 57 h 887"/>
                <a:gd name="T22" fmla="*/ 696 w 1094"/>
                <a:gd name="T23" fmla="*/ 35 h 887"/>
                <a:gd name="T24" fmla="*/ 673 w 1094"/>
                <a:gd name="T25" fmla="*/ 20 h 887"/>
                <a:gd name="T26" fmla="*/ 649 w 1094"/>
                <a:gd name="T27" fmla="*/ 8 h 887"/>
                <a:gd name="T28" fmla="*/ 636 w 1094"/>
                <a:gd name="T29" fmla="*/ 0 h 887"/>
                <a:gd name="T30" fmla="*/ 1094 w 1094"/>
                <a:gd name="T31" fmla="*/ 0 h 887"/>
                <a:gd name="T32" fmla="*/ 1050 w 1094"/>
                <a:gd name="T33" fmla="*/ 24 h 887"/>
                <a:gd name="T34" fmla="*/ 1002 w 1094"/>
                <a:gd name="T35" fmla="*/ 60 h 887"/>
                <a:gd name="T36" fmla="*/ 963 w 1094"/>
                <a:gd name="T37" fmla="*/ 103 h 887"/>
                <a:gd name="T38" fmla="*/ 936 w 1094"/>
                <a:gd name="T39" fmla="*/ 136 h 887"/>
                <a:gd name="T40" fmla="*/ 913 w 1094"/>
                <a:gd name="T41" fmla="*/ 182 h 887"/>
                <a:gd name="T42" fmla="*/ 545 w 1094"/>
                <a:gd name="T43" fmla="*/ 887 h 887"/>
                <a:gd name="T44" fmla="*/ 155 w 1094"/>
                <a:gd name="T45" fmla="*/ 134 h 887"/>
                <a:gd name="T46" fmla="*/ 117 w 1094"/>
                <a:gd name="T47" fmla="*/ 90 h 887"/>
                <a:gd name="T48" fmla="*/ 90 w 1094"/>
                <a:gd name="T49" fmla="*/ 63 h 887"/>
                <a:gd name="T50" fmla="*/ 61 w 1094"/>
                <a:gd name="T51" fmla="*/ 38 h 887"/>
                <a:gd name="T52" fmla="*/ 33 w 1094"/>
                <a:gd name="T53" fmla="*/ 19 h 887"/>
                <a:gd name="T54" fmla="*/ 0 w 1094"/>
                <a:gd name="T55" fmla="*/ 0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94" h="887">
                  <a:moveTo>
                    <a:pt x="0" y="0"/>
                  </a:moveTo>
                  <a:lnTo>
                    <a:pt x="454" y="0"/>
                  </a:lnTo>
                  <a:lnTo>
                    <a:pt x="410" y="22"/>
                  </a:lnTo>
                  <a:lnTo>
                    <a:pt x="383" y="41"/>
                  </a:lnTo>
                  <a:lnTo>
                    <a:pt x="352" y="72"/>
                  </a:lnTo>
                  <a:lnTo>
                    <a:pt x="350" y="111"/>
                  </a:lnTo>
                  <a:lnTo>
                    <a:pt x="386" y="181"/>
                  </a:lnTo>
                  <a:lnTo>
                    <a:pt x="545" y="476"/>
                  </a:lnTo>
                  <a:lnTo>
                    <a:pt x="745" y="105"/>
                  </a:lnTo>
                  <a:lnTo>
                    <a:pt x="744" y="77"/>
                  </a:lnTo>
                  <a:lnTo>
                    <a:pt x="726" y="57"/>
                  </a:lnTo>
                  <a:lnTo>
                    <a:pt x="696" y="35"/>
                  </a:lnTo>
                  <a:lnTo>
                    <a:pt x="673" y="20"/>
                  </a:lnTo>
                  <a:lnTo>
                    <a:pt x="649" y="8"/>
                  </a:lnTo>
                  <a:lnTo>
                    <a:pt x="636" y="0"/>
                  </a:lnTo>
                  <a:lnTo>
                    <a:pt x="1094" y="0"/>
                  </a:lnTo>
                  <a:lnTo>
                    <a:pt x="1050" y="24"/>
                  </a:lnTo>
                  <a:lnTo>
                    <a:pt x="1002" y="60"/>
                  </a:lnTo>
                  <a:lnTo>
                    <a:pt x="963" y="103"/>
                  </a:lnTo>
                  <a:lnTo>
                    <a:pt x="936" y="136"/>
                  </a:lnTo>
                  <a:lnTo>
                    <a:pt x="913" y="182"/>
                  </a:lnTo>
                  <a:lnTo>
                    <a:pt x="545" y="887"/>
                  </a:lnTo>
                  <a:lnTo>
                    <a:pt x="155" y="134"/>
                  </a:lnTo>
                  <a:lnTo>
                    <a:pt x="117" y="90"/>
                  </a:lnTo>
                  <a:lnTo>
                    <a:pt x="90" y="63"/>
                  </a:lnTo>
                  <a:lnTo>
                    <a:pt x="61" y="38"/>
                  </a:lnTo>
                  <a:lnTo>
                    <a:pt x="3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3998913" y="2747963"/>
              <a:ext cx="1417638" cy="1279525"/>
            </a:xfrm>
            <a:custGeom>
              <a:avLst/>
              <a:gdLst>
                <a:gd name="T0" fmla="*/ 0 w 893"/>
                <a:gd name="T1" fmla="*/ 0 h 806"/>
                <a:gd name="T2" fmla="*/ 260 w 893"/>
                <a:gd name="T3" fmla="*/ 0 h 806"/>
                <a:gd name="T4" fmla="*/ 233 w 893"/>
                <a:gd name="T5" fmla="*/ 28 h 806"/>
                <a:gd name="T6" fmla="*/ 217 w 893"/>
                <a:gd name="T7" fmla="*/ 58 h 806"/>
                <a:gd name="T8" fmla="*/ 217 w 893"/>
                <a:gd name="T9" fmla="*/ 90 h 806"/>
                <a:gd name="T10" fmla="*/ 238 w 893"/>
                <a:gd name="T11" fmla="*/ 126 h 806"/>
                <a:gd name="T12" fmla="*/ 444 w 893"/>
                <a:gd name="T13" fmla="*/ 505 h 806"/>
                <a:gd name="T14" fmla="*/ 665 w 893"/>
                <a:gd name="T15" fmla="*/ 93 h 806"/>
                <a:gd name="T16" fmla="*/ 672 w 893"/>
                <a:gd name="T17" fmla="*/ 66 h 806"/>
                <a:gd name="T18" fmla="*/ 669 w 893"/>
                <a:gd name="T19" fmla="*/ 43 h 806"/>
                <a:gd name="T20" fmla="*/ 649 w 893"/>
                <a:gd name="T21" fmla="*/ 17 h 806"/>
                <a:gd name="T22" fmla="*/ 633 w 893"/>
                <a:gd name="T23" fmla="*/ 9 h 806"/>
                <a:gd name="T24" fmla="*/ 628 w 893"/>
                <a:gd name="T25" fmla="*/ 1 h 806"/>
                <a:gd name="T26" fmla="*/ 628 w 893"/>
                <a:gd name="T27" fmla="*/ 0 h 806"/>
                <a:gd name="T28" fmla="*/ 893 w 893"/>
                <a:gd name="T29" fmla="*/ 0 h 806"/>
                <a:gd name="T30" fmla="*/ 891 w 893"/>
                <a:gd name="T31" fmla="*/ 7 h 806"/>
                <a:gd name="T32" fmla="*/ 866 w 893"/>
                <a:gd name="T33" fmla="*/ 24 h 806"/>
                <a:gd name="T34" fmla="*/ 834 w 893"/>
                <a:gd name="T35" fmla="*/ 62 h 806"/>
                <a:gd name="T36" fmla="*/ 807 w 893"/>
                <a:gd name="T37" fmla="*/ 99 h 806"/>
                <a:gd name="T38" fmla="*/ 783 w 893"/>
                <a:gd name="T39" fmla="*/ 151 h 806"/>
                <a:gd name="T40" fmla="*/ 444 w 893"/>
                <a:gd name="T41" fmla="*/ 806 h 806"/>
                <a:gd name="T42" fmla="*/ 83 w 893"/>
                <a:gd name="T43" fmla="*/ 94 h 806"/>
                <a:gd name="T44" fmla="*/ 58 w 893"/>
                <a:gd name="T45" fmla="*/ 56 h 806"/>
                <a:gd name="T46" fmla="*/ 33 w 893"/>
                <a:gd name="T47" fmla="*/ 34 h 806"/>
                <a:gd name="T48" fmla="*/ 10 w 893"/>
                <a:gd name="T49" fmla="*/ 15 h 806"/>
                <a:gd name="T50" fmla="*/ 0 w 893"/>
                <a:gd name="T51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93" h="806">
                  <a:moveTo>
                    <a:pt x="0" y="0"/>
                  </a:moveTo>
                  <a:lnTo>
                    <a:pt x="260" y="0"/>
                  </a:lnTo>
                  <a:lnTo>
                    <a:pt x="233" y="28"/>
                  </a:lnTo>
                  <a:lnTo>
                    <a:pt x="217" y="58"/>
                  </a:lnTo>
                  <a:lnTo>
                    <a:pt x="217" y="90"/>
                  </a:lnTo>
                  <a:lnTo>
                    <a:pt x="238" y="126"/>
                  </a:lnTo>
                  <a:lnTo>
                    <a:pt x="444" y="505"/>
                  </a:lnTo>
                  <a:lnTo>
                    <a:pt x="665" y="93"/>
                  </a:lnTo>
                  <a:lnTo>
                    <a:pt x="672" y="66"/>
                  </a:lnTo>
                  <a:lnTo>
                    <a:pt x="669" y="43"/>
                  </a:lnTo>
                  <a:lnTo>
                    <a:pt x="649" y="17"/>
                  </a:lnTo>
                  <a:lnTo>
                    <a:pt x="633" y="9"/>
                  </a:lnTo>
                  <a:lnTo>
                    <a:pt x="628" y="1"/>
                  </a:lnTo>
                  <a:lnTo>
                    <a:pt x="628" y="0"/>
                  </a:lnTo>
                  <a:lnTo>
                    <a:pt x="893" y="0"/>
                  </a:lnTo>
                  <a:lnTo>
                    <a:pt x="891" y="7"/>
                  </a:lnTo>
                  <a:lnTo>
                    <a:pt x="866" y="24"/>
                  </a:lnTo>
                  <a:lnTo>
                    <a:pt x="834" y="62"/>
                  </a:lnTo>
                  <a:lnTo>
                    <a:pt x="807" y="99"/>
                  </a:lnTo>
                  <a:lnTo>
                    <a:pt x="783" y="151"/>
                  </a:lnTo>
                  <a:lnTo>
                    <a:pt x="444" y="806"/>
                  </a:lnTo>
                  <a:lnTo>
                    <a:pt x="83" y="94"/>
                  </a:lnTo>
                  <a:lnTo>
                    <a:pt x="58" y="56"/>
                  </a:lnTo>
                  <a:lnTo>
                    <a:pt x="33" y="34"/>
                  </a:lnTo>
                  <a:lnTo>
                    <a:pt x="1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3279775" y="3576638"/>
              <a:ext cx="2870200" cy="1131888"/>
            </a:xfrm>
            <a:custGeom>
              <a:avLst/>
              <a:gdLst>
                <a:gd name="T0" fmla="*/ 88 w 1808"/>
                <a:gd name="T1" fmla="*/ 77 h 713"/>
                <a:gd name="T2" fmla="*/ 288 w 1808"/>
                <a:gd name="T3" fmla="*/ 209 h 713"/>
                <a:gd name="T4" fmla="*/ 457 w 1808"/>
                <a:gd name="T5" fmla="*/ 300 h 713"/>
                <a:gd name="T6" fmla="*/ 669 w 1808"/>
                <a:gd name="T7" fmla="*/ 386 h 713"/>
                <a:gd name="T8" fmla="*/ 862 w 1808"/>
                <a:gd name="T9" fmla="*/ 442 h 713"/>
                <a:gd name="T10" fmla="*/ 1007 w 1808"/>
                <a:gd name="T11" fmla="*/ 425 h 713"/>
                <a:gd name="T12" fmla="*/ 1250 w 1808"/>
                <a:gd name="T13" fmla="*/ 341 h 713"/>
                <a:gd name="T14" fmla="*/ 1485 w 1808"/>
                <a:gd name="T15" fmla="*/ 228 h 713"/>
                <a:gd name="T16" fmla="*/ 1675 w 1808"/>
                <a:gd name="T17" fmla="*/ 104 h 713"/>
                <a:gd name="T18" fmla="*/ 1808 w 1808"/>
                <a:gd name="T19" fmla="*/ 0 h 713"/>
                <a:gd name="T20" fmla="*/ 1679 w 1808"/>
                <a:gd name="T21" fmla="*/ 135 h 713"/>
                <a:gd name="T22" fmla="*/ 1496 w 1808"/>
                <a:gd name="T23" fmla="*/ 263 h 713"/>
                <a:gd name="T24" fmla="*/ 1257 w 1808"/>
                <a:gd name="T25" fmla="*/ 381 h 713"/>
                <a:gd name="T26" fmla="*/ 1090 w 1808"/>
                <a:gd name="T27" fmla="*/ 440 h 713"/>
                <a:gd name="T28" fmla="*/ 1068 w 1808"/>
                <a:gd name="T29" fmla="*/ 481 h 713"/>
                <a:gd name="T30" fmla="*/ 1220 w 1808"/>
                <a:gd name="T31" fmla="*/ 510 h 713"/>
                <a:gd name="T32" fmla="*/ 1270 w 1808"/>
                <a:gd name="T33" fmla="*/ 502 h 713"/>
                <a:gd name="T34" fmla="*/ 1285 w 1808"/>
                <a:gd name="T35" fmla="*/ 487 h 713"/>
                <a:gd name="T36" fmla="*/ 1299 w 1808"/>
                <a:gd name="T37" fmla="*/ 502 h 713"/>
                <a:gd name="T38" fmla="*/ 1302 w 1808"/>
                <a:gd name="T39" fmla="*/ 521 h 713"/>
                <a:gd name="T40" fmla="*/ 1550 w 1808"/>
                <a:gd name="T41" fmla="*/ 546 h 713"/>
                <a:gd name="T42" fmla="*/ 1579 w 1808"/>
                <a:gd name="T43" fmla="*/ 531 h 713"/>
                <a:gd name="T44" fmla="*/ 1614 w 1808"/>
                <a:gd name="T45" fmla="*/ 547 h 713"/>
                <a:gd name="T46" fmla="*/ 1614 w 1808"/>
                <a:gd name="T47" fmla="*/ 578 h 713"/>
                <a:gd name="T48" fmla="*/ 1584 w 1808"/>
                <a:gd name="T49" fmla="*/ 598 h 713"/>
                <a:gd name="T50" fmla="*/ 1558 w 1808"/>
                <a:gd name="T51" fmla="*/ 592 h 713"/>
                <a:gd name="T52" fmla="*/ 1550 w 1808"/>
                <a:gd name="T53" fmla="*/ 589 h 713"/>
                <a:gd name="T54" fmla="*/ 1519 w 1808"/>
                <a:gd name="T55" fmla="*/ 649 h 713"/>
                <a:gd name="T56" fmla="*/ 1455 w 1808"/>
                <a:gd name="T57" fmla="*/ 699 h 713"/>
                <a:gd name="T58" fmla="*/ 1349 w 1808"/>
                <a:gd name="T59" fmla="*/ 712 h 713"/>
                <a:gd name="T60" fmla="*/ 1285 w 1808"/>
                <a:gd name="T61" fmla="*/ 672 h 713"/>
                <a:gd name="T62" fmla="*/ 1263 w 1808"/>
                <a:gd name="T63" fmla="*/ 604 h 713"/>
                <a:gd name="T64" fmla="*/ 1256 w 1808"/>
                <a:gd name="T65" fmla="*/ 558 h 713"/>
                <a:gd name="T66" fmla="*/ 998 w 1808"/>
                <a:gd name="T67" fmla="*/ 521 h 713"/>
                <a:gd name="T68" fmla="*/ 893 w 1808"/>
                <a:gd name="T69" fmla="*/ 498 h 713"/>
                <a:gd name="T70" fmla="*/ 733 w 1808"/>
                <a:gd name="T71" fmla="*/ 529 h 713"/>
                <a:gd name="T72" fmla="*/ 538 w 1808"/>
                <a:gd name="T73" fmla="*/ 558 h 713"/>
                <a:gd name="T74" fmla="*/ 521 w 1808"/>
                <a:gd name="T75" fmla="*/ 645 h 713"/>
                <a:gd name="T76" fmla="*/ 468 w 1808"/>
                <a:gd name="T77" fmla="*/ 704 h 713"/>
                <a:gd name="T78" fmla="*/ 373 w 1808"/>
                <a:gd name="T79" fmla="*/ 709 h 713"/>
                <a:gd name="T80" fmla="*/ 286 w 1808"/>
                <a:gd name="T81" fmla="*/ 661 h 713"/>
                <a:gd name="T82" fmla="*/ 251 w 1808"/>
                <a:gd name="T83" fmla="*/ 592 h 713"/>
                <a:gd name="T84" fmla="*/ 241 w 1808"/>
                <a:gd name="T85" fmla="*/ 587 h 713"/>
                <a:gd name="T86" fmla="*/ 222 w 1808"/>
                <a:gd name="T87" fmla="*/ 598 h 713"/>
                <a:gd name="T88" fmla="*/ 180 w 1808"/>
                <a:gd name="T89" fmla="*/ 568 h 713"/>
                <a:gd name="T90" fmla="*/ 200 w 1808"/>
                <a:gd name="T91" fmla="*/ 533 h 713"/>
                <a:gd name="T92" fmla="*/ 237 w 1808"/>
                <a:gd name="T93" fmla="*/ 534 h 713"/>
                <a:gd name="T94" fmla="*/ 323 w 1808"/>
                <a:gd name="T95" fmla="*/ 543 h 713"/>
                <a:gd name="T96" fmla="*/ 503 w 1808"/>
                <a:gd name="T97" fmla="*/ 517 h 713"/>
                <a:gd name="T98" fmla="*/ 502 w 1808"/>
                <a:gd name="T99" fmla="*/ 490 h 713"/>
                <a:gd name="T100" fmla="*/ 532 w 1808"/>
                <a:gd name="T101" fmla="*/ 501 h 713"/>
                <a:gd name="T102" fmla="*/ 551 w 1808"/>
                <a:gd name="T103" fmla="*/ 511 h 713"/>
                <a:gd name="T104" fmla="*/ 735 w 1808"/>
                <a:gd name="T105" fmla="*/ 479 h 713"/>
                <a:gd name="T106" fmla="*/ 774 w 1808"/>
                <a:gd name="T107" fmla="*/ 459 h 713"/>
                <a:gd name="T108" fmla="*/ 601 w 1808"/>
                <a:gd name="T109" fmla="*/ 403 h 713"/>
                <a:gd name="T110" fmla="*/ 410 w 1808"/>
                <a:gd name="T111" fmla="*/ 320 h 713"/>
                <a:gd name="T112" fmla="*/ 209 w 1808"/>
                <a:gd name="T113" fmla="*/ 209 h 713"/>
                <a:gd name="T114" fmla="*/ 99 w 1808"/>
                <a:gd name="T115" fmla="*/ 116 h 713"/>
                <a:gd name="T116" fmla="*/ 0 w 1808"/>
                <a:gd name="T117" fmla="*/ 1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08" h="713">
                  <a:moveTo>
                    <a:pt x="0" y="11"/>
                  </a:moveTo>
                  <a:lnTo>
                    <a:pt x="88" y="77"/>
                  </a:lnTo>
                  <a:lnTo>
                    <a:pt x="195" y="153"/>
                  </a:lnTo>
                  <a:lnTo>
                    <a:pt x="288" y="209"/>
                  </a:lnTo>
                  <a:lnTo>
                    <a:pt x="370" y="258"/>
                  </a:lnTo>
                  <a:lnTo>
                    <a:pt x="457" y="300"/>
                  </a:lnTo>
                  <a:lnTo>
                    <a:pt x="574" y="352"/>
                  </a:lnTo>
                  <a:lnTo>
                    <a:pt x="669" y="386"/>
                  </a:lnTo>
                  <a:lnTo>
                    <a:pt x="762" y="414"/>
                  </a:lnTo>
                  <a:lnTo>
                    <a:pt x="862" y="442"/>
                  </a:lnTo>
                  <a:lnTo>
                    <a:pt x="894" y="447"/>
                  </a:lnTo>
                  <a:lnTo>
                    <a:pt x="1007" y="425"/>
                  </a:lnTo>
                  <a:lnTo>
                    <a:pt x="1118" y="391"/>
                  </a:lnTo>
                  <a:lnTo>
                    <a:pt x="1250" y="341"/>
                  </a:lnTo>
                  <a:lnTo>
                    <a:pt x="1368" y="288"/>
                  </a:lnTo>
                  <a:lnTo>
                    <a:pt x="1485" y="228"/>
                  </a:lnTo>
                  <a:lnTo>
                    <a:pt x="1586" y="163"/>
                  </a:lnTo>
                  <a:lnTo>
                    <a:pt x="1675" y="104"/>
                  </a:lnTo>
                  <a:lnTo>
                    <a:pt x="1742" y="53"/>
                  </a:lnTo>
                  <a:lnTo>
                    <a:pt x="1808" y="0"/>
                  </a:lnTo>
                  <a:lnTo>
                    <a:pt x="1772" y="47"/>
                  </a:lnTo>
                  <a:lnTo>
                    <a:pt x="1679" y="135"/>
                  </a:lnTo>
                  <a:lnTo>
                    <a:pt x="1589" y="207"/>
                  </a:lnTo>
                  <a:lnTo>
                    <a:pt x="1496" y="263"/>
                  </a:lnTo>
                  <a:lnTo>
                    <a:pt x="1372" y="331"/>
                  </a:lnTo>
                  <a:lnTo>
                    <a:pt x="1257" y="381"/>
                  </a:lnTo>
                  <a:lnTo>
                    <a:pt x="1168" y="414"/>
                  </a:lnTo>
                  <a:lnTo>
                    <a:pt x="1090" y="440"/>
                  </a:lnTo>
                  <a:lnTo>
                    <a:pt x="1015" y="469"/>
                  </a:lnTo>
                  <a:lnTo>
                    <a:pt x="1068" y="481"/>
                  </a:lnTo>
                  <a:lnTo>
                    <a:pt x="1152" y="499"/>
                  </a:lnTo>
                  <a:lnTo>
                    <a:pt x="1220" y="510"/>
                  </a:lnTo>
                  <a:lnTo>
                    <a:pt x="1252" y="512"/>
                  </a:lnTo>
                  <a:lnTo>
                    <a:pt x="1270" y="502"/>
                  </a:lnTo>
                  <a:lnTo>
                    <a:pt x="1272" y="490"/>
                  </a:lnTo>
                  <a:lnTo>
                    <a:pt x="1285" y="487"/>
                  </a:lnTo>
                  <a:lnTo>
                    <a:pt x="1294" y="488"/>
                  </a:lnTo>
                  <a:lnTo>
                    <a:pt x="1299" y="502"/>
                  </a:lnTo>
                  <a:lnTo>
                    <a:pt x="1299" y="518"/>
                  </a:lnTo>
                  <a:lnTo>
                    <a:pt x="1302" y="521"/>
                  </a:lnTo>
                  <a:lnTo>
                    <a:pt x="1390" y="534"/>
                  </a:lnTo>
                  <a:lnTo>
                    <a:pt x="1550" y="546"/>
                  </a:lnTo>
                  <a:lnTo>
                    <a:pt x="1561" y="532"/>
                  </a:lnTo>
                  <a:lnTo>
                    <a:pt x="1579" y="531"/>
                  </a:lnTo>
                  <a:lnTo>
                    <a:pt x="1601" y="533"/>
                  </a:lnTo>
                  <a:lnTo>
                    <a:pt x="1614" y="547"/>
                  </a:lnTo>
                  <a:lnTo>
                    <a:pt x="1614" y="564"/>
                  </a:lnTo>
                  <a:lnTo>
                    <a:pt x="1614" y="578"/>
                  </a:lnTo>
                  <a:lnTo>
                    <a:pt x="1601" y="594"/>
                  </a:lnTo>
                  <a:lnTo>
                    <a:pt x="1584" y="598"/>
                  </a:lnTo>
                  <a:lnTo>
                    <a:pt x="1568" y="596"/>
                  </a:lnTo>
                  <a:lnTo>
                    <a:pt x="1558" y="592"/>
                  </a:lnTo>
                  <a:lnTo>
                    <a:pt x="1551" y="590"/>
                  </a:lnTo>
                  <a:lnTo>
                    <a:pt x="1550" y="589"/>
                  </a:lnTo>
                  <a:lnTo>
                    <a:pt x="1537" y="621"/>
                  </a:lnTo>
                  <a:lnTo>
                    <a:pt x="1519" y="649"/>
                  </a:lnTo>
                  <a:lnTo>
                    <a:pt x="1485" y="680"/>
                  </a:lnTo>
                  <a:lnTo>
                    <a:pt x="1455" y="699"/>
                  </a:lnTo>
                  <a:lnTo>
                    <a:pt x="1406" y="713"/>
                  </a:lnTo>
                  <a:lnTo>
                    <a:pt x="1349" y="712"/>
                  </a:lnTo>
                  <a:lnTo>
                    <a:pt x="1313" y="696"/>
                  </a:lnTo>
                  <a:lnTo>
                    <a:pt x="1285" y="672"/>
                  </a:lnTo>
                  <a:lnTo>
                    <a:pt x="1269" y="636"/>
                  </a:lnTo>
                  <a:lnTo>
                    <a:pt x="1263" y="604"/>
                  </a:lnTo>
                  <a:lnTo>
                    <a:pt x="1258" y="564"/>
                  </a:lnTo>
                  <a:lnTo>
                    <a:pt x="1256" y="558"/>
                  </a:lnTo>
                  <a:lnTo>
                    <a:pt x="1104" y="540"/>
                  </a:lnTo>
                  <a:lnTo>
                    <a:pt x="998" y="521"/>
                  </a:lnTo>
                  <a:lnTo>
                    <a:pt x="899" y="498"/>
                  </a:lnTo>
                  <a:lnTo>
                    <a:pt x="893" y="498"/>
                  </a:lnTo>
                  <a:lnTo>
                    <a:pt x="879" y="499"/>
                  </a:lnTo>
                  <a:lnTo>
                    <a:pt x="733" y="529"/>
                  </a:lnTo>
                  <a:lnTo>
                    <a:pt x="617" y="547"/>
                  </a:lnTo>
                  <a:lnTo>
                    <a:pt x="538" y="558"/>
                  </a:lnTo>
                  <a:lnTo>
                    <a:pt x="537" y="599"/>
                  </a:lnTo>
                  <a:lnTo>
                    <a:pt x="521" y="645"/>
                  </a:lnTo>
                  <a:lnTo>
                    <a:pt x="500" y="680"/>
                  </a:lnTo>
                  <a:lnTo>
                    <a:pt x="468" y="704"/>
                  </a:lnTo>
                  <a:lnTo>
                    <a:pt x="426" y="711"/>
                  </a:lnTo>
                  <a:lnTo>
                    <a:pt x="373" y="709"/>
                  </a:lnTo>
                  <a:lnTo>
                    <a:pt x="331" y="694"/>
                  </a:lnTo>
                  <a:lnTo>
                    <a:pt x="286" y="661"/>
                  </a:lnTo>
                  <a:lnTo>
                    <a:pt x="262" y="620"/>
                  </a:lnTo>
                  <a:lnTo>
                    <a:pt x="251" y="592"/>
                  </a:lnTo>
                  <a:lnTo>
                    <a:pt x="247" y="586"/>
                  </a:lnTo>
                  <a:lnTo>
                    <a:pt x="241" y="587"/>
                  </a:lnTo>
                  <a:lnTo>
                    <a:pt x="233" y="594"/>
                  </a:lnTo>
                  <a:lnTo>
                    <a:pt x="222" y="598"/>
                  </a:lnTo>
                  <a:lnTo>
                    <a:pt x="197" y="593"/>
                  </a:lnTo>
                  <a:lnTo>
                    <a:pt x="180" y="568"/>
                  </a:lnTo>
                  <a:lnTo>
                    <a:pt x="186" y="544"/>
                  </a:lnTo>
                  <a:lnTo>
                    <a:pt x="200" y="533"/>
                  </a:lnTo>
                  <a:lnTo>
                    <a:pt x="219" y="532"/>
                  </a:lnTo>
                  <a:lnTo>
                    <a:pt x="237" y="534"/>
                  </a:lnTo>
                  <a:lnTo>
                    <a:pt x="249" y="547"/>
                  </a:lnTo>
                  <a:lnTo>
                    <a:pt x="323" y="543"/>
                  </a:lnTo>
                  <a:lnTo>
                    <a:pt x="439" y="530"/>
                  </a:lnTo>
                  <a:lnTo>
                    <a:pt x="503" y="517"/>
                  </a:lnTo>
                  <a:lnTo>
                    <a:pt x="498" y="501"/>
                  </a:lnTo>
                  <a:lnTo>
                    <a:pt x="502" y="490"/>
                  </a:lnTo>
                  <a:lnTo>
                    <a:pt x="518" y="486"/>
                  </a:lnTo>
                  <a:lnTo>
                    <a:pt x="532" y="501"/>
                  </a:lnTo>
                  <a:lnTo>
                    <a:pt x="542" y="509"/>
                  </a:lnTo>
                  <a:lnTo>
                    <a:pt x="551" y="511"/>
                  </a:lnTo>
                  <a:lnTo>
                    <a:pt x="654" y="498"/>
                  </a:lnTo>
                  <a:lnTo>
                    <a:pt x="735" y="479"/>
                  </a:lnTo>
                  <a:lnTo>
                    <a:pt x="775" y="471"/>
                  </a:lnTo>
                  <a:lnTo>
                    <a:pt x="774" y="459"/>
                  </a:lnTo>
                  <a:lnTo>
                    <a:pt x="752" y="455"/>
                  </a:lnTo>
                  <a:lnTo>
                    <a:pt x="601" y="403"/>
                  </a:lnTo>
                  <a:lnTo>
                    <a:pt x="502" y="365"/>
                  </a:lnTo>
                  <a:lnTo>
                    <a:pt x="410" y="320"/>
                  </a:lnTo>
                  <a:lnTo>
                    <a:pt x="309" y="267"/>
                  </a:lnTo>
                  <a:lnTo>
                    <a:pt x="209" y="209"/>
                  </a:lnTo>
                  <a:lnTo>
                    <a:pt x="151" y="164"/>
                  </a:lnTo>
                  <a:lnTo>
                    <a:pt x="99" y="116"/>
                  </a:lnTo>
                  <a:lnTo>
                    <a:pt x="46" y="6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7F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3740150" y="4483101"/>
              <a:ext cx="304800" cy="131763"/>
            </a:xfrm>
            <a:custGeom>
              <a:avLst/>
              <a:gdLst>
                <a:gd name="T0" fmla="*/ 0 w 192"/>
                <a:gd name="T1" fmla="*/ 19 h 83"/>
                <a:gd name="T2" fmla="*/ 192 w 192"/>
                <a:gd name="T3" fmla="*/ 0 h 83"/>
                <a:gd name="T4" fmla="*/ 187 w 192"/>
                <a:gd name="T5" fmla="*/ 26 h 83"/>
                <a:gd name="T6" fmla="*/ 163 w 192"/>
                <a:gd name="T7" fmla="*/ 60 h 83"/>
                <a:gd name="T8" fmla="*/ 124 w 192"/>
                <a:gd name="T9" fmla="*/ 81 h 83"/>
                <a:gd name="T10" fmla="*/ 70 w 192"/>
                <a:gd name="T11" fmla="*/ 83 h 83"/>
                <a:gd name="T12" fmla="*/ 40 w 192"/>
                <a:gd name="T13" fmla="*/ 75 h 83"/>
                <a:gd name="T14" fmla="*/ 14 w 192"/>
                <a:gd name="T15" fmla="*/ 52 h 83"/>
                <a:gd name="T16" fmla="*/ 4 w 192"/>
                <a:gd name="T17" fmla="*/ 33 h 83"/>
                <a:gd name="T18" fmla="*/ 0 w 192"/>
                <a:gd name="T19" fmla="*/ 1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83">
                  <a:moveTo>
                    <a:pt x="0" y="19"/>
                  </a:moveTo>
                  <a:lnTo>
                    <a:pt x="192" y="0"/>
                  </a:lnTo>
                  <a:lnTo>
                    <a:pt x="187" y="26"/>
                  </a:lnTo>
                  <a:lnTo>
                    <a:pt x="163" y="60"/>
                  </a:lnTo>
                  <a:lnTo>
                    <a:pt x="124" y="81"/>
                  </a:lnTo>
                  <a:lnTo>
                    <a:pt x="70" y="83"/>
                  </a:lnTo>
                  <a:lnTo>
                    <a:pt x="40" y="75"/>
                  </a:lnTo>
                  <a:lnTo>
                    <a:pt x="14" y="52"/>
                  </a:lnTo>
                  <a:lnTo>
                    <a:pt x="4" y="3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5368925" y="4478338"/>
              <a:ext cx="307975" cy="138113"/>
            </a:xfrm>
            <a:custGeom>
              <a:avLst/>
              <a:gdLst>
                <a:gd name="T0" fmla="*/ 0 w 194"/>
                <a:gd name="T1" fmla="*/ 0 h 87"/>
                <a:gd name="T2" fmla="*/ 194 w 194"/>
                <a:gd name="T3" fmla="*/ 22 h 87"/>
                <a:gd name="T4" fmla="*/ 189 w 194"/>
                <a:gd name="T5" fmla="*/ 40 h 87"/>
                <a:gd name="T6" fmla="*/ 169 w 194"/>
                <a:gd name="T7" fmla="*/ 64 h 87"/>
                <a:gd name="T8" fmla="*/ 137 w 194"/>
                <a:gd name="T9" fmla="*/ 82 h 87"/>
                <a:gd name="T10" fmla="*/ 111 w 194"/>
                <a:gd name="T11" fmla="*/ 87 h 87"/>
                <a:gd name="T12" fmla="*/ 85 w 194"/>
                <a:gd name="T13" fmla="*/ 87 h 87"/>
                <a:gd name="T14" fmla="*/ 54 w 194"/>
                <a:gd name="T15" fmla="*/ 78 h 87"/>
                <a:gd name="T16" fmla="*/ 25 w 194"/>
                <a:gd name="T17" fmla="*/ 58 h 87"/>
                <a:gd name="T18" fmla="*/ 11 w 194"/>
                <a:gd name="T19" fmla="*/ 36 h 87"/>
                <a:gd name="T20" fmla="*/ 3 w 194"/>
                <a:gd name="T21" fmla="*/ 13 h 87"/>
                <a:gd name="T22" fmla="*/ 0 w 194"/>
                <a:gd name="T2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" h="87">
                  <a:moveTo>
                    <a:pt x="0" y="0"/>
                  </a:moveTo>
                  <a:lnTo>
                    <a:pt x="194" y="22"/>
                  </a:lnTo>
                  <a:lnTo>
                    <a:pt x="189" y="40"/>
                  </a:lnTo>
                  <a:lnTo>
                    <a:pt x="169" y="64"/>
                  </a:lnTo>
                  <a:lnTo>
                    <a:pt x="137" y="82"/>
                  </a:lnTo>
                  <a:lnTo>
                    <a:pt x="111" y="87"/>
                  </a:lnTo>
                  <a:lnTo>
                    <a:pt x="85" y="87"/>
                  </a:lnTo>
                  <a:lnTo>
                    <a:pt x="54" y="78"/>
                  </a:lnTo>
                  <a:lnTo>
                    <a:pt x="25" y="58"/>
                  </a:lnTo>
                  <a:lnTo>
                    <a:pt x="11" y="36"/>
                  </a:lnTo>
                  <a:lnTo>
                    <a:pt x="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32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SHEAR STRENGTH: </a:t>
            </a:r>
            <a:br>
              <a:rPr lang="en-US" dirty="0" smtClean="0"/>
            </a:br>
            <a:r>
              <a:rPr lang="en-US" sz="3600" dirty="0" smtClean="0"/>
              <a:t>Horizontal Shear in Prestressed Beams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24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Horizontal Shear in Prestressed Beams</a:t>
            </a: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841248" y="2167128"/>
            <a:ext cx="5898742" cy="2286000"/>
            <a:chOff x="1371600" y="2440930"/>
            <a:chExt cx="5099188" cy="1976141"/>
          </a:xfrm>
        </p:grpSpPr>
        <p:sp>
          <p:nvSpPr>
            <p:cNvPr id="28" name="Freeform 123"/>
            <p:cNvSpPr>
              <a:spLocks/>
            </p:cNvSpPr>
            <p:nvPr/>
          </p:nvSpPr>
          <p:spPr bwMode="auto">
            <a:xfrm>
              <a:off x="6417155" y="3641467"/>
              <a:ext cx="53631" cy="53631"/>
            </a:xfrm>
            <a:custGeom>
              <a:avLst/>
              <a:gdLst>
                <a:gd name="T0" fmla="*/ 0 w 26"/>
                <a:gd name="T1" fmla="*/ 0 h 26"/>
                <a:gd name="T2" fmla="*/ 0 w 26"/>
                <a:gd name="T3" fmla="*/ 26 h 26"/>
                <a:gd name="T4" fmla="*/ 26 w 26"/>
                <a:gd name="T5" fmla="*/ 0 h 26"/>
                <a:gd name="T6" fmla="*/ 0 w 2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0" y="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662451" y="3307296"/>
              <a:ext cx="2256678" cy="519822"/>
              <a:chOff x="-398463" y="5286375"/>
              <a:chExt cx="1736725" cy="400051"/>
            </a:xfrm>
            <a:pattFill prst="dkUpDiag">
              <a:fgClr>
                <a:schemeClr val="tx1">
                  <a:lumMod val="75000"/>
                  <a:lumOff val="25000"/>
                </a:schemeClr>
              </a:fgClr>
              <a:bgClr>
                <a:schemeClr val="tx1">
                  <a:lumMod val="50000"/>
                  <a:lumOff val="50000"/>
                </a:schemeClr>
              </a:bgClr>
            </a:pattFill>
          </p:grpSpPr>
          <p:sp>
            <p:nvSpPr>
              <p:cNvPr id="54" name="Freeform 98"/>
              <p:cNvSpPr>
                <a:spLocks/>
              </p:cNvSpPr>
              <p:nvPr/>
            </p:nvSpPr>
            <p:spPr bwMode="auto">
              <a:xfrm>
                <a:off x="749300" y="5521325"/>
                <a:ext cx="30163" cy="112713"/>
              </a:xfrm>
              <a:custGeom>
                <a:avLst/>
                <a:gdLst>
                  <a:gd name="T0" fmla="*/ 10 w 19"/>
                  <a:gd name="T1" fmla="*/ 0 h 71"/>
                  <a:gd name="T2" fmla="*/ 0 w 19"/>
                  <a:gd name="T3" fmla="*/ 70 h 71"/>
                  <a:gd name="T4" fmla="*/ 8 w 19"/>
                  <a:gd name="T5" fmla="*/ 71 h 71"/>
                  <a:gd name="T6" fmla="*/ 19 w 19"/>
                  <a:gd name="T7" fmla="*/ 1 h 71"/>
                  <a:gd name="T8" fmla="*/ 10 w 19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1">
                    <a:moveTo>
                      <a:pt x="10" y="0"/>
                    </a:moveTo>
                    <a:lnTo>
                      <a:pt x="0" y="70"/>
                    </a:lnTo>
                    <a:lnTo>
                      <a:pt x="8" y="71"/>
                    </a:lnTo>
                    <a:lnTo>
                      <a:pt x="19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99"/>
              <p:cNvSpPr>
                <a:spLocks/>
              </p:cNvSpPr>
              <p:nvPr/>
            </p:nvSpPr>
            <p:spPr bwMode="auto">
              <a:xfrm>
                <a:off x="1309687" y="5573713"/>
                <a:ext cx="28575" cy="112713"/>
              </a:xfrm>
              <a:custGeom>
                <a:avLst/>
                <a:gdLst>
                  <a:gd name="T0" fmla="*/ 9 w 18"/>
                  <a:gd name="T1" fmla="*/ 0 h 71"/>
                  <a:gd name="T2" fmla="*/ 18 w 18"/>
                  <a:gd name="T3" fmla="*/ 1 h 71"/>
                  <a:gd name="T4" fmla="*/ 9 w 18"/>
                  <a:gd name="T5" fmla="*/ 71 h 71"/>
                  <a:gd name="T6" fmla="*/ 0 w 18"/>
                  <a:gd name="T7" fmla="*/ 70 h 71"/>
                  <a:gd name="T8" fmla="*/ 9 w 18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1">
                    <a:moveTo>
                      <a:pt x="9" y="0"/>
                    </a:moveTo>
                    <a:lnTo>
                      <a:pt x="18" y="1"/>
                    </a:lnTo>
                    <a:lnTo>
                      <a:pt x="9" y="71"/>
                    </a:lnTo>
                    <a:lnTo>
                      <a:pt x="0" y="7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00"/>
              <p:cNvSpPr>
                <a:spLocks/>
              </p:cNvSpPr>
              <p:nvPr/>
            </p:nvSpPr>
            <p:spPr bwMode="auto">
              <a:xfrm>
                <a:off x="1030287" y="5537200"/>
                <a:ext cx="31750" cy="112713"/>
              </a:xfrm>
              <a:custGeom>
                <a:avLst/>
                <a:gdLst>
                  <a:gd name="T0" fmla="*/ 11 w 20"/>
                  <a:gd name="T1" fmla="*/ 0 h 71"/>
                  <a:gd name="T2" fmla="*/ 20 w 20"/>
                  <a:gd name="T3" fmla="*/ 2 h 71"/>
                  <a:gd name="T4" fmla="*/ 9 w 20"/>
                  <a:gd name="T5" fmla="*/ 71 h 71"/>
                  <a:gd name="T6" fmla="*/ 0 w 20"/>
                  <a:gd name="T7" fmla="*/ 70 h 71"/>
                  <a:gd name="T8" fmla="*/ 11 w 20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1">
                    <a:moveTo>
                      <a:pt x="11" y="0"/>
                    </a:moveTo>
                    <a:lnTo>
                      <a:pt x="20" y="2"/>
                    </a:lnTo>
                    <a:lnTo>
                      <a:pt x="9" y="71"/>
                    </a:lnTo>
                    <a:lnTo>
                      <a:pt x="0" y="7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01"/>
              <p:cNvSpPr>
                <a:spLocks/>
              </p:cNvSpPr>
              <p:nvPr/>
            </p:nvSpPr>
            <p:spPr bwMode="auto">
              <a:xfrm>
                <a:off x="469900" y="5453063"/>
                <a:ext cx="39688" cy="112713"/>
              </a:xfrm>
              <a:custGeom>
                <a:avLst/>
                <a:gdLst>
                  <a:gd name="T0" fmla="*/ 17 w 25"/>
                  <a:gd name="T1" fmla="*/ 0 h 71"/>
                  <a:gd name="T2" fmla="*/ 25 w 25"/>
                  <a:gd name="T3" fmla="*/ 2 h 71"/>
                  <a:gd name="T4" fmla="*/ 8 w 25"/>
                  <a:gd name="T5" fmla="*/ 71 h 71"/>
                  <a:gd name="T6" fmla="*/ 0 w 25"/>
                  <a:gd name="T7" fmla="*/ 68 h 71"/>
                  <a:gd name="T8" fmla="*/ 17 w 25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1">
                    <a:moveTo>
                      <a:pt x="17" y="0"/>
                    </a:moveTo>
                    <a:lnTo>
                      <a:pt x="25" y="2"/>
                    </a:lnTo>
                    <a:lnTo>
                      <a:pt x="8" y="71"/>
                    </a:lnTo>
                    <a:lnTo>
                      <a:pt x="0" y="6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02"/>
              <p:cNvSpPr>
                <a:spLocks/>
              </p:cNvSpPr>
              <p:nvPr/>
            </p:nvSpPr>
            <p:spPr bwMode="auto">
              <a:xfrm>
                <a:off x="195262" y="5405438"/>
                <a:ext cx="39688" cy="111125"/>
              </a:xfrm>
              <a:custGeom>
                <a:avLst/>
                <a:gdLst>
                  <a:gd name="T0" fmla="*/ 17 w 25"/>
                  <a:gd name="T1" fmla="*/ 0 h 70"/>
                  <a:gd name="T2" fmla="*/ 25 w 25"/>
                  <a:gd name="T3" fmla="*/ 2 h 70"/>
                  <a:gd name="T4" fmla="*/ 9 w 25"/>
                  <a:gd name="T5" fmla="*/ 70 h 70"/>
                  <a:gd name="T6" fmla="*/ 0 w 25"/>
                  <a:gd name="T7" fmla="*/ 68 h 70"/>
                  <a:gd name="T8" fmla="*/ 17 w 25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0">
                    <a:moveTo>
                      <a:pt x="17" y="0"/>
                    </a:moveTo>
                    <a:lnTo>
                      <a:pt x="25" y="2"/>
                    </a:lnTo>
                    <a:lnTo>
                      <a:pt x="9" y="70"/>
                    </a:lnTo>
                    <a:lnTo>
                      <a:pt x="0" y="68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03"/>
              <p:cNvSpPr>
                <a:spLocks/>
              </p:cNvSpPr>
              <p:nvPr/>
            </p:nvSpPr>
            <p:spPr bwMode="auto">
              <a:xfrm>
                <a:off x="-90488" y="5349875"/>
                <a:ext cx="41275" cy="112713"/>
              </a:xfrm>
              <a:custGeom>
                <a:avLst/>
                <a:gdLst>
                  <a:gd name="T0" fmla="*/ 17 w 26"/>
                  <a:gd name="T1" fmla="*/ 0 h 71"/>
                  <a:gd name="T2" fmla="*/ 26 w 26"/>
                  <a:gd name="T3" fmla="*/ 3 h 71"/>
                  <a:gd name="T4" fmla="*/ 8 w 26"/>
                  <a:gd name="T5" fmla="*/ 71 h 71"/>
                  <a:gd name="T6" fmla="*/ 0 w 26"/>
                  <a:gd name="T7" fmla="*/ 69 h 71"/>
                  <a:gd name="T8" fmla="*/ 17 w 26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1">
                    <a:moveTo>
                      <a:pt x="17" y="0"/>
                    </a:moveTo>
                    <a:lnTo>
                      <a:pt x="26" y="3"/>
                    </a:lnTo>
                    <a:lnTo>
                      <a:pt x="8" y="71"/>
                    </a:lnTo>
                    <a:lnTo>
                      <a:pt x="0" y="69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04"/>
              <p:cNvSpPr>
                <a:spLocks/>
              </p:cNvSpPr>
              <p:nvPr/>
            </p:nvSpPr>
            <p:spPr bwMode="auto">
              <a:xfrm>
                <a:off x="-398463" y="5286375"/>
                <a:ext cx="41275" cy="111125"/>
              </a:xfrm>
              <a:custGeom>
                <a:avLst/>
                <a:gdLst>
                  <a:gd name="T0" fmla="*/ 18 w 26"/>
                  <a:gd name="T1" fmla="*/ 0 h 70"/>
                  <a:gd name="T2" fmla="*/ 26 w 26"/>
                  <a:gd name="T3" fmla="*/ 2 h 70"/>
                  <a:gd name="T4" fmla="*/ 8 w 26"/>
                  <a:gd name="T5" fmla="*/ 70 h 70"/>
                  <a:gd name="T6" fmla="*/ 0 w 26"/>
                  <a:gd name="T7" fmla="*/ 68 h 70"/>
                  <a:gd name="T8" fmla="*/ 18 w 26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0">
                    <a:moveTo>
                      <a:pt x="18" y="0"/>
                    </a:moveTo>
                    <a:lnTo>
                      <a:pt x="26" y="2"/>
                    </a:lnTo>
                    <a:lnTo>
                      <a:pt x="8" y="70"/>
                    </a:lnTo>
                    <a:lnTo>
                      <a:pt x="0" y="6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" name="Freeform 87"/>
            <p:cNvSpPr>
              <a:spLocks/>
            </p:cNvSpPr>
            <p:nvPr/>
          </p:nvSpPr>
          <p:spPr bwMode="auto">
            <a:xfrm>
              <a:off x="1429358" y="2954562"/>
              <a:ext cx="4987797" cy="1340805"/>
            </a:xfrm>
            <a:custGeom>
              <a:avLst/>
              <a:gdLst>
                <a:gd name="T0" fmla="*/ 2418 w 2418"/>
                <a:gd name="T1" fmla="*/ 16 h 650"/>
                <a:gd name="T2" fmla="*/ 2257 w 2418"/>
                <a:gd name="T3" fmla="*/ 16 h 650"/>
                <a:gd name="T4" fmla="*/ 2112 w 2418"/>
                <a:gd name="T5" fmla="*/ 13 h 650"/>
                <a:gd name="T6" fmla="*/ 1933 w 2418"/>
                <a:gd name="T7" fmla="*/ 8 h 650"/>
                <a:gd name="T8" fmla="*/ 1822 w 2418"/>
                <a:gd name="T9" fmla="*/ 3 h 650"/>
                <a:gd name="T10" fmla="*/ 1755 w 2418"/>
                <a:gd name="T11" fmla="*/ 0 h 650"/>
                <a:gd name="T12" fmla="*/ 1344 w 2418"/>
                <a:gd name="T13" fmla="*/ 411 h 650"/>
                <a:gd name="T14" fmla="*/ 1004 w 2418"/>
                <a:gd name="T15" fmla="*/ 374 h 650"/>
                <a:gd name="T16" fmla="*/ 813 w 2418"/>
                <a:gd name="T17" fmla="*/ 350 h 650"/>
                <a:gd name="T18" fmla="*/ 630 w 2418"/>
                <a:gd name="T19" fmla="*/ 323 h 650"/>
                <a:gd name="T20" fmla="*/ 476 w 2418"/>
                <a:gd name="T21" fmla="*/ 298 h 650"/>
                <a:gd name="T22" fmla="*/ 333 w 2418"/>
                <a:gd name="T23" fmla="*/ 273 h 650"/>
                <a:gd name="T24" fmla="*/ 204 w 2418"/>
                <a:gd name="T25" fmla="*/ 249 h 650"/>
                <a:gd name="T26" fmla="*/ 87 w 2418"/>
                <a:gd name="T27" fmla="*/ 226 h 650"/>
                <a:gd name="T28" fmla="*/ 37 w 2418"/>
                <a:gd name="T29" fmla="*/ 216 h 650"/>
                <a:gd name="T30" fmla="*/ 0 w 2418"/>
                <a:gd name="T31" fmla="*/ 402 h 650"/>
                <a:gd name="T32" fmla="*/ 148 w 2418"/>
                <a:gd name="T33" fmla="*/ 432 h 650"/>
                <a:gd name="T34" fmla="*/ 301 w 2418"/>
                <a:gd name="T35" fmla="*/ 461 h 650"/>
                <a:gd name="T36" fmla="*/ 423 w 2418"/>
                <a:gd name="T37" fmla="*/ 483 h 650"/>
                <a:gd name="T38" fmla="*/ 594 w 2418"/>
                <a:gd name="T39" fmla="*/ 511 h 650"/>
                <a:gd name="T40" fmla="*/ 725 w 2418"/>
                <a:gd name="T41" fmla="*/ 531 h 650"/>
                <a:gd name="T42" fmla="*/ 878 w 2418"/>
                <a:gd name="T43" fmla="*/ 552 h 650"/>
                <a:gd name="T44" fmla="*/ 1092 w 2418"/>
                <a:gd name="T45" fmla="*/ 579 h 650"/>
                <a:gd name="T46" fmla="*/ 1289 w 2418"/>
                <a:gd name="T47" fmla="*/ 599 h 650"/>
                <a:gd name="T48" fmla="*/ 1457 w 2418"/>
                <a:gd name="T49" fmla="*/ 613 h 650"/>
                <a:gd name="T50" fmla="*/ 1656 w 2418"/>
                <a:gd name="T51" fmla="*/ 628 h 650"/>
                <a:gd name="T52" fmla="*/ 1880 w 2418"/>
                <a:gd name="T53" fmla="*/ 639 h 650"/>
                <a:gd name="T54" fmla="*/ 2120 w 2418"/>
                <a:gd name="T55" fmla="*/ 647 h 650"/>
                <a:gd name="T56" fmla="*/ 2302 w 2418"/>
                <a:gd name="T57" fmla="*/ 649 h 650"/>
                <a:gd name="T58" fmla="*/ 2418 w 2418"/>
                <a:gd name="T59" fmla="*/ 65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18" h="650">
                  <a:moveTo>
                    <a:pt x="2418" y="16"/>
                  </a:moveTo>
                  <a:lnTo>
                    <a:pt x="2257" y="16"/>
                  </a:lnTo>
                  <a:lnTo>
                    <a:pt x="2112" y="13"/>
                  </a:lnTo>
                  <a:lnTo>
                    <a:pt x="1933" y="8"/>
                  </a:lnTo>
                  <a:lnTo>
                    <a:pt x="1822" y="3"/>
                  </a:lnTo>
                  <a:lnTo>
                    <a:pt x="1755" y="0"/>
                  </a:lnTo>
                  <a:lnTo>
                    <a:pt x="1344" y="411"/>
                  </a:lnTo>
                  <a:lnTo>
                    <a:pt x="1004" y="374"/>
                  </a:lnTo>
                  <a:lnTo>
                    <a:pt x="813" y="350"/>
                  </a:lnTo>
                  <a:lnTo>
                    <a:pt x="630" y="323"/>
                  </a:lnTo>
                  <a:lnTo>
                    <a:pt x="476" y="298"/>
                  </a:lnTo>
                  <a:lnTo>
                    <a:pt x="333" y="273"/>
                  </a:lnTo>
                  <a:lnTo>
                    <a:pt x="204" y="249"/>
                  </a:lnTo>
                  <a:lnTo>
                    <a:pt x="87" y="226"/>
                  </a:lnTo>
                  <a:lnTo>
                    <a:pt x="37" y="216"/>
                  </a:lnTo>
                  <a:lnTo>
                    <a:pt x="0" y="402"/>
                  </a:lnTo>
                  <a:lnTo>
                    <a:pt x="148" y="432"/>
                  </a:lnTo>
                  <a:lnTo>
                    <a:pt x="301" y="461"/>
                  </a:lnTo>
                  <a:lnTo>
                    <a:pt x="423" y="483"/>
                  </a:lnTo>
                  <a:lnTo>
                    <a:pt x="594" y="511"/>
                  </a:lnTo>
                  <a:lnTo>
                    <a:pt x="725" y="531"/>
                  </a:lnTo>
                  <a:lnTo>
                    <a:pt x="878" y="552"/>
                  </a:lnTo>
                  <a:lnTo>
                    <a:pt x="1092" y="579"/>
                  </a:lnTo>
                  <a:lnTo>
                    <a:pt x="1289" y="599"/>
                  </a:lnTo>
                  <a:lnTo>
                    <a:pt x="1457" y="613"/>
                  </a:lnTo>
                  <a:lnTo>
                    <a:pt x="1656" y="628"/>
                  </a:lnTo>
                  <a:lnTo>
                    <a:pt x="1880" y="639"/>
                  </a:lnTo>
                  <a:lnTo>
                    <a:pt x="2120" y="647"/>
                  </a:lnTo>
                  <a:lnTo>
                    <a:pt x="2302" y="649"/>
                  </a:lnTo>
                  <a:lnTo>
                    <a:pt x="2418" y="65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2"/>
            <p:cNvSpPr>
              <a:spLocks/>
            </p:cNvSpPr>
            <p:nvPr/>
          </p:nvSpPr>
          <p:spPr bwMode="auto">
            <a:xfrm>
              <a:off x="6361459" y="3587834"/>
              <a:ext cx="55696" cy="53631"/>
            </a:xfrm>
            <a:custGeom>
              <a:avLst/>
              <a:gdLst>
                <a:gd name="T0" fmla="*/ 27 w 27"/>
                <a:gd name="T1" fmla="*/ 0 h 26"/>
                <a:gd name="T2" fmla="*/ 0 w 27"/>
                <a:gd name="T3" fmla="*/ 26 h 26"/>
                <a:gd name="T4" fmla="*/ 27 w 27"/>
                <a:gd name="T5" fmla="*/ 26 h 26"/>
                <a:gd name="T6" fmla="*/ 27 w 27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lnTo>
                    <a:pt x="0" y="26"/>
                  </a:lnTo>
                  <a:lnTo>
                    <a:pt x="27" y="2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19"/>
            <p:cNvSpPr>
              <a:spLocks/>
            </p:cNvSpPr>
            <p:nvPr/>
          </p:nvSpPr>
          <p:spPr bwMode="auto">
            <a:xfrm>
              <a:off x="1371600" y="2440930"/>
              <a:ext cx="3677933" cy="1344931"/>
            </a:xfrm>
            <a:custGeom>
              <a:avLst/>
              <a:gdLst>
                <a:gd name="T0" fmla="*/ 1783 w 1783"/>
                <a:gd name="T1" fmla="*/ 249 h 652"/>
                <a:gd name="T2" fmla="*/ 1647 w 1783"/>
                <a:gd name="T3" fmla="*/ 238 h 652"/>
                <a:gd name="T4" fmla="*/ 1388 w 1783"/>
                <a:gd name="T5" fmla="*/ 214 h 652"/>
                <a:gd name="T6" fmla="*/ 1105 w 1783"/>
                <a:gd name="T7" fmla="*/ 179 h 652"/>
                <a:gd name="T8" fmla="*/ 926 w 1783"/>
                <a:gd name="T9" fmla="*/ 156 h 652"/>
                <a:gd name="T10" fmla="*/ 750 w 1783"/>
                <a:gd name="T11" fmla="*/ 127 h 652"/>
                <a:gd name="T12" fmla="*/ 589 w 1783"/>
                <a:gd name="T13" fmla="*/ 100 h 652"/>
                <a:gd name="T14" fmla="*/ 413 w 1783"/>
                <a:gd name="T15" fmla="*/ 67 h 652"/>
                <a:gd name="T16" fmla="*/ 267 w 1783"/>
                <a:gd name="T17" fmla="*/ 38 h 652"/>
                <a:gd name="T18" fmla="*/ 137 w 1783"/>
                <a:gd name="T19" fmla="*/ 10 h 652"/>
                <a:gd name="T20" fmla="*/ 93 w 1783"/>
                <a:gd name="T21" fmla="*/ 0 h 652"/>
                <a:gd name="T22" fmla="*/ 0 w 1783"/>
                <a:gd name="T23" fmla="*/ 421 h 652"/>
                <a:gd name="T24" fmla="*/ 52 w 1783"/>
                <a:gd name="T25" fmla="*/ 433 h 652"/>
                <a:gd name="T26" fmla="*/ 95 w 1783"/>
                <a:gd name="T27" fmla="*/ 442 h 652"/>
                <a:gd name="T28" fmla="*/ 154 w 1783"/>
                <a:gd name="T29" fmla="*/ 455 h 652"/>
                <a:gd name="T30" fmla="*/ 211 w 1783"/>
                <a:gd name="T31" fmla="*/ 467 h 652"/>
                <a:gd name="T32" fmla="*/ 315 w 1783"/>
                <a:gd name="T33" fmla="*/ 489 h 652"/>
                <a:gd name="T34" fmla="*/ 348 w 1783"/>
                <a:gd name="T35" fmla="*/ 496 h 652"/>
                <a:gd name="T36" fmla="*/ 385 w 1783"/>
                <a:gd name="T37" fmla="*/ 503 h 652"/>
                <a:gd name="T38" fmla="*/ 480 w 1783"/>
                <a:gd name="T39" fmla="*/ 522 h 652"/>
                <a:gd name="T40" fmla="*/ 558 w 1783"/>
                <a:gd name="T41" fmla="*/ 536 h 652"/>
                <a:gd name="T42" fmla="*/ 663 w 1783"/>
                <a:gd name="T43" fmla="*/ 554 h 652"/>
                <a:gd name="T44" fmla="*/ 722 w 1783"/>
                <a:gd name="T45" fmla="*/ 564 h 652"/>
                <a:gd name="T46" fmla="*/ 839 w 1783"/>
                <a:gd name="T47" fmla="*/ 583 h 652"/>
                <a:gd name="T48" fmla="*/ 910 w 1783"/>
                <a:gd name="T49" fmla="*/ 594 h 652"/>
                <a:gd name="T50" fmla="*/ 1016 w 1783"/>
                <a:gd name="T51" fmla="*/ 609 h 652"/>
                <a:gd name="T52" fmla="*/ 1087 w 1783"/>
                <a:gd name="T53" fmla="*/ 619 h 652"/>
                <a:gd name="T54" fmla="*/ 1190 w 1783"/>
                <a:gd name="T55" fmla="*/ 632 h 652"/>
                <a:gd name="T56" fmla="*/ 1301 w 1783"/>
                <a:gd name="T57" fmla="*/ 645 h 652"/>
                <a:gd name="T58" fmla="*/ 1365 w 1783"/>
                <a:gd name="T59" fmla="*/ 652 h 652"/>
                <a:gd name="T60" fmla="*/ 1783 w 1783"/>
                <a:gd name="T61" fmla="*/ 249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3" h="652">
                  <a:moveTo>
                    <a:pt x="1783" y="249"/>
                  </a:moveTo>
                  <a:lnTo>
                    <a:pt x="1647" y="238"/>
                  </a:lnTo>
                  <a:lnTo>
                    <a:pt x="1388" y="214"/>
                  </a:lnTo>
                  <a:lnTo>
                    <a:pt x="1105" y="179"/>
                  </a:lnTo>
                  <a:lnTo>
                    <a:pt x="926" y="156"/>
                  </a:lnTo>
                  <a:lnTo>
                    <a:pt x="750" y="127"/>
                  </a:lnTo>
                  <a:lnTo>
                    <a:pt x="589" y="100"/>
                  </a:lnTo>
                  <a:lnTo>
                    <a:pt x="413" y="67"/>
                  </a:lnTo>
                  <a:lnTo>
                    <a:pt x="267" y="38"/>
                  </a:lnTo>
                  <a:lnTo>
                    <a:pt x="137" y="10"/>
                  </a:lnTo>
                  <a:lnTo>
                    <a:pt x="93" y="0"/>
                  </a:lnTo>
                  <a:lnTo>
                    <a:pt x="0" y="421"/>
                  </a:lnTo>
                  <a:lnTo>
                    <a:pt x="52" y="433"/>
                  </a:lnTo>
                  <a:lnTo>
                    <a:pt x="95" y="442"/>
                  </a:lnTo>
                  <a:lnTo>
                    <a:pt x="154" y="455"/>
                  </a:lnTo>
                  <a:lnTo>
                    <a:pt x="211" y="467"/>
                  </a:lnTo>
                  <a:lnTo>
                    <a:pt x="315" y="489"/>
                  </a:lnTo>
                  <a:lnTo>
                    <a:pt x="348" y="496"/>
                  </a:lnTo>
                  <a:lnTo>
                    <a:pt x="385" y="503"/>
                  </a:lnTo>
                  <a:lnTo>
                    <a:pt x="480" y="522"/>
                  </a:lnTo>
                  <a:lnTo>
                    <a:pt x="558" y="536"/>
                  </a:lnTo>
                  <a:lnTo>
                    <a:pt x="663" y="554"/>
                  </a:lnTo>
                  <a:lnTo>
                    <a:pt x="722" y="564"/>
                  </a:lnTo>
                  <a:lnTo>
                    <a:pt x="839" y="583"/>
                  </a:lnTo>
                  <a:lnTo>
                    <a:pt x="910" y="594"/>
                  </a:lnTo>
                  <a:lnTo>
                    <a:pt x="1016" y="609"/>
                  </a:lnTo>
                  <a:lnTo>
                    <a:pt x="1087" y="619"/>
                  </a:lnTo>
                  <a:lnTo>
                    <a:pt x="1190" y="632"/>
                  </a:lnTo>
                  <a:lnTo>
                    <a:pt x="1301" y="645"/>
                  </a:lnTo>
                  <a:lnTo>
                    <a:pt x="1365" y="652"/>
                  </a:lnTo>
                  <a:lnTo>
                    <a:pt x="1783" y="2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8"/>
            <p:cNvSpPr>
              <a:spLocks/>
            </p:cNvSpPr>
            <p:nvPr/>
          </p:nvSpPr>
          <p:spPr bwMode="auto">
            <a:xfrm>
              <a:off x="5049532" y="2872050"/>
              <a:ext cx="581704" cy="105202"/>
            </a:xfrm>
            <a:custGeom>
              <a:avLst/>
              <a:gdLst>
                <a:gd name="T0" fmla="*/ 0 w 282"/>
                <a:gd name="T1" fmla="*/ 40 h 51"/>
                <a:gd name="T2" fmla="*/ 0 w 282"/>
                <a:gd name="T3" fmla="*/ 0 h 51"/>
                <a:gd name="T4" fmla="*/ 282 w 282"/>
                <a:gd name="T5" fmla="*/ 0 h 51"/>
                <a:gd name="T6" fmla="*/ 282 w 28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51">
                  <a:moveTo>
                    <a:pt x="0" y="40"/>
                  </a:moveTo>
                  <a:lnTo>
                    <a:pt x="0" y="0"/>
                  </a:lnTo>
                  <a:lnTo>
                    <a:pt x="282" y="0"/>
                  </a:lnTo>
                  <a:lnTo>
                    <a:pt x="282" y="51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0"/>
            <p:cNvSpPr>
              <a:spLocks/>
            </p:cNvSpPr>
            <p:nvPr/>
          </p:nvSpPr>
          <p:spPr bwMode="auto">
            <a:xfrm>
              <a:off x="3968636" y="3688911"/>
              <a:ext cx="222779" cy="96951"/>
            </a:xfrm>
            <a:custGeom>
              <a:avLst/>
              <a:gdLst>
                <a:gd name="T0" fmla="*/ 0 w 108"/>
                <a:gd name="T1" fmla="*/ 35 h 47"/>
                <a:gd name="T2" fmla="*/ 106 w 108"/>
                <a:gd name="T3" fmla="*/ 47 h 47"/>
                <a:gd name="T4" fmla="*/ 108 w 108"/>
                <a:gd name="T5" fmla="*/ 29 h 47"/>
                <a:gd name="T6" fmla="*/ 48 w 108"/>
                <a:gd name="T7" fmla="*/ 22 h 47"/>
                <a:gd name="T8" fmla="*/ 50 w 108"/>
                <a:gd name="T9" fmla="*/ 0 h 47"/>
                <a:gd name="T10" fmla="*/ 0 w 108"/>
                <a:gd name="T1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7">
                  <a:moveTo>
                    <a:pt x="0" y="35"/>
                  </a:moveTo>
                  <a:lnTo>
                    <a:pt x="106" y="47"/>
                  </a:lnTo>
                  <a:lnTo>
                    <a:pt x="108" y="29"/>
                  </a:lnTo>
                  <a:lnTo>
                    <a:pt x="48" y="22"/>
                  </a:lnTo>
                  <a:lnTo>
                    <a:pt x="50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1"/>
            <p:cNvSpPr>
              <a:spLocks/>
            </p:cNvSpPr>
            <p:nvPr/>
          </p:nvSpPr>
          <p:spPr bwMode="auto">
            <a:xfrm>
              <a:off x="3613839" y="3647655"/>
              <a:ext cx="220718" cy="96951"/>
            </a:xfrm>
            <a:custGeom>
              <a:avLst/>
              <a:gdLst>
                <a:gd name="T0" fmla="*/ 0 w 107"/>
                <a:gd name="T1" fmla="*/ 34 h 47"/>
                <a:gd name="T2" fmla="*/ 105 w 107"/>
                <a:gd name="T3" fmla="*/ 47 h 47"/>
                <a:gd name="T4" fmla="*/ 107 w 107"/>
                <a:gd name="T5" fmla="*/ 29 h 47"/>
                <a:gd name="T6" fmla="*/ 46 w 107"/>
                <a:gd name="T7" fmla="*/ 21 h 47"/>
                <a:gd name="T8" fmla="*/ 49 w 107"/>
                <a:gd name="T9" fmla="*/ 0 h 47"/>
                <a:gd name="T10" fmla="*/ 0 w 107"/>
                <a:gd name="T11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47">
                  <a:moveTo>
                    <a:pt x="0" y="34"/>
                  </a:moveTo>
                  <a:lnTo>
                    <a:pt x="105" y="47"/>
                  </a:lnTo>
                  <a:lnTo>
                    <a:pt x="107" y="29"/>
                  </a:lnTo>
                  <a:lnTo>
                    <a:pt x="46" y="21"/>
                  </a:lnTo>
                  <a:lnTo>
                    <a:pt x="49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2"/>
            <p:cNvSpPr>
              <a:spLocks/>
            </p:cNvSpPr>
            <p:nvPr/>
          </p:nvSpPr>
          <p:spPr bwMode="auto">
            <a:xfrm>
              <a:off x="2522630" y="3480570"/>
              <a:ext cx="224844" cy="103139"/>
            </a:xfrm>
            <a:custGeom>
              <a:avLst/>
              <a:gdLst>
                <a:gd name="T0" fmla="*/ 0 w 109"/>
                <a:gd name="T1" fmla="*/ 32 h 50"/>
                <a:gd name="T2" fmla="*/ 105 w 109"/>
                <a:gd name="T3" fmla="*/ 50 h 50"/>
                <a:gd name="T4" fmla="*/ 109 w 109"/>
                <a:gd name="T5" fmla="*/ 32 h 50"/>
                <a:gd name="T6" fmla="*/ 49 w 109"/>
                <a:gd name="T7" fmla="*/ 21 h 50"/>
                <a:gd name="T8" fmla="*/ 53 w 109"/>
                <a:gd name="T9" fmla="*/ 0 h 50"/>
                <a:gd name="T10" fmla="*/ 0 w 109"/>
                <a:gd name="T11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50">
                  <a:moveTo>
                    <a:pt x="0" y="32"/>
                  </a:moveTo>
                  <a:lnTo>
                    <a:pt x="105" y="50"/>
                  </a:lnTo>
                  <a:lnTo>
                    <a:pt x="109" y="32"/>
                  </a:lnTo>
                  <a:lnTo>
                    <a:pt x="49" y="21"/>
                  </a:lnTo>
                  <a:lnTo>
                    <a:pt x="53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3"/>
            <p:cNvSpPr>
              <a:spLocks/>
            </p:cNvSpPr>
            <p:nvPr/>
          </p:nvSpPr>
          <p:spPr bwMode="auto">
            <a:xfrm>
              <a:off x="3248728" y="3598149"/>
              <a:ext cx="222779" cy="99014"/>
            </a:xfrm>
            <a:custGeom>
              <a:avLst/>
              <a:gdLst>
                <a:gd name="T0" fmla="*/ 0 w 108"/>
                <a:gd name="T1" fmla="*/ 33 h 48"/>
                <a:gd name="T2" fmla="*/ 106 w 108"/>
                <a:gd name="T3" fmla="*/ 48 h 48"/>
                <a:gd name="T4" fmla="*/ 108 w 108"/>
                <a:gd name="T5" fmla="*/ 30 h 48"/>
                <a:gd name="T6" fmla="*/ 48 w 108"/>
                <a:gd name="T7" fmla="*/ 21 h 48"/>
                <a:gd name="T8" fmla="*/ 51 w 108"/>
                <a:gd name="T9" fmla="*/ 0 h 48"/>
                <a:gd name="T10" fmla="*/ 0 w 108"/>
                <a:gd name="T1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8">
                  <a:moveTo>
                    <a:pt x="0" y="33"/>
                  </a:moveTo>
                  <a:lnTo>
                    <a:pt x="106" y="48"/>
                  </a:lnTo>
                  <a:lnTo>
                    <a:pt x="108" y="30"/>
                  </a:lnTo>
                  <a:lnTo>
                    <a:pt x="48" y="21"/>
                  </a:lnTo>
                  <a:lnTo>
                    <a:pt x="51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4"/>
            <p:cNvSpPr>
              <a:spLocks/>
            </p:cNvSpPr>
            <p:nvPr/>
          </p:nvSpPr>
          <p:spPr bwMode="auto">
            <a:xfrm>
              <a:off x="2885679" y="3540391"/>
              <a:ext cx="224844" cy="103139"/>
            </a:xfrm>
            <a:custGeom>
              <a:avLst/>
              <a:gdLst>
                <a:gd name="T0" fmla="*/ 0 w 109"/>
                <a:gd name="T1" fmla="*/ 33 h 50"/>
                <a:gd name="T2" fmla="*/ 105 w 109"/>
                <a:gd name="T3" fmla="*/ 50 h 50"/>
                <a:gd name="T4" fmla="*/ 109 w 109"/>
                <a:gd name="T5" fmla="*/ 32 h 50"/>
                <a:gd name="T6" fmla="*/ 48 w 109"/>
                <a:gd name="T7" fmla="*/ 21 h 50"/>
                <a:gd name="T8" fmla="*/ 52 w 109"/>
                <a:gd name="T9" fmla="*/ 0 h 50"/>
                <a:gd name="T10" fmla="*/ 0 w 109"/>
                <a:gd name="T1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50">
                  <a:moveTo>
                    <a:pt x="0" y="33"/>
                  </a:moveTo>
                  <a:lnTo>
                    <a:pt x="105" y="50"/>
                  </a:lnTo>
                  <a:lnTo>
                    <a:pt x="109" y="32"/>
                  </a:lnTo>
                  <a:lnTo>
                    <a:pt x="48" y="21"/>
                  </a:lnTo>
                  <a:lnTo>
                    <a:pt x="52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5"/>
            <p:cNvSpPr>
              <a:spLocks/>
            </p:cNvSpPr>
            <p:nvPr/>
          </p:nvSpPr>
          <p:spPr bwMode="auto">
            <a:xfrm>
              <a:off x="2165768" y="3416624"/>
              <a:ext cx="224844" cy="105202"/>
            </a:xfrm>
            <a:custGeom>
              <a:avLst/>
              <a:gdLst>
                <a:gd name="T0" fmla="*/ 0 w 109"/>
                <a:gd name="T1" fmla="*/ 30 h 51"/>
                <a:gd name="T2" fmla="*/ 105 w 109"/>
                <a:gd name="T3" fmla="*/ 51 h 51"/>
                <a:gd name="T4" fmla="*/ 109 w 109"/>
                <a:gd name="T5" fmla="*/ 33 h 51"/>
                <a:gd name="T6" fmla="*/ 49 w 109"/>
                <a:gd name="T7" fmla="*/ 21 h 51"/>
                <a:gd name="T8" fmla="*/ 53 w 109"/>
                <a:gd name="T9" fmla="*/ 0 h 51"/>
                <a:gd name="T10" fmla="*/ 0 w 109"/>
                <a:gd name="T11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51">
                  <a:moveTo>
                    <a:pt x="0" y="30"/>
                  </a:moveTo>
                  <a:lnTo>
                    <a:pt x="105" y="51"/>
                  </a:lnTo>
                  <a:lnTo>
                    <a:pt x="109" y="33"/>
                  </a:lnTo>
                  <a:lnTo>
                    <a:pt x="49" y="21"/>
                  </a:lnTo>
                  <a:lnTo>
                    <a:pt x="53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6"/>
            <p:cNvSpPr>
              <a:spLocks/>
            </p:cNvSpPr>
            <p:nvPr/>
          </p:nvSpPr>
          <p:spPr bwMode="auto">
            <a:xfrm>
              <a:off x="1806846" y="3342364"/>
              <a:ext cx="222779" cy="107265"/>
            </a:xfrm>
            <a:custGeom>
              <a:avLst/>
              <a:gdLst>
                <a:gd name="T0" fmla="*/ 0 w 108"/>
                <a:gd name="T1" fmla="*/ 30 h 52"/>
                <a:gd name="T2" fmla="*/ 104 w 108"/>
                <a:gd name="T3" fmla="*/ 52 h 52"/>
                <a:gd name="T4" fmla="*/ 108 w 108"/>
                <a:gd name="T5" fmla="*/ 34 h 52"/>
                <a:gd name="T6" fmla="*/ 48 w 108"/>
                <a:gd name="T7" fmla="*/ 20 h 52"/>
                <a:gd name="T8" fmla="*/ 53 w 108"/>
                <a:gd name="T9" fmla="*/ 0 h 52"/>
                <a:gd name="T10" fmla="*/ 0 w 108"/>
                <a:gd name="T1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2">
                  <a:moveTo>
                    <a:pt x="0" y="30"/>
                  </a:moveTo>
                  <a:lnTo>
                    <a:pt x="104" y="52"/>
                  </a:lnTo>
                  <a:lnTo>
                    <a:pt x="108" y="34"/>
                  </a:lnTo>
                  <a:lnTo>
                    <a:pt x="48" y="20"/>
                  </a:lnTo>
                  <a:lnTo>
                    <a:pt x="53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9"/>
            <p:cNvSpPr>
              <a:spLocks noChangeShapeType="1"/>
            </p:cNvSpPr>
            <p:nvPr/>
          </p:nvSpPr>
          <p:spPr bwMode="auto">
            <a:xfrm flipH="1" flipV="1">
              <a:off x="5049532" y="2954562"/>
              <a:ext cx="581704" cy="226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0"/>
            <p:cNvSpPr>
              <a:spLocks/>
            </p:cNvSpPr>
            <p:nvPr/>
          </p:nvSpPr>
          <p:spPr bwMode="auto">
            <a:xfrm>
              <a:off x="1798594" y="3459943"/>
              <a:ext cx="220718" cy="103139"/>
            </a:xfrm>
            <a:custGeom>
              <a:avLst/>
              <a:gdLst>
                <a:gd name="T0" fmla="*/ 107 w 107"/>
                <a:gd name="T1" fmla="*/ 19 h 50"/>
                <a:gd name="T2" fmla="*/ 4 w 107"/>
                <a:gd name="T3" fmla="*/ 0 h 50"/>
                <a:gd name="T4" fmla="*/ 0 w 107"/>
                <a:gd name="T5" fmla="*/ 18 h 50"/>
                <a:gd name="T6" fmla="*/ 60 w 107"/>
                <a:gd name="T7" fmla="*/ 29 h 50"/>
                <a:gd name="T8" fmla="*/ 56 w 107"/>
                <a:gd name="T9" fmla="*/ 50 h 50"/>
                <a:gd name="T10" fmla="*/ 107 w 107"/>
                <a:gd name="T11" fmla="*/ 1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50">
                  <a:moveTo>
                    <a:pt x="107" y="19"/>
                  </a:moveTo>
                  <a:lnTo>
                    <a:pt x="4" y="0"/>
                  </a:lnTo>
                  <a:lnTo>
                    <a:pt x="0" y="18"/>
                  </a:lnTo>
                  <a:lnTo>
                    <a:pt x="60" y="29"/>
                  </a:lnTo>
                  <a:lnTo>
                    <a:pt x="56" y="50"/>
                  </a:lnTo>
                  <a:lnTo>
                    <a:pt x="107" y="1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1"/>
            <p:cNvSpPr>
              <a:spLocks/>
            </p:cNvSpPr>
            <p:nvPr/>
          </p:nvSpPr>
          <p:spPr bwMode="auto">
            <a:xfrm>
              <a:off x="2879490" y="3643530"/>
              <a:ext cx="224844" cy="101077"/>
            </a:xfrm>
            <a:custGeom>
              <a:avLst/>
              <a:gdLst>
                <a:gd name="T0" fmla="*/ 109 w 109"/>
                <a:gd name="T1" fmla="*/ 16 h 49"/>
                <a:gd name="T2" fmla="*/ 3 w 109"/>
                <a:gd name="T3" fmla="*/ 0 h 49"/>
                <a:gd name="T4" fmla="*/ 0 w 109"/>
                <a:gd name="T5" fmla="*/ 18 h 49"/>
                <a:gd name="T6" fmla="*/ 61 w 109"/>
                <a:gd name="T7" fmla="*/ 28 h 49"/>
                <a:gd name="T8" fmla="*/ 57 w 109"/>
                <a:gd name="T9" fmla="*/ 49 h 49"/>
                <a:gd name="T10" fmla="*/ 109 w 109"/>
                <a:gd name="T11" fmla="*/ 1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49">
                  <a:moveTo>
                    <a:pt x="109" y="16"/>
                  </a:moveTo>
                  <a:lnTo>
                    <a:pt x="3" y="0"/>
                  </a:lnTo>
                  <a:lnTo>
                    <a:pt x="0" y="18"/>
                  </a:lnTo>
                  <a:lnTo>
                    <a:pt x="61" y="28"/>
                  </a:lnTo>
                  <a:lnTo>
                    <a:pt x="57" y="49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2"/>
            <p:cNvSpPr>
              <a:spLocks/>
            </p:cNvSpPr>
            <p:nvPr/>
          </p:nvSpPr>
          <p:spPr bwMode="auto">
            <a:xfrm>
              <a:off x="2159580" y="3525951"/>
              <a:ext cx="222779" cy="103139"/>
            </a:xfrm>
            <a:custGeom>
              <a:avLst/>
              <a:gdLst>
                <a:gd name="T0" fmla="*/ 108 w 108"/>
                <a:gd name="T1" fmla="*/ 19 h 50"/>
                <a:gd name="T2" fmla="*/ 3 w 108"/>
                <a:gd name="T3" fmla="*/ 0 h 50"/>
                <a:gd name="T4" fmla="*/ 0 w 108"/>
                <a:gd name="T5" fmla="*/ 18 h 50"/>
                <a:gd name="T6" fmla="*/ 60 w 108"/>
                <a:gd name="T7" fmla="*/ 29 h 50"/>
                <a:gd name="T8" fmla="*/ 56 w 108"/>
                <a:gd name="T9" fmla="*/ 50 h 50"/>
                <a:gd name="T10" fmla="*/ 108 w 108"/>
                <a:gd name="T11" fmla="*/ 1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0">
                  <a:moveTo>
                    <a:pt x="108" y="19"/>
                  </a:moveTo>
                  <a:lnTo>
                    <a:pt x="3" y="0"/>
                  </a:lnTo>
                  <a:lnTo>
                    <a:pt x="0" y="18"/>
                  </a:lnTo>
                  <a:lnTo>
                    <a:pt x="60" y="29"/>
                  </a:lnTo>
                  <a:lnTo>
                    <a:pt x="56" y="50"/>
                  </a:lnTo>
                  <a:lnTo>
                    <a:pt x="108" y="1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3"/>
            <p:cNvSpPr>
              <a:spLocks/>
            </p:cNvSpPr>
            <p:nvPr/>
          </p:nvSpPr>
          <p:spPr bwMode="auto">
            <a:xfrm>
              <a:off x="2516440" y="3587834"/>
              <a:ext cx="224844" cy="103139"/>
            </a:xfrm>
            <a:custGeom>
              <a:avLst/>
              <a:gdLst>
                <a:gd name="T0" fmla="*/ 109 w 109"/>
                <a:gd name="T1" fmla="*/ 17 h 50"/>
                <a:gd name="T2" fmla="*/ 3 w 109"/>
                <a:gd name="T3" fmla="*/ 0 h 50"/>
                <a:gd name="T4" fmla="*/ 0 w 109"/>
                <a:gd name="T5" fmla="*/ 18 h 50"/>
                <a:gd name="T6" fmla="*/ 60 w 109"/>
                <a:gd name="T7" fmla="*/ 29 h 50"/>
                <a:gd name="T8" fmla="*/ 57 w 109"/>
                <a:gd name="T9" fmla="*/ 50 h 50"/>
                <a:gd name="T10" fmla="*/ 109 w 109"/>
                <a:gd name="T11" fmla="*/ 1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50">
                  <a:moveTo>
                    <a:pt x="109" y="17"/>
                  </a:moveTo>
                  <a:lnTo>
                    <a:pt x="3" y="0"/>
                  </a:lnTo>
                  <a:lnTo>
                    <a:pt x="0" y="18"/>
                  </a:lnTo>
                  <a:lnTo>
                    <a:pt x="60" y="29"/>
                  </a:lnTo>
                  <a:lnTo>
                    <a:pt x="57" y="50"/>
                  </a:lnTo>
                  <a:lnTo>
                    <a:pt x="109" y="17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4"/>
            <p:cNvSpPr>
              <a:spLocks/>
            </p:cNvSpPr>
            <p:nvPr/>
          </p:nvSpPr>
          <p:spPr bwMode="auto">
            <a:xfrm>
              <a:off x="3964511" y="3775547"/>
              <a:ext cx="222779" cy="96951"/>
            </a:xfrm>
            <a:custGeom>
              <a:avLst/>
              <a:gdLst>
                <a:gd name="T0" fmla="*/ 108 w 108"/>
                <a:gd name="T1" fmla="*/ 12 h 47"/>
                <a:gd name="T2" fmla="*/ 2 w 108"/>
                <a:gd name="T3" fmla="*/ 0 h 47"/>
                <a:gd name="T4" fmla="*/ 0 w 108"/>
                <a:gd name="T5" fmla="*/ 19 h 47"/>
                <a:gd name="T6" fmla="*/ 61 w 108"/>
                <a:gd name="T7" fmla="*/ 26 h 47"/>
                <a:gd name="T8" fmla="*/ 59 w 108"/>
                <a:gd name="T9" fmla="*/ 47 h 47"/>
                <a:gd name="T10" fmla="*/ 108 w 108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7">
                  <a:moveTo>
                    <a:pt x="108" y="12"/>
                  </a:moveTo>
                  <a:lnTo>
                    <a:pt x="2" y="0"/>
                  </a:lnTo>
                  <a:lnTo>
                    <a:pt x="0" y="19"/>
                  </a:lnTo>
                  <a:lnTo>
                    <a:pt x="61" y="26"/>
                  </a:lnTo>
                  <a:lnTo>
                    <a:pt x="59" y="47"/>
                  </a:lnTo>
                  <a:lnTo>
                    <a:pt x="108" y="12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5"/>
            <p:cNvSpPr>
              <a:spLocks/>
            </p:cNvSpPr>
            <p:nvPr/>
          </p:nvSpPr>
          <p:spPr bwMode="auto">
            <a:xfrm>
              <a:off x="3242539" y="3695099"/>
              <a:ext cx="224844" cy="96951"/>
            </a:xfrm>
            <a:custGeom>
              <a:avLst/>
              <a:gdLst>
                <a:gd name="T0" fmla="*/ 109 w 109"/>
                <a:gd name="T1" fmla="*/ 13 h 47"/>
                <a:gd name="T2" fmla="*/ 3 w 109"/>
                <a:gd name="T3" fmla="*/ 0 h 47"/>
                <a:gd name="T4" fmla="*/ 0 w 109"/>
                <a:gd name="T5" fmla="*/ 18 h 47"/>
                <a:gd name="T6" fmla="*/ 61 w 109"/>
                <a:gd name="T7" fmla="*/ 26 h 47"/>
                <a:gd name="T8" fmla="*/ 58 w 109"/>
                <a:gd name="T9" fmla="*/ 47 h 47"/>
                <a:gd name="T10" fmla="*/ 109 w 109"/>
                <a:gd name="T11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47">
                  <a:moveTo>
                    <a:pt x="109" y="13"/>
                  </a:moveTo>
                  <a:lnTo>
                    <a:pt x="3" y="0"/>
                  </a:lnTo>
                  <a:lnTo>
                    <a:pt x="0" y="18"/>
                  </a:lnTo>
                  <a:lnTo>
                    <a:pt x="61" y="26"/>
                  </a:lnTo>
                  <a:lnTo>
                    <a:pt x="58" y="47"/>
                  </a:lnTo>
                  <a:lnTo>
                    <a:pt x="109" y="13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6"/>
            <p:cNvSpPr>
              <a:spLocks/>
            </p:cNvSpPr>
            <p:nvPr/>
          </p:nvSpPr>
          <p:spPr bwMode="auto">
            <a:xfrm>
              <a:off x="3609713" y="3738417"/>
              <a:ext cx="222779" cy="96951"/>
            </a:xfrm>
            <a:custGeom>
              <a:avLst/>
              <a:gdLst>
                <a:gd name="T0" fmla="*/ 108 w 108"/>
                <a:gd name="T1" fmla="*/ 12 h 47"/>
                <a:gd name="T2" fmla="*/ 2 w 108"/>
                <a:gd name="T3" fmla="*/ 0 h 47"/>
                <a:gd name="T4" fmla="*/ 0 w 108"/>
                <a:gd name="T5" fmla="*/ 18 h 47"/>
                <a:gd name="T6" fmla="*/ 61 w 108"/>
                <a:gd name="T7" fmla="*/ 26 h 47"/>
                <a:gd name="T8" fmla="*/ 58 w 108"/>
                <a:gd name="T9" fmla="*/ 47 h 47"/>
                <a:gd name="T10" fmla="*/ 108 w 108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7">
                  <a:moveTo>
                    <a:pt x="108" y="12"/>
                  </a:moveTo>
                  <a:lnTo>
                    <a:pt x="2" y="0"/>
                  </a:lnTo>
                  <a:lnTo>
                    <a:pt x="0" y="18"/>
                  </a:lnTo>
                  <a:lnTo>
                    <a:pt x="61" y="26"/>
                  </a:lnTo>
                  <a:lnTo>
                    <a:pt x="58" y="47"/>
                  </a:lnTo>
                  <a:lnTo>
                    <a:pt x="108" y="12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689268" y="3191780"/>
              <a:ext cx="2236051" cy="561077"/>
              <a:chOff x="-377825" y="5197475"/>
              <a:chExt cx="1720850" cy="431801"/>
            </a:xfrm>
          </p:grpSpPr>
          <p:sp>
            <p:nvSpPr>
              <p:cNvPr id="47" name="Line 105"/>
              <p:cNvSpPr>
                <a:spLocks noChangeShapeType="1"/>
              </p:cNvSpPr>
              <p:nvPr/>
            </p:nvSpPr>
            <p:spPr bwMode="auto">
              <a:xfrm flipV="1">
                <a:off x="-377825" y="5197475"/>
                <a:ext cx="38100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106"/>
              <p:cNvSpPr>
                <a:spLocks noChangeShapeType="1"/>
              </p:cNvSpPr>
              <p:nvPr/>
            </p:nvSpPr>
            <p:spPr bwMode="auto">
              <a:xfrm flipV="1">
                <a:off x="-69850" y="5262563"/>
                <a:ext cx="36513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107"/>
              <p:cNvSpPr>
                <a:spLocks noChangeShapeType="1"/>
              </p:cNvSpPr>
              <p:nvPr/>
            </p:nvSpPr>
            <p:spPr bwMode="auto">
              <a:xfrm flipV="1">
                <a:off x="215900" y="5316538"/>
                <a:ext cx="34925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108"/>
              <p:cNvSpPr>
                <a:spLocks noChangeShapeType="1"/>
              </p:cNvSpPr>
              <p:nvPr/>
            </p:nvSpPr>
            <p:spPr bwMode="auto">
              <a:xfrm flipV="1">
                <a:off x="488950" y="5365750"/>
                <a:ext cx="36513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109"/>
              <p:cNvSpPr>
                <a:spLocks noChangeShapeType="1"/>
              </p:cNvSpPr>
              <p:nvPr/>
            </p:nvSpPr>
            <p:spPr bwMode="auto">
              <a:xfrm flipV="1">
                <a:off x="768350" y="5407025"/>
                <a:ext cx="22225" cy="147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110"/>
              <p:cNvSpPr>
                <a:spLocks noChangeShapeType="1"/>
              </p:cNvSpPr>
              <p:nvPr/>
            </p:nvSpPr>
            <p:spPr bwMode="auto">
              <a:xfrm flipV="1">
                <a:off x="1046162" y="5446713"/>
                <a:ext cx="23813" cy="147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111"/>
              <p:cNvSpPr>
                <a:spLocks noChangeShapeType="1"/>
              </p:cNvSpPr>
              <p:nvPr/>
            </p:nvSpPr>
            <p:spPr bwMode="auto">
              <a:xfrm flipV="1">
                <a:off x="1323975" y="5481638"/>
                <a:ext cx="19050" cy="147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625321" y="3433126"/>
              <a:ext cx="2273181" cy="528070"/>
              <a:chOff x="-427038" y="5383213"/>
              <a:chExt cx="1749425" cy="406400"/>
            </a:xfrm>
          </p:grpSpPr>
          <p:sp>
            <p:nvSpPr>
              <p:cNvPr id="40" name="Line 112"/>
              <p:cNvSpPr>
                <a:spLocks noChangeShapeType="1"/>
              </p:cNvSpPr>
              <p:nvPr/>
            </p:nvSpPr>
            <p:spPr bwMode="auto">
              <a:xfrm flipV="1">
                <a:off x="1303337" y="5641975"/>
                <a:ext cx="19050" cy="147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113"/>
              <p:cNvSpPr>
                <a:spLocks noChangeShapeType="1"/>
              </p:cNvSpPr>
              <p:nvPr/>
            </p:nvSpPr>
            <p:spPr bwMode="auto">
              <a:xfrm flipV="1">
                <a:off x="1020762" y="5611813"/>
                <a:ext cx="22225" cy="147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114"/>
              <p:cNvSpPr>
                <a:spLocks noChangeShapeType="1"/>
              </p:cNvSpPr>
              <p:nvPr/>
            </p:nvSpPr>
            <p:spPr bwMode="auto">
              <a:xfrm flipV="1">
                <a:off x="741362" y="5576888"/>
                <a:ext cx="22225" cy="1476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115"/>
              <p:cNvSpPr>
                <a:spLocks noChangeShapeType="1"/>
              </p:cNvSpPr>
              <p:nvPr/>
            </p:nvSpPr>
            <p:spPr bwMode="auto">
              <a:xfrm flipV="1">
                <a:off x="447675" y="5537200"/>
                <a:ext cx="34925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116"/>
              <p:cNvSpPr>
                <a:spLocks noChangeShapeType="1"/>
              </p:cNvSpPr>
              <p:nvPr/>
            </p:nvSpPr>
            <p:spPr bwMode="auto">
              <a:xfrm flipV="1">
                <a:off x="173037" y="5492750"/>
                <a:ext cx="34925" cy="1460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117"/>
              <p:cNvSpPr>
                <a:spLocks noChangeShapeType="1"/>
              </p:cNvSpPr>
              <p:nvPr/>
            </p:nvSpPr>
            <p:spPr bwMode="auto">
              <a:xfrm flipV="1">
                <a:off x="-117475" y="5441950"/>
                <a:ext cx="38100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118"/>
              <p:cNvSpPr>
                <a:spLocks noChangeShapeType="1"/>
              </p:cNvSpPr>
              <p:nvPr/>
            </p:nvSpPr>
            <p:spPr bwMode="auto">
              <a:xfrm flipV="1">
                <a:off x="-427038" y="5383213"/>
                <a:ext cx="38100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 type="triangle" w="sm" len="sm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Freeform 121"/>
            <p:cNvSpPr>
              <a:spLocks/>
            </p:cNvSpPr>
            <p:nvPr/>
          </p:nvSpPr>
          <p:spPr bwMode="auto">
            <a:xfrm>
              <a:off x="6361459" y="2865861"/>
              <a:ext cx="109329" cy="1551210"/>
            </a:xfrm>
            <a:custGeom>
              <a:avLst/>
              <a:gdLst>
                <a:gd name="T0" fmla="*/ 27 w 53"/>
                <a:gd name="T1" fmla="*/ 0 h 752"/>
                <a:gd name="T2" fmla="*/ 27 w 53"/>
                <a:gd name="T3" fmla="*/ 350 h 752"/>
                <a:gd name="T4" fmla="*/ 0 w 53"/>
                <a:gd name="T5" fmla="*/ 376 h 752"/>
                <a:gd name="T6" fmla="*/ 53 w 53"/>
                <a:gd name="T7" fmla="*/ 376 h 752"/>
                <a:gd name="T8" fmla="*/ 27 w 53"/>
                <a:gd name="T9" fmla="*/ 402 h 752"/>
                <a:gd name="T10" fmla="*/ 27 w 53"/>
                <a:gd name="T11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752">
                  <a:moveTo>
                    <a:pt x="27" y="0"/>
                  </a:moveTo>
                  <a:lnTo>
                    <a:pt x="27" y="350"/>
                  </a:lnTo>
                  <a:lnTo>
                    <a:pt x="0" y="376"/>
                  </a:lnTo>
                  <a:lnTo>
                    <a:pt x="53" y="376"/>
                  </a:lnTo>
                  <a:lnTo>
                    <a:pt x="27" y="402"/>
                  </a:lnTo>
                  <a:lnTo>
                    <a:pt x="27" y="752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1"/>
            <p:cNvSpPr>
              <a:spLocks/>
            </p:cNvSpPr>
            <p:nvPr/>
          </p:nvSpPr>
          <p:spPr bwMode="auto">
            <a:xfrm>
              <a:off x="4202287" y="3802453"/>
              <a:ext cx="2213742" cy="95263"/>
            </a:xfrm>
            <a:custGeom>
              <a:avLst/>
              <a:gdLst>
                <a:gd name="T0" fmla="*/ 0 w 976"/>
                <a:gd name="T1" fmla="*/ 0 h 42"/>
                <a:gd name="T2" fmla="*/ 54 w 976"/>
                <a:gd name="T3" fmla="*/ 5 h 42"/>
                <a:gd name="T4" fmla="*/ 108 w 976"/>
                <a:gd name="T5" fmla="*/ 10 h 42"/>
                <a:gd name="T6" fmla="*/ 162 w 976"/>
                <a:gd name="T7" fmla="*/ 14 h 42"/>
                <a:gd name="T8" fmla="*/ 216 w 976"/>
                <a:gd name="T9" fmla="*/ 18 h 42"/>
                <a:gd name="T10" fmla="*/ 270 w 976"/>
                <a:gd name="T11" fmla="*/ 21 h 42"/>
                <a:gd name="T12" fmla="*/ 325 w 976"/>
                <a:gd name="T13" fmla="*/ 24 h 42"/>
                <a:gd name="T14" fmla="*/ 379 w 976"/>
                <a:gd name="T15" fmla="*/ 27 h 42"/>
                <a:gd name="T16" fmla="*/ 433 w 976"/>
                <a:gd name="T17" fmla="*/ 30 h 42"/>
                <a:gd name="T18" fmla="*/ 487 w 976"/>
                <a:gd name="T19" fmla="*/ 33 h 42"/>
                <a:gd name="T20" fmla="*/ 542 w 976"/>
                <a:gd name="T21" fmla="*/ 35 h 42"/>
                <a:gd name="T22" fmla="*/ 596 w 976"/>
                <a:gd name="T23" fmla="*/ 37 h 42"/>
                <a:gd name="T24" fmla="*/ 650 w 976"/>
                <a:gd name="T25" fmla="*/ 38 h 42"/>
                <a:gd name="T26" fmla="*/ 704 w 976"/>
                <a:gd name="T27" fmla="*/ 40 h 42"/>
                <a:gd name="T28" fmla="*/ 759 w 976"/>
                <a:gd name="T29" fmla="*/ 41 h 42"/>
                <a:gd name="T30" fmla="*/ 813 w 976"/>
                <a:gd name="T31" fmla="*/ 41 h 42"/>
                <a:gd name="T32" fmla="*/ 867 w 976"/>
                <a:gd name="T33" fmla="*/ 42 h 42"/>
                <a:gd name="T34" fmla="*/ 922 w 976"/>
                <a:gd name="T35" fmla="*/ 42 h 42"/>
                <a:gd name="T36" fmla="*/ 976 w 976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6" h="42">
                  <a:moveTo>
                    <a:pt x="0" y="0"/>
                  </a:moveTo>
                  <a:lnTo>
                    <a:pt x="54" y="5"/>
                  </a:lnTo>
                  <a:lnTo>
                    <a:pt x="108" y="10"/>
                  </a:lnTo>
                  <a:lnTo>
                    <a:pt x="162" y="14"/>
                  </a:lnTo>
                  <a:lnTo>
                    <a:pt x="216" y="18"/>
                  </a:lnTo>
                  <a:lnTo>
                    <a:pt x="270" y="21"/>
                  </a:lnTo>
                  <a:lnTo>
                    <a:pt x="325" y="24"/>
                  </a:lnTo>
                  <a:lnTo>
                    <a:pt x="379" y="27"/>
                  </a:lnTo>
                  <a:lnTo>
                    <a:pt x="433" y="30"/>
                  </a:lnTo>
                  <a:lnTo>
                    <a:pt x="487" y="33"/>
                  </a:lnTo>
                  <a:lnTo>
                    <a:pt x="542" y="35"/>
                  </a:lnTo>
                  <a:lnTo>
                    <a:pt x="596" y="37"/>
                  </a:lnTo>
                  <a:lnTo>
                    <a:pt x="650" y="38"/>
                  </a:lnTo>
                  <a:lnTo>
                    <a:pt x="704" y="40"/>
                  </a:lnTo>
                  <a:lnTo>
                    <a:pt x="759" y="41"/>
                  </a:lnTo>
                  <a:lnTo>
                    <a:pt x="813" y="41"/>
                  </a:lnTo>
                  <a:lnTo>
                    <a:pt x="867" y="42"/>
                  </a:lnTo>
                  <a:lnTo>
                    <a:pt x="922" y="42"/>
                  </a:lnTo>
                  <a:lnTo>
                    <a:pt x="976" y="42"/>
                  </a:lnTo>
                </a:path>
              </a:pathLst>
            </a:custGeom>
            <a:noFill/>
            <a:ln w="9525">
              <a:solidFill>
                <a:srgbClr val="21283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016375" y="3788840"/>
                  <a:ext cx="351886" cy="266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𝜏</m:t>
                      </m:r>
                    </m:oMath>
                  </a14:m>
                  <a:r>
                    <a:rPr lang="en-US" sz="1400" dirty="0" smtClean="0"/>
                    <a:t> 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6375" y="3788840"/>
                  <a:ext cx="351886" cy="266059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422977" y="3217216"/>
                  <a:ext cx="489964" cy="28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𝑣𝑓</m:t>
                          </m:r>
                        </m:sub>
                      </m:sSub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US" sz="1400" dirty="0" smtClean="0"/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2977" y="3217216"/>
                  <a:ext cx="489964" cy="28074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Freeform 128"/>
          <p:cNvSpPr>
            <a:spLocks/>
          </p:cNvSpPr>
          <p:nvPr/>
        </p:nvSpPr>
        <p:spPr bwMode="auto">
          <a:xfrm>
            <a:off x="7223313" y="3021941"/>
            <a:ext cx="1006287" cy="1284621"/>
          </a:xfrm>
          <a:custGeom>
            <a:avLst/>
            <a:gdLst>
              <a:gd name="T0" fmla="*/ 253 w 423"/>
              <a:gd name="T1" fmla="*/ 89 h 540"/>
              <a:gd name="T2" fmla="*/ 276 w 423"/>
              <a:gd name="T3" fmla="*/ 65 h 540"/>
              <a:gd name="T4" fmla="*/ 423 w 423"/>
              <a:gd name="T5" fmla="*/ 41 h 540"/>
              <a:gd name="T6" fmla="*/ 423 w 423"/>
              <a:gd name="T7" fmla="*/ 0 h 540"/>
              <a:gd name="T8" fmla="*/ 0 w 423"/>
              <a:gd name="T9" fmla="*/ 0 h 540"/>
              <a:gd name="T10" fmla="*/ 0 w 423"/>
              <a:gd name="T11" fmla="*/ 41 h 540"/>
              <a:gd name="T12" fmla="*/ 147 w 423"/>
              <a:gd name="T13" fmla="*/ 65 h 540"/>
              <a:gd name="T14" fmla="*/ 170 w 423"/>
              <a:gd name="T15" fmla="*/ 89 h 540"/>
              <a:gd name="T16" fmla="*/ 170 w 423"/>
              <a:gd name="T17" fmla="*/ 347 h 540"/>
              <a:gd name="T18" fmla="*/ 135 w 423"/>
              <a:gd name="T19" fmla="*/ 382 h 540"/>
              <a:gd name="T20" fmla="*/ 24 w 423"/>
              <a:gd name="T21" fmla="*/ 438 h 540"/>
              <a:gd name="T22" fmla="*/ 24 w 423"/>
              <a:gd name="T23" fmla="*/ 540 h 540"/>
              <a:gd name="T24" fmla="*/ 399 w 423"/>
              <a:gd name="T25" fmla="*/ 540 h 540"/>
              <a:gd name="T26" fmla="*/ 399 w 423"/>
              <a:gd name="T27" fmla="*/ 438 h 540"/>
              <a:gd name="T28" fmla="*/ 288 w 423"/>
              <a:gd name="T29" fmla="*/ 382 h 540"/>
              <a:gd name="T30" fmla="*/ 253 w 423"/>
              <a:gd name="T31" fmla="*/ 347 h 540"/>
              <a:gd name="T32" fmla="*/ 253 w 423"/>
              <a:gd name="T33" fmla="*/ 89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3" h="540">
                <a:moveTo>
                  <a:pt x="253" y="89"/>
                </a:moveTo>
                <a:lnTo>
                  <a:pt x="276" y="65"/>
                </a:lnTo>
                <a:lnTo>
                  <a:pt x="423" y="41"/>
                </a:lnTo>
                <a:lnTo>
                  <a:pt x="423" y="0"/>
                </a:lnTo>
                <a:lnTo>
                  <a:pt x="0" y="0"/>
                </a:lnTo>
                <a:lnTo>
                  <a:pt x="0" y="41"/>
                </a:lnTo>
                <a:lnTo>
                  <a:pt x="147" y="65"/>
                </a:lnTo>
                <a:lnTo>
                  <a:pt x="170" y="89"/>
                </a:lnTo>
                <a:lnTo>
                  <a:pt x="170" y="347"/>
                </a:lnTo>
                <a:lnTo>
                  <a:pt x="135" y="382"/>
                </a:lnTo>
                <a:lnTo>
                  <a:pt x="24" y="438"/>
                </a:lnTo>
                <a:lnTo>
                  <a:pt x="24" y="540"/>
                </a:lnTo>
                <a:lnTo>
                  <a:pt x="399" y="540"/>
                </a:lnTo>
                <a:lnTo>
                  <a:pt x="399" y="438"/>
                </a:lnTo>
                <a:lnTo>
                  <a:pt x="288" y="382"/>
                </a:lnTo>
                <a:lnTo>
                  <a:pt x="253" y="347"/>
                </a:lnTo>
                <a:lnTo>
                  <a:pt x="253" y="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129"/>
          <p:cNvSpPr>
            <a:spLocks/>
          </p:cNvSpPr>
          <p:nvPr/>
        </p:nvSpPr>
        <p:spPr bwMode="auto">
          <a:xfrm>
            <a:off x="7223313" y="2798322"/>
            <a:ext cx="1006287" cy="223619"/>
          </a:xfrm>
          <a:custGeom>
            <a:avLst/>
            <a:gdLst>
              <a:gd name="T0" fmla="*/ 0 w 423"/>
              <a:gd name="T1" fmla="*/ 94 h 94"/>
              <a:gd name="T2" fmla="*/ 0 w 423"/>
              <a:gd name="T3" fmla="*/ 0 h 94"/>
              <a:gd name="T4" fmla="*/ 423 w 423"/>
              <a:gd name="T5" fmla="*/ 0 h 94"/>
              <a:gd name="T6" fmla="*/ 423 w 423"/>
              <a:gd name="T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3" h="94">
                <a:moveTo>
                  <a:pt x="0" y="94"/>
                </a:moveTo>
                <a:lnTo>
                  <a:pt x="0" y="0"/>
                </a:lnTo>
                <a:lnTo>
                  <a:pt x="423" y="0"/>
                </a:lnTo>
                <a:lnTo>
                  <a:pt x="423" y="94"/>
                </a:lnTo>
              </a:path>
            </a:pathLst>
          </a:cu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Down Arrow 63"/>
          <p:cNvSpPr>
            <a:spLocks noChangeAspect="1"/>
          </p:cNvSpPr>
          <p:nvPr/>
        </p:nvSpPr>
        <p:spPr>
          <a:xfrm>
            <a:off x="5317324" y="2321529"/>
            <a:ext cx="219643" cy="329464"/>
          </a:xfrm>
          <a:prstGeom prst="downArrow">
            <a:avLst/>
          </a:prstGeom>
          <a:solidFill>
            <a:srgbClr val="00206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>
            <a:spLocks noChangeAspect="1"/>
          </p:cNvSpPr>
          <p:nvPr/>
        </p:nvSpPr>
        <p:spPr>
          <a:xfrm flipV="1">
            <a:off x="1020032" y="3776226"/>
            <a:ext cx="219643" cy="329464"/>
          </a:xfrm>
          <a:prstGeom prst="downArrow">
            <a:avLst/>
          </a:prstGeom>
          <a:solidFill>
            <a:srgbClr val="00206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505441" y="2215893"/>
            <a:ext cx="461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233308" y="3916540"/>
                <a:ext cx="5170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sz="1400" dirty="0" smtClean="0"/>
                  <a:t> 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08" y="3916540"/>
                <a:ext cx="517085" cy="307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6753238" y="2336463"/>
            <a:ext cx="1181090" cy="1515441"/>
            <a:chOff x="4267200" y="4611885"/>
            <a:chExt cx="731520" cy="938604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4267200" y="5550489"/>
              <a:ext cx="731520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869973" y="4611885"/>
              <a:ext cx="0" cy="274320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953000" y="4648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Find horizontal stress on interface </a:t>
            </a:r>
            <a:r>
              <a:rPr lang="en-US" dirty="0" smtClean="0">
                <a:latin typeface="+mj-lt"/>
                <a:cs typeface="Arial"/>
              </a:rPr>
              <a:t>and use it to calculate demand</a:t>
            </a:r>
            <a:endParaRPr lang="en-US" dirty="0" smtClean="0"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1075" y="4856797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Calculate capacity following shear-friction theory, giving credit to cohesion between concrete sections and clamping force from reinforcement</a:t>
            </a:r>
          </a:p>
        </p:txBody>
      </p:sp>
      <p:sp>
        <p:nvSpPr>
          <p:cNvPr id="25" name="Freeform 24"/>
          <p:cNvSpPr/>
          <p:nvPr/>
        </p:nvSpPr>
        <p:spPr>
          <a:xfrm>
            <a:off x="4238625" y="3933825"/>
            <a:ext cx="723900" cy="914400"/>
          </a:xfrm>
          <a:custGeom>
            <a:avLst/>
            <a:gdLst>
              <a:gd name="connsiteX0" fmla="*/ 723900 w 723900"/>
              <a:gd name="connsiteY0" fmla="*/ 914400 h 914400"/>
              <a:gd name="connsiteX1" fmla="*/ 409575 w 723900"/>
              <a:gd name="connsiteY1" fmla="*/ 657225 h 914400"/>
              <a:gd name="connsiteX2" fmla="*/ 361950 w 723900"/>
              <a:gd name="connsiteY2" fmla="*/ 238125 h 914400"/>
              <a:gd name="connsiteX3" fmla="*/ 0 w 7239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914400">
                <a:moveTo>
                  <a:pt x="723900" y="914400"/>
                </a:moveTo>
                <a:cubicBezTo>
                  <a:pt x="596900" y="842168"/>
                  <a:pt x="469900" y="769937"/>
                  <a:pt x="409575" y="657225"/>
                </a:cubicBezTo>
                <a:cubicBezTo>
                  <a:pt x="349250" y="544512"/>
                  <a:pt x="430212" y="347662"/>
                  <a:pt x="361950" y="238125"/>
                </a:cubicBezTo>
                <a:cubicBezTo>
                  <a:pt x="293688" y="128588"/>
                  <a:pt x="146844" y="64294"/>
                  <a:pt x="0" y="0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23104" y="3543300"/>
            <a:ext cx="543696" cy="1504950"/>
          </a:xfrm>
          <a:custGeom>
            <a:avLst/>
            <a:gdLst>
              <a:gd name="connsiteX0" fmla="*/ 448446 w 543696"/>
              <a:gd name="connsiteY0" fmla="*/ 1504950 h 1504950"/>
              <a:gd name="connsiteX1" fmla="*/ 771 w 543696"/>
              <a:gd name="connsiteY1" fmla="*/ 1200150 h 1504950"/>
              <a:gd name="connsiteX2" fmla="*/ 543696 w 543696"/>
              <a:gd name="connsiteY2" fmla="*/ 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696" h="1504950">
                <a:moveTo>
                  <a:pt x="448446" y="1504950"/>
                </a:moveTo>
                <a:cubicBezTo>
                  <a:pt x="216671" y="1477962"/>
                  <a:pt x="-15104" y="1450975"/>
                  <a:pt x="771" y="1200150"/>
                </a:cubicBezTo>
                <a:cubicBezTo>
                  <a:pt x="16646" y="949325"/>
                  <a:pt x="280171" y="474662"/>
                  <a:pt x="543696" y="0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267200" y="13716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To verify method, compared demand to capacity at a single point for laboratory tests</a:t>
            </a:r>
          </a:p>
        </p:txBody>
      </p:sp>
      <p:sp>
        <p:nvSpPr>
          <p:cNvPr id="30" name="Freeform 29"/>
          <p:cNvSpPr/>
          <p:nvPr/>
        </p:nvSpPr>
        <p:spPr>
          <a:xfrm>
            <a:off x="3806678" y="1590676"/>
            <a:ext cx="422422" cy="1952624"/>
          </a:xfrm>
          <a:custGeom>
            <a:avLst/>
            <a:gdLst>
              <a:gd name="connsiteX0" fmla="*/ 422422 w 422422"/>
              <a:gd name="connsiteY0" fmla="*/ 0 h 2066925"/>
              <a:gd name="connsiteX1" fmla="*/ 3322 w 422422"/>
              <a:gd name="connsiteY1" fmla="*/ 552450 h 2066925"/>
              <a:gd name="connsiteX2" fmla="*/ 260497 w 422422"/>
              <a:gd name="connsiteY2" fmla="*/ 2066925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422" h="2066925">
                <a:moveTo>
                  <a:pt x="422422" y="0"/>
                </a:moveTo>
                <a:cubicBezTo>
                  <a:pt x="226365" y="103981"/>
                  <a:pt x="30309" y="207963"/>
                  <a:pt x="3322" y="552450"/>
                </a:cubicBezTo>
                <a:cubicBezTo>
                  <a:pt x="-23665" y="896937"/>
                  <a:pt x="118416" y="1481931"/>
                  <a:pt x="260497" y="2066925"/>
                </a:cubicBezTo>
              </a:path>
            </a:pathLst>
          </a:cu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 flipH="1">
            <a:off x="3981450" y="3573780"/>
            <a:ext cx="274320" cy="274320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1" grpId="0"/>
      <p:bldP spid="25" grpId="0" animBg="1"/>
      <p:bldP spid="29" grpId="0" animBg="1"/>
      <p:bldP spid="72" grpId="0"/>
      <p:bldP spid="30" grpId="0" animBg="1"/>
      <p:bldP spid="7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Horizontal Shear Demand: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h𝑠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h𝑠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𝑈𝐸𝑃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𝑜h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990600" y="2980066"/>
            <a:ext cx="2209800" cy="753734"/>
            <a:chOff x="2514600" y="3276600"/>
            <a:chExt cx="2209800" cy="753734"/>
          </a:xfrm>
        </p:grpSpPr>
        <p:sp>
          <p:nvSpPr>
            <p:cNvPr id="9" name="TextBox 8"/>
            <p:cNvSpPr txBox="1"/>
            <p:nvPr/>
          </p:nvSpPr>
          <p:spPr>
            <a:xfrm>
              <a:off x="2514600" y="3330302"/>
              <a:ext cx="2209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average horizontal shear stress</a:t>
              </a:r>
              <a:endParaRPr lang="en-US" dirty="0"/>
            </a:p>
          </p:txBody>
        </p:sp>
        <p:sp>
          <p:nvSpPr>
            <p:cNvPr id="10" name="Double Bracket 9"/>
            <p:cNvSpPr/>
            <p:nvPr/>
          </p:nvSpPr>
          <p:spPr>
            <a:xfrm>
              <a:off x="2571750" y="3276600"/>
              <a:ext cx="2095500" cy="753734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3289539" y="2717321"/>
            <a:ext cx="621102" cy="577970"/>
          </a:xfrm>
          <a:custGeom>
            <a:avLst/>
            <a:gdLst>
              <a:gd name="connsiteX0" fmla="*/ 0 w 621102"/>
              <a:gd name="connsiteY0" fmla="*/ 577970 h 577970"/>
              <a:gd name="connsiteX1" fmla="*/ 508959 w 621102"/>
              <a:gd name="connsiteY1" fmla="*/ 258792 h 577970"/>
              <a:gd name="connsiteX2" fmla="*/ 621102 w 621102"/>
              <a:gd name="connsiteY2" fmla="*/ 0 h 57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102" h="577970">
                <a:moveTo>
                  <a:pt x="0" y="577970"/>
                </a:moveTo>
                <a:cubicBezTo>
                  <a:pt x="202721" y="466545"/>
                  <a:pt x="405442" y="355120"/>
                  <a:pt x="508959" y="258792"/>
                </a:cubicBezTo>
                <a:cubicBezTo>
                  <a:pt x="612476" y="162464"/>
                  <a:pt x="616789" y="81232"/>
                  <a:pt x="621102" y="0"/>
                </a:cubicBezTo>
              </a:path>
            </a:pathLst>
          </a:cu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096000" y="2734269"/>
            <a:ext cx="2971801" cy="923331"/>
            <a:chOff x="5410200" y="3303231"/>
            <a:chExt cx="2209800" cy="923331"/>
          </a:xfrm>
        </p:grpSpPr>
        <p:sp>
          <p:nvSpPr>
            <p:cNvPr id="15" name="TextBox 14"/>
            <p:cNvSpPr txBox="1"/>
            <p:nvPr/>
          </p:nvSpPr>
          <p:spPr>
            <a:xfrm>
              <a:off x="5410200" y="3303231"/>
              <a:ext cx="220980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</a:t>
              </a:r>
              <a:r>
                <a:rPr lang="en-US" dirty="0" smtClean="0"/>
                <a:t>istance from centerline</a:t>
              </a:r>
              <a:br>
                <a:rPr lang="en-US" dirty="0" smtClean="0"/>
              </a:br>
              <a:r>
                <a:rPr lang="en-US" dirty="0" smtClean="0"/>
                <a:t>of bearing pad to the </a:t>
              </a:r>
              <a:br>
                <a:rPr lang="en-US" dirty="0" smtClean="0"/>
              </a:br>
              <a:r>
                <a:rPr lang="en-US" dirty="0" smtClean="0"/>
                <a:t>ultimate evaluation point</a:t>
              </a:r>
              <a:endParaRPr lang="en-US" dirty="0"/>
            </a:p>
          </p:txBody>
        </p:sp>
        <p:sp>
          <p:nvSpPr>
            <p:cNvPr id="16" name="Double Bracket 15"/>
            <p:cNvSpPr/>
            <p:nvPr/>
          </p:nvSpPr>
          <p:spPr>
            <a:xfrm>
              <a:off x="5502510" y="3303232"/>
              <a:ext cx="2025179" cy="923330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7"/>
          <p:cNvSpPr/>
          <p:nvPr/>
        </p:nvSpPr>
        <p:spPr>
          <a:xfrm>
            <a:off x="5719313" y="2717321"/>
            <a:ext cx="376687" cy="478613"/>
          </a:xfrm>
          <a:custGeom>
            <a:avLst/>
            <a:gdLst>
              <a:gd name="connsiteX0" fmla="*/ 379562 w 379562"/>
              <a:gd name="connsiteY0" fmla="*/ 552090 h 552090"/>
              <a:gd name="connsiteX1" fmla="*/ 112144 w 379562"/>
              <a:gd name="connsiteY1" fmla="*/ 345056 h 552090"/>
              <a:gd name="connsiteX2" fmla="*/ 0 w 379562"/>
              <a:gd name="connsiteY2" fmla="*/ 0 h 55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562" h="552090">
                <a:moveTo>
                  <a:pt x="379562" y="552090"/>
                </a:moveTo>
                <a:cubicBezTo>
                  <a:pt x="277483" y="494580"/>
                  <a:pt x="175404" y="437071"/>
                  <a:pt x="112144" y="345056"/>
                </a:cubicBezTo>
                <a:cubicBezTo>
                  <a:pt x="48884" y="253041"/>
                  <a:pt x="24442" y="126520"/>
                  <a:pt x="0" y="0"/>
                </a:cubicBezTo>
              </a:path>
            </a:pathLst>
          </a:cu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14400" y="3810000"/>
            <a:ext cx="7315200" cy="2378728"/>
            <a:chOff x="644090" y="2194560"/>
            <a:chExt cx="7315200" cy="2378728"/>
          </a:xfrm>
        </p:grpSpPr>
        <p:sp>
          <p:nvSpPr>
            <p:cNvPr id="20" name="Rectangle 55"/>
            <p:cNvSpPr>
              <a:spLocks noChangeArrowheads="1"/>
            </p:cNvSpPr>
            <p:nvPr/>
          </p:nvSpPr>
          <p:spPr bwMode="auto">
            <a:xfrm>
              <a:off x="7204047" y="2465249"/>
              <a:ext cx="566107" cy="952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56"/>
            <p:cNvSpPr>
              <a:spLocks noChangeArrowheads="1"/>
            </p:cNvSpPr>
            <p:nvPr/>
          </p:nvSpPr>
          <p:spPr bwMode="auto">
            <a:xfrm>
              <a:off x="3742188" y="4043565"/>
              <a:ext cx="211312" cy="586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48"/>
            <p:cNvSpPr>
              <a:spLocks noChangeArrowheads="1"/>
            </p:cNvSpPr>
            <p:nvPr/>
          </p:nvSpPr>
          <p:spPr bwMode="auto">
            <a:xfrm>
              <a:off x="988615" y="2560470"/>
              <a:ext cx="2268339" cy="2060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9"/>
            <p:cNvSpPr>
              <a:spLocks/>
            </p:cNvSpPr>
            <p:nvPr/>
          </p:nvSpPr>
          <p:spPr bwMode="auto">
            <a:xfrm>
              <a:off x="988615" y="2766564"/>
              <a:ext cx="2268339" cy="1277001"/>
            </a:xfrm>
            <a:custGeom>
              <a:avLst/>
              <a:gdLst>
                <a:gd name="T0" fmla="*/ 0 w 1739"/>
                <a:gd name="T1" fmla="*/ 0 h 979"/>
                <a:gd name="T2" fmla="*/ 7 w 1739"/>
                <a:gd name="T3" fmla="*/ 107 h 979"/>
                <a:gd name="T4" fmla="*/ 156 w 1739"/>
                <a:gd name="T5" fmla="*/ 122 h 979"/>
                <a:gd name="T6" fmla="*/ 367 w 1739"/>
                <a:gd name="T7" fmla="*/ 960 h 979"/>
                <a:gd name="T8" fmla="*/ 380 w 1739"/>
                <a:gd name="T9" fmla="*/ 979 h 979"/>
                <a:gd name="T10" fmla="*/ 1358 w 1739"/>
                <a:gd name="T11" fmla="*/ 979 h 979"/>
                <a:gd name="T12" fmla="*/ 1372 w 1739"/>
                <a:gd name="T13" fmla="*/ 960 h 979"/>
                <a:gd name="T14" fmla="*/ 1583 w 1739"/>
                <a:gd name="T15" fmla="*/ 122 h 979"/>
                <a:gd name="T16" fmla="*/ 1732 w 1739"/>
                <a:gd name="T17" fmla="*/ 107 h 979"/>
                <a:gd name="T18" fmla="*/ 1739 w 1739"/>
                <a:gd name="T19" fmla="*/ 0 h 979"/>
                <a:gd name="T20" fmla="*/ 1454 w 1739"/>
                <a:gd name="T21" fmla="*/ 0 h 979"/>
                <a:gd name="T22" fmla="*/ 1423 w 1739"/>
                <a:gd name="T23" fmla="*/ 392 h 979"/>
                <a:gd name="T24" fmla="*/ 1327 w 1739"/>
                <a:gd name="T25" fmla="*/ 775 h 979"/>
                <a:gd name="T26" fmla="*/ 1259 w 1739"/>
                <a:gd name="T27" fmla="*/ 829 h 979"/>
                <a:gd name="T28" fmla="*/ 480 w 1739"/>
                <a:gd name="T29" fmla="*/ 829 h 979"/>
                <a:gd name="T30" fmla="*/ 412 w 1739"/>
                <a:gd name="T31" fmla="*/ 775 h 979"/>
                <a:gd name="T32" fmla="*/ 316 w 1739"/>
                <a:gd name="T33" fmla="*/ 392 h 979"/>
                <a:gd name="T34" fmla="*/ 285 w 1739"/>
                <a:gd name="T35" fmla="*/ 0 h 979"/>
                <a:gd name="T36" fmla="*/ 0 w 1739"/>
                <a:gd name="T37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39" h="979">
                  <a:moveTo>
                    <a:pt x="0" y="0"/>
                  </a:moveTo>
                  <a:lnTo>
                    <a:pt x="7" y="107"/>
                  </a:lnTo>
                  <a:lnTo>
                    <a:pt x="156" y="122"/>
                  </a:lnTo>
                  <a:lnTo>
                    <a:pt x="367" y="960"/>
                  </a:lnTo>
                  <a:lnTo>
                    <a:pt x="380" y="979"/>
                  </a:lnTo>
                  <a:lnTo>
                    <a:pt x="1358" y="979"/>
                  </a:lnTo>
                  <a:lnTo>
                    <a:pt x="1372" y="960"/>
                  </a:lnTo>
                  <a:lnTo>
                    <a:pt x="1583" y="122"/>
                  </a:lnTo>
                  <a:lnTo>
                    <a:pt x="1732" y="107"/>
                  </a:lnTo>
                  <a:lnTo>
                    <a:pt x="1739" y="0"/>
                  </a:lnTo>
                  <a:lnTo>
                    <a:pt x="1454" y="0"/>
                  </a:lnTo>
                  <a:lnTo>
                    <a:pt x="1423" y="392"/>
                  </a:lnTo>
                  <a:lnTo>
                    <a:pt x="1327" y="775"/>
                  </a:lnTo>
                  <a:lnTo>
                    <a:pt x="1259" y="829"/>
                  </a:lnTo>
                  <a:lnTo>
                    <a:pt x="480" y="829"/>
                  </a:lnTo>
                  <a:lnTo>
                    <a:pt x="412" y="775"/>
                  </a:lnTo>
                  <a:lnTo>
                    <a:pt x="316" y="392"/>
                  </a:lnTo>
                  <a:lnTo>
                    <a:pt x="2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0"/>
            <p:cNvSpPr>
              <a:spLocks/>
            </p:cNvSpPr>
            <p:nvPr/>
          </p:nvSpPr>
          <p:spPr bwMode="auto">
            <a:xfrm>
              <a:off x="3705665" y="2766564"/>
              <a:ext cx="4253624" cy="1277001"/>
            </a:xfrm>
            <a:custGeom>
              <a:avLst/>
              <a:gdLst>
                <a:gd name="T0" fmla="*/ 3261 w 3261"/>
                <a:gd name="T1" fmla="*/ 0 h 979"/>
                <a:gd name="T2" fmla="*/ 0 w 3261"/>
                <a:gd name="T3" fmla="*/ 0 h 979"/>
                <a:gd name="T4" fmla="*/ 0 w 3261"/>
                <a:gd name="T5" fmla="*/ 979 h 979"/>
                <a:gd name="T6" fmla="*/ 3261 w 3261"/>
                <a:gd name="T7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1" h="979">
                  <a:moveTo>
                    <a:pt x="3261" y="0"/>
                  </a:moveTo>
                  <a:lnTo>
                    <a:pt x="0" y="0"/>
                  </a:lnTo>
                  <a:lnTo>
                    <a:pt x="0" y="979"/>
                  </a:lnTo>
                  <a:lnTo>
                    <a:pt x="3261" y="97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1"/>
            <p:cNvSpPr>
              <a:spLocks/>
            </p:cNvSpPr>
            <p:nvPr/>
          </p:nvSpPr>
          <p:spPr bwMode="auto">
            <a:xfrm>
              <a:off x="3705665" y="2560470"/>
              <a:ext cx="4253624" cy="206094"/>
            </a:xfrm>
            <a:custGeom>
              <a:avLst/>
              <a:gdLst>
                <a:gd name="T0" fmla="*/ 3261 w 3261"/>
                <a:gd name="T1" fmla="*/ 158 h 158"/>
                <a:gd name="T2" fmla="*/ 0 w 3261"/>
                <a:gd name="T3" fmla="*/ 158 h 158"/>
                <a:gd name="T4" fmla="*/ 0 w 3261"/>
                <a:gd name="T5" fmla="*/ 0 h 158"/>
                <a:gd name="T6" fmla="*/ 3261 w 3261"/>
                <a:gd name="T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1" h="158">
                  <a:moveTo>
                    <a:pt x="3261" y="158"/>
                  </a:moveTo>
                  <a:lnTo>
                    <a:pt x="0" y="158"/>
                  </a:lnTo>
                  <a:lnTo>
                    <a:pt x="0" y="0"/>
                  </a:lnTo>
                  <a:lnTo>
                    <a:pt x="3261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>
              <a:off x="1644725" y="3777467"/>
              <a:ext cx="1943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704257" y="4043565"/>
              <a:ext cx="6626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H="1">
              <a:off x="1042096" y="3777467"/>
              <a:ext cx="3247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1112533" y="3777467"/>
              <a:ext cx="0" cy="2660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 flipH="1">
              <a:off x="704257" y="2560470"/>
              <a:ext cx="1656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>
              <a:off x="775999" y="2560470"/>
              <a:ext cx="0" cy="14830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52"/>
            <p:cNvSpPr>
              <a:spLocks noChangeShapeType="1"/>
            </p:cNvSpPr>
            <p:nvPr/>
          </p:nvSpPr>
          <p:spPr bwMode="auto">
            <a:xfrm>
              <a:off x="3705665" y="2925699"/>
              <a:ext cx="4253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53"/>
            <p:cNvSpPr>
              <a:spLocks noChangeShapeType="1"/>
            </p:cNvSpPr>
            <p:nvPr/>
          </p:nvSpPr>
          <p:spPr bwMode="auto">
            <a:xfrm>
              <a:off x="3705665" y="2906133"/>
              <a:ext cx="4253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54"/>
            <p:cNvSpPr>
              <a:spLocks noChangeShapeType="1"/>
            </p:cNvSpPr>
            <p:nvPr/>
          </p:nvSpPr>
          <p:spPr bwMode="auto">
            <a:xfrm>
              <a:off x="3705665" y="4018780"/>
              <a:ext cx="4253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57"/>
            <p:cNvSpPr>
              <a:spLocks noChangeShapeType="1"/>
            </p:cNvSpPr>
            <p:nvPr/>
          </p:nvSpPr>
          <p:spPr bwMode="auto">
            <a:xfrm>
              <a:off x="4130897" y="3777467"/>
              <a:ext cx="38283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8"/>
            <p:cNvSpPr>
              <a:spLocks/>
            </p:cNvSpPr>
            <p:nvPr/>
          </p:nvSpPr>
          <p:spPr bwMode="auto">
            <a:xfrm>
              <a:off x="4130897" y="2766564"/>
              <a:ext cx="3828393" cy="1081342"/>
            </a:xfrm>
            <a:custGeom>
              <a:avLst/>
              <a:gdLst>
                <a:gd name="T0" fmla="*/ 0 w 2935"/>
                <a:gd name="T1" fmla="*/ 0 h 829"/>
                <a:gd name="T2" fmla="*/ 0 w 2935"/>
                <a:gd name="T3" fmla="*/ 829 h 829"/>
                <a:gd name="T4" fmla="*/ 2935 w 2935"/>
                <a:gd name="T5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35" h="829">
                  <a:moveTo>
                    <a:pt x="0" y="0"/>
                  </a:moveTo>
                  <a:lnTo>
                    <a:pt x="0" y="829"/>
                  </a:lnTo>
                  <a:lnTo>
                    <a:pt x="2935" y="829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59"/>
            <p:cNvSpPr>
              <a:spLocks noChangeShapeType="1"/>
            </p:cNvSpPr>
            <p:nvPr/>
          </p:nvSpPr>
          <p:spPr bwMode="auto">
            <a:xfrm>
              <a:off x="3705665" y="4097044"/>
              <a:ext cx="0" cy="4069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60"/>
            <p:cNvSpPr>
              <a:spLocks noChangeShapeType="1"/>
            </p:cNvSpPr>
            <p:nvPr/>
          </p:nvSpPr>
          <p:spPr bwMode="auto">
            <a:xfrm>
              <a:off x="5985742" y="3871384"/>
              <a:ext cx="0" cy="3495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61"/>
            <p:cNvSpPr>
              <a:spLocks noChangeShapeType="1"/>
            </p:cNvSpPr>
            <p:nvPr/>
          </p:nvSpPr>
          <p:spPr bwMode="auto">
            <a:xfrm>
              <a:off x="3847844" y="4149220"/>
              <a:ext cx="0" cy="1656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2"/>
            <p:cNvSpPr>
              <a:spLocks noChangeShapeType="1"/>
            </p:cNvSpPr>
            <p:nvPr/>
          </p:nvSpPr>
          <p:spPr bwMode="auto">
            <a:xfrm>
              <a:off x="3447979" y="4267920"/>
              <a:ext cx="2638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63"/>
            <p:cNvSpPr>
              <a:spLocks noChangeShapeType="1"/>
            </p:cNvSpPr>
            <p:nvPr/>
          </p:nvSpPr>
          <p:spPr bwMode="auto">
            <a:xfrm>
              <a:off x="3847844" y="4267920"/>
              <a:ext cx="3639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3705665" y="4433577"/>
              <a:ext cx="22800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65"/>
            <p:cNvSpPr>
              <a:spLocks noChangeShapeType="1"/>
            </p:cNvSpPr>
            <p:nvPr/>
          </p:nvSpPr>
          <p:spPr bwMode="auto">
            <a:xfrm flipV="1">
              <a:off x="5985742" y="4314878"/>
              <a:ext cx="0" cy="18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6"/>
            <p:cNvSpPr>
              <a:spLocks noChangeShapeType="1"/>
            </p:cNvSpPr>
            <p:nvPr/>
          </p:nvSpPr>
          <p:spPr bwMode="auto">
            <a:xfrm flipH="1">
              <a:off x="5985742" y="2560470"/>
              <a:ext cx="1218302" cy="121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7"/>
            <p:cNvSpPr>
              <a:spLocks noChangeShapeType="1"/>
            </p:cNvSpPr>
            <p:nvPr/>
          </p:nvSpPr>
          <p:spPr bwMode="auto">
            <a:xfrm>
              <a:off x="7487098" y="3044399"/>
              <a:ext cx="0" cy="12939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68"/>
            <p:cNvSpPr>
              <a:spLocks noChangeShapeType="1"/>
            </p:cNvSpPr>
            <p:nvPr/>
          </p:nvSpPr>
          <p:spPr bwMode="auto">
            <a:xfrm>
              <a:off x="7770153" y="2607427"/>
              <a:ext cx="0" cy="93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69"/>
            <p:cNvSpPr>
              <a:spLocks noChangeShapeType="1"/>
            </p:cNvSpPr>
            <p:nvPr/>
          </p:nvSpPr>
          <p:spPr bwMode="auto">
            <a:xfrm>
              <a:off x="7770153" y="2654385"/>
              <a:ext cx="1891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70"/>
            <p:cNvSpPr>
              <a:spLocks noChangeShapeType="1"/>
            </p:cNvSpPr>
            <p:nvPr/>
          </p:nvSpPr>
          <p:spPr bwMode="auto">
            <a:xfrm>
              <a:off x="7204047" y="2607427"/>
              <a:ext cx="0" cy="93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71"/>
            <p:cNvSpPr>
              <a:spLocks noChangeShapeType="1"/>
            </p:cNvSpPr>
            <p:nvPr/>
          </p:nvSpPr>
          <p:spPr bwMode="auto">
            <a:xfrm flipH="1">
              <a:off x="7014910" y="2654385"/>
              <a:ext cx="1891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551623" y="4298014"/>
                  <a:ext cx="527638" cy="27527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18288" rIns="0" bIns="18288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𝑈𝐸𝑃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1623" y="4298014"/>
                  <a:ext cx="527638" cy="27527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849906" y="4016325"/>
                  <a:ext cx="527638" cy="275274"/>
                </a:xfrm>
                <a:prstGeom prst="rect">
                  <a:avLst/>
                </a:prstGeom>
                <a:noFill/>
              </p:spPr>
              <p:txBody>
                <a:bodyPr wrap="square" lIns="0" tIns="18288" rIns="0" bIns="18288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𝑐𝑟𝑖𝑡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906" y="4016325"/>
                  <a:ext cx="527638" cy="27527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413144" y="4130281"/>
                  <a:ext cx="263820" cy="27527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18288" rIns="0" bIns="18288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/>
                          </a:rPr>
                          <m:t>𝑎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3144" y="4130281"/>
                  <a:ext cx="263820" cy="27527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644090" y="3066719"/>
                  <a:ext cx="263820" cy="3267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h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90" y="3066719"/>
                  <a:ext cx="263820" cy="3267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7212785" y="2494531"/>
                  <a:ext cx="566108" cy="326710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𝐿𝑃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2785" y="2494531"/>
                  <a:ext cx="566108" cy="3267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3161078" y="4090320"/>
                  <a:ext cx="263820" cy="326710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𝑜h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078" y="4090320"/>
                  <a:ext cx="263820" cy="3267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3953" r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/>
            <p:cNvSpPr txBox="1"/>
            <p:nvPr/>
          </p:nvSpPr>
          <p:spPr>
            <a:xfrm>
              <a:off x="5232687" y="3441027"/>
              <a:ext cx="730154" cy="32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+mj-lt"/>
                </a:rPr>
                <a:t>UEP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29882" y="2988313"/>
              <a:ext cx="730154" cy="32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+mj-lt"/>
                </a:rPr>
                <a:t>45</a:t>
              </a:r>
              <a:r>
                <a:rPr lang="en-US" sz="1400" dirty="0" smtClean="0">
                  <a:latin typeface="+mj-lt"/>
                  <a:cs typeface="Times New Roman"/>
                </a:rPr>
                <a:t>°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58" name="5-Point Star 57"/>
            <p:cNvSpPr/>
            <p:nvPr/>
          </p:nvSpPr>
          <p:spPr>
            <a:xfrm>
              <a:off x="5917282" y="3698246"/>
              <a:ext cx="131909" cy="131909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flipH="1" flipV="1">
              <a:off x="6354389" y="2758842"/>
              <a:ext cx="395729" cy="395729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7388166" y="2194560"/>
              <a:ext cx="197864" cy="26382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Freeform 61"/>
          <p:cNvSpPr/>
          <p:nvPr/>
        </p:nvSpPr>
        <p:spPr>
          <a:xfrm>
            <a:off x="5792283" y="3329796"/>
            <a:ext cx="303717" cy="1639019"/>
          </a:xfrm>
          <a:custGeom>
            <a:avLst/>
            <a:gdLst>
              <a:gd name="connsiteX0" fmla="*/ 306592 w 306592"/>
              <a:gd name="connsiteY0" fmla="*/ 0 h 1639019"/>
              <a:gd name="connsiteX1" fmla="*/ 4668 w 306592"/>
              <a:gd name="connsiteY1" fmla="*/ 552091 h 1639019"/>
              <a:gd name="connsiteX2" fmla="*/ 151317 w 306592"/>
              <a:gd name="connsiteY2" fmla="*/ 1639019 h 16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2" h="1639019">
                <a:moveTo>
                  <a:pt x="306592" y="0"/>
                </a:moveTo>
                <a:cubicBezTo>
                  <a:pt x="168569" y="139460"/>
                  <a:pt x="30547" y="278921"/>
                  <a:pt x="4668" y="552091"/>
                </a:cubicBezTo>
                <a:cubicBezTo>
                  <a:pt x="-21211" y="825261"/>
                  <a:pt x="65053" y="1232140"/>
                  <a:pt x="151317" y="1639019"/>
                </a:cubicBezTo>
              </a:path>
            </a:pathLst>
          </a:cu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Test Program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3749040" y="1645918"/>
            <a:ext cx="3291840" cy="1737360"/>
            <a:chOff x="3574844" y="1645918"/>
            <a:chExt cx="3291840" cy="1737360"/>
          </a:xfrm>
        </p:grpSpPr>
        <p:grpSp>
          <p:nvGrpSpPr>
            <p:cNvPr id="10" name="Group 9"/>
            <p:cNvGrpSpPr/>
            <p:nvPr/>
          </p:nvGrpSpPr>
          <p:grpSpPr>
            <a:xfrm>
              <a:off x="3736177" y="1792224"/>
              <a:ext cx="2969175" cy="1448675"/>
              <a:chOff x="4818063" y="1827213"/>
              <a:chExt cx="4265613" cy="2081213"/>
            </a:xfrm>
          </p:grpSpPr>
          <p:sp>
            <p:nvSpPr>
              <p:cNvPr id="14" name="Freeform 16"/>
              <p:cNvSpPr>
                <a:spLocks/>
              </p:cNvSpPr>
              <p:nvPr/>
            </p:nvSpPr>
            <p:spPr bwMode="auto">
              <a:xfrm>
                <a:off x="4818063" y="1827213"/>
                <a:ext cx="4265613" cy="2081213"/>
              </a:xfrm>
              <a:custGeom>
                <a:avLst/>
                <a:gdLst>
                  <a:gd name="T0" fmla="*/ 0 w 2687"/>
                  <a:gd name="T1" fmla="*/ 658 h 1311"/>
                  <a:gd name="T2" fmla="*/ 3 w 2687"/>
                  <a:gd name="T3" fmla="*/ 712 h 1311"/>
                  <a:gd name="T4" fmla="*/ 61 w 2687"/>
                  <a:gd name="T5" fmla="*/ 736 h 1311"/>
                  <a:gd name="T6" fmla="*/ 144 w 2687"/>
                  <a:gd name="T7" fmla="*/ 1183 h 1311"/>
                  <a:gd name="T8" fmla="*/ 153 w 2687"/>
                  <a:gd name="T9" fmla="*/ 1194 h 1311"/>
                  <a:gd name="T10" fmla="*/ 539 w 2687"/>
                  <a:gd name="T11" fmla="*/ 1311 h 1311"/>
                  <a:gd name="T12" fmla="*/ 2511 w 2687"/>
                  <a:gd name="T13" fmla="*/ 547 h 1311"/>
                  <a:gd name="T14" fmla="*/ 2520 w 2687"/>
                  <a:gd name="T15" fmla="*/ 542 h 1311"/>
                  <a:gd name="T16" fmla="*/ 2613 w 2687"/>
                  <a:gd name="T17" fmla="*/ 214 h 1311"/>
                  <a:gd name="T18" fmla="*/ 2682 w 2687"/>
                  <a:gd name="T19" fmla="*/ 190 h 1311"/>
                  <a:gd name="T20" fmla="*/ 2687 w 2687"/>
                  <a:gd name="T21" fmla="*/ 142 h 1311"/>
                  <a:gd name="T22" fmla="*/ 2012 w 2687"/>
                  <a:gd name="T23" fmla="*/ 0 h 1311"/>
                  <a:gd name="T24" fmla="*/ 0 w 2687"/>
                  <a:gd name="T25" fmla="*/ 658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7" h="1311">
                    <a:moveTo>
                      <a:pt x="0" y="658"/>
                    </a:moveTo>
                    <a:lnTo>
                      <a:pt x="3" y="712"/>
                    </a:lnTo>
                    <a:lnTo>
                      <a:pt x="61" y="736"/>
                    </a:lnTo>
                    <a:lnTo>
                      <a:pt x="144" y="1183"/>
                    </a:lnTo>
                    <a:lnTo>
                      <a:pt x="153" y="1194"/>
                    </a:lnTo>
                    <a:lnTo>
                      <a:pt x="539" y="1311"/>
                    </a:lnTo>
                    <a:lnTo>
                      <a:pt x="2511" y="547"/>
                    </a:lnTo>
                    <a:lnTo>
                      <a:pt x="2520" y="542"/>
                    </a:lnTo>
                    <a:lnTo>
                      <a:pt x="2613" y="214"/>
                    </a:lnTo>
                    <a:lnTo>
                      <a:pt x="2682" y="190"/>
                    </a:lnTo>
                    <a:lnTo>
                      <a:pt x="2687" y="142"/>
                    </a:lnTo>
                    <a:lnTo>
                      <a:pt x="2012" y="0"/>
                    </a:lnTo>
                    <a:lnTo>
                      <a:pt x="0" y="6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8"/>
              <p:cNvSpPr>
                <a:spLocks/>
              </p:cNvSpPr>
              <p:nvPr/>
            </p:nvSpPr>
            <p:spPr bwMode="auto">
              <a:xfrm>
                <a:off x="5180013" y="1908176"/>
                <a:ext cx="3586163" cy="1152525"/>
              </a:xfrm>
              <a:custGeom>
                <a:avLst/>
                <a:gdLst>
                  <a:gd name="T0" fmla="*/ 0 w 2259"/>
                  <a:gd name="T1" fmla="*/ 599 h 726"/>
                  <a:gd name="T2" fmla="*/ 1805 w 2259"/>
                  <a:gd name="T3" fmla="*/ 0 h 726"/>
                  <a:gd name="T4" fmla="*/ 2259 w 2259"/>
                  <a:gd name="T5" fmla="*/ 97 h 726"/>
                  <a:gd name="T6" fmla="*/ 473 w 2259"/>
                  <a:gd name="T7" fmla="*/ 726 h 726"/>
                  <a:gd name="T8" fmla="*/ 0 w 2259"/>
                  <a:gd name="T9" fmla="*/ 599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9" h="726">
                    <a:moveTo>
                      <a:pt x="0" y="599"/>
                    </a:moveTo>
                    <a:lnTo>
                      <a:pt x="1805" y="0"/>
                    </a:lnTo>
                    <a:lnTo>
                      <a:pt x="2259" y="97"/>
                    </a:lnTo>
                    <a:lnTo>
                      <a:pt x="473" y="726"/>
                    </a:lnTo>
                    <a:lnTo>
                      <a:pt x="0" y="59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 flipV="1">
                <a:off x="5708650" y="2189163"/>
                <a:ext cx="2346325" cy="812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"/>
              <p:cNvSpPr>
                <a:spLocks/>
              </p:cNvSpPr>
              <p:nvPr/>
            </p:nvSpPr>
            <p:spPr bwMode="auto">
              <a:xfrm>
                <a:off x="8045450" y="1908176"/>
                <a:ext cx="28575" cy="398463"/>
              </a:xfrm>
              <a:custGeom>
                <a:avLst/>
                <a:gdLst>
                  <a:gd name="T0" fmla="*/ 0 w 18"/>
                  <a:gd name="T1" fmla="*/ 0 h 251"/>
                  <a:gd name="T2" fmla="*/ 6 w 18"/>
                  <a:gd name="T3" fmla="*/ 177 h 251"/>
                  <a:gd name="T4" fmla="*/ 18 w 18"/>
                  <a:gd name="T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51">
                    <a:moveTo>
                      <a:pt x="0" y="0"/>
                    </a:moveTo>
                    <a:lnTo>
                      <a:pt x="6" y="177"/>
                    </a:lnTo>
                    <a:lnTo>
                      <a:pt x="18" y="25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 flipH="1">
                <a:off x="5934075" y="2128838"/>
                <a:ext cx="3141663" cy="11366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 flipH="1">
                <a:off x="5688013" y="2687638"/>
                <a:ext cx="3130550" cy="1209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/>
              </p:cNvSpPr>
              <p:nvPr/>
            </p:nvSpPr>
            <p:spPr bwMode="auto">
              <a:xfrm>
                <a:off x="4818063" y="2052638"/>
                <a:ext cx="4265613" cy="1125538"/>
              </a:xfrm>
              <a:custGeom>
                <a:avLst/>
                <a:gdLst>
                  <a:gd name="T0" fmla="*/ 0 w 2687"/>
                  <a:gd name="T1" fmla="*/ 516 h 709"/>
                  <a:gd name="T2" fmla="*/ 706 w 2687"/>
                  <a:gd name="T3" fmla="*/ 709 h 709"/>
                  <a:gd name="T4" fmla="*/ 2687 w 2687"/>
                  <a:gd name="T5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87" h="709">
                    <a:moveTo>
                      <a:pt x="0" y="516"/>
                    </a:moveTo>
                    <a:lnTo>
                      <a:pt x="706" y="709"/>
                    </a:lnTo>
                    <a:lnTo>
                      <a:pt x="268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5673725" y="3178176"/>
                <a:ext cx="265113" cy="730250"/>
              </a:xfrm>
              <a:custGeom>
                <a:avLst/>
                <a:gdLst>
                  <a:gd name="T0" fmla="*/ 0 w 167"/>
                  <a:gd name="T1" fmla="*/ 460 h 460"/>
                  <a:gd name="T2" fmla="*/ 9 w 167"/>
                  <a:gd name="T3" fmla="*/ 453 h 460"/>
                  <a:gd name="T4" fmla="*/ 101 w 167"/>
                  <a:gd name="T5" fmla="*/ 46 h 460"/>
                  <a:gd name="T6" fmla="*/ 164 w 167"/>
                  <a:gd name="T7" fmla="*/ 55 h 460"/>
                  <a:gd name="T8" fmla="*/ 167 w 167"/>
                  <a:gd name="T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60">
                    <a:moveTo>
                      <a:pt x="0" y="460"/>
                    </a:moveTo>
                    <a:lnTo>
                      <a:pt x="9" y="453"/>
                    </a:lnTo>
                    <a:lnTo>
                      <a:pt x="101" y="46"/>
                    </a:lnTo>
                    <a:lnTo>
                      <a:pt x="164" y="55"/>
                    </a:lnTo>
                    <a:lnTo>
                      <a:pt x="16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574844" y="1645918"/>
              <a:ext cx="3291840" cy="17373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82880" y="1920240"/>
            <a:ext cx="1097280" cy="1188720"/>
            <a:chOff x="152400" y="1600199"/>
            <a:chExt cx="1097280" cy="1188720"/>
          </a:xfrm>
        </p:grpSpPr>
        <p:pic>
          <p:nvPicPr>
            <p:cNvPr id="1030" name="Picture 6" descr="C:\Users\cgh329\AppData\Local\Microsoft\Windows\Temporary Internet Files\Content.IE5\KHJL5XQI\MC9004419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16" y="1737359"/>
              <a:ext cx="773848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2400" y="1600199"/>
              <a:ext cx="109728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0" y="1920240"/>
            <a:ext cx="1371600" cy="1188720"/>
            <a:chOff x="1848079" y="1592580"/>
            <a:chExt cx="1371600" cy="1188720"/>
          </a:xfrm>
        </p:grpSpPr>
        <p:pic>
          <p:nvPicPr>
            <p:cNvPr id="1032" name="Picture 8" descr="C:\Users\cgh329\AppData\Local\Microsoft\Windows\Temporary Internet Files\Content.IE5\BJHKO428\MC90043799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029" y="1729740"/>
              <a:ext cx="9597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848079" y="1592580"/>
              <a:ext cx="1371600" cy="118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>
            <a:stCxn id="3" idx="3"/>
            <a:endCxn id="55" idx="1"/>
          </p:cNvCxnSpPr>
          <p:nvPr/>
        </p:nvCxnSpPr>
        <p:spPr>
          <a:xfrm>
            <a:off x="1280160" y="2514600"/>
            <a:ext cx="5486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5" idx="3"/>
            <a:endCxn id="62" idx="1"/>
          </p:cNvCxnSpPr>
          <p:nvPr/>
        </p:nvCxnSpPr>
        <p:spPr>
          <a:xfrm flipV="1">
            <a:off x="3200400" y="2514598"/>
            <a:ext cx="548640" cy="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394960" y="3383278"/>
            <a:ext cx="0" cy="12801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5623560" y="3749040"/>
            <a:ext cx="3383280" cy="1828800"/>
            <a:chOff x="5623560" y="3749040"/>
            <a:chExt cx="3383280" cy="1828800"/>
          </a:xfrm>
        </p:grpSpPr>
        <p:grpSp>
          <p:nvGrpSpPr>
            <p:cNvPr id="99" name="Group 98"/>
            <p:cNvGrpSpPr/>
            <p:nvPr/>
          </p:nvGrpSpPr>
          <p:grpSpPr>
            <a:xfrm flipH="1">
              <a:off x="5889731" y="4053472"/>
              <a:ext cx="2850938" cy="1219936"/>
              <a:chOff x="259800" y="2364250"/>
              <a:chExt cx="2850938" cy="1219936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259800" y="2364250"/>
                <a:ext cx="2850938" cy="1219936"/>
                <a:chOff x="-315913" y="2701926"/>
                <a:chExt cx="4095750" cy="1752600"/>
              </a:xfrm>
            </p:grpSpPr>
            <p:sp>
              <p:nvSpPr>
                <p:cNvPr id="104" name="Freeform 25"/>
                <p:cNvSpPr>
                  <a:spLocks/>
                </p:cNvSpPr>
                <p:nvPr/>
              </p:nvSpPr>
              <p:spPr bwMode="auto">
                <a:xfrm>
                  <a:off x="-315913" y="2701926"/>
                  <a:ext cx="4095750" cy="1752600"/>
                </a:xfrm>
                <a:custGeom>
                  <a:avLst/>
                  <a:gdLst>
                    <a:gd name="T0" fmla="*/ 0 w 2580"/>
                    <a:gd name="T1" fmla="*/ 487 h 1104"/>
                    <a:gd name="T2" fmla="*/ 4 w 2580"/>
                    <a:gd name="T3" fmla="*/ 557 h 1104"/>
                    <a:gd name="T4" fmla="*/ 8 w 2580"/>
                    <a:gd name="T5" fmla="*/ 604 h 1104"/>
                    <a:gd name="T6" fmla="*/ 51 w 2580"/>
                    <a:gd name="T7" fmla="*/ 623 h 1104"/>
                    <a:gd name="T8" fmla="*/ 130 w 2580"/>
                    <a:gd name="T9" fmla="*/ 1008 h 1104"/>
                    <a:gd name="T10" fmla="*/ 136 w 2580"/>
                    <a:gd name="T11" fmla="*/ 1018 h 1104"/>
                    <a:gd name="T12" fmla="*/ 420 w 2580"/>
                    <a:gd name="T13" fmla="*/ 1104 h 1104"/>
                    <a:gd name="T14" fmla="*/ 2462 w 2580"/>
                    <a:gd name="T15" fmla="*/ 533 h 1104"/>
                    <a:gd name="T16" fmla="*/ 2469 w 2580"/>
                    <a:gd name="T17" fmla="*/ 527 h 1104"/>
                    <a:gd name="T18" fmla="*/ 2529 w 2580"/>
                    <a:gd name="T19" fmla="*/ 225 h 1104"/>
                    <a:gd name="T20" fmla="*/ 2578 w 2580"/>
                    <a:gd name="T21" fmla="*/ 213 h 1104"/>
                    <a:gd name="T22" fmla="*/ 2580 w 2580"/>
                    <a:gd name="T23" fmla="*/ 170 h 1104"/>
                    <a:gd name="T24" fmla="*/ 2580 w 2580"/>
                    <a:gd name="T25" fmla="*/ 107 h 1104"/>
                    <a:gd name="T26" fmla="*/ 2064 w 2580"/>
                    <a:gd name="T27" fmla="*/ 0 h 1104"/>
                    <a:gd name="T28" fmla="*/ 0 w 2580"/>
                    <a:gd name="T29" fmla="*/ 487 h 1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80" h="1104">
                      <a:moveTo>
                        <a:pt x="0" y="487"/>
                      </a:moveTo>
                      <a:lnTo>
                        <a:pt x="4" y="557"/>
                      </a:lnTo>
                      <a:lnTo>
                        <a:pt x="8" y="604"/>
                      </a:lnTo>
                      <a:lnTo>
                        <a:pt x="51" y="623"/>
                      </a:lnTo>
                      <a:lnTo>
                        <a:pt x="130" y="1008"/>
                      </a:lnTo>
                      <a:lnTo>
                        <a:pt x="136" y="1018"/>
                      </a:lnTo>
                      <a:lnTo>
                        <a:pt x="420" y="1104"/>
                      </a:lnTo>
                      <a:lnTo>
                        <a:pt x="2462" y="533"/>
                      </a:lnTo>
                      <a:lnTo>
                        <a:pt x="2469" y="527"/>
                      </a:lnTo>
                      <a:lnTo>
                        <a:pt x="2529" y="225"/>
                      </a:lnTo>
                      <a:lnTo>
                        <a:pt x="2578" y="213"/>
                      </a:lnTo>
                      <a:lnTo>
                        <a:pt x="2580" y="170"/>
                      </a:lnTo>
                      <a:lnTo>
                        <a:pt x="2580" y="107"/>
                      </a:lnTo>
                      <a:lnTo>
                        <a:pt x="2064" y="0"/>
                      </a:lnTo>
                      <a:lnTo>
                        <a:pt x="0" y="48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6"/>
                <p:cNvSpPr>
                  <a:spLocks/>
                </p:cNvSpPr>
                <p:nvPr/>
              </p:nvSpPr>
              <p:spPr bwMode="auto">
                <a:xfrm>
                  <a:off x="-309563" y="2971801"/>
                  <a:ext cx="4089400" cy="839788"/>
                </a:xfrm>
                <a:custGeom>
                  <a:avLst/>
                  <a:gdLst>
                    <a:gd name="T0" fmla="*/ 0 w 2576"/>
                    <a:gd name="T1" fmla="*/ 387 h 529"/>
                    <a:gd name="T2" fmla="*/ 517 w 2576"/>
                    <a:gd name="T3" fmla="*/ 529 h 529"/>
                    <a:gd name="T4" fmla="*/ 2576 w 2576"/>
                    <a:gd name="T5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76" h="529">
                      <a:moveTo>
                        <a:pt x="0" y="387"/>
                      </a:moveTo>
                      <a:lnTo>
                        <a:pt x="517" y="529"/>
                      </a:lnTo>
                      <a:lnTo>
                        <a:pt x="2576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Freeform 7"/>
                <p:cNvSpPr>
                  <a:spLocks/>
                </p:cNvSpPr>
                <p:nvPr/>
              </p:nvSpPr>
              <p:spPr bwMode="auto">
                <a:xfrm>
                  <a:off x="-315913" y="2871788"/>
                  <a:ext cx="4095750" cy="823913"/>
                </a:xfrm>
                <a:custGeom>
                  <a:avLst/>
                  <a:gdLst>
                    <a:gd name="T0" fmla="*/ 0 w 2580"/>
                    <a:gd name="T1" fmla="*/ 380 h 519"/>
                    <a:gd name="T2" fmla="*/ 519 w 2580"/>
                    <a:gd name="T3" fmla="*/ 519 h 519"/>
                    <a:gd name="T4" fmla="*/ 2580 w 2580"/>
                    <a:gd name="T5" fmla="*/ 0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80" h="519">
                      <a:moveTo>
                        <a:pt x="0" y="380"/>
                      </a:moveTo>
                      <a:lnTo>
                        <a:pt x="519" y="519"/>
                      </a:lnTo>
                      <a:lnTo>
                        <a:pt x="258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Line 8"/>
                <p:cNvSpPr>
                  <a:spLocks noChangeShapeType="1"/>
                </p:cNvSpPr>
                <p:nvPr/>
              </p:nvSpPr>
              <p:spPr bwMode="auto">
                <a:xfrm>
                  <a:off x="276225" y="4430713"/>
                  <a:ext cx="0" cy="17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Freeform 9"/>
                <p:cNvSpPr>
                  <a:spLocks/>
                </p:cNvSpPr>
                <p:nvPr/>
              </p:nvSpPr>
              <p:spPr bwMode="auto">
                <a:xfrm>
                  <a:off x="4762" y="4349751"/>
                  <a:ext cx="300038" cy="98425"/>
                </a:xfrm>
                <a:custGeom>
                  <a:avLst/>
                  <a:gdLst>
                    <a:gd name="T0" fmla="*/ 0 w 189"/>
                    <a:gd name="T1" fmla="*/ 0 h 62"/>
                    <a:gd name="T2" fmla="*/ 0 w 189"/>
                    <a:gd name="T3" fmla="*/ 10 h 62"/>
                    <a:gd name="T4" fmla="*/ 171 w 189"/>
                    <a:gd name="T5" fmla="*/ 62 h 62"/>
                    <a:gd name="T6" fmla="*/ 189 w 189"/>
                    <a:gd name="T7" fmla="*/ 57 h 62"/>
                    <a:gd name="T8" fmla="*/ 0 w 189"/>
                    <a:gd name="T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9" h="62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171" y="62"/>
                      </a:lnTo>
                      <a:lnTo>
                        <a:pt x="189" y="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Line 10"/>
                <p:cNvSpPr>
                  <a:spLocks noChangeShapeType="1"/>
                </p:cNvSpPr>
                <p:nvPr/>
              </p:nvSpPr>
              <p:spPr bwMode="auto">
                <a:xfrm>
                  <a:off x="1354137" y="3135313"/>
                  <a:ext cx="0" cy="492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Line 11"/>
                <p:cNvSpPr>
                  <a:spLocks noChangeShapeType="1"/>
                </p:cNvSpPr>
                <p:nvPr/>
              </p:nvSpPr>
              <p:spPr bwMode="auto">
                <a:xfrm>
                  <a:off x="1960562" y="327977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12"/>
                <p:cNvSpPr>
                  <a:spLocks/>
                </p:cNvSpPr>
                <p:nvPr/>
              </p:nvSpPr>
              <p:spPr bwMode="auto">
                <a:xfrm>
                  <a:off x="1731962" y="3171826"/>
                  <a:ext cx="449263" cy="158750"/>
                </a:xfrm>
                <a:custGeom>
                  <a:avLst/>
                  <a:gdLst>
                    <a:gd name="T0" fmla="*/ 0 w 283"/>
                    <a:gd name="T1" fmla="*/ 34 h 100"/>
                    <a:gd name="T2" fmla="*/ 0 w 283"/>
                    <a:gd name="T3" fmla="*/ 65 h 100"/>
                    <a:gd name="T4" fmla="*/ 144 w 283"/>
                    <a:gd name="T5" fmla="*/ 100 h 100"/>
                    <a:gd name="T6" fmla="*/ 283 w 283"/>
                    <a:gd name="T7" fmla="*/ 64 h 100"/>
                    <a:gd name="T8" fmla="*/ 283 w 283"/>
                    <a:gd name="T9" fmla="*/ 33 h 100"/>
                    <a:gd name="T10" fmla="*/ 139 w 283"/>
                    <a:gd name="T11" fmla="*/ 0 h 100"/>
                    <a:gd name="T12" fmla="*/ 0 w 283"/>
                    <a:gd name="T13" fmla="*/ 3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3" h="100">
                      <a:moveTo>
                        <a:pt x="0" y="34"/>
                      </a:moveTo>
                      <a:lnTo>
                        <a:pt x="0" y="65"/>
                      </a:lnTo>
                      <a:lnTo>
                        <a:pt x="144" y="100"/>
                      </a:lnTo>
                      <a:lnTo>
                        <a:pt x="283" y="64"/>
                      </a:lnTo>
                      <a:lnTo>
                        <a:pt x="283" y="33"/>
                      </a:lnTo>
                      <a:lnTo>
                        <a:pt x="139" y="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3"/>
                <p:cNvSpPr>
                  <a:spLocks/>
                </p:cNvSpPr>
                <p:nvPr/>
              </p:nvSpPr>
              <p:spPr bwMode="auto">
                <a:xfrm>
                  <a:off x="1135062" y="3032126"/>
                  <a:ext cx="439738" cy="152400"/>
                </a:xfrm>
                <a:custGeom>
                  <a:avLst/>
                  <a:gdLst>
                    <a:gd name="T0" fmla="*/ 0 w 277"/>
                    <a:gd name="T1" fmla="*/ 33 h 96"/>
                    <a:gd name="T2" fmla="*/ 1 w 277"/>
                    <a:gd name="T3" fmla="*/ 63 h 96"/>
                    <a:gd name="T4" fmla="*/ 138 w 277"/>
                    <a:gd name="T5" fmla="*/ 96 h 96"/>
                    <a:gd name="T6" fmla="*/ 277 w 277"/>
                    <a:gd name="T7" fmla="*/ 63 h 96"/>
                    <a:gd name="T8" fmla="*/ 277 w 277"/>
                    <a:gd name="T9" fmla="*/ 32 h 96"/>
                    <a:gd name="T10" fmla="*/ 139 w 277"/>
                    <a:gd name="T11" fmla="*/ 0 h 96"/>
                    <a:gd name="T12" fmla="*/ 0 w 277"/>
                    <a:gd name="T13" fmla="*/ 3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7" h="96">
                      <a:moveTo>
                        <a:pt x="0" y="33"/>
                      </a:moveTo>
                      <a:lnTo>
                        <a:pt x="1" y="63"/>
                      </a:lnTo>
                      <a:lnTo>
                        <a:pt x="138" y="96"/>
                      </a:lnTo>
                      <a:lnTo>
                        <a:pt x="277" y="63"/>
                      </a:lnTo>
                      <a:lnTo>
                        <a:pt x="277" y="32"/>
                      </a:lnTo>
                      <a:lnTo>
                        <a:pt x="139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4"/>
                <p:cNvSpPr>
                  <a:spLocks/>
                </p:cNvSpPr>
                <p:nvPr/>
              </p:nvSpPr>
              <p:spPr bwMode="auto">
                <a:xfrm>
                  <a:off x="1135062" y="3082926"/>
                  <a:ext cx="439738" cy="52388"/>
                </a:xfrm>
                <a:custGeom>
                  <a:avLst/>
                  <a:gdLst>
                    <a:gd name="T0" fmla="*/ 0 w 277"/>
                    <a:gd name="T1" fmla="*/ 1 h 33"/>
                    <a:gd name="T2" fmla="*/ 138 w 277"/>
                    <a:gd name="T3" fmla="*/ 33 h 33"/>
                    <a:gd name="T4" fmla="*/ 277 w 277"/>
                    <a:gd name="T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7" h="33">
                      <a:moveTo>
                        <a:pt x="0" y="1"/>
                      </a:moveTo>
                      <a:lnTo>
                        <a:pt x="138" y="33"/>
                      </a:lnTo>
                      <a:lnTo>
                        <a:pt x="277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5"/>
                <p:cNvSpPr>
                  <a:spLocks/>
                </p:cNvSpPr>
                <p:nvPr/>
              </p:nvSpPr>
              <p:spPr bwMode="auto">
                <a:xfrm>
                  <a:off x="1731962" y="3224213"/>
                  <a:ext cx="449263" cy="55563"/>
                </a:xfrm>
                <a:custGeom>
                  <a:avLst/>
                  <a:gdLst>
                    <a:gd name="T0" fmla="*/ 0 w 283"/>
                    <a:gd name="T1" fmla="*/ 1 h 35"/>
                    <a:gd name="T2" fmla="*/ 144 w 283"/>
                    <a:gd name="T3" fmla="*/ 35 h 35"/>
                    <a:gd name="T4" fmla="*/ 283 w 283"/>
                    <a:gd name="T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3" h="35">
                      <a:moveTo>
                        <a:pt x="0" y="1"/>
                      </a:moveTo>
                      <a:lnTo>
                        <a:pt x="144" y="35"/>
                      </a:lnTo>
                      <a:lnTo>
                        <a:pt x="283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11175" y="3040063"/>
                  <a:ext cx="3265488" cy="846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61950" y="3538538"/>
                  <a:ext cx="3241675" cy="906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Freeform 28"/>
                <p:cNvSpPr>
                  <a:spLocks/>
                </p:cNvSpPr>
                <p:nvPr/>
              </p:nvSpPr>
              <p:spPr bwMode="auto">
                <a:xfrm>
                  <a:off x="350837" y="3695701"/>
                  <a:ext cx="160338" cy="758825"/>
                </a:xfrm>
                <a:custGeom>
                  <a:avLst/>
                  <a:gdLst>
                    <a:gd name="T0" fmla="*/ 0 w 101"/>
                    <a:gd name="T1" fmla="*/ 478 h 478"/>
                    <a:gd name="T2" fmla="*/ 7 w 101"/>
                    <a:gd name="T3" fmla="*/ 472 h 478"/>
                    <a:gd name="T4" fmla="*/ 56 w 101"/>
                    <a:gd name="T5" fmla="*/ 115 h 478"/>
                    <a:gd name="T6" fmla="*/ 101 w 101"/>
                    <a:gd name="T7" fmla="*/ 120 h 478"/>
                    <a:gd name="T8" fmla="*/ 101 w 101"/>
                    <a:gd name="T9" fmla="*/ 73 h 478"/>
                    <a:gd name="T10" fmla="*/ 99 w 101"/>
                    <a:gd name="T11" fmla="*/ 0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1" h="478">
                      <a:moveTo>
                        <a:pt x="0" y="478"/>
                      </a:moveTo>
                      <a:lnTo>
                        <a:pt x="7" y="472"/>
                      </a:lnTo>
                      <a:lnTo>
                        <a:pt x="56" y="115"/>
                      </a:lnTo>
                      <a:lnTo>
                        <a:pt x="101" y="120"/>
                      </a:lnTo>
                      <a:lnTo>
                        <a:pt x="101" y="73"/>
                      </a:lnTo>
                      <a:lnTo>
                        <a:pt x="99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02" name="Straight Arrow Connector 101"/>
              <p:cNvCxnSpPr/>
              <p:nvPr/>
            </p:nvCxnSpPr>
            <p:spPr>
              <a:xfrm>
                <a:off x="1421170" y="2400327"/>
                <a:ext cx="1105" cy="2298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1841629" y="2497956"/>
                <a:ext cx="1105" cy="2298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99"/>
            <p:cNvSpPr/>
            <p:nvPr/>
          </p:nvSpPr>
          <p:spPr>
            <a:xfrm>
              <a:off x="5623560" y="3749040"/>
              <a:ext cx="338328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8" name="Straight Arrow Connector 117"/>
          <p:cNvCxnSpPr/>
          <p:nvPr/>
        </p:nvCxnSpPr>
        <p:spPr>
          <a:xfrm flipH="1">
            <a:off x="5394960" y="4663440"/>
            <a:ext cx="228600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839634" y="3112135"/>
            <a:ext cx="2741766" cy="1059573"/>
            <a:chOff x="839634" y="3112135"/>
            <a:chExt cx="6525970" cy="631190"/>
          </a:xfrm>
        </p:grpSpPr>
        <p:sp>
          <p:nvSpPr>
            <p:cNvPr id="121" name="Freeform 120"/>
            <p:cNvSpPr/>
            <p:nvPr/>
          </p:nvSpPr>
          <p:spPr>
            <a:xfrm>
              <a:off x="4687197" y="3581400"/>
              <a:ext cx="2678407" cy="161925"/>
            </a:xfrm>
            <a:custGeom>
              <a:avLst/>
              <a:gdLst>
                <a:gd name="connsiteX0" fmla="*/ 3838575 w 3850880"/>
                <a:gd name="connsiteY0" fmla="*/ 154516 h 154516"/>
                <a:gd name="connsiteX1" fmla="*/ 3257550 w 3850880"/>
                <a:gd name="connsiteY1" fmla="*/ 21166 h 154516"/>
                <a:gd name="connsiteX2" fmla="*/ 0 w 3850880"/>
                <a:gd name="connsiteY2" fmla="*/ 2116 h 15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0880" h="154516">
                  <a:moveTo>
                    <a:pt x="3838575" y="154516"/>
                  </a:moveTo>
                  <a:cubicBezTo>
                    <a:pt x="3867943" y="100541"/>
                    <a:pt x="3897312" y="46566"/>
                    <a:pt x="3257550" y="21166"/>
                  </a:cubicBezTo>
                  <a:cubicBezTo>
                    <a:pt x="2617788" y="-4234"/>
                    <a:pt x="1308894" y="-1059"/>
                    <a:pt x="0" y="2116"/>
                  </a:cubicBezTo>
                </a:path>
              </a:pathLst>
            </a:cu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flipH="1" flipV="1">
              <a:off x="839634" y="3112135"/>
              <a:ext cx="3850880" cy="479848"/>
            </a:xfrm>
            <a:custGeom>
              <a:avLst/>
              <a:gdLst>
                <a:gd name="connsiteX0" fmla="*/ 3838575 w 3850880"/>
                <a:gd name="connsiteY0" fmla="*/ 154516 h 154516"/>
                <a:gd name="connsiteX1" fmla="*/ 3257550 w 3850880"/>
                <a:gd name="connsiteY1" fmla="*/ 21166 h 154516"/>
                <a:gd name="connsiteX2" fmla="*/ 0 w 3850880"/>
                <a:gd name="connsiteY2" fmla="*/ 2116 h 15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0880" h="154516">
                  <a:moveTo>
                    <a:pt x="3838575" y="154516"/>
                  </a:moveTo>
                  <a:cubicBezTo>
                    <a:pt x="3867943" y="100541"/>
                    <a:pt x="3897312" y="46566"/>
                    <a:pt x="3257550" y="21166"/>
                  </a:cubicBezTo>
                  <a:cubicBezTo>
                    <a:pt x="2617788" y="-4234"/>
                    <a:pt x="1308894" y="-1059"/>
                    <a:pt x="0" y="2116"/>
                  </a:cubicBezTo>
                </a:path>
              </a:pathLst>
            </a:custGeom>
            <a:ln w="15875">
              <a:solidFill>
                <a:schemeClr val="tx1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1783080" y="4165599"/>
            <a:ext cx="338328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compare results to predictions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667000" y="4876800"/>
            <a:ext cx="249936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gather results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75200" y="5342467"/>
            <a:ext cx="1185333" cy="564289"/>
          </a:xfrm>
          <a:custGeom>
            <a:avLst/>
            <a:gdLst>
              <a:gd name="connsiteX0" fmla="*/ 1185333 w 1185333"/>
              <a:gd name="connsiteY0" fmla="*/ 237066 h 564289"/>
              <a:gd name="connsiteX1" fmla="*/ 406400 w 1185333"/>
              <a:gd name="connsiteY1" fmla="*/ 558800 h 564289"/>
              <a:gd name="connsiteX2" fmla="*/ 0 w 1185333"/>
              <a:gd name="connsiteY2" fmla="*/ 0 h 5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333" h="564289">
                <a:moveTo>
                  <a:pt x="1185333" y="237066"/>
                </a:moveTo>
                <a:cubicBezTo>
                  <a:pt x="894644" y="417688"/>
                  <a:pt x="603955" y="598311"/>
                  <a:pt x="406400" y="558800"/>
                </a:cubicBezTo>
                <a:cubicBezTo>
                  <a:pt x="208845" y="519289"/>
                  <a:pt x="104422" y="259644"/>
                  <a:pt x="0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82" idx="2"/>
          </p:cNvCxnSpPr>
          <p:nvPr/>
        </p:nvCxnSpPr>
        <p:spPr>
          <a:xfrm flipV="1">
            <a:off x="3474720" y="4622799"/>
            <a:ext cx="0" cy="25501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3993" r="11686" b="5902"/>
          <a:stretch/>
        </p:blipFill>
        <p:spPr bwMode="auto">
          <a:xfrm>
            <a:off x="182880" y="5081587"/>
            <a:ext cx="2029650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1176867" y="4411133"/>
            <a:ext cx="609600" cy="643467"/>
          </a:xfrm>
          <a:custGeom>
            <a:avLst/>
            <a:gdLst>
              <a:gd name="connsiteX0" fmla="*/ 609600 w 609600"/>
              <a:gd name="connsiteY0" fmla="*/ 0 h 643467"/>
              <a:gd name="connsiteX1" fmla="*/ 152400 w 609600"/>
              <a:gd name="connsiteY1" fmla="*/ 169334 h 643467"/>
              <a:gd name="connsiteX2" fmla="*/ 0 w 609600"/>
              <a:gd name="connsiteY2" fmla="*/ 643467 h 64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643467">
                <a:moveTo>
                  <a:pt x="609600" y="0"/>
                </a:moveTo>
                <a:cubicBezTo>
                  <a:pt x="431800" y="31045"/>
                  <a:pt x="254000" y="62090"/>
                  <a:pt x="152400" y="169334"/>
                </a:cubicBezTo>
                <a:cubicBezTo>
                  <a:pt x="50800" y="276578"/>
                  <a:pt x="25400" y="460022"/>
                  <a:pt x="0" y="643467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35200" y="5334000"/>
            <a:ext cx="770467" cy="431800"/>
          </a:xfrm>
          <a:custGeom>
            <a:avLst/>
            <a:gdLst>
              <a:gd name="connsiteX0" fmla="*/ 770467 w 770467"/>
              <a:gd name="connsiteY0" fmla="*/ 0 h 431800"/>
              <a:gd name="connsiteX1" fmla="*/ 567267 w 770467"/>
              <a:gd name="connsiteY1" fmla="*/ 304800 h 431800"/>
              <a:gd name="connsiteX2" fmla="*/ 0 w 770467"/>
              <a:gd name="connsiteY2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467" h="431800">
                <a:moveTo>
                  <a:pt x="770467" y="0"/>
                </a:moveTo>
                <a:cubicBezTo>
                  <a:pt x="733072" y="116416"/>
                  <a:pt x="695678" y="232833"/>
                  <a:pt x="567267" y="304800"/>
                </a:cubicBezTo>
                <a:cubicBezTo>
                  <a:pt x="438856" y="376767"/>
                  <a:pt x="219428" y="404283"/>
                  <a:pt x="0" y="43180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621350" y="5638800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those specimens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934055" y="2331895"/>
            <a:ext cx="190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test specimens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5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Definition of average horizontal shear stress: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h𝑠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𝑎𝑣𝑔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98451" y="3383280"/>
            <a:ext cx="1645920" cy="1645920"/>
            <a:chOff x="1005840" y="3383280"/>
            <a:chExt cx="1645920" cy="1645920"/>
          </a:xfrm>
        </p:grpSpPr>
        <p:sp>
          <p:nvSpPr>
            <p:cNvPr id="4" name="Rectangle 3"/>
            <p:cNvSpPr/>
            <p:nvPr/>
          </p:nvSpPr>
          <p:spPr>
            <a:xfrm>
              <a:off x="1280160" y="3657600"/>
              <a:ext cx="1097280" cy="10972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371600" y="5029200"/>
              <a:ext cx="9144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1371600" y="3383280"/>
              <a:ext cx="9144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651760" y="3749040"/>
              <a:ext cx="0" cy="914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005840" y="3749040"/>
              <a:ext cx="0" cy="914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Brace 13"/>
          <p:cNvSpPr/>
          <p:nvPr/>
        </p:nvSpPr>
        <p:spPr>
          <a:xfrm rot="5400000">
            <a:off x="3415862" y="2215318"/>
            <a:ext cx="304800" cy="2031124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721935" y="3455581"/>
            <a:ext cx="846327" cy="754912"/>
          </a:xfrm>
          <a:custGeom>
            <a:avLst/>
            <a:gdLst>
              <a:gd name="connsiteX0" fmla="*/ 1190846 w 1190846"/>
              <a:gd name="connsiteY0" fmla="*/ 0 h 754912"/>
              <a:gd name="connsiteX1" fmla="*/ 871870 w 1190846"/>
              <a:gd name="connsiteY1" fmla="*/ 552893 h 754912"/>
              <a:gd name="connsiteX2" fmla="*/ 0 w 1190846"/>
              <a:gd name="connsiteY2" fmla="*/ 754912 h 75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846" h="754912">
                <a:moveTo>
                  <a:pt x="1190846" y="0"/>
                </a:moveTo>
                <a:cubicBezTo>
                  <a:pt x="1130595" y="213537"/>
                  <a:pt x="1070344" y="427074"/>
                  <a:pt x="871870" y="552893"/>
                </a:cubicBezTo>
                <a:cubicBezTo>
                  <a:pt x="673396" y="678712"/>
                  <a:pt x="336698" y="716812"/>
                  <a:pt x="0" y="754912"/>
                </a:cubicBezTo>
              </a:path>
            </a:pathLst>
          </a:cu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2200" y="4800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Complementary property of shear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 rot="5400000">
            <a:off x="5054162" y="1966871"/>
            <a:ext cx="304800" cy="2945524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5206562" y="3664688"/>
            <a:ext cx="1114646" cy="754912"/>
          </a:xfrm>
          <a:custGeom>
            <a:avLst/>
            <a:gdLst>
              <a:gd name="connsiteX0" fmla="*/ 1190846 w 1190846"/>
              <a:gd name="connsiteY0" fmla="*/ 0 h 754912"/>
              <a:gd name="connsiteX1" fmla="*/ 871870 w 1190846"/>
              <a:gd name="connsiteY1" fmla="*/ 552893 h 754912"/>
              <a:gd name="connsiteX2" fmla="*/ 0 w 1190846"/>
              <a:gd name="connsiteY2" fmla="*/ 754912 h 75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846" h="754912">
                <a:moveTo>
                  <a:pt x="1190846" y="0"/>
                </a:moveTo>
                <a:cubicBezTo>
                  <a:pt x="1130595" y="213537"/>
                  <a:pt x="1070344" y="427074"/>
                  <a:pt x="871870" y="552893"/>
                </a:cubicBezTo>
                <a:cubicBezTo>
                  <a:pt x="673396" y="678712"/>
                  <a:pt x="336698" y="716812"/>
                  <a:pt x="0" y="754912"/>
                </a:cubicBezTo>
              </a:path>
            </a:pathLst>
          </a:cu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00800" y="4217849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Non-linear analyses showed that average stress was a reasonable approximation of the stress at the critical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 animBg="1"/>
      <p:bldP spid="18" grpId="0" animBg="1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Horizontal Shear Capacity: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𝑐𝑣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𝑣𝑓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−0.04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𝑃𝑆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123752" y="4118462"/>
            <a:ext cx="1981200" cy="646331"/>
            <a:chOff x="4201386" y="4118462"/>
            <a:chExt cx="1981200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4201386" y="4118462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steel friction / clamping term</a:t>
              </a:r>
              <a:endParaRPr lang="en-US" dirty="0"/>
            </a:p>
          </p:txBody>
        </p:sp>
        <p:sp>
          <p:nvSpPr>
            <p:cNvPr id="9" name="Double Bracket 8"/>
            <p:cNvSpPr/>
            <p:nvPr/>
          </p:nvSpPr>
          <p:spPr>
            <a:xfrm>
              <a:off x="4303862" y="4118462"/>
              <a:ext cx="1776248" cy="646331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62200" y="3215102"/>
            <a:ext cx="1981200" cy="646331"/>
            <a:chOff x="2514600" y="3276600"/>
            <a:chExt cx="2209800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2514600" y="32766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concrete </a:t>
              </a:r>
              <a:br>
                <a:rPr lang="en-US" dirty="0" smtClean="0"/>
              </a:br>
              <a:r>
                <a:rPr lang="en-US" dirty="0" smtClean="0"/>
                <a:t>cohesion term</a:t>
              </a:r>
              <a:endParaRPr lang="en-US" dirty="0"/>
            </a:p>
          </p:txBody>
        </p:sp>
        <p:sp>
          <p:nvSpPr>
            <p:cNvPr id="6" name="Double Bracket 5"/>
            <p:cNvSpPr/>
            <p:nvPr/>
          </p:nvSpPr>
          <p:spPr>
            <a:xfrm>
              <a:off x="2628900" y="3276600"/>
              <a:ext cx="1981200" cy="646331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91844" y="3180598"/>
            <a:ext cx="1981200" cy="680835"/>
            <a:chOff x="2514600" y="3276600"/>
            <a:chExt cx="2209800" cy="680835"/>
          </a:xfrm>
        </p:grpSpPr>
        <p:sp>
          <p:nvSpPr>
            <p:cNvPr id="11" name="TextBox 10"/>
            <p:cNvSpPr txBox="1"/>
            <p:nvPr/>
          </p:nvSpPr>
          <p:spPr>
            <a:xfrm>
              <a:off x="2514600" y="32766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prestress</a:t>
              </a:r>
              <a:br>
                <a:rPr lang="en-US" dirty="0" smtClean="0"/>
              </a:br>
              <a:r>
                <a:rPr lang="en-US" dirty="0" smtClean="0"/>
                <a:t>transfer penalty</a:t>
              </a:r>
              <a:endParaRPr lang="en-US" dirty="0"/>
            </a:p>
          </p:txBody>
        </p:sp>
        <p:sp>
          <p:nvSpPr>
            <p:cNvPr id="12" name="Double Bracket 11"/>
            <p:cNvSpPr/>
            <p:nvPr/>
          </p:nvSpPr>
          <p:spPr>
            <a:xfrm>
              <a:off x="2514600" y="3311104"/>
              <a:ext cx="2209800" cy="646331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ight Brace 13"/>
          <p:cNvSpPr/>
          <p:nvPr/>
        </p:nvSpPr>
        <p:spPr>
          <a:xfrm rot="5400000">
            <a:off x="3200400" y="2448463"/>
            <a:ext cx="304800" cy="91440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4953000" y="2458526"/>
            <a:ext cx="304800" cy="91440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5" idx="1"/>
          </p:cNvCxnSpPr>
          <p:nvPr/>
        </p:nvCxnSpPr>
        <p:spPr>
          <a:xfrm>
            <a:off x="5105400" y="3068126"/>
            <a:ext cx="0" cy="894274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>
            <a:off x="6729125" y="2167187"/>
            <a:ext cx="304800" cy="1476951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30743" y="4495800"/>
            <a:ext cx="1981200" cy="923331"/>
            <a:chOff x="2514600" y="3276600"/>
            <a:chExt cx="2209800" cy="564871"/>
          </a:xfrm>
        </p:grpSpPr>
        <p:sp>
          <p:nvSpPr>
            <p:cNvPr id="21" name="TextBox 20"/>
            <p:cNvSpPr txBox="1"/>
            <p:nvPr/>
          </p:nvSpPr>
          <p:spPr>
            <a:xfrm>
              <a:off x="2514600" y="3276600"/>
              <a:ext cx="2209800" cy="56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beam shape / reinforcement detailing factor</a:t>
              </a:r>
              <a:endParaRPr lang="en-US" dirty="0"/>
            </a:p>
          </p:txBody>
        </p:sp>
        <p:sp>
          <p:nvSpPr>
            <p:cNvPr id="22" name="Double Bracket 21"/>
            <p:cNvSpPr/>
            <p:nvPr/>
          </p:nvSpPr>
          <p:spPr>
            <a:xfrm>
              <a:off x="2628900" y="3276601"/>
              <a:ext cx="1981200" cy="564870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1818167" y="2711302"/>
            <a:ext cx="574159" cy="1690577"/>
          </a:xfrm>
          <a:custGeom>
            <a:avLst/>
            <a:gdLst>
              <a:gd name="connsiteX0" fmla="*/ 574159 w 574159"/>
              <a:gd name="connsiteY0" fmla="*/ 0 h 1690577"/>
              <a:gd name="connsiteX1" fmla="*/ 138224 w 574159"/>
              <a:gd name="connsiteY1" fmla="*/ 542261 h 1690577"/>
              <a:gd name="connsiteX2" fmla="*/ 0 w 574159"/>
              <a:gd name="connsiteY2" fmla="*/ 1690577 h 169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159" h="1690577">
                <a:moveTo>
                  <a:pt x="574159" y="0"/>
                </a:moveTo>
                <a:cubicBezTo>
                  <a:pt x="404038" y="130249"/>
                  <a:pt x="233917" y="260498"/>
                  <a:pt x="138224" y="542261"/>
                </a:cubicBezTo>
                <a:cubicBezTo>
                  <a:pt x="42531" y="824024"/>
                  <a:pt x="21265" y="1257300"/>
                  <a:pt x="0" y="1690577"/>
                </a:cubicBezTo>
              </a:path>
            </a:pathLst>
          </a:cu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Horizontal Shear Capacity: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𝑐𝑣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𝑣𝑓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−0.04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𝑃𝑆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752600" y="3797069"/>
            <a:ext cx="1981200" cy="742266"/>
            <a:chOff x="493001" y="4320602"/>
            <a:chExt cx="1981200" cy="742266"/>
          </a:xfrm>
        </p:grpSpPr>
        <p:sp>
          <p:nvSpPr>
            <p:cNvPr id="21" name="TextBox 20"/>
            <p:cNvSpPr txBox="1"/>
            <p:nvPr/>
          </p:nvSpPr>
          <p:spPr>
            <a:xfrm>
              <a:off x="493001" y="4368570"/>
              <a:ext cx="1981200" cy="646331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AASHTO shear friction equation</a:t>
              </a:r>
              <a:endParaRPr lang="en-US" dirty="0"/>
            </a:p>
          </p:txBody>
        </p:sp>
        <p:sp>
          <p:nvSpPr>
            <p:cNvPr id="22" name="Double Bracket 21"/>
            <p:cNvSpPr/>
            <p:nvPr/>
          </p:nvSpPr>
          <p:spPr>
            <a:xfrm>
              <a:off x="497279" y="4320602"/>
              <a:ext cx="1972645" cy="742266"/>
            </a:xfrm>
            <a:prstGeom prst="bracketPair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2819400" y="2057400"/>
            <a:ext cx="28956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955312" y="2828260"/>
            <a:ext cx="363177" cy="1318438"/>
          </a:xfrm>
          <a:custGeom>
            <a:avLst/>
            <a:gdLst>
              <a:gd name="connsiteX0" fmla="*/ 0 w 363177"/>
              <a:gd name="connsiteY0" fmla="*/ 1318438 h 1318438"/>
              <a:gd name="connsiteX1" fmla="*/ 308344 w 363177"/>
              <a:gd name="connsiteY1" fmla="*/ 1073889 h 1318438"/>
              <a:gd name="connsiteX2" fmla="*/ 361507 w 363177"/>
              <a:gd name="connsiteY2" fmla="*/ 0 h 131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77" h="1318438">
                <a:moveTo>
                  <a:pt x="0" y="1318438"/>
                </a:moveTo>
                <a:cubicBezTo>
                  <a:pt x="124046" y="1306033"/>
                  <a:pt x="248093" y="1293629"/>
                  <a:pt x="308344" y="1073889"/>
                </a:cubicBezTo>
                <a:cubicBezTo>
                  <a:pt x="368595" y="854149"/>
                  <a:pt x="365051" y="427074"/>
                  <a:pt x="361507" y="0"/>
                </a:cubicBezTo>
              </a:path>
            </a:pathLst>
          </a:cu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Horizontal Shear Capacity: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𝑐𝑣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𝑣𝑓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−0.04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𝑃𝑆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5891844" y="3180598"/>
            <a:ext cx="1981200" cy="680835"/>
            <a:chOff x="2514600" y="3276600"/>
            <a:chExt cx="2209800" cy="680835"/>
          </a:xfrm>
        </p:grpSpPr>
        <p:sp>
          <p:nvSpPr>
            <p:cNvPr id="23" name="TextBox 22"/>
            <p:cNvSpPr txBox="1"/>
            <p:nvPr/>
          </p:nvSpPr>
          <p:spPr>
            <a:xfrm>
              <a:off x="2514600" y="32766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prestress</a:t>
              </a:r>
              <a:br>
                <a:rPr lang="en-US" dirty="0" smtClean="0"/>
              </a:br>
              <a:r>
                <a:rPr lang="en-US" dirty="0" smtClean="0"/>
                <a:t>transfer penalty</a:t>
              </a:r>
              <a:endParaRPr lang="en-US" dirty="0"/>
            </a:p>
          </p:txBody>
        </p:sp>
        <p:sp>
          <p:nvSpPr>
            <p:cNvPr id="24" name="Double Bracket 23"/>
            <p:cNvSpPr/>
            <p:nvPr/>
          </p:nvSpPr>
          <p:spPr>
            <a:xfrm>
              <a:off x="2514600" y="3311104"/>
              <a:ext cx="2209800" cy="646331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Brace 24"/>
          <p:cNvSpPr/>
          <p:nvPr/>
        </p:nvSpPr>
        <p:spPr>
          <a:xfrm rot="5400000">
            <a:off x="6729125" y="2167187"/>
            <a:ext cx="304800" cy="1476951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24175" y="4191000"/>
                <a:ext cx="33147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Bars near beam end are stressed at </a:t>
                </a:r>
                <a:r>
                  <a:rPr lang="en-US" dirty="0" err="1" smtClean="0"/>
                  <a:t>prestress</a:t>
                </a:r>
                <a:r>
                  <a:rPr lang="en-US" dirty="0" smtClean="0"/>
                  <a:t> transfer, to resist a force equal to 4%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𝑃𝑆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175" y="4191000"/>
                <a:ext cx="331470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1654" t="-3311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2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Horizontal Shear Capacity: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𝑐𝑣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𝑣𝑓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−0.04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𝑃𝑆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62642" y="4495796"/>
            <a:ext cx="1981200" cy="923331"/>
            <a:chOff x="2514600" y="3276600"/>
            <a:chExt cx="2209800" cy="564871"/>
          </a:xfrm>
        </p:grpSpPr>
        <p:sp>
          <p:nvSpPr>
            <p:cNvPr id="21" name="TextBox 20"/>
            <p:cNvSpPr txBox="1"/>
            <p:nvPr/>
          </p:nvSpPr>
          <p:spPr>
            <a:xfrm>
              <a:off x="2514600" y="3276600"/>
              <a:ext cx="2209800" cy="56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beam shape / reinforcement detailing factor</a:t>
              </a:r>
              <a:endParaRPr lang="en-US" dirty="0"/>
            </a:p>
          </p:txBody>
        </p:sp>
        <p:sp>
          <p:nvSpPr>
            <p:cNvPr id="22" name="Double Bracket 21"/>
            <p:cNvSpPr/>
            <p:nvPr/>
          </p:nvSpPr>
          <p:spPr>
            <a:xfrm>
              <a:off x="2628900" y="3276601"/>
              <a:ext cx="1981200" cy="564870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581808" y="2725947"/>
            <a:ext cx="1721445" cy="2070340"/>
          </a:xfrm>
          <a:custGeom>
            <a:avLst/>
            <a:gdLst>
              <a:gd name="connsiteX0" fmla="*/ 220449 w 1721445"/>
              <a:gd name="connsiteY0" fmla="*/ 2070340 h 2070340"/>
              <a:gd name="connsiteX1" fmla="*/ 125558 w 1721445"/>
              <a:gd name="connsiteY1" fmla="*/ 1440611 h 2070340"/>
              <a:gd name="connsiteX2" fmla="*/ 1721445 w 1721445"/>
              <a:gd name="connsiteY2" fmla="*/ 0 h 207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1445" h="2070340">
                <a:moveTo>
                  <a:pt x="220449" y="2070340"/>
                </a:moveTo>
                <a:cubicBezTo>
                  <a:pt x="47920" y="1928004"/>
                  <a:pt x="-124608" y="1785668"/>
                  <a:pt x="125558" y="1440611"/>
                </a:cubicBezTo>
                <a:cubicBezTo>
                  <a:pt x="375724" y="1095554"/>
                  <a:pt x="1048584" y="547777"/>
                  <a:pt x="1721445" y="0"/>
                </a:cubicBezTo>
              </a:path>
            </a:pathLst>
          </a:custGeom>
          <a:ln w="190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Horizontal Shear Evaluation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Subset of UTPCSDB Evaluation-Level I Database</a:t>
            </a:r>
          </a:p>
          <a:p>
            <a:r>
              <a:rPr lang="en-US" dirty="0" smtClean="0"/>
              <a:t>Specimens removed if: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ost-tensioned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ectangular or T-shaped</a:t>
            </a:r>
          </a:p>
          <a:p>
            <a:pPr lvl="1"/>
            <a:r>
              <a:rPr lang="en-US" dirty="0" smtClean="0"/>
              <a:t>non-standard beam section</a:t>
            </a:r>
          </a:p>
          <a:p>
            <a:pPr lvl="1"/>
            <a:r>
              <a:rPr lang="en-US" dirty="0" smtClean="0"/>
              <a:t>skewed beam</a:t>
            </a:r>
          </a:p>
          <a:p>
            <a:pPr lvl="1"/>
            <a:r>
              <a:rPr lang="en-US" dirty="0" smtClean="0"/>
              <a:t>insufficient reinforcement information available</a:t>
            </a:r>
          </a:p>
          <a:p>
            <a:r>
              <a:rPr lang="en-US" dirty="0" smtClean="0"/>
              <a:t>HSED contains 69 data points </a:t>
            </a:r>
            <a:br>
              <a:rPr lang="en-US" dirty="0" smtClean="0"/>
            </a:br>
            <a:r>
              <a:rPr lang="en-US" dirty="0" smtClean="0"/>
              <a:t>(including 8 U-Beams)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1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Horizontal Shear Evaluation Database</a:t>
            </a:r>
          </a:p>
        </p:txBody>
      </p:sp>
      <p:sp>
        <p:nvSpPr>
          <p:cNvPr id="74" name="Rectangle 36"/>
          <p:cNvSpPr>
            <a:spLocks noChangeArrowheads="1"/>
          </p:cNvSpPr>
          <p:nvPr/>
        </p:nvSpPr>
        <p:spPr bwMode="auto">
          <a:xfrm>
            <a:off x="2790527" y="1376074"/>
            <a:ext cx="655183" cy="796620"/>
          </a:xfrm>
          <a:prstGeom prst="rect">
            <a:avLst/>
          </a:prstGeom>
          <a:noFill/>
          <a:ln w="9525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38"/>
          <p:cNvSpPr>
            <a:spLocks noChangeArrowheads="1"/>
          </p:cNvSpPr>
          <p:nvPr/>
        </p:nvSpPr>
        <p:spPr bwMode="auto">
          <a:xfrm>
            <a:off x="1596638" y="1376074"/>
            <a:ext cx="1193889" cy="796620"/>
          </a:xfrm>
          <a:prstGeom prst="rect">
            <a:avLst/>
          </a:prstGeom>
          <a:noFill/>
          <a:ln w="9525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08078" y="1295400"/>
            <a:ext cx="5939285" cy="1802782"/>
            <a:chOff x="1608078" y="1376074"/>
            <a:chExt cx="5939285" cy="1802782"/>
          </a:xfrm>
        </p:grpSpPr>
        <p:sp>
          <p:nvSpPr>
            <p:cNvPr id="69" name="Rectangle 31"/>
            <p:cNvSpPr>
              <a:spLocks noChangeArrowheads="1"/>
            </p:cNvSpPr>
            <p:nvPr/>
          </p:nvSpPr>
          <p:spPr bwMode="auto">
            <a:xfrm>
              <a:off x="6790262" y="1376074"/>
              <a:ext cx="757101" cy="131452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32"/>
            <p:cNvSpPr>
              <a:spLocks noChangeArrowheads="1"/>
            </p:cNvSpPr>
            <p:nvPr/>
          </p:nvSpPr>
          <p:spPr bwMode="auto">
            <a:xfrm>
              <a:off x="5993644" y="1376074"/>
              <a:ext cx="796620" cy="1275007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33"/>
            <p:cNvSpPr>
              <a:spLocks noChangeArrowheads="1"/>
            </p:cNvSpPr>
            <p:nvPr/>
          </p:nvSpPr>
          <p:spPr bwMode="auto">
            <a:xfrm>
              <a:off x="4918311" y="1376074"/>
              <a:ext cx="1075333" cy="1114850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34"/>
            <p:cNvSpPr>
              <a:spLocks noChangeArrowheads="1"/>
            </p:cNvSpPr>
            <p:nvPr/>
          </p:nvSpPr>
          <p:spPr bwMode="auto">
            <a:xfrm>
              <a:off x="4142491" y="1376074"/>
              <a:ext cx="775821" cy="1035812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35"/>
            <p:cNvSpPr>
              <a:spLocks noChangeArrowheads="1"/>
            </p:cNvSpPr>
            <p:nvPr/>
          </p:nvSpPr>
          <p:spPr bwMode="auto">
            <a:xfrm>
              <a:off x="3445709" y="1376074"/>
              <a:ext cx="696783" cy="95677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"/>
            <p:cNvSpPr>
              <a:spLocks/>
            </p:cNvSpPr>
            <p:nvPr/>
          </p:nvSpPr>
          <p:spPr bwMode="auto">
            <a:xfrm>
              <a:off x="2849805" y="1496710"/>
              <a:ext cx="318232" cy="557426"/>
            </a:xfrm>
            <a:custGeom>
              <a:avLst/>
              <a:gdLst>
                <a:gd name="T0" fmla="*/ 105 w 153"/>
                <a:gd name="T1" fmla="*/ 67 h 268"/>
                <a:gd name="T2" fmla="*/ 134 w 153"/>
                <a:gd name="T3" fmla="*/ 38 h 268"/>
                <a:gd name="T4" fmla="*/ 134 w 153"/>
                <a:gd name="T5" fmla="*/ 0 h 268"/>
                <a:gd name="T6" fmla="*/ 19 w 153"/>
                <a:gd name="T7" fmla="*/ 0 h 268"/>
                <a:gd name="T8" fmla="*/ 19 w 153"/>
                <a:gd name="T9" fmla="*/ 38 h 268"/>
                <a:gd name="T10" fmla="*/ 48 w 153"/>
                <a:gd name="T11" fmla="*/ 67 h 268"/>
                <a:gd name="T12" fmla="*/ 48 w 153"/>
                <a:gd name="T13" fmla="*/ 172 h 268"/>
                <a:gd name="T14" fmla="*/ 0 w 153"/>
                <a:gd name="T15" fmla="*/ 220 h 268"/>
                <a:gd name="T16" fmla="*/ 0 w 153"/>
                <a:gd name="T17" fmla="*/ 268 h 268"/>
                <a:gd name="T18" fmla="*/ 153 w 153"/>
                <a:gd name="T19" fmla="*/ 268 h 268"/>
                <a:gd name="T20" fmla="*/ 153 w 153"/>
                <a:gd name="T21" fmla="*/ 220 h 268"/>
                <a:gd name="T22" fmla="*/ 105 w 153"/>
                <a:gd name="T23" fmla="*/ 172 h 268"/>
                <a:gd name="T24" fmla="*/ 105 w 153"/>
                <a:gd name="T25" fmla="*/ 6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268">
                  <a:moveTo>
                    <a:pt x="105" y="67"/>
                  </a:moveTo>
                  <a:lnTo>
                    <a:pt x="134" y="38"/>
                  </a:lnTo>
                  <a:lnTo>
                    <a:pt x="134" y="0"/>
                  </a:lnTo>
                  <a:lnTo>
                    <a:pt x="19" y="0"/>
                  </a:lnTo>
                  <a:lnTo>
                    <a:pt x="19" y="38"/>
                  </a:lnTo>
                  <a:lnTo>
                    <a:pt x="48" y="67"/>
                  </a:lnTo>
                  <a:lnTo>
                    <a:pt x="48" y="172"/>
                  </a:lnTo>
                  <a:lnTo>
                    <a:pt x="0" y="220"/>
                  </a:lnTo>
                  <a:lnTo>
                    <a:pt x="0" y="268"/>
                  </a:lnTo>
                  <a:lnTo>
                    <a:pt x="153" y="268"/>
                  </a:lnTo>
                  <a:lnTo>
                    <a:pt x="153" y="220"/>
                  </a:lnTo>
                  <a:lnTo>
                    <a:pt x="105" y="172"/>
                  </a:lnTo>
                  <a:lnTo>
                    <a:pt x="105" y="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"/>
            <p:cNvSpPr>
              <a:spLocks/>
            </p:cNvSpPr>
            <p:nvPr/>
          </p:nvSpPr>
          <p:spPr bwMode="auto">
            <a:xfrm>
              <a:off x="1608078" y="1496710"/>
              <a:ext cx="950536" cy="557426"/>
            </a:xfrm>
            <a:custGeom>
              <a:avLst/>
              <a:gdLst>
                <a:gd name="T0" fmla="*/ 19 w 457"/>
                <a:gd name="T1" fmla="*/ 0 h 268"/>
                <a:gd name="T2" fmla="*/ 19 w 457"/>
                <a:gd name="T3" fmla="*/ 38 h 268"/>
                <a:gd name="T4" fmla="*/ 48 w 457"/>
                <a:gd name="T5" fmla="*/ 67 h 268"/>
                <a:gd name="T6" fmla="*/ 48 w 457"/>
                <a:gd name="T7" fmla="*/ 172 h 268"/>
                <a:gd name="T8" fmla="*/ 0 w 457"/>
                <a:gd name="T9" fmla="*/ 220 h 268"/>
                <a:gd name="T10" fmla="*/ 0 w 457"/>
                <a:gd name="T11" fmla="*/ 263 h 268"/>
                <a:gd name="T12" fmla="*/ 5 w 457"/>
                <a:gd name="T13" fmla="*/ 268 h 268"/>
                <a:gd name="T14" fmla="*/ 452 w 457"/>
                <a:gd name="T15" fmla="*/ 268 h 268"/>
                <a:gd name="T16" fmla="*/ 457 w 457"/>
                <a:gd name="T17" fmla="*/ 263 h 268"/>
                <a:gd name="T18" fmla="*/ 457 w 457"/>
                <a:gd name="T19" fmla="*/ 220 h 268"/>
                <a:gd name="T20" fmla="*/ 409 w 457"/>
                <a:gd name="T21" fmla="*/ 172 h 268"/>
                <a:gd name="T22" fmla="*/ 409 w 457"/>
                <a:gd name="T23" fmla="*/ 67 h 268"/>
                <a:gd name="T24" fmla="*/ 438 w 457"/>
                <a:gd name="T25" fmla="*/ 38 h 268"/>
                <a:gd name="T26" fmla="*/ 438 w 457"/>
                <a:gd name="T27" fmla="*/ 0 h 268"/>
                <a:gd name="T28" fmla="*/ 19 w 457"/>
                <a:gd name="T2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7" h="268">
                  <a:moveTo>
                    <a:pt x="19" y="0"/>
                  </a:moveTo>
                  <a:lnTo>
                    <a:pt x="19" y="38"/>
                  </a:lnTo>
                  <a:lnTo>
                    <a:pt x="48" y="67"/>
                  </a:lnTo>
                  <a:lnTo>
                    <a:pt x="48" y="172"/>
                  </a:lnTo>
                  <a:lnTo>
                    <a:pt x="0" y="220"/>
                  </a:lnTo>
                  <a:lnTo>
                    <a:pt x="0" y="263"/>
                  </a:lnTo>
                  <a:lnTo>
                    <a:pt x="5" y="268"/>
                  </a:lnTo>
                  <a:lnTo>
                    <a:pt x="452" y="268"/>
                  </a:lnTo>
                  <a:lnTo>
                    <a:pt x="457" y="263"/>
                  </a:lnTo>
                  <a:lnTo>
                    <a:pt x="457" y="220"/>
                  </a:lnTo>
                  <a:lnTo>
                    <a:pt x="409" y="172"/>
                  </a:lnTo>
                  <a:lnTo>
                    <a:pt x="409" y="67"/>
                  </a:lnTo>
                  <a:lnTo>
                    <a:pt x="438" y="38"/>
                  </a:lnTo>
                  <a:lnTo>
                    <a:pt x="438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4203851" y="1496710"/>
              <a:ext cx="436788" cy="796620"/>
            </a:xfrm>
            <a:custGeom>
              <a:avLst/>
              <a:gdLst>
                <a:gd name="T0" fmla="*/ 38 w 210"/>
                <a:gd name="T1" fmla="*/ 0 h 383"/>
                <a:gd name="T2" fmla="*/ 38 w 210"/>
                <a:gd name="T3" fmla="*/ 57 h 383"/>
                <a:gd name="T4" fmla="*/ 71 w 210"/>
                <a:gd name="T5" fmla="*/ 90 h 383"/>
                <a:gd name="T6" fmla="*/ 71 w 210"/>
                <a:gd name="T7" fmla="*/ 244 h 383"/>
                <a:gd name="T8" fmla="*/ 0 w 210"/>
                <a:gd name="T9" fmla="*/ 316 h 383"/>
                <a:gd name="T10" fmla="*/ 0 w 210"/>
                <a:gd name="T11" fmla="*/ 383 h 383"/>
                <a:gd name="T12" fmla="*/ 210 w 210"/>
                <a:gd name="T13" fmla="*/ 383 h 383"/>
                <a:gd name="T14" fmla="*/ 210 w 210"/>
                <a:gd name="T15" fmla="*/ 316 h 383"/>
                <a:gd name="T16" fmla="*/ 138 w 210"/>
                <a:gd name="T17" fmla="*/ 244 h 383"/>
                <a:gd name="T18" fmla="*/ 138 w 210"/>
                <a:gd name="T19" fmla="*/ 90 h 383"/>
                <a:gd name="T20" fmla="*/ 172 w 210"/>
                <a:gd name="T21" fmla="*/ 57 h 383"/>
                <a:gd name="T22" fmla="*/ 172 w 210"/>
                <a:gd name="T23" fmla="*/ 0 h 383"/>
                <a:gd name="T24" fmla="*/ 38 w 210"/>
                <a:gd name="T25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3">
                  <a:moveTo>
                    <a:pt x="38" y="0"/>
                  </a:moveTo>
                  <a:lnTo>
                    <a:pt x="38" y="57"/>
                  </a:lnTo>
                  <a:lnTo>
                    <a:pt x="71" y="90"/>
                  </a:lnTo>
                  <a:lnTo>
                    <a:pt x="71" y="244"/>
                  </a:lnTo>
                  <a:lnTo>
                    <a:pt x="0" y="316"/>
                  </a:lnTo>
                  <a:lnTo>
                    <a:pt x="0" y="383"/>
                  </a:lnTo>
                  <a:lnTo>
                    <a:pt x="210" y="383"/>
                  </a:lnTo>
                  <a:lnTo>
                    <a:pt x="210" y="316"/>
                  </a:lnTo>
                  <a:lnTo>
                    <a:pt x="138" y="244"/>
                  </a:lnTo>
                  <a:lnTo>
                    <a:pt x="138" y="90"/>
                  </a:lnTo>
                  <a:lnTo>
                    <a:pt x="172" y="57"/>
                  </a:lnTo>
                  <a:lnTo>
                    <a:pt x="17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auto">
            <a:xfrm>
              <a:off x="5168947" y="1654787"/>
              <a:ext cx="357751" cy="717581"/>
            </a:xfrm>
            <a:custGeom>
              <a:avLst/>
              <a:gdLst>
                <a:gd name="T0" fmla="*/ 114 w 172"/>
                <a:gd name="T1" fmla="*/ 86 h 345"/>
                <a:gd name="T2" fmla="*/ 143 w 172"/>
                <a:gd name="T3" fmla="*/ 58 h 345"/>
                <a:gd name="T4" fmla="*/ 143 w 172"/>
                <a:gd name="T5" fmla="*/ 0 h 345"/>
                <a:gd name="T6" fmla="*/ 28 w 172"/>
                <a:gd name="T7" fmla="*/ 0 h 345"/>
                <a:gd name="T8" fmla="*/ 28 w 172"/>
                <a:gd name="T9" fmla="*/ 58 h 345"/>
                <a:gd name="T10" fmla="*/ 57 w 172"/>
                <a:gd name="T11" fmla="*/ 86 h 345"/>
                <a:gd name="T12" fmla="*/ 57 w 172"/>
                <a:gd name="T13" fmla="*/ 230 h 345"/>
                <a:gd name="T14" fmla="*/ 0 w 172"/>
                <a:gd name="T15" fmla="*/ 288 h 345"/>
                <a:gd name="T16" fmla="*/ 0 w 172"/>
                <a:gd name="T17" fmla="*/ 345 h 345"/>
                <a:gd name="T18" fmla="*/ 172 w 172"/>
                <a:gd name="T19" fmla="*/ 345 h 345"/>
                <a:gd name="T20" fmla="*/ 172 w 172"/>
                <a:gd name="T21" fmla="*/ 288 h 345"/>
                <a:gd name="T22" fmla="*/ 114 w 172"/>
                <a:gd name="T23" fmla="*/ 230 h 345"/>
                <a:gd name="T24" fmla="*/ 114 w 172"/>
                <a:gd name="T25" fmla="*/ 8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345">
                  <a:moveTo>
                    <a:pt x="114" y="86"/>
                  </a:moveTo>
                  <a:lnTo>
                    <a:pt x="143" y="58"/>
                  </a:lnTo>
                  <a:lnTo>
                    <a:pt x="143" y="0"/>
                  </a:lnTo>
                  <a:lnTo>
                    <a:pt x="28" y="0"/>
                  </a:lnTo>
                  <a:lnTo>
                    <a:pt x="28" y="58"/>
                  </a:lnTo>
                  <a:lnTo>
                    <a:pt x="57" y="86"/>
                  </a:lnTo>
                  <a:lnTo>
                    <a:pt x="57" y="230"/>
                  </a:lnTo>
                  <a:lnTo>
                    <a:pt x="0" y="288"/>
                  </a:lnTo>
                  <a:lnTo>
                    <a:pt x="0" y="345"/>
                  </a:lnTo>
                  <a:lnTo>
                    <a:pt x="172" y="345"/>
                  </a:lnTo>
                  <a:lnTo>
                    <a:pt x="172" y="288"/>
                  </a:lnTo>
                  <a:lnTo>
                    <a:pt x="114" y="230"/>
                  </a:lnTo>
                  <a:lnTo>
                    <a:pt x="114" y="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12"/>
            <p:cNvSpPr>
              <a:spLocks noChangeArrowheads="1"/>
            </p:cNvSpPr>
            <p:nvPr/>
          </p:nvSpPr>
          <p:spPr bwMode="auto">
            <a:xfrm>
              <a:off x="4929752" y="1496710"/>
              <a:ext cx="836138" cy="158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auto">
            <a:xfrm>
              <a:off x="3507069" y="1496710"/>
              <a:ext cx="357751" cy="715501"/>
            </a:xfrm>
            <a:custGeom>
              <a:avLst/>
              <a:gdLst>
                <a:gd name="T0" fmla="*/ 115 w 172"/>
                <a:gd name="T1" fmla="*/ 86 h 344"/>
                <a:gd name="T2" fmla="*/ 143 w 172"/>
                <a:gd name="T3" fmla="*/ 57 h 344"/>
                <a:gd name="T4" fmla="*/ 143 w 172"/>
                <a:gd name="T5" fmla="*/ 0 h 344"/>
                <a:gd name="T6" fmla="*/ 28 w 172"/>
                <a:gd name="T7" fmla="*/ 0 h 344"/>
                <a:gd name="T8" fmla="*/ 28 w 172"/>
                <a:gd name="T9" fmla="*/ 57 h 344"/>
                <a:gd name="T10" fmla="*/ 57 w 172"/>
                <a:gd name="T11" fmla="*/ 86 h 344"/>
                <a:gd name="T12" fmla="*/ 57 w 172"/>
                <a:gd name="T13" fmla="*/ 229 h 344"/>
                <a:gd name="T14" fmla="*/ 0 w 172"/>
                <a:gd name="T15" fmla="*/ 287 h 344"/>
                <a:gd name="T16" fmla="*/ 0 w 172"/>
                <a:gd name="T17" fmla="*/ 344 h 344"/>
                <a:gd name="T18" fmla="*/ 172 w 172"/>
                <a:gd name="T19" fmla="*/ 344 h 344"/>
                <a:gd name="T20" fmla="*/ 172 w 172"/>
                <a:gd name="T21" fmla="*/ 287 h 344"/>
                <a:gd name="T22" fmla="*/ 115 w 172"/>
                <a:gd name="T23" fmla="*/ 229 h 344"/>
                <a:gd name="T24" fmla="*/ 115 w 172"/>
                <a:gd name="T25" fmla="*/ 8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344">
                  <a:moveTo>
                    <a:pt x="115" y="86"/>
                  </a:moveTo>
                  <a:lnTo>
                    <a:pt x="143" y="57"/>
                  </a:lnTo>
                  <a:lnTo>
                    <a:pt x="143" y="0"/>
                  </a:lnTo>
                  <a:lnTo>
                    <a:pt x="28" y="0"/>
                  </a:lnTo>
                  <a:lnTo>
                    <a:pt x="28" y="57"/>
                  </a:lnTo>
                  <a:lnTo>
                    <a:pt x="57" y="86"/>
                  </a:lnTo>
                  <a:lnTo>
                    <a:pt x="57" y="229"/>
                  </a:lnTo>
                  <a:lnTo>
                    <a:pt x="0" y="287"/>
                  </a:lnTo>
                  <a:lnTo>
                    <a:pt x="0" y="344"/>
                  </a:lnTo>
                  <a:lnTo>
                    <a:pt x="172" y="344"/>
                  </a:lnTo>
                  <a:lnTo>
                    <a:pt x="172" y="287"/>
                  </a:lnTo>
                  <a:lnTo>
                    <a:pt x="115" y="229"/>
                  </a:lnTo>
                  <a:lnTo>
                    <a:pt x="115" y="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3"/>
            <p:cNvSpPr>
              <a:spLocks/>
            </p:cNvSpPr>
            <p:nvPr/>
          </p:nvSpPr>
          <p:spPr bwMode="auto">
            <a:xfrm>
              <a:off x="6799624" y="1496710"/>
              <a:ext cx="517907" cy="1075332"/>
            </a:xfrm>
            <a:custGeom>
              <a:avLst/>
              <a:gdLst>
                <a:gd name="T0" fmla="*/ 0 w 249"/>
                <a:gd name="T1" fmla="*/ 517 h 517"/>
                <a:gd name="T2" fmla="*/ 249 w 249"/>
                <a:gd name="T3" fmla="*/ 517 h 517"/>
                <a:gd name="T4" fmla="*/ 249 w 249"/>
                <a:gd name="T5" fmla="*/ 440 h 517"/>
                <a:gd name="T6" fmla="*/ 163 w 249"/>
                <a:gd name="T7" fmla="*/ 354 h 517"/>
                <a:gd name="T8" fmla="*/ 163 w 249"/>
                <a:gd name="T9" fmla="*/ 134 h 517"/>
                <a:gd name="T10" fmla="*/ 220 w 249"/>
                <a:gd name="T11" fmla="*/ 76 h 517"/>
                <a:gd name="T12" fmla="*/ 220 w 249"/>
                <a:gd name="T13" fmla="*/ 0 h 517"/>
                <a:gd name="T14" fmla="*/ 29 w 249"/>
                <a:gd name="T15" fmla="*/ 0 h 517"/>
                <a:gd name="T16" fmla="*/ 29 w 249"/>
                <a:gd name="T17" fmla="*/ 76 h 517"/>
                <a:gd name="T18" fmla="*/ 86 w 249"/>
                <a:gd name="T19" fmla="*/ 134 h 517"/>
                <a:gd name="T20" fmla="*/ 86 w 249"/>
                <a:gd name="T21" fmla="*/ 354 h 517"/>
                <a:gd name="T22" fmla="*/ 0 w 249"/>
                <a:gd name="T23" fmla="*/ 440 h 517"/>
                <a:gd name="T24" fmla="*/ 0 w 249"/>
                <a:gd name="T25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517">
                  <a:moveTo>
                    <a:pt x="0" y="517"/>
                  </a:moveTo>
                  <a:lnTo>
                    <a:pt x="249" y="517"/>
                  </a:lnTo>
                  <a:lnTo>
                    <a:pt x="249" y="440"/>
                  </a:lnTo>
                  <a:lnTo>
                    <a:pt x="163" y="354"/>
                  </a:lnTo>
                  <a:lnTo>
                    <a:pt x="163" y="134"/>
                  </a:lnTo>
                  <a:lnTo>
                    <a:pt x="220" y="76"/>
                  </a:lnTo>
                  <a:lnTo>
                    <a:pt x="220" y="0"/>
                  </a:lnTo>
                  <a:lnTo>
                    <a:pt x="29" y="0"/>
                  </a:lnTo>
                  <a:lnTo>
                    <a:pt x="29" y="76"/>
                  </a:lnTo>
                  <a:lnTo>
                    <a:pt x="86" y="134"/>
                  </a:lnTo>
                  <a:lnTo>
                    <a:pt x="86" y="354"/>
                  </a:lnTo>
                  <a:lnTo>
                    <a:pt x="0" y="440"/>
                  </a:lnTo>
                  <a:lnTo>
                    <a:pt x="0" y="5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4"/>
            <p:cNvSpPr>
              <a:spLocks/>
            </p:cNvSpPr>
            <p:nvPr/>
          </p:nvSpPr>
          <p:spPr bwMode="auto">
            <a:xfrm>
              <a:off x="6063322" y="1636068"/>
              <a:ext cx="438870" cy="896457"/>
            </a:xfrm>
            <a:custGeom>
              <a:avLst/>
              <a:gdLst>
                <a:gd name="T0" fmla="*/ 29 w 211"/>
                <a:gd name="T1" fmla="*/ 0 h 431"/>
                <a:gd name="T2" fmla="*/ 29 w 211"/>
                <a:gd name="T3" fmla="*/ 67 h 431"/>
                <a:gd name="T4" fmla="*/ 72 w 211"/>
                <a:gd name="T5" fmla="*/ 110 h 431"/>
                <a:gd name="T6" fmla="*/ 72 w 211"/>
                <a:gd name="T7" fmla="*/ 292 h 431"/>
                <a:gd name="T8" fmla="*/ 0 w 211"/>
                <a:gd name="T9" fmla="*/ 364 h 431"/>
                <a:gd name="T10" fmla="*/ 0 w 211"/>
                <a:gd name="T11" fmla="*/ 431 h 431"/>
                <a:gd name="T12" fmla="*/ 211 w 211"/>
                <a:gd name="T13" fmla="*/ 431 h 431"/>
                <a:gd name="T14" fmla="*/ 211 w 211"/>
                <a:gd name="T15" fmla="*/ 364 h 431"/>
                <a:gd name="T16" fmla="*/ 139 w 211"/>
                <a:gd name="T17" fmla="*/ 292 h 431"/>
                <a:gd name="T18" fmla="*/ 139 w 211"/>
                <a:gd name="T19" fmla="*/ 110 h 431"/>
                <a:gd name="T20" fmla="*/ 182 w 211"/>
                <a:gd name="T21" fmla="*/ 67 h 431"/>
                <a:gd name="T22" fmla="*/ 182 w 211"/>
                <a:gd name="T23" fmla="*/ 0 h 431"/>
                <a:gd name="T24" fmla="*/ 29 w 211"/>
                <a:gd name="T2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431">
                  <a:moveTo>
                    <a:pt x="29" y="0"/>
                  </a:moveTo>
                  <a:lnTo>
                    <a:pt x="29" y="67"/>
                  </a:lnTo>
                  <a:lnTo>
                    <a:pt x="72" y="110"/>
                  </a:lnTo>
                  <a:lnTo>
                    <a:pt x="72" y="292"/>
                  </a:lnTo>
                  <a:lnTo>
                    <a:pt x="0" y="364"/>
                  </a:lnTo>
                  <a:lnTo>
                    <a:pt x="0" y="431"/>
                  </a:lnTo>
                  <a:lnTo>
                    <a:pt x="211" y="431"/>
                  </a:lnTo>
                  <a:lnTo>
                    <a:pt x="211" y="364"/>
                  </a:lnTo>
                  <a:lnTo>
                    <a:pt x="139" y="292"/>
                  </a:lnTo>
                  <a:lnTo>
                    <a:pt x="139" y="110"/>
                  </a:lnTo>
                  <a:lnTo>
                    <a:pt x="182" y="67"/>
                  </a:lnTo>
                  <a:lnTo>
                    <a:pt x="182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25"/>
            <p:cNvSpPr>
              <a:spLocks noChangeArrowheads="1"/>
            </p:cNvSpPr>
            <p:nvPr/>
          </p:nvSpPr>
          <p:spPr bwMode="auto">
            <a:xfrm>
              <a:off x="6003004" y="1496710"/>
              <a:ext cx="557426" cy="1393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7"/>
            <p:cNvSpPr>
              <a:spLocks noChangeArrowheads="1"/>
            </p:cNvSpPr>
            <p:nvPr/>
          </p:nvSpPr>
          <p:spPr bwMode="auto">
            <a:xfrm>
              <a:off x="1807753" y="1604868"/>
              <a:ext cx="551186" cy="3494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608078" y="2054136"/>
              <a:ext cx="952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Texas 4B28</a:t>
              </a:r>
              <a:endParaRPr lang="en-US" sz="12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532613" y="2054136"/>
              <a:ext cx="952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AASHTO Type I</a:t>
              </a:r>
              <a:endParaRPr lang="en-US" sz="12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209636" y="2211371"/>
              <a:ext cx="952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AASHTO Type II</a:t>
              </a:r>
              <a:endParaRPr lang="en-US" sz="12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945936" y="2292909"/>
              <a:ext cx="952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Texas</a:t>
              </a:r>
              <a:br>
                <a:rPr lang="en-US" sz="1200" dirty="0" smtClean="0"/>
              </a:br>
              <a:r>
                <a:rPr lang="en-US" sz="1200" dirty="0" smtClean="0"/>
                <a:t>Type C</a:t>
              </a:r>
              <a:endParaRPr lang="en-US" sz="12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871514" y="2372368"/>
              <a:ext cx="9526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AASHTO Type II </a:t>
              </a:r>
              <a:br>
                <a:rPr lang="en-US" sz="1200" dirty="0" smtClean="0"/>
              </a:br>
              <a:r>
                <a:rPr lang="en-US" sz="1200" dirty="0" smtClean="0"/>
                <a:t>with deck</a:t>
              </a:r>
              <a:endParaRPr lang="en-US" sz="12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9091" y="2532525"/>
              <a:ext cx="9526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AASHTO Type III </a:t>
              </a:r>
              <a:br>
                <a:rPr lang="en-US" sz="1200" dirty="0" smtClean="0"/>
              </a:br>
              <a:r>
                <a:rPr lang="en-US" sz="1200" dirty="0" smtClean="0"/>
                <a:t>with deck</a:t>
              </a:r>
              <a:endParaRPr lang="en-US" sz="12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583307" y="2572043"/>
              <a:ext cx="952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Minnesota</a:t>
              </a:r>
              <a:br>
                <a:rPr lang="en-US" sz="1200" dirty="0" smtClean="0"/>
              </a:br>
              <a:r>
                <a:rPr lang="en-US" sz="1200" dirty="0" smtClean="0"/>
                <a:t>Type 54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95178" y="2438400"/>
            <a:ext cx="6953645" cy="2318606"/>
            <a:chOff x="1095178" y="2572043"/>
            <a:chExt cx="6953645" cy="2318606"/>
          </a:xfrm>
        </p:grpSpPr>
        <p:sp>
          <p:nvSpPr>
            <p:cNvPr id="64" name="Rectangle 26"/>
            <p:cNvSpPr>
              <a:spLocks noChangeArrowheads="1"/>
            </p:cNvSpPr>
            <p:nvPr/>
          </p:nvSpPr>
          <p:spPr bwMode="auto">
            <a:xfrm>
              <a:off x="1596638" y="2572043"/>
              <a:ext cx="1073253" cy="1792913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27"/>
            <p:cNvSpPr>
              <a:spLocks noChangeArrowheads="1"/>
            </p:cNvSpPr>
            <p:nvPr/>
          </p:nvSpPr>
          <p:spPr bwMode="auto">
            <a:xfrm>
              <a:off x="2108113" y="2671880"/>
              <a:ext cx="1075333" cy="169307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28"/>
            <p:cNvSpPr>
              <a:spLocks noChangeArrowheads="1"/>
            </p:cNvSpPr>
            <p:nvPr/>
          </p:nvSpPr>
          <p:spPr bwMode="auto">
            <a:xfrm>
              <a:off x="3183444" y="3050430"/>
              <a:ext cx="954696" cy="131452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29"/>
            <p:cNvSpPr>
              <a:spLocks noChangeArrowheads="1"/>
            </p:cNvSpPr>
            <p:nvPr/>
          </p:nvSpPr>
          <p:spPr bwMode="auto">
            <a:xfrm>
              <a:off x="5201378" y="3229306"/>
              <a:ext cx="1175170" cy="1135649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6376546" y="3408180"/>
              <a:ext cx="1672277" cy="95677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14"/>
            <p:cNvSpPr>
              <a:spLocks noChangeArrowheads="1"/>
            </p:cNvSpPr>
            <p:nvPr/>
          </p:nvSpPr>
          <p:spPr bwMode="auto">
            <a:xfrm>
              <a:off x="6495105" y="3528818"/>
              <a:ext cx="1433083" cy="158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/>
            <p:cNvSpPr>
              <a:spLocks/>
            </p:cNvSpPr>
            <p:nvPr/>
          </p:nvSpPr>
          <p:spPr bwMode="auto">
            <a:xfrm>
              <a:off x="6852855" y="3686893"/>
              <a:ext cx="717582" cy="557426"/>
            </a:xfrm>
            <a:custGeom>
              <a:avLst/>
              <a:gdLst>
                <a:gd name="T0" fmla="*/ 345 w 345"/>
                <a:gd name="T1" fmla="*/ 34 h 268"/>
                <a:gd name="T2" fmla="*/ 345 w 345"/>
                <a:gd name="T3" fmla="*/ 0 h 268"/>
                <a:gd name="T4" fmla="*/ 0 w 345"/>
                <a:gd name="T5" fmla="*/ 0 h 268"/>
                <a:gd name="T6" fmla="*/ 0 w 345"/>
                <a:gd name="T7" fmla="*/ 34 h 268"/>
                <a:gd name="T8" fmla="*/ 120 w 345"/>
                <a:gd name="T9" fmla="*/ 53 h 268"/>
                <a:gd name="T10" fmla="*/ 139 w 345"/>
                <a:gd name="T11" fmla="*/ 72 h 268"/>
                <a:gd name="T12" fmla="*/ 139 w 345"/>
                <a:gd name="T13" fmla="*/ 129 h 268"/>
                <a:gd name="T14" fmla="*/ 110 w 345"/>
                <a:gd name="T15" fmla="*/ 158 h 268"/>
                <a:gd name="T16" fmla="*/ 19 w 345"/>
                <a:gd name="T17" fmla="*/ 204 h 268"/>
                <a:gd name="T18" fmla="*/ 19 w 345"/>
                <a:gd name="T19" fmla="*/ 268 h 268"/>
                <a:gd name="T20" fmla="*/ 326 w 345"/>
                <a:gd name="T21" fmla="*/ 268 h 268"/>
                <a:gd name="T22" fmla="*/ 326 w 345"/>
                <a:gd name="T23" fmla="*/ 204 h 268"/>
                <a:gd name="T24" fmla="*/ 235 w 345"/>
                <a:gd name="T25" fmla="*/ 158 h 268"/>
                <a:gd name="T26" fmla="*/ 206 w 345"/>
                <a:gd name="T27" fmla="*/ 129 h 268"/>
                <a:gd name="T28" fmla="*/ 206 w 345"/>
                <a:gd name="T29" fmla="*/ 72 h 268"/>
                <a:gd name="T30" fmla="*/ 225 w 345"/>
                <a:gd name="T31" fmla="*/ 53 h 268"/>
                <a:gd name="T32" fmla="*/ 345 w 345"/>
                <a:gd name="T33" fmla="*/ 3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268">
                  <a:moveTo>
                    <a:pt x="345" y="34"/>
                  </a:moveTo>
                  <a:lnTo>
                    <a:pt x="345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120" y="53"/>
                  </a:lnTo>
                  <a:lnTo>
                    <a:pt x="139" y="72"/>
                  </a:lnTo>
                  <a:lnTo>
                    <a:pt x="139" y="129"/>
                  </a:lnTo>
                  <a:lnTo>
                    <a:pt x="110" y="158"/>
                  </a:lnTo>
                  <a:lnTo>
                    <a:pt x="19" y="204"/>
                  </a:lnTo>
                  <a:lnTo>
                    <a:pt x="19" y="268"/>
                  </a:lnTo>
                  <a:lnTo>
                    <a:pt x="326" y="268"/>
                  </a:lnTo>
                  <a:lnTo>
                    <a:pt x="326" y="204"/>
                  </a:lnTo>
                  <a:lnTo>
                    <a:pt x="235" y="158"/>
                  </a:lnTo>
                  <a:lnTo>
                    <a:pt x="206" y="129"/>
                  </a:lnTo>
                  <a:lnTo>
                    <a:pt x="206" y="72"/>
                  </a:lnTo>
                  <a:lnTo>
                    <a:pt x="225" y="53"/>
                  </a:lnTo>
                  <a:lnTo>
                    <a:pt x="345" y="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7"/>
            <p:cNvSpPr>
              <a:spLocks/>
            </p:cNvSpPr>
            <p:nvPr/>
          </p:nvSpPr>
          <p:spPr bwMode="auto">
            <a:xfrm>
              <a:off x="4365239" y="3168987"/>
              <a:ext cx="717582" cy="160157"/>
            </a:xfrm>
            <a:custGeom>
              <a:avLst/>
              <a:gdLst>
                <a:gd name="T0" fmla="*/ 0 w 345"/>
                <a:gd name="T1" fmla="*/ 77 h 77"/>
                <a:gd name="T2" fmla="*/ 0 w 345"/>
                <a:gd name="T3" fmla="*/ 0 h 77"/>
                <a:gd name="T4" fmla="*/ 345 w 345"/>
                <a:gd name="T5" fmla="*/ 0 h 77"/>
                <a:gd name="T6" fmla="*/ 345 w 345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77">
                  <a:moveTo>
                    <a:pt x="0" y="77"/>
                  </a:moveTo>
                  <a:lnTo>
                    <a:pt x="0" y="0"/>
                  </a:lnTo>
                  <a:lnTo>
                    <a:pt x="345" y="0"/>
                  </a:lnTo>
                  <a:lnTo>
                    <a:pt x="345" y="7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8"/>
            <p:cNvSpPr>
              <a:spLocks/>
            </p:cNvSpPr>
            <p:nvPr/>
          </p:nvSpPr>
          <p:spPr bwMode="auto">
            <a:xfrm>
              <a:off x="1153417" y="2850756"/>
              <a:ext cx="836138" cy="1393563"/>
            </a:xfrm>
            <a:custGeom>
              <a:avLst/>
              <a:gdLst>
                <a:gd name="T0" fmla="*/ 48 w 402"/>
                <a:gd name="T1" fmla="*/ 670 h 670"/>
                <a:gd name="T2" fmla="*/ 48 w 402"/>
                <a:gd name="T3" fmla="*/ 586 h 670"/>
                <a:gd name="T4" fmla="*/ 139 w 402"/>
                <a:gd name="T5" fmla="*/ 541 h 670"/>
                <a:gd name="T6" fmla="*/ 167 w 402"/>
                <a:gd name="T7" fmla="*/ 512 h 670"/>
                <a:gd name="T8" fmla="*/ 167 w 402"/>
                <a:gd name="T9" fmla="*/ 77 h 670"/>
                <a:gd name="T10" fmla="*/ 148 w 402"/>
                <a:gd name="T11" fmla="*/ 57 h 670"/>
                <a:gd name="T12" fmla="*/ 0 w 402"/>
                <a:gd name="T13" fmla="*/ 33 h 670"/>
                <a:gd name="T14" fmla="*/ 0 w 402"/>
                <a:gd name="T15" fmla="*/ 0 h 670"/>
                <a:gd name="T16" fmla="*/ 402 w 402"/>
                <a:gd name="T17" fmla="*/ 0 h 670"/>
                <a:gd name="T18" fmla="*/ 402 w 402"/>
                <a:gd name="T19" fmla="*/ 33 h 670"/>
                <a:gd name="T20" fmla="*/ 253 w 402"/>
                <a:gd name="T21" fmla="*/ 57 h 670"/>
                <a:gd name="T22" fmla="*/ 234 w 402"/>
                <a:gd name="T23" fmla="*/ 77 h 670"/>
                <a:gd name="T24" fmla="*/ 234 w 402"/>
                <a:gd name="T25" fmla="*/ 512 h 670"/>
                <a:gd name="T26" fmla="*/ 263 w 402"/>
                <a:gd name="T27" fmla="*/ 541 h 670"/>
                <a:gd name="T28" fmla="*/ 354 w 402"/>
                <a:gd name="T29" fmla="*/ 586 h 670"/>
                <a:gd name="T30" fmla="*/ 354 w 402"/>
                <a:gd name="T31" fmla="*/ 670 h 670"/>
                <a:gd name="T32" fmla="*/ 48 w 402"/>
                <a:gd name="T33" fmla="*/ 67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670">
                  <a:moveTo>
                    <a:pt x="48" y="670"/>
                  </a:moveTo>
                  <a:lnTo>
                    <a:pt x="48" y="586"/>
                  </a:lnTo>
                  <a:lnTo>
                    <a:pt x="139" y="541"/>
                  </a:lnTo>
                  <a:lnTo>
                    <a:pt x="167" y="512"/>
                  </a:lnTo>
                  <a:lnTo>
                    <a:pt x="167" y="77"/>
                  </a:lnTo>
                  <a:lnTo>
                    <a:pt x="148" y="57"/>
                  </a:lnTo>
                  <a:lnTo>
                    <a:pt x="0" y="33"/>
                  </a:lnTo>
                  <a:lnTo>
                    <a:pt x="0" y="0"/>
                  </a:lnTo>
                  <a:lnTo>
                    <a:pt x="402" y="0"/>
                  </a:lnTo>
                  <a:lnTo>
                    <a:pt x="402" y="33"/>
                  </a:lnTo>
                  <a:lnTo>
                    <a:pt x="253" y="57"/>
                  </a:lnTo>
                  <a:lnTo>
                    <a:pt x="234" y="77"/>
                  </a:lnTo>
                  <a:lnTo>
                    <a:pt x="234" y="512"/>
                  </a:lnTo>
                  <a:lnTo>
                    <a:pt x="263" y="541"/>
                  </a:lnTo>
                  <a:lnTo>
                    <a:pt x="354" y="586"/>
                  </a:lnTo>
                  <a:lnTo>
                    <a:pt x="354" y="670"/>
                  </a:lnTo>
                  <a:lnTo>
                    <a:pt x="48" y="6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9"/>
            <p:cNvSpPr>
              <a:spLocks/>
            </p:cNvSpPr>
            <p:nvPr/>
          </p:nvSpPr>
          <p:spPr bwMode="auto">
            <a:xfrm>
              <a:off x="1153417" y="2690599"/>
              <a:ext cx="836138" cy="160157"/>
            </a:xfrm>
            <a:custGeom>
              <a:avLst/>
              <a:gdLst>
                <a:gd name="T0" fmla="*/ 402 w 402"/>
                <a:gd name="T1" fmla="*/ 77 h 77"/>
                <a:gd name="T2" fmla="*/ 402 w 402"/>
                <a:gd name="T3" fmla="*/ 0 h 77"/>
                <a:gd name="T4" fmla="*/ 0 w 402"/>
                <a:gd name="T5" fmla="*/ 0 h 77"/>
                <a:gd name="T6" fmla="*/ 0 w 402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7">
                  <a:moveTo>
                    <a:pt x="402" y="77"/>
                  </a:moveTo>
                  <a:lnTo>
                    <a:pt x="402" y="0"/>
                  </a:lnTo>
                  <a:lnTo>
                    <a:pt x="0" y="0"/>
                  </a:lnTo>
                  <a:lnTo>
                    <a:pt x="0" y="7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20"/>
            <p:cNvSpPr>
              <a:spLocks noChangeArrowheads="1"/>
            </p:cNvSpPr>
            <p:nvPr/>
          </p:nvSpPr>
          <p:spPr bwMode="auto">
            <a:xfrm>
              <a:off x="2228750" y="2790436"/>
              <a:ext cx="836138" cy="199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1"/>
            <p:cNvSpPr>
              <a:spLocks/>
            </p:cNvSpPr>
            <p:nvPr/>
          </p:nvSpPr>
          <p:spPr bwMode="auto">
            <a:xfrm>
              <a:off x="2228750" y="2990111"/>
              <a:ext cx="836138" cy="1254207"/>
            </a:xfrm>
            <a:custGeom>
              <a:avLst/>
              <a:gdLst>
                <a:gd name="T0" fmla="*/ 0 w 402"/>
                <a:gd name="T1" fmla="*/ 0 h 603"/>
                <a:gd name="T2" fmla="*/ 0 w 402"/>
                <a:gd name="T3" fmla="*/ 33 h 603"/>
                <a:gd name="T4" fmla="*/ 153 w 402"/>
                <a:gd name="T5" fmla="*/ 52 h 603"/>
                <a:gd name="T6" fmla="*/ 172 w 402"/>
                <a:gd name="T7" fmla="*/ 72 h 603"/>
                <a:gd name="T8" fmla="*/ 172 w 402"/>
                <a:gd name="T9" fmla="*/ 503 h 603"/>
                <a:gd name="T10" fmla="*/ 76 w 402"/>
                <a:gd name="T11" fmla="*/ 546 h 603"/>
                <a:gd name="T12" fmla="*/ 76 w 402"/>
                <a:gd name="T13" fmla="*/ 603 h 603"/>
                <a:gd name="T14" fmla="*/ 325 w 402"/>
                <a:gd name="T15" fmla="*/ 603 h 603"/>
                <a:gd name="T16" fmla="*/ 325 w 402"/>
                <a:gd name="T17" fmla="*/ 546 h 603"/>
                <a:gd name="T18" fmla="*/ 229 w 402"/>
                <a:gd name="T19" fmla="*/ 503 h 603"/>
                <a:gd name="T20" fmla="*/ 229 w 402"/>
                <a:gd name="T21" fmla="*/ 72 h 603"/>
                <a:gd name="T22" fmla="*/ 248 w 402"/>
                <a:gd name="T23" fmla="*/ 52 h 603"/>
                <a:gd name="T24" fmla="*/ 402 w 402"/>
                <a:gd name="T25" fmla="*/ 33 h 603"/>
                <a:gd name="T26" fmla="*/ 402 w 402"/>
                <a:gd name="T27" fmla="*/ 0 h 603"/>
                <a:gd name="T28" fmla="*/ 0 w 402"/>
                <a:gd name="T2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603">
                  <a:moveTo>
                    <a:pt x="0" y="0"/>
                  </a:moveTo>
                  <a:lnTo>
                    <a:pt x="0" y="33"/>
                  </a:lnTo>
                  <a:lnTo>
                    <a:pt x="153" y="52"/>
                  </a:lnTo>
                  <a:lnTo>
                    <a:pt x="172" y="72"/>
                  </a:lnTo>
                  <a:lnTo>
                    <a:pt x="172" y="503"/>
                  </a:lnTo>
                  <a:lnTo>
                    <a:pt x="76" y="546"/>
                  </a:lnTo>
                  <a:lnTo>
                    <a:pt x="76" y="603"/>
                  </a:lnTo>
                  <a:lnTo>
                    <a:pt x="325" y="603"/>
                  </a:lnTo>
                  <a:lnTo>
                    <a:pt x="325" y="546"/>
                  </a:lnTo>
                  <a:lnTo>
                    <a:pt x="229" y="503"/>
                  </a:lnTo>
                  <a:lnTo>
                    <a:pt x="229" y="72"/>
                  </a:lnTo>
                  <a:lnTo>
                    <a:pt x="248" y="52"/>
                  </a:lnTo>
                  <a:lnTo>
                    <a:pt x="402" y="33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2"/>
            <p:cNvSpPr>
              <a:spLocks/>
            </p:cNvSpPr>
            <p:nvPr/>
          </p:nvSpPr>
          <p:spPr bwMode="auto">
            <a:xfrm>
              <a:off x="5322015" y="3347862"/>
              <a:ext cx="933896" cy="896457"/>
            </a:xfrm>
            <a:custGeom>
              <a:avLst/>
              <a:gdLst>
                <a:gd name="T0" fmla="*/ 71 w 449"/>
                <a:gd name="T1" fmla="*/ 431 h 431"/>
                <a:gd name="T2" fmla="*/ 71 w 449"/>
                <a:gd name="T3" fmla="*/ 364 h 431"/>
                <a:gd name="T4" fmla="*/ 158 w 449"/>
                <a:gd name="T5" fmla="*/ 336 h 431"/>
                <a:gd name="T6" fmla="*/ 191 w 449"/>
                <a:gd name="T7" fmla="*/ 302 h 431"/>
                <a:gd name="T8" fmla="*/ 191 w 449"/>
                <a:gd name="T9" fmla="*/ 72 h 431"/>
                <a:gd name="T10" fmla="*/ 172 w 449"/>
                <a:gd name="T11" fmla="*/ 53 h 431"/>
                <a:gd name="T12" fmla="*/ 0 w 449"/>
                <a:gd name="T13" fmla="*/ 39 h 431"/>
                <a:gd name="T14" fmla="*/ 0 w 449"/>
                <a:gd name="T15" fmla="*/ 0 h 431"/>
                <a:gd name="T16" fmla="*/ 449 w 449"/>
                <a:gd name="T17" fmla="*/ 0 h 431"/>
                <a:gd name="T18" fmla="*/ 449 w 449"/>
                <a:gd name="T19" fmla="*/ 39 h 431"/>
                <a:gd name="T20" fmla="*/ 277 w 449"/>
                <a:gd name="T21" fmla="*/ 53 h 431"/>
                <a:gd name="T22" fmla="*/ 258 w 449"/>
                <a:gd name="T23" fmla="*/ 72 h 431"/>
                <a:gd name="T24" fmla="*/ 258 w 449"/>
                <a:gd name="T25" fmla="*/ 302 h 431"/>
                <a:gd name="T26" fmla="*/ 292 w 449"/>
                <a:gd name="T27" fmla="*/ 336 h 431"/>
                <a:gd name="T28" fmla="*/ 378 w 449"/>
                <a:gd name="T29" fmla="*/ 364 h 431"/>
                <a:gd name="T30" fmla="*/ 378 w 449"/>
                <a:gd name="T31" fmla="*/ 431 h 431"/>
                <a:gd name="T32" fmla="*/ 71 w 449"/>
                <a:gd name="T33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9" h="431">
                  <a:moveTo>
                    <a:pt x="71" y="431"/>
                  </a:moveTo>
                  <a:lnTo>
                    <a:pt x="71" y="364"/>
                  </a:lnTo>
                  <a:lnTo>
                    <a:pt x="158" y="336"/>
                  </a:lnTo>
                  <a:lnTo>
                    <a:pt x="191" y="302"/>
                  </a:lnTo>
                  <a:lnTo>
                    <a:pt x="191" y="72"/>
                  </a:lnTo>
                  <a:lnTo>
                    <a:pt x="172" y="53"/>
                  </a:lnTo>
                  <a:lnTo>
                    <a:pt x="0" y="39"/>
                  </a:lnTo>
                  <a:lnTo>
                    <a:pt x="0" y="0"/>
                  </a:lnTo>
                  <a:lnTo>
                    <a:pt x="449" y="0"/>
                  </a:lnTo>
                  <a:lnTo>
                    <a:pt x="449" y="39"/>
                  </a:lnTo>
                  <a:lnTo>
                    <a:pt x="277" y="53"/>
                  </a:lnTo>
                  <a:lnTo>
                    <a:pt x="258" y="72"/>
                  </a:lnTo>
                  <a:lnTo>
                    <a:pt x="258" y="302"/>
                  </a:lnTo>
                  <a:lnTo>
                    <a:pt x="292" y="336"/>
                  </a:lnTo>
                  <a:lnTo>
                    <a:pt x="378" y="364"/>
                  </a:lnTo>
                  <a:lnTo>
                    <a:pt x="378" y="431"/>
                  </a:lnTo>
                  <a:lnTo>
                    <a:pt x="71" y="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6"/>
            <p:cNvSpPr>
              <a:spLocks/>
            </p:cNvSpPr>
            <p:nvPr/>
          </p:nvSpPr>
          <p:spPr bwMode="auto">
            <a:xfrm>
              <a:off x="4365239" y="3329143"/>
              <a:ext cx="717582" cy="915176"/>
            </a:xfrm>
            <a:custGeom>
              <a:avLst/>
              <a:gdLst>
                <a:gd name="T0" fmla="*/ 206 w 345"/>
                <a:gd name="T1" fmla="*/ 71 h 440"/>
                <a:gd name="T2" fmla="*/ 225 w 345"/>
                <a:gd name="T3" fmla="*/ 52 h 440"/>
                <a:gd name="T4" fmla="*/ 345 w 345"/>
                <a:gd name="T5" fmla="*/ 33 h 440"/>
                <a:gd name="T6" fmla="*/ 345 w 345"/>
                <a:gd name="T7" fmla="*/ 0 h 440"/>
                <a:gd name="T8" fmla="*/ 0 w 345"/>
                <a:gd name="T9" fmla="*/ 0 h 440"/>
                <a:gd name="T10" fmla="*/ 0 w 345"/>
                <a:gd name="T11" fmla="*/ 33 h 440"/>
                <a:gd name="T12" fmla="*/ 120 w 345"/>
                <a:gd name="T13" fmla="*/ 52 h 440"/>
                <a:gd name="T14" fmla="*/ 139 w 345"/>
                <a:gd name="T15" fmla="*/ 71 h 440"/>
                <a:gd name="T16" fmla="*/ 139 w 345"/>
                <a:gd name="T17" fmla="*/ 282 h 440"/>
                <a:gd name="T18" fmla="*/ 110 w 345"/>
                <a:gd name="T19" fmla="*/ 311 h 440"/>
                <a:gd name="T20" fmla="*/ 19 w 345"/>
                <a:gd name="T21" fmla="*/ 356 h 440"/>
                <a:gd name="T22" fmla="*/ 19 w 345"/>
                <a:gd name="T23" fmla="*/ 440 h 440"/>
                <a:gd name="T24" fmla="*/ 326 w 345"/>
                <a:gd name="T25" fmla="*/ 440 h 440"/>
                <a:gd name="T26" fmla="*/ 326 w 345"/>
                <a:gd name="T27" fmla="*/ 356 h 440"/>
                <a:gd name="T28" fmla="*/ 235 w 345"/>
                <a:gd name="T29" fmla="*/ 311 h 440"/>
                <a:gd name="T30" fmla="*/ 206 w 345"/>
                <a:gd name="T31" fmla="*/ 282 h 440"/>
                <a:gd name="T32" fmla="*/ 206 w 345"/>
                <a:gd name="T33" fmla="*/ 71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40">
                  <a:moveTo>
                    <a:pt x="206" y="71"/>
                  </a:moveTo>
                  <a:lnTo>
                    <a:pt x="225" y="52"/>
                  </a:lnTo>
                  <a:lnTo>
                    <a:pt x="345" y="33"/>
                  </a:lnTo>
                  <a:lnTo>
                    <a:pt x="345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120" y="52"/>
                  </a:lnTo>
                  <a:lnTo>
                    <a:pt x="139" y="71"/>
                  </a:lnTo>
                  <a:lnTo>
                    <a:pt x="139" y="282"/>
                  </a:lnTo>
                  <a:lnTo>
                    <a:pt x="110" y="311"/>
                  </a:lnTo>
                  <a:lnTo>
                    <a:pt x="19" y="356"/>
                  </a:lnTo>
                  <a:lnTo>
                    <a:pt x="19" y="440"/>
                  </a:lnTo>
                  <a:lnTo>
                    <a:pt x="326" y="440"/>
                  </a:lnTo>
                  <a:lnTo>
                    <a:pt x="326" y="356"/>
                  </a:lnTo>
                  <a:lnTo>
                    <a:pt x="235" y="311"/>
                  </a:lnTo>
                  <a:lnTo>
                    <a:pt x="206" y="282"/>
                  </a:lnTo>
                  <a:lnTo>
                    <a:pt x="206" y="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95178" y="4244318"/>
              <a:ext cx="9526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Texas Tx70</a:t>
              </a:r>
              <a:br>
                <a:rPr lang="en-US" sz="1200" dirty="0" smtClean="0"/>
              </a:br>
              <a:r>
                <a:rPr lang="en-US" sz="1200" dirty="0" smtClean="0"/>
                <a:t>with deck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170510" y="4244318"/>
              <a:ext cx="952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PCI BT-63</a:t>
              </a:r>
              <a:br>
                <a:rPr lang="en-US" sz="1200" dirty="0" smtClean="0"/>
              </a:br>
              <a:r>
                <a:rPr lang="en-US" sz="1200" dirty="0" smtClean="0"/>
                <a:t>with deck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246682" y="4244318"/>
              <a:ext cx="9526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Texas Tx46 with deck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12655" y="4244318"/>
              <a:ext cx="9526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PCEF-45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376545" y="4244318"/>
              <a:ext cx="16722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Texas Tx28 with deck</a:t>
              </a:r>
            </a:p>
          </p:txBody>
        </p:sp>
        <p:sp>
          <p:nvSpPr>
            <p:cNvPr id="118" name="Freeform 23"/>
            <p:cNvSpPr>
              <a:spLocks/>
            </p:cNvSpPr>
            <p:nvPr/>
          </p:nvSpPr>
          <p:spPr bwMode="auto">
            <a:xfrm>
              <a:off x="3465577" y="3168986"/>
              <a:ext cx="517907" cy="1075332"/>
            </a:xfrm>
            <a:custGeom>
              <a:avLst/>
              <a:gdLst>
                <a:gd name="T0" fmla="*/ 0 w 249"/>
                <a:gd name="T1" fmla="*/ 517 h 517"/>
                <a:gd name="T2" fmla="*/ 249 w 249"/>
                <a:gd name="T3" fmla="*/ 517 h 517"/>
                <a:gd name="T4" fmla="*/ 249 w 249"/>
                <a:gd name="T5" fmla="*/ 440 h 517"/>
                <a:gd name="T6" fmla="*/ 163 w 249"/>
                <a:gd name="T7" fmla="*/ 354 h 517"/>
                <a:gd name="T8" fmla="*/ 163 w 249"/>
                <a:gd name="T9" fmla="*/ 134 h 517"/>
                <a:gd name="T10" fmla="*/ 220 w 249"/>
                <a:gd name="T11" fmla="*/ 76 h 517"/>
                <a:gd name="T12" fmla="*/ 220 w 249"/>
                <a:gd name="T13" fmla="*/ 0 h 517"/>
                <a:gd name="T14" fmla="*/ 29 w 249"/>
                <a:gd name="T15" fmla="*/ 0 h 517"/>
                <a:gd name="T16" fmla="*/ 29 w 249"/>
                <a:gd name="T17" fmla="*/ 76 h 517"/>
                <a:gd name="T18" fmla="*/ 86 w 249"/>
                <a:gd name="T19" fmla="*/ 134 h 517"/>
                <a:gd name="T20" fmla="*/ 86 w 249"/>
                <a:gd name="T21" fmla="*/ 354 h 517"/>
                <a:gd name="T22" fmla="*/ 0 w 249"/>
                <a:gd name="T23" fmla="*/ 440 h 517"/>
                <a:gd name="T24" fmla="*/ 0 w 249"/>
                <a:gd name="T25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517">
                  <a:moveTo>
                    <a:pt x="0" y="517"/>
                  </a:moveTo>
                  <a:lnTo>
                    <a:pt x="249" y="517"/>
                  </a:lnTo>
                  <a:lnTo>
                    <a:pt x="249" y="440"/>
                  </a:lnTo>
                  <a:lnTo>
                    <a:pt x="163" y="354"/>
                  </a:lnTo>
                  <a:lnTo>
                    <a:pt x="163" y="134"/>
                  </a:lnTo>
                  <a:lnTo>
                    <a:pt x="220" y="76"/>
                  </a:lnTo>
                  <a:lnTo>
                    <a:pt x="220" y="0"/>
                  </a:lnTo>
                  <a:lnTo>
                    <a:pt x="29" y="0"/>
                  </a:lnTo>
                  <a:lnTo>
                    <a:pt x="29" y="76"/>
                  </a:lnTo>
                  <a:lnTo>
                    <a:pt x="86" y="134"/>
                  </a:lnTo>
                  <a:lnTo>
                    <a:pt x="86" y="354"/>
                  </a:lnTo>
                  <a:lnTo>
                    <a:pt x="0" y="440"/>
                  </a:lnTo>
                  <a:lnTo>
                    <a:pt x="0" y="5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49775" y="4244317"/>
              <a:ext cx="9526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Minnesota</a:t>
              </a:r>
              <a:br>
                <a:rPr lang="en-US" sz="1200" dirty="0" smtClean="0"/>
              </a:br>
              <a:r>
                <a:rPr lang="en-US" sz="1200" dirty="0" smtClean="0"/>
                <a:t>Type 54 with deck</a:t>
              </a:r>
              <a:endParaRPr lang="en-US" sz="1200" dirty="0"/>
            </a:p>
          </p:txBody>
        </p:sp>
        <p:sp>
          <p:nvSpPr>
            <p:cNvPr id="120" name="Rectangle 12"/>
            <p:cNvSpPr>
              <a:spLocks noChangeArrowheads="1"/>
            </p:cNvSpPr>
            <p:nvPr/>
          </p:nvSpPr>
          <p:spPr bwMode="auto">
            <a:xfrm>
              <a:off x="3248223" y="2985216"/>
              <a:ext cx="954168" cy="1846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03136" y="4876800"/>
            <a:ext cx="1189729" cy="1075155"/>
            <a:chOff x="5286375" y="4876800"/>
            <a:chExt cx="1189729" cy="1075155"/>
          </a:xfrm>
        </p:grpSpPr>
        <p:grpSp>
          <p:nvGrpSpPr>
            <p:cNvPr id="3" name="Group 2"/>
            <p:cNvGrpSpPr/>
            <p:nvPr/>
          </p:nvGrpSpPr>
          <p:grpSpPr>
            <a:xfrm>
              <a:off x="5286375" y="4876800"/>
              <a:ext cx="1189729" cy="796620"/>
              <a:chOff x="5286375" y="5004459"/>
              <a:chExt cx="1189729" cy="796620"/>
            </a:xfrm>
          </p:grpSpPr>
          <p:sp>
            <p:nvSpPr>
              <p:cNvPr id="110" name="Freeform 39"/>
              <p:cNvSpPr>
                <a:spLocks/>
              </p:cNvSpPr>
              <p:nvPr/>
            </p:nvSpPr>
            <p:spPr bwMode="auto">
              <a:xfrm>
                <a:off x="5286375" y="5004459"/>
                <a:ext cx="1189729" cy="796620"/>
              </a:xfrm>
              <a:custGeom>
                <a:avLst/>
                <a:gdLst>
                  <a:gd name="T0" fmla="*/ 19 w 572"/>
                  <a:gd name="T1" fmla="*/ 0 h 383"/>
                  <a:gd name="T2" fmla="*/ 552 w 572"/>
                  <a:gd name="T3" fmla="*/ 0 h 383"/>
                  <a:gd name="T4" fmla="*/ 552 w 572"/>
                  <a:gd name="T5" fmla="*/ 38 h 383"/>
                  <a:gd name="T6" fmla="*/ 524 w 572"/>
                  <a:gd name="T7" fmla="*/ 67 h 383"/>
                  <a:gd name="T8" fmla="*/ 524 w 572"/>
                  <a:gd name="T9" fmla="*/ 172 h 383"/>
                  <a:gd name="T10" fmla="*/ 572 w 572"/>
                  <a:gd name="T11" fmla="*/ 220 h 383"/>
                  <a:gd name="T12" fmla="*/ 572 w 572"/>
                  <a:gd name="T13" fmla="*/ 383 h 383"/>
                  <a:gd name="T14" fmla="*/ 0 w 572"/>
                  <a:gd name="T15" fmla="*/ 383 h 383"/>
                  <a:gd name="T16" fmla="*/ 0 w 572"/>
                  <a:gd name="T17" fmla="*/ 220 h 383"/>
                  <a:gd name="T18" fmla="*/ 47 w 572"/>
                  <a:gd name="T19" fmla="*/ 172 h 383"/>
                  <a:gd name="T20" fmla="*/ 47 w 572"/>
                  <a:gd name="T21" fmla="*/ 67 h 383"/>
                  <a:gd name="T22" fmla="*/ 19 w 572"/>
                  <a:gd name="T23" fmla="*/ 38 h 383"/>
                  <a:gd name="T24" fmla="*/ 19 w 572"/>
                  <a:gd name="T25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2" h="383">
                    <a:moveTo>
                      <a:pt x="19" y="0"/>
                    </a:moveTo>
                    <a:lnTo>
                      <a:pt x="552" y="0"/>
                    </a:lnTo>
                    <a:lnTo>
                      <a:pt x="552" y="38"/>
                    </a:lnTo>
                    <a:lnTo>
                      <a:pt x="524" y="67"/>
                    </a:lnTo>
                    <a:lnTo>
                      <a:pt x="524" y="172"/>
                    </a:lnTo>
                    <a:lnTo>
                      <a:pt x="572" y="220"/>
                    </a:lnTo>
                    <a:lnTo>
                      <a:pt x="572" y="383"/>
                    </a:lnTo>
                    <a:lnTo>
                      <a:pt x="0" y="383"/>
                    </a:lnTo>
                    <a:lnTo>
                      <a:pt x="0" y="220"/>
                    </a:lnTo>
                    <a:lnTo>
                      <a:pt x="47" y="172"/>
                    </a:lnTo>
                    <a:lnTo>
                      <a:pt x="47" y="67"/>
                    </a:lnTo>
                    <a:lnTo>
                      <a:pt x="19" y="38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41"/>
              <p:cNvSpPr>
                <a:spLocks noChangeArrowheads="1"/>
              </p:cNvSpPr>
              <p:nvPr/>
            </p:nvSpPr>
            <p:spPr bwMode="auto">
              <a:xfrm>
                <a:off x="5483968" y="5112616"/>
                <a:ext cx="792460" cy="5886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5286375" y="5674956"/>
              <a:ext cx="1189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Texas 5B40</a:t>
              </a:r>
              <a:endParaRPr lang="en-US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58773" y="4876800"/>
            <a:ext cx="1194427" cy="1425293"/>
            <a:chOff x="6806573" y="4876800"/>
            <a:chExt cx="1194427" cy="1425293"/>
          </a:xfrm>
        </p:grpSpPr>
        <p:grpSp>
          <p:nvGrpSpPr>
            <p:cNvPr id="2" name="Group 1"/>
            <p:cNvGrpSpPr/>
            <p:nvPr/>
          </p:nvGrpSpPr>
          <p:grpSpPr>
            <a:xfrm>
              <a:off x="6806573" y="4876800"/>
              <a:ext cx="1192022" cy="958957"/>
              <a:chOff x="6806573" y="5002922"/>
              <a:chExt cx="1192022" cy="958957"/>
            </a:xfrm>
          </p:grpSpPr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6806573" y="5163091"/>
                <a:ext cx="1192022" cy="798788"/>
              </a:xfrm>
              <a:custGeom>
                <a:avLst/>
                <a:gdLst>
                  <a:gd name="T0" fmla="*/ 39 w 1161"/>
                  <a:gd name="T1" fmla="*/ 0 h 778"/>
                  <a:gd name="T2" fmla="*/ 1122 w 1161"/>
                  <a:gd name="T3" fmla="*/ 0 h 778"/>
                  <a:gd name="T4" fmla="*/ 1122 w 1161"/>
                  <a:gd name="T5" fmla="*/ 78 h 778"/>
                  <a:gd name="T6" fmla="*/ 1064 w 1161"/>
                  <a:gd name="T7" fmla="*/ 136 h 778"/>
                  <a:gd name="T8" fmla="*/ 1064 w 1161"/>
                  <a:gd name="T9" fmla="*/ 350 h 778"/>
                  <a:gd name="T10" fmla="*/ 1161 w 1161"/>
                  <a:gd name="T11" fmla="*/ 447 h 778"/>
                  <a:gd name="T12" fmla="*/ 1161 w 1161"/>
                  <a:gd name="T13" fmla="*/ 778 h 778"/>
                  <a:gd name="T14" fmla="*/ 0 w 1161"/>
                  <a:gd name="T15" fmla="*/ 778 h 778"/>
                  <a:gd name="T16" fmla="*/ 0 w 1161"/>
                  <a:gd name="T17" fmla="*/ 447 h 778"/>
                  <a:gd name="T18" fmla="*/ 97 w 1161"/>
                  <a:gd name="T19" fmla="*/ 350 h 778"/>
                  <a:gd name="T20" fmla="*/ 97 w 1161"/>
                  <a:gd name="T21" fmla="*/ 136 h 778"/>
                  <a:gd name="T22" fmla="*/ 39 w 1161"/>
                  <a:gd name="T23" fmla="*/ 78 h 778"/>
                  <a:gd name="T24" fmla="*/ 39 w 1161"/>
                  <a:gd name="T25" fmla="*/ 0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1" h="778">
                    <a:moveTo>
                      <a:pt x="39" y="0"/>
                    </a:moveTo>
                    <a:lnTo>
                      <a:pt x="1122" y="0"/>
                    </a:lnTo>
                    <a:lnTo>
                      <a:pt x="1122" y="78"/>
                    </a:lnTo>
                    <a:lnTo>
                      <a:pt x="1064" y="136"/>
                    </a:lnTo>
                    <a:lnTo>
                      <a:pt x="1064" y="350"/>
                    </a:lnTo>
                    <a:lnTo>
                      <a:pt x="1161" y="447"/>
                    </a:lnTo>
                    <a:lnTo>
                      <a:pt x="1161" y="778"/>
                    </a:lnTo>
                    <a:lnTo>
                      <a:pt x="0" y="778"/>
                    </a:lnTo>
                    <a:lnTo>
                      <a:pt x="0" y="447"/>
                    </a:lnTo>
                    <a:lnTo>
                      <a:pt x="97" y="350"/>
                    </a:lnTo>
                    <a:lnTo>
                      <a:pt x="97" y="136"/>
                    </a:lnTo>
                    <a:lnTo>
                      <a:pt x="39" y="78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21"/>
              <p:cNvSpPr>
                <a:spLocks noChangeArrowheads="1"/>
              </p:cNvSpPr>
              <p:nvPr/>
            </p:nvSpPr>
            <p:spPr bwMode="auto">
              <a:xfrm>
                <a:off x="7035532" y="5272950"/>
                <a:ext cx="733078" cy="5492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22"/>
              <p:cNvSpPr>
                <a:spLocks noChangeArrowheads="1"/>
              </p:cNvSpPr>
              <p:nvPr/>
            </p:nvSpPr>
            <p:spPr bwMode="auto">
              <a:xfrm>
                <a:off x="6846615" y="5002922"/>
                <a:ext cx="1111938" cy="1601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6811271" y="5840428"/>
              <a:ext cx="1189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Texas 5XB40 </a:t>
              </a:r>
              <a:br>
                <a:rPr lang="en-US" sz="1200" dirty="0" smtClean="0"/>
              </a:br>
              <a:r>
                <a:rPr lang="en-US" sz="1200" dirty="0" smtClean="0"/>
                <a:t>with deck</a:t>
              </a:r>
              <a:endParaRPr lang="en-US" sz="1200" dirty="0"/>
            </a:p>
          </p:txBody>
        </p: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1071454" y="4876800"/>
            <a:ext cx="1906452" cy="1243584"/>
            <a:chOff x="2286000" y="1928866"/>
            <a:chExt cx="3200400" cy="2087630"/>
          </a:xfrm>
        </p:grpSpPr>
        <p:sp>
          <p:nvSpPr>
            <p:cNvPr id="58" name="Freeform 513"/>
            <p:cNvSpPr>
              <a:spLocks noChangeAspect="1"/>
            </p:cNvSpPr>
            <p:nvPr/>
          </p:nvSpPr>
          <p:spPr bwMode="auto">
            <a:xfrm>
              <a:off x="2286000" y="2212848"/>
              <a:ext cx="3200400" cy="1803648"/>
            </a:xfrm>
            <a:custGeom>
              <a:avLst/>
              <a:gdLst>
                <a:gd name="T0" fmla="*/ 0 w 1636"/>
                <a:gd name="T1" fmla="*/ 0 h 922"/>
                <a:gd name="T2" fmla="*/ 6 w 1636"/>
                <a:gd name="T3" fmla="*/ 101 h 922"/>
                <a:gd name="T4" fmla="*/ 147 w 1636"/>
                <a:gd name="T5" fmla="*/ 116 h 922"/>
                <a:gd name="T6" fmla="*/ 345 w 1636"/>
                <a:gd name="T7" fmla="*/ 905 h 922"/>
                <a:gd name="T8" fmla="*/ 366 w 1636"/>
                <a:gd name="T9" fmla="*/ 922 h 922"/>
                <a:gd name="T10" fmla="*/ 1270 w 1636"/>
                <a:gd name="T11" fmla="*/ 922 h 922"/>
                <a:gd name="T12" fmla="*/ 1291 w 1636"/>
                <a:gd name="T13" fmla="*/ 905 h 922"/>
                <a:gd name="T14" fmla="*/ 1489 w 1636"/>
                <a:gd name="T15" fmla="*/ 116 h 922"/>
                <a:gd name="T16" fmla="*/ 1630 w 1636"/>
                <a:gd name="T17" fmla="*/ 101 h 922"/>
                <a:gd name="T18" fmla="*/ 1636 w 1636"/>
                <a:gd name="T19" fmla="*/ 0 h 922"/>
                <a:gd name="T20" fmla="*/ 1368 w 1636"/>
                <a:gd name="T21" fmla="*/ 0 h 922"/>
                <a:gd name="T22" fmla="*/ 1338 w 1636"/>
                <a:gd name="T23" fmla="*/ 369 h 922"/>
                <a:gd name="T24" fmla="*/ 1249 w 1636"/>
                <a:gd name="T25" fmla="*/ 730 h 922"/>
                <a:gd name="T26" fmla="*/ 1185 w 1636"/>
                <a:gd name="T27" fmla="*/ 781 h 922"/>
                <a:gd name="T28" fmla="*/ 452 w 1636"/>
                <a:gd name="T29" fmla="*/ 781 h 922"/>
                <a:gd name="T30" fmla="*/ 388 w 1636"/>
                <a:gd name="T31" fmla="*/ 730 h 922"/>
                <a:gd name="T32" fmla="*/ 298 w 1636"/>
                <a:gd name="T33" fmla="*/ 369 h 922"/>
                <a:gd name="T34" fmla="*/ 268 w 1636"/>
                <a:gd name="T35" fmla="*/ 0 h 922"/>
                <a:gd name="T36" fmla="*/ 0 w 1636"/>
                <a:gd name="T37" fmla="*/ 0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6" h="922">
                  <a:moveTo>
                    <a:pt x="0" y="0"/>
                  </a:moveTo>
                  <a:lnTo>
                    <a:pt x="6" y="101"/>
                  </a:lnTo>
                  <a:lnTo>
                    <a:pt x="147" y="116"/>
                  </a:lnTo>
                  <a:lnTo>
                    <a:pt x="345" y="905"/>
                  </a:lnTo>
                  <a:lnTo>
                    <a:pt x="366" y="922"/>
                  </a:lnTo>
                  <a:lnTo>
                    <a:pt x="1270" y="922"/>
                  </a:lnTo>
                  <a:lnTo>
                    <a:pt x="1291" y="905"/>
                  </a:lnTo>
                  <a:lnTo>
                    <a:pt x="1489" y="116"/>
                  </a:lnTo>
                  <a:lnTo>
                    <a:pt x="1630" y="101"/>
                  </a:lnTo>
                  <a:lnTo>
                    <a:pt x="1636" y="0"/>
                  </a:lnTo>
                  <a:lnTo>
                    <a:pt x="1368" y="0"/>
                  </a:lnTo>
                  <a:lnTo>
                    <a:pt x="1338" y="369"/>
                  </a:lnTo>
                  <a:lnTo>
                    <a:pt x="1249" y="730"/>
                  </a:lnTo>
                  <a:lnTo>
                    <a:pt x="1185" y="781"/>
                  </a:lnTo>
                  <a:lnTo>
                    <a:pt x="452" y="781"/>
                  </a:lnTo>
                  <a:lnTo>
                    <a:pt x="388" y="730"/>
                  </a:lnTo>
                  <a:lnTo>
                    <a:pt x="298" y="369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213"/>
            <p:cNvSpPr>
              <a:spLocks noChangeAspect="1" noChangeArrowheads="1"/>
            </p:cNvSpPr>
            <p:nvPr/>
          </p:nvSpPr>
          <p:spPr bwMode="auto">
            <a:xfrm>
              <a:off x="2286000" y="1928866"/>
              <a:ext cx="3200400" cy="291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3228244" y="4876800"/>
            <a:ext cx="1901599" cy="1243584"/>
            <a:chOff x="4570746" y="3807438"/>
            <a:chExt cx="3200400" cy="2092958"/>
          </a:xfrm>
        </p:grpSpPr>
        <p:sp>
          <p:nvSpPr>
            <p:cNvPr id="61" name="Freeform 135"/>
            <p:cNvSpPr>
              <a:spLocks noChangeAspect="1"/>
            </p:cNvSpPr>
            <p:nvPr/>
          </p:nvSpPr>
          <p:spPr bwMode="auto">
            <a:xfrm>
              <a:off x="4570746" y="4098710"/>
              <a:ext cx="3200400" cy="1801686"/>
            </a:xfrm>
            <a:custGeom>
              <a:avLst/>
              <a:gdLst>
                <a:gd name="T0" fmla="*/ 0 w 2462"/>
                <a:gd name="T1" fmla="*/ 0 h 1386"/>
                <a:gd name="T2" fmla="*/ 10 w 2462"/>
                <a:gd name="T3" fmla="*/ 151 h 1386"/>
                <a:gd name="T4" fmla="*/ 221 w 2462"/>
                <a:gd name="T5" fmla="*/ 173 h 1386"/>
                <a:gd name="T6" fmla="*/ 519 w 2462"/>
                <a:gd name="T7" fmla="*/ 1360 h 1386"/>
                <a:gd name="T8" fmla="*/ 539 w 2462"/>
                <a:gd name="T9" fmla="*/ 1386 h 1386"/>
                <a:gd name="T10" fmla="*/ 1923 w 2462"/>
                <a:gd name="T11" fmla="*/ 1386 h 1386"/>
                <a:gd name="T12" fmla="*/ 1943 w 2462"/>
                <a:gd name="T13" fmla="*/ 1360 h 1386"/>
                <a:gd name="T14" fmla="*/ 2240 w 2462"/>
                <a:gd name="T15" fmla="*/ 173 h 1386"/>
                <a:gd name="T16" fmla="*/ 2452 w 2462"/>
                <a:gd name="T17" fmla="*/ 151 h 1386"/>
                <a:gd name="T18" fmla="*/ 2462 w 2462"/>
                <a:gd name="T19" fmla="*/ 0 h 1386"/>
                <a:gd name="T20" fmla="*/ 1983 w 2462"/>
                <a:gd name="T21" fmla="*/ 0 h 1386"/>
                <a:gd name="T22" fmla="*/ 1940 w 2462"/>
                <a:gd name="T23" fmla="*/ 555 h 1386"/>
                <a:gd name="T24" fmla="*/ 1804 w 2462"/>
                <a:gd name="T25" fmla="*/ 1097 h 1386"/>
                <a:gd name="T26" fmla="*/ 1707 w 2462"/>
                <a:gd name="T27" fmla="*/ 1174 h 1386"/>
                <a:gd name="T28" fmla="*/ 755 w 2462"/>
                <a:gd name="T29" fmla="*/ 1174 h 1386"/>
                <a:gd name="T30" fmla="*/ 659 w 2462"/>
                <a:gd name="T31" fmla="*/ 1097 h 1386"/>
                <a:gd name="T32" fmla="*/ 522 w 2462"/>
                <a:gd name="T33" fmla="*/ 555 h 1386"/>
                <a:gd name="T34" fmla="*/ 479 w 2462"/>
                <a:gd name="T35" fmla="*/ 0 h 1386"/>
                <a:gd name="T36" fmla="*/ 0 w 2462"/>
                <a:gd name="T37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62" h="1386">
                  <a:moveTo>
                    <a:pt x="0" y="0"/>
                  </a:moveTo>
                  <a:lnTo>
                    <a:pt x="10" y="151"/>
                  </a:lnTo>
                  <a:lnTo>
                    <a:pt x="221" y="173"/>
                  </a:lnTo>
                  <a:lnTo>
                    <a:pt x="519" y="1360"/>
                  </a:lnTo>
                  <a:lnTo>
                    <a:pt x="539" y="1386"/>
                  </a:lnTo>
                  <a:lnTo>
                    <a:pt x="1923" y="1386"/>
                  </a:lnTo>
                  <a:lnTo>
                    <a:pt x="1943" y="1360"/>
                  </a:lnTo>
                  <a:lnTo>
                    <a:pt x="2240" y="173"/>
                  </a:lnTo>
                  <a:lnTo>
                    <a:pt x="2452" y="151"/>
                  </a:lnTo>
                  <a:lnTo>
                    <a:pt x="2462" y="0"/>
                  </a:lnTo>
                  <a:lnTo>
                    <a:pt x="1983" y="0"/>
                  </a:lnTo>
                  <a:lnTo>
                    <a:pt x="1940" y="555"/>
                  </a:lnTo>
                  <a:lnTo>
                    <a:pt x="1804" y="1097"/>
                  </a:lnTo>
                  <a:lnTo>
                    <a:pt x="1707" y="1174"/>
                  </a:lnTo>
                  <a:lnTo>
                    <a:pt x="755" y="1174"/>
                  </a:lnTo>
                  <a:lnTo>
                    <a:pt x="659" y="1097"/>
                  </a:lnTo>
                  <a:lnTo>
                    <a:pt x="522" y="555"/>
                  </a:lnTo>
                  <a:lnTo>
                    <a:pt x="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213"/>
            <p:cNvSpPr>
              <a:spLocks noChangeAspect="1" noChangeArrowheads="1"/>
            </p:cNvSpPr>
            <p:nvPr/>
          </p:nvSpPr>
          <p:spPr bwMode="auto">
            <a:xfrm>
              <a:off x="4570746" y="3807438"/>
              <a:ext cx="3200400" cy="291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071454" y="6120384"/>
            <a:ext cx="1906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Texas U54 with deck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228244" y="6127116"/>
            <a:ext cx="190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Texas Modified U54 </a:t>
            </a:r>
            <a:br>
              <a:rPr lang="en-US" sz="1200" dirty="0" smtClean="0"/>
            </a:br>
            <a:r>
              <a:rPr lang="en-US" sz="1200" dirty="0" smtClean="0"/>
              <a:t>with deck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75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0804" y="1539482"/>
            <a:ext cx="5687568" cy="3995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63523" y="1536192"/>
            <a:ext cx="3473449" cy="3995928"/>
            <a:chOff x="3863523" y="1536192"/>
            <a:chExt cx="3473449" cy="3995928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4411246" y="1536192"/>
              <a:ext cx="0" cy="3995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863523" y="5129274"/>
              <a:ext cx="533400" cy="387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1.0</a:t>
              </a:r>
              <a:endParaRPr lang="en-US" dirty="0"/>
            </a:p>
          </p:txBody>
        </p:sp>
        <p:sp>
          <p:nvSpPr>
            <p:cNvPr id="18" name="Down Arrow 17"/>
            <p:cNvSpPr/>
            <p:nvPr/>
          </p:nvSpPr>
          <p:spPr>
            <a:xfrm rot="5400000" flipV="1">
              <a:off x="4583505" y="4757569"/>
              <a:ext cx="359866" cy="445929"/>
            </a:xfrm>
            <a:prstGeom prst="downArrow">
              <a:avLst/>
            </a:prstGeom>
            <a:solidFill>
              <a:srgbClr val="93B7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27172" y="4103240"/>
              <a:ext cx="2209800" cy="646331"/>
            </a:xfrm>
            <a:prstGeom prst="rect">
              <a:avLst/>
            </a:prstGeom>
            <a:solidFill>
              <a:srgbClr val="C9DBFF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exceed calculated shear capacity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5400000" flipV="1">
              <a:off x="4572235" y="3711902"/>
              <a:ext cx="359866" cy="445929"/>
            </a:xfrm>
            <a:prstGeom prst="downArrow">
              <a:avLst/>
            </a:prstGeom>
            <a:solidFill>
              <a:srgbClr val="93B7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30804" y="2046514"/>
            <a:ext cx="5687568" cy="1359932"/>
            <a:chOff x="1830804" y="2046514"/>
            <a:chExt cx="5687568" cy="135993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830804" y="3033024"/>
              <a:ext cx="56875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831848" y="3037114"/>
              <a:ext cx="762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1.0</a:t>
              </a:r>
              <a:endParaRPr lang="en-US" dirty="0"/>
            </a:p>
          </p:txBody>
        </p:sp>
        <p:sp>
          <p:nvSpPr>
            <p:cNvPr id="24" name="Down Arrow 23"/>
            <p:cNvSpPr/>
            <p:nvPr/>
          </p:nvSpPr>
          <p:spPr>
            <a:xfrm flipV="1">
              <a:off x="5650392" y="2514985"/>
              <a:ext cx="267408" cy="445929"/>
            </a:xfrm>
            <a:prstGeom prst="downArrow">
              <a:avLst/>
            </a:prstGeom>
            <a:solidFill>
              <a:srgbClr val="FFB3B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5" name="Down Arrow 24"/>
            <p:cNvSpPr/>
            <p:nvPr/>
          </p:nvSpPr>
          <p:spPr>
            <a:xfrm flipV="1">
              <a:off x="3008376" y="2509349"/>
              <a:ext cx="267408" cy="445929"/>
            </a:xfrm>
            <a:prstGeom prst="downArrow">
              <a:avLst/>
            </a:prstGeom>
            <a:solidFill>
              <a:srgbClr val="FFB3B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74976" y="2046514"/>
              <a:ext cx="3886200" cy="369332"/>
            </a:xfrm>
            <a:prstGeom prst="rect">
              <a:avLst/>
            </a:prstGeom>
            <a:solidFill>
              <a:srgbClr val="FFB3B3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h</a:t>
              </a:r>
              <a:r>
                <a:rPr lang="en-US" dirty="0" smtClean="0">
                  <a:solidFill>
                    <a:srgbClr val="C00000"/>
                  </a:solidFill>
                </a:rPr>
                <a:t>orizontal shear damage expected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8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0804" y="1539482"/>
            <a:ext cx="5687568" cy="3995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63523" y="1536192"/>
            <a:ext cx="3473449" cy="3995928"/>
            <a:chOff x="3863523" y="1536192"/>
            <a:chExt cx="3473449" cy="3995928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4411246" y="1536192"/>
              <a:ext cx="0" cy="39959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863523" y="5129274"/>
              <a:ext cx="533400" cy="387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1.0</a:t>
              </a:r>
              <a:endParaRPr lang="en-US" dirty="0"/>
            </a:p>
          </p:txBody>
        </p:sp>
        <p:sp>
          <p:nvSpPr>
            <p:cNvPr id="18" name="Down Arrow 17"/>
            <p:cNvSpPr/>
            <p:nvPr/>
          </p:nvSpPr>
          <p:spPr>
            <a:xfrm rot="5400000" flipV="1">
              <a:off x="4583505" y="4757569"/>
              <a:ext cx="359866" cy="445929"/>
            </a:xfrm>
            <a:prstGeom prst="downArrow">
              <a:avLst/>
            </a:prstGeom>
            <a:solidFill>
              <a:srgbClr val="93B7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27172" y="4103240"/>
              <a:ext cx="2209800" cy="646331"/>
            </a:xfrm>
            <a:prstGeom prst="rect">
              <a:avLst/>
            </a:prstGeom>
            <a:solidFill>
              <a:srgbClr val="C9DBFF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exceed calculated shear capacity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5400000" flipV="1">
              <a:off x="4572235" y="3711902"/>
              <a:ext cx="359866" cy="445929"/>
            </a:xfrm>
            <a:prstGeom prst="downArrow">
              <a:avLst/>
            </a:prstGeom>
            <a:solidFill>
              <a:srgbClr val="93B7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30804" y="2046514"/>
            <a:ext cx="5687568" cy="1359932"/>
            <a:chOff x="1830804" y="2046514"/>
            <a:chExt cx="5687568" cy="135993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830804" y="3033024"/>
              <a:ext cx="56875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831848" y="3037114"/>
              <a:ext cx="762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1.0</a:t>
              </a:r>
              <a:endParaRPr lang="en-US" dirty="0"/>
            </a:p>
          </p:txBody>
        </p:sp>
        <p:sp>
          <p:nvSpPr>
            <p:cNvPr id="24" name="Down Arrow 23"/>
            <p:cNvSpPr/>
            <p:nvPr/>
          </p:nvSpPr>
          <p:spPr>
            <a:xfrm flipV="1">
              <a:off x="5650392" y="2514985"/>
              <a:ext cx="267408" cy="445929"/>
            </a:xfrm>
            <a:prstGeom prst="downArrow">
              <a:avLst/>
            </a:prstGeom>
            <a:solidFill>
              <a:srgbClr val="FFB3B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5" name="Down Arrow 24"/>
            <p:cNvSpPr/>
            <p:nvPr/>
          </p:nvSpPr>
          <p:spPr>
            <a:xfrm flipV="1">
              <a:off x="3008376" y="2509349"/>
              <a:ext cx="267408" cy="445929"/>
            </a:xfrm>
            <a:prstGeom prst="downArrow">
              <a:avLst/>
            </a:prstGeom>
            <a:solidFill>
              <a:srgbClr val="FFB3B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74976" y="2046514"/>
              <a:ext cx="3886200" cy="369332"/>
            </a:xfrm>
            <a:prstGeom prst="rect">
              <a:avLst/>
            </a:prstGeom>
            <a:solidFill>
              <a:srgbClr val="FFB3B3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h</a:t>
              </a:r>
              <a:r>
                <a:rPr lang="en-US" dirty="0" smtClean="0">
                  <a:solidFill>
                    <a:srgbClr val="C00000"/>
                  </a:solidFill>
                </a:rPr>
                <a:t>orizontal shear damage expected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476942" y="3673379"/>
            <a:ext cx="2990658" cy="16496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59736" y="2029968"/>
            <a:ext cx="3922776" cy="4023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19869" y="2477401"/>
            <a:ext cx="844421" cy="5229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68989" y="2477401"/>
            <a:ext cx="844421" cy="5229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 1 29"/>
          <p:cNvSpPr/>
          <p:nvPr/>
        </p:nvSpPr>
        <p:spPr>
          <a:xfrm>
            <a:off x="2362200" y="1752600"/>
            <a:ext cx="1920240" cy="117365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U-Beams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[ Phase I ]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152900" y="3266436"/>
            <a:ext cx="2628900" cy="1225599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most beam tests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Explosion 1 31"/>
          <p:cNvSpPr/>
          <p:nvPr/>
        </p:nvSpPr>
        <p:spPr>
          <a:xfrm>
            <a:off x="4752168" y="3106441"/>
            <a:ext cx="1920240" cy="117365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U-Beams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[ Phase II ]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24974" y="4713547"/>
            <a:ext cx="19812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B9CDE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horizontal shear damage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the Texas U-Beam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Designed in the 1990s as an "aesthetically pleasing" alternative for use in highly visible interchanges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 descr="C:\Documents and Settings\Catherine\Desktop\290Interchange.jpg"/>
          <p:cNvPicPr>
            <a:picLocks noChangeAspect="1" noChangeArrowheads="1"/>
          </p:cNvPicPr>
          <p:nvPr/>
        </p:nvPicPr>
        <p:blipFill>
          <a:blip r:embed="rId2" cstate="print"/>
          <a:srcRect l="5037" t="1677" r="6821" b="14465"/>
          <a:stretch>
            <a:fillRect/>
          </a:stretch>
        </p:blipFill>
        <p:spPr bwMode="auto">
          <a:xfrm>
            <a:off x="3703320" y="2677885"/>
            <a:ext cx="5212080" cy="3722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762000" y="2677885"/>
            <a:ext cx="2704344" cy="1520605"/>
          </a:xfrm>
          <a:custGeom>
            <a:avLst/>
            <a:gdLst>
              <a:gd name="T0" fmla="*/ 0 w 1437"/>
              <a:gd name="T1" fmla="*/ 0 h 808"/>
              <a:gd name="T2" fmla="*/ 6 w 1437"/>
              <a:gd name="T3" fmla="*/ 88 h 808"/>
              <a:gd name="T4" fmla="*/ 129 w 1437"/>
              <a:gd name="T5" fmla="*/ 101 h 808"/>
              <a:gd name="T6" fmla="*/ 303 w 1437"/>
              <a:gd name="T7" fmla="*/ 794 h 808"/>
              <a:gd name="T8" fmla="*/ 322 w 1437"/>
              <a:gd name="T9" fmla="*/ 808 h 808"/>
              <a:gd name="T10" fmla="*/ 1115 w 1437"/>
              <a:gd name="T11" fmla="*/ 808 h 808"/>
              <a:gd name="T12" fmla="*/ 1134 w 1437"/>
              <a:gd name="T13" fmla="*/ 794 h 808"/>
              <a:gd name="T14" fmla="*/ 1308 w 1437"/>
              <a:gd name="T15" fmla="*/ 101 h 808"/>
              <a:gd name="T16" fmla="*/ 1431 w 1437"/>
              <a:gd name="T17" fmla="*/ 88 h 808"/>
              <a:gd name="T18" fmla="*/ 1437 w 1437"/>
              <a:gd name="T19" fmla="*/ 0 h 808"/>
              <a:gd name="T20" fmla="*/ 1201 w 1437"/>
              <a:gd name="T21" fmla="*/ 0 h 808"/>
              <a:gd name="T22" fmla="*/ 1175 w 1437"/>
              <a:gd name="T23" fmla="*/ 324 h 808"/>
              <a:gd name="T24" fmla="*/ 1096 w 1437"/>
              <a:gd name="T25" fmla="*/ 640 h 808"/>
              <a:gd name="T26" fmla="*/ 1040 w 1437"/>
              <a:gd name="T27" fmla="*/ 685 h 808"/>
              <a:gd name="T28" fmla="*/ 397 w 1437"/>
              <a:gd name="T29" fmla="*/ 685 h 808"/>
              <a:gd name="T30" fmla="*/ 341 w 1437"/>
              <a:gd name="T31" fmla="*/ 640 h 808"/>
              <a:gd name="T32" fmla="*/ 262 w 1437"/>
              <a:gd name="T33" fmla="*/ 324 h 808"/>
              <a:gd name="T34" fmla="*/ 236 w 1437"/>
              <a:gd name="T35" fmla="*/ 0 h 808"/>
              <a:gd name="T36" fmla="*/ 0 w 1437"/>
              <a:gd name="T37" fmla="*/ 0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37" h="808">
                <a:moveTo>
                  <a:pt x="0" y="0"/>
                </a:moveTo>
                <a:lnTo>
                  <a:pt x="6" y="88"/>
                </a:lnTo>
                <a:lnTo>
                  <a:pt x="129" y="101"/>
                </a:lnTo>
                <a:lnTo>
                  <a:pt x="303" y="794"/>
                </a:lnTo>
                <a:lnTo>
                  <a:pt x="322" y="808"/>
                </a:lnTo>
                <a:lnTo>
                  <a:pt x="1115" y="808"/>
                </a:lnTo>
                <a:lnTo>
                  <a:pt x="1134" y="794"/>
                </a:lnTo>
                <a:lnTo>
                  <a:pt x="1308" y="101"/>
                </a:lnTo>
                <a:lnTo>
                  <a:pt x="1431" y="88"/>
                </a:lnTo>
                <a:lnTo>
                  <a:pt x="1437" y="0"/>
                </a:lnTo>
                <a:lnTo>
                  <a:pt x="1201" y="0"/>
                </a:lnTo>
                <a:lnTo>
                  <a:pt x="1175" y="324"/>
                </a:lnTo>
                <a:lnTo>
                  <a:pt x="1096" y="640"/>
                </a:lnTo>
                <a:lnTo>
                  <a:pt x="1040" y="685"/>
                </a:lnTo>
                <a:lnTo>
                  <a:pt x="397" y="685"/>
                </a:lnTo>
                <a:lnTo>
                  <a:pt x="341" y="640"/>
                </a:lnTo>
                <a:lnTo>
                  <a:pt x="262" y="324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cghovell\Desktop\UBeams\Photos\2008-09-17to18 Beam0 Cut and Remove\IMG_46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6347" r="6868" b="10736"/>
          <a:stretch/>
        </p:blipFill>
        <p:spPr bwMode="auto">
          <a:xfrm>
            <a:off x="774337" y="4539342"/>
            <a:ext cx="2679671" cy="1828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24974" y="4713547"/>
            <a:ext cx="19812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SOME horizontal shear damage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07877" y="4945808"/>
            <a:ext cx="2943225" cy="515249"/>
            <a:chOff x="4419600" y="1880342"/>
            <a:chExt cx="2943225" cy="515249"/>
          </a:xfrm>
        </p:grpSpPr>
        <p:sp>
          <p:nvSpPr>
            <p:cNvPr id="10" name="Rectangle 9"/>
            <p:cNvSpPr/>
            <p:nvPr/>
          </p:nvSpPr>
          <p:spPr>
            <a:xfrm>
              <a:off x="4419600" y="1880342"/>
              <a:ext cx="2943225" cy="5152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Some Horizontal Shear Damage</a:t>
              </a:r>
            </a:p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No Horizontal Shear Damage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4520630" y="2206787"/>
              <a:ext cx="91440" cy="91440"/>
            </a:xfrm>
            <a:prstGeom prst="rect">
              <a:avLst/>
            </a:prstGeom>
            <a:solidFill>
              <a:srgbClr val="B9CDE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4520630" y="1996440"/>
              <a:ext cx="91440" cy="914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in U-Beams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07877" y="4945808"/>
            <a:ext cx="2943225" cy="515249"/>
            <a:chOff x="4419600" y="1880342"/>
            <a:chExt cx="2943225" cy="515249"/>
          </a:xfrm>
        </p:grpSpPr>
        <p:sp>
          <p:nvSpPr>
            <p:cNvPr id="10" name="Rectangle 9"/>
            <p:cNvSpPr/>
            <p:nvPr/>
          </p:nvSpPr>
          <p:spPr>
            <a:xfrm>
              <a:off x="4419600" y="1880342"/>
              <a:ext cx="2943225" cy="5152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Some Horizontal Shear Damage</a:t>
              </a:r>
            </a:p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No Horizontal Shear Damage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4520630" y="2206787"/>
              <a:ext cx="91440" cy="91440"/>
            </a:xfrm>
            <a:prstGeom prst="rect">
              <a:avLst/>
            </a:prstGeom>
            <a:solidFill>
              <a:srgbClr val="B9CDE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4520630" y="1996440"/>
              <a:ext cx="91440" cy="914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in U-Beams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73716" y="2108728"/>
                <a:ext cx="155850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716" y="2108728"/>
                <a:ext cx="1558504" cy="338554"/>
              </a:xfrm>
              <a:prstGeom prst="rect">
                <a:avLst/>
              </a:prstGeom>
              <a:blipFill rotWithShape="1"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/>
          <p:cNvSpPr/>
          <p:nvPr/>
        </p:nvSpPr>
        <p:spPr>
          <a:xfrm>
            <a:off x="4477109" y="2286000"/>
            <a:ext cx="431321" cy="77638"/>
          </a:xfrm>
          <a:custGeom>
            <a:avLst/>
            <a:gdLst>
              <a:gd name="connsiteX0" fmla="*/ 431321 w 431321"/>
              <a:gd name="connsiteY0" fmla="*/ 0 h 77638"/>
              <a:gd name="connsiteX1" fmla="*/ 146649 w 431321"/>
              <a:gd name="connsiteY1" fmla="*/ 25879 h 77638"/>
              <a:gd name="connsiteX2" fmla="*/ 0 w 431321"/>
              <a:gd name="connsiteY2" fmla="*/ 77638 h 7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321" h="77638">
                <a:moveTo>
                  <a:pt x="431321" y="0"/>
                </a:moveTo>
                <a:cubicBezTo>
                  <a:pt x="324928" y="6469"/>
                  <a:pt x="218536" y="12939"/>
                  <a:pt x="146649" y="25879"/>
                </a:cubicBezTo>
                <a:cubicBezTo>
                  <a:pt x="74762" y="38819"/>
                  <a:pt x="37381" y="58228"/>
                  <a:pt x="0" y="77638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38400" y="3648075"/>
                <a:ext cx="12954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w</a:t>
                </a:r>
                <a:r>
                  <a:rPr lang="en-US" sz="1600" dirty="0" smtClean="0"/>
                  <a:t>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648075"/>
                <a:ext cx="1295400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3623094" y="3398808"/>
            <a:ext cx="465827" cy="418544"/>
          </a:xfrm>
          <a:custGeom>
            <a:avLst/>
            <a:gdLst>
              <a:gd name="connsiteX0" fmla="*/ 0 w 465827"/>
              <a:gd name="connsiteY0" fmla="*/ 500332 h 500332"/>
              <a:gd name="connsiteX1" fmla="*/ 353683 w 465827"/>
              <a:gd name="connsiteY1" fmla="*/ 284671 h 500332"/>
              <a:gd name="connsiteX2" fmla="*/ 465827 w 465827"/>
              <a:gd name="connsiteY2" fmla="*/ 0 h 50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827" h="500332">
                <a:moveTo>
                  <a:pt x="0" y="500332"/>
                </a:moveTo>
                <a:cubicBezTo>
                  <a:pt x="138022" y="434196"/>
                  <a:pt x="276045" y="368060"/>
                  <a:pt x="353683" y="284671"/>
                </a:cubicBezTo>
                <a:cubicBezTo>
                  <a:pt x="431321" y="201282"/>
                  <a:pt x="448574" y="100641"/>
                  <a:pt x="465827" y="0"/>
                </a:cubicBezTo>
              </a:path>
            </a:pathLst>
          </a:cu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907877" y="4945808"/>
            <a:ext cx="2943225" cy="515249"/>
            <a:chOff x="4419600" y="1880342"/>
            <a:chExt cx="2943225" cy="515249"/>
          </a:xfrm>
        </p:grpSpPr>
        <p:sp>
          <p:nvSpPr>
            <p:cNvPr id="16" name="Rectangle 15"/>
            <p:cNvSpPr/>
            <p:nvPr/>
          </p:nvSpPr>
          <p:spPr>
            <a:xfrm>
              <a:off x="4419600" y="1880342"/>
              <a:ext cx="2943225" cy="5152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Some Horizontal Shear Damage</a:t>
              </a:r>
            </a:p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No Horizontal Shear Damage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4520630" y="2206787"/>
              <a:ext cx="91440" cy="91440"/>
            </a:xfrm>
            <a:prstGeom prst="rect">
              <a:avLst/>
            </a:prstGeom>
            <a:solidFill>
              <a:srgbClr val="B9CDE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4520630" y="1996440"/>
              <a:ext cx="91440" cy="914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in U-Beams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 smtClean="0"/>
                  <a:t> and where did it come from?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HSED without U-Beams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07877" y="4945808"/>
            <a:ext cx="2943225" cy="515249"/>
            <a:chOff x="4419600" y="1880342"/>
            <a:chExt cx="2943225" cy="515249"/>
          </a:xfrm>
        </p:grpSpPr>
        <p:sp>
          <p:nvSpPr>
            <p:cNvPr id="10" name="Rectangle 9"/>
            <p:cNvSpPr/>
            <p:nvPr/>
          </p:nvSpPr>
          <p:spPr>
            <a:xfrm>
              <a:off x="4419600" y="1880342"/>
              <a:ext cx="2943225" cy="5152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Some Horizontal Shear Damage</a:t>
              </a:r>
            </a:p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No Horizontal Shear Damage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4520630" y="2206787"/>
              <a:ext cx="91440" cy="91440"/>
            </a:xfrm>
            <a:prstGeom prst="rect">
              <a:avLst/>
            </a:prstGeom>
            <a:solidFill>
              <a:srgbClr val="B9CDE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4520630" y="1996440"/>
              <a:ext cx="91440" cy="914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3992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HSED </a:t>
            </a:r>
            <a:r>
              <a:rPr lang="en-US" dirty="0" smtClean="0"/>
              <a:t>with </a:t>
            </a:r>
            <a:r>
              <a:rPr lang="en-US" dirty="0"/>
              <a:t>U-Beams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h𝑠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𝑛𝑖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27965"/>
                <a:ext cx="1009650" cy="669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𝑡𝑒𝑠𝑡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943600"/>
                <a:ext cx="5562600" cy="545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830804" y="3033024"/>
            <a:ext cx="56875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3250" y="1539482"/>
            <a:ext cx="0" cy="39959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07877" y="4945808"/>
            <a:ext cx="2943225" cy="515249"/>
            <a:chOff x="4419600" y="1880342"/>
            <a:chExt cx="2943225" cy="515249"/>
          </a:xfrm>
        </p:grpSpPr>
        <p:sp>
          <p:nvSpPr>
            <p:cNvPr id="10" name="Rectangle 9"/>
            <p:cNvSpPr/>
            <p:nvPr/>
          </p:nvSpPr>
          <p:spPr>
            <a:xfrm>
              <a:off x="4419600" y="1880342"/>
              <a:ext cx="2943225" cy="5152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Some Horizontal Shear Damage</a:t>
              </a:r>
            </a:p>
            <a:p>
              <a:pPr marL="182880"/>
              <a:r>
                <a:rPr lang="en-US" sz="1400" dirty="0" smtClean="0">
                  <a:solidFill>
                    <a:schemeClr val="tx1"/>
                  </a:solidFill>
                </a:rPr>
                <a:t>No Horizontal Shear Damage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4520630" y="2206787"/>
              <a:ext cx="91440" cy="91440"/>
            </a:xfrm>
            <a:prstGeom prst="rect">
              <a:avLst/>
            </a:prstGeom>
            <a:solidFill>
              <a:srgbClr val="B9CDE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4520630" y="1996440"/>
              <a:ext cx="91440" cy="914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5046453" y="6193766"/>
            <a:ext cx="724619" cy="103517"/>
          </a:xfrm>
          <a:custGeom>
            <a:avLst/>
            <a:gdLst>
              <a:gd name="connsiteX0" fmla="*/ 724619 w 724619"/>
              <a:gd name="connsiteY0" fmla="*/ 0 h 103517"/>
              <a:gd name="connsiteX1" fmla="*/ 284672 w 724619"/>
              <a:gd name="connsiteY1" fmla="*/ 43132 h 103517"/>
              <a:gd name="connsiteX2" fmla="*/ 0 w 724619"/>
              <a:gd name="connsiteY2" fmla="*/ 103517 h 1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619" h="103517">
                <a:moveTo>
                  <a:pt x="724619" y="0"/>
                </a:moveTo>
                <a:cubicBezTo>
                  <a:pt x="565030" y="12939"/>
                  <a:pt x="405442" y="25879"/>
                  <a:pt x="284672" y="43132"/>
                </a:cubicBezTo>
                <a:cubicBezTo>
                  <a:pt x="163902" y="60385"/>
                  <a:pt x="81951" y="81951"/>
                  <a:pt x="0" y="103517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91200" y="6047601"/>
            <a:ext cx="33528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[calculated using AASHTO General Procedure]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in U-Beams</a:t>
            </a:r>
          </a:p>
        </p:txBody>
      </p:sp>
      <p:grpSp>
        <p:nvGrpSpPr>
          <p:cNvPr id="8306" name="Group 8305"/>
          <p:cNvGrpSpPr/>
          <p:nvPr/>
        </p:nvGrpSpPr>
        <p:grpSpPr>
          <a:xfrm>
            <a:off x="5389760" y="2142231"/>
            <a:ext cx="2060433" cy="2978409"/>
            <a:chOff x="3887788" y="2119313"/>
            <a:chExt cx="1631950" cy="2359026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887788" y="2390776"/>
              <a:ext cx="1631950" cy="2087563"/>
            </a:xfrm>
            <a:custGeom>
              <a:avLst/>
              <a:gdLst>
                <a:gd name="T0" fmla="*/ 614 w 1028"/>
                <a:gd name="T1" fmla="*/ 215 h 1315"/>
                <a:gd name="T2" fmla="*/ 671 w 1028"/>
                <a:gd name="T3" fmla="*/ 157 h 1315"/>
                <a:gd name="T4" fmla="*/ 1028 w 1028"/>
                <a:gd name="T5" fmla="*/ 100 h 1315"/>
                <a:gd name="T6" fmla="*/ 1028 w 1028"/>
                <a:gd name="T7" fmla="*/ 0 h 1315"/>
                <a:gd name="T8" fmla="*/ 0 w 1028"/>
                <a:gd name="T9" fmla="*/ 0 h 1315"/>
                <a:gd name="T10" fmla="*/ 0 w 1028"/>
                <a:gd name="T11" fmla="*/ 100 h 1315"/>
                <a:gd name="T12" fmla="*/ 357 w 1028"/>
                <a:gd name="T13" fmla="*/ 157 h 1315"/>
                <a:gd name="T14" fmla="*/ 414 w 1028"/>
                <a:gd name="T15" fmla="*/ 215 h 1315"/>
                <a:gd name="T16" fmla="*/ 414 w 1028"/>
                <a:gd name="T17" fmla="*/ 843 h 1315"/>
                <a:gd name="T18" fmla="*/ 328 w 1028"/>
                <a:gd name="T19" fmla="*/ 929 h 1315"/>
                <a:gd name="T20" fmla="*/ 57 w 1028"/>
                <a:gd name="T21" fmla="*/ 1065 h 1315"/>
                <a:gd name="T22" fmla="*/ 57 w 1028"/>
                <a:gd name="T23" fmla="*/ 1315 h 1315"/>
                <a:gd name="T24" fmla="*/ 971 w 1028"/>
                <a:gd name="T25" fmla="*/ 1315 h 1315"/>
                <a:gd name="T26" fmla="*/ 971 w 1028"/>
                <a:gd name="T27" fmla="*/ 1065 h 1315"/>
                <a:gd name="T28" fmla="*/ 700 w 1028"/>
                <a:gd name="T29" fmla="*/ 929 h 1315"/>
                <a:gd name="T30" fmla="*/ 614 w 1028"/>
                <a:gd name="T31" fmla="*/ 843 h 1315"/>
                <a:gd name="T32" fmla="*/ 614 w 1028"/>
                <a:gd name="T33" fmla="*/ 215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8" h="1315">
                  <a:moveTo>
                    <a:pt x="614" y="215"/>
                  </a:moveTo>
                  <a:lnTo>
                    <a:pt x="671" y="157"/>
                  </a:lnTo>
                  <a:lnTo>
                    <a:pt x="1028" y="100"/>
                  </a:lnTo>
                  <a:lnTo>
                    <a:pt x="1028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57" y="157"/>
                  </a:lnTo>
                  <a:lnTo>
                    <a:pt x="414" y="215"/>
                  </a:lnTo>
                  <a:lnTo>
                    <a:pt x="414" y="843"/>
                  </a:lnTo>
                  <a:lnTo>
                    <a:pt x="328" y="929"/>
                  </a:lnTo>
                  <a:lnTo>
                    <a:pt x="57" y="1065"/>
                  </a:lnTo>
                  <a:lnTo>
                    <a:pt x="57" y="1315"/>
                  </a:lnTo>
                  <a:lnTo>
                    <a:pt x="971" y="1315"/>
                  </a:lnTo>
                  <a:lnTo>
                    <a:pt x="971" y="1065"/>
                  </a:lnTo>
                  <a:lnTo>
                    <a:pt x="700" y="929"/>
                  </a:lnTo>
                  <a:lnTo>
                    <a:pt x="614" y="843"/>
                  </a:lnTo>
                  <a:lnTo>
                    <a:pt x="614" y="2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99" name="Group 8298"/>
            <p:cNvGrpSpPr/>
            <p:nvPr/>
          </p:nvGrpSpPr>
          <p:grpSpPr>
            <a:xfrm>
              <a:off x="4192588" y="3446463"/>
              <a:ext cx="1112838" cy="930276"/>
              <a:chOff x="4192588" y="3446463"/>
              <a:chExt cx="1112838" cy="93027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646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56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465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375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284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192588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7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4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4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7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5191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2 w 14"/>
                  <a:gd name="T13" fmla="*/ 2 h 15"/>
                  <a:gd name="T14" fmla="*/ 11 w 14"/>
                  <a:gd name="T15" fmla="*/ 1 h 15"/>
                  <a:gd name="T16" fmla="*/ 10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2 w 14"/>
                  <a:gd name="T33" fmla="*/ 3 h 15"/>
                  <a:gd name="T34" fmla="*/ 1 w 14"/>
                  <a:gd name="T35" fmla="*/ 4 h 15"/>
                  <a:gd name="T36" fmla="*/ 1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5100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5010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919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82917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737101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5281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2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4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646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556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4465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4375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4284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4192588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5191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4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5100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5010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4919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482917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4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4737101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5281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2" name="Freeform 33"/>
              <p:cNvSpPr>
                <a:spLocks/>
              </p:cNvSpPr>
              <p:nvPr/>
            </p:nvSpPr>
            <p:spPr bwMode="auto">
              <a:xfrm>
                <a:off x="4646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3" name="Freeform 34"/>
              <p:cNvSpPr>
                <a:spLocks/>
              </p:cNvSpPr>
              <p:nvPr/>
            </p:nvSpPr>
            <p:spPr bwMode="auto">
              <a:xfrm>
                <a:off x="4556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5" name="Freeform 35"/>
              <p:cNvSpPr>
                <a:spLocks/>
              </p:cNvSpPr>
              <p:nvPr/>
            </p:nvSpPr>
            <p:spPr bwMode="auto">
              <a:xfrm>
                <a:off x="4465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6" name="Freeform 36"/>
              <p:cNvSpPr>
                <a:spLocks/>
              </p:cNvSpPr>
              <p:nvPr/>
            </p:nvSpPr>
            <p:spPr bwMode="auto">
              <a:xfrm>
                <a:off x="4375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7" name="Freeform 37"/>
              <p:cNvSpPr>
                <a:spLocks/>
              </p:cNvSpPr>
              <p:nvPr/>
            </p:nvSpPr>
            <p:spPr bwMode="auto">
              <a:xfrm>
                <a:off x="4284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8" name="Freeform 38"/>
              <p:cNvSpPr>
                <a:spLocks/>
              </p:cNvSpPr>
              <p:nvPr/>
            </p:nvSpPr>
            <p:spPr bwMode="auto">
              <a:xfrm>
                <a:off x="4192588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9" name="Freeform 39"/>
              <p:cNvSpPr>
                <a:spLocks/>
              </p:cNvSpPr>
              <p:nvPr/>
            </p:nvSpPr>
            <p:spPr bwMode="auto">
              <a:xfrm>
                <a:off x="5191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0" name="Freeform 40"/>
              <p:cNvSpPr>
                <a:spLocks/>
              </p:cNvSpPr>
              <p:nvPr/>
            </p:nvSpPr>
            <p:spPr bwMode="auto">
              <a:xfrm>
                <a:off x="5100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1" name="Freeform 41"/>
              <p:cNvSpPr>
                <a:spLocks/>
              </p:cNvSpPr>
              <p:nvPr/>
            </p:nvSpPr>
            <p:spPr bwMode="auto">
              <a:xfrm>
                <a:off x="5010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2" name="Freeform 42"/>
              <p:cNvSpPr>
                <a:spLocks/>
              </p:cNvSpPr>
              <p:nvPr/>
            </p:nvSpPr>
            <p:spPr bwMode="auto">
              <a:xfrm>
                <a:off x="4919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3" name="Freeform 43"/>
              <p:cNvSpPr>
                <a:spLocks/>
              </p:cNvSpPr>
              <p:nvPr/>
            </p:nvSpPr>
            <p:spPr bwMode="auto">
              <a:xfrm>
                <a:off x="482917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4" name="Freeform 44"/>
              <p:cNvSpPr>
                <a:spLocks/>
              </p:cNvSpPr>
              <p:nvPr/>
            </p:nvSpPr>
            <p:spPr bwMode="auto">
              <a:xfrm>
                <a:off x="4737101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5" name="Freeform 45"/>
              <p:cNvSpPr>
                <a:spLocks/>
              </p:cNvSpPr>
              <p:nvPr/>
            </p:nvSpPr>
            <p:spPr bwMode="auto">
              <a:xfrm>
                <a:off x="5281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6" name="Freeform 46"/>
              <p:cNvSpPr>
                <a:spLocks/>
              </p:cNvSpPr>
              <p:nvPr/>
            </p:nvSpPr>
            <p:spPr bwMode="auto">
              <a:xfrm>
                <a:off x="4646613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7" name="Freeform 47"/>
              <p:cNvSpPr>
                <a:spLocks/>
              </p:cNvSpPr>
              <p:nvPr/>
            </p:nvSpPr>
            <p:spPr bwMode="auto">
              <a:xfrm>
                <a:off x="4556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8" name="Freeform 48"/>
              <p:cNvSpPr>
                <a:spLocks/>
              </p:cNvSpPr>
              <p:nvPr/>
            </p:nvSpPr>
            <p:spPr bwMode="auto">
              <a:xfrm>
                <a:off x="4465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9" name="Freeform 49"/>
              <p:cNvSpPr>
                <a:spLocks/>
              </p:cNvSpPr>
              <p:nvPr/>
            </p:nvSpPr>
            <p:spPr bwMode="auto">
              <a:xfrm>
                <a:off x="4375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0" name="Freeform 50"/>
              <p:cNvSpPr>
                <a:spLocks/>
              </p:cNvSpPr>
              <p:nvPr/>
            </p:nvSpPr>
            <p:spPr bwMode="auto">
              <a:xfrm>
                <a:off x="4284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1" name="Freeform 51"/>
              <p:cNvSpPr>
                <a:spLocks/>
              </p:cNvSpPr>
              <p:nvPr/>
            </p:nvSpPr>
            <p:spPr bwMode="auto">
              <a:xfrm>
                <a:off x="4192588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2" name="Freeform 52"/>
              <p:cNvSpPr>
                <a:spLocks/>
              </p:cNvSpPr>
              <p:nvPr/>
            </p:nvSpPr>
            <p:spPr bwMode="auto">
              <a:xfrm>
                <a:off x="5191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0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3" name="Freeform 53"/>
              <p:cNvSpPr>
                <a:spLocks/>
              </p:cNvSpPr>
              <p:nvPr/>
            </p:nvSpPr>
            <p:spPr bwMode="auto">
              <a:xfrm>
                <a:off x="5100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4" name="Freeform 54"/>
              <p:cNvSpPr>
                <a:spLocks/>
              </p:cNvSpPr>
              <p:nvPr/>
            </p:nvSpPr>
            <p:spPr bwMode="auto">
              <a:xfrm>
                <a:off x="5010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5" name="Freeform 55"/>
              <p:cNvSpPr>
                <a:spLocks/>
              </p:cNvSpPr>
              <p:nvPr/>
            </p:nvSpPr>
            <p:spPr bwMode="auto">
              <a:xfrm>
                <a:off x="4919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6" name="Freeform 56"/>
              <p:cNvSpPr>
                <a:spLocks/>
              </p:cNvSpPr>
              <p:nvPr/>
            </p:nvSpPr>
            <p:spPr bwMode="auto">
              <a:xfrm>
                <a:off x="482917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0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7" name="Freeform 57"/>
              <p:cNvSpPr>
                <a:spLocks/>
              </p:cNvSpPr>
              <p:nvPr/>
            </p:nvSpPr>
            <p:spPr bwMode="auto">
              <a:xfrm>
                <a:off x="4737101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8" name="Freeform 58"/>
              <p:cNvSpPr>
                <a:spLocks/>
              </p:cNvSpPr>
              <p:nvPr/>
            </p:nvSpPr>
            <p:spPr bwMode="auto">
              <a:xfrm>
                <a:off x="4646613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9" name="Freeform 59"/>
              <p:cNvSpPr>
                <a:spLocks/>
              </p:cNvSpPr>
              <p:nvPr/>
            </p:nvSpPr>
            <p:spPr bwMode="auto">
              <a:xfrm>
                <a:off x="4737101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8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0" name="Freeform 60"/>
              <p:cNvSpPr>
                <a:spLocks/>
              </p:cNvSpPr>
              <p:nvPr/>
            </p:nvSpPr>
            <p:spPr bwMode="auto">
              <a:xfrm>
                <a:off x="4646613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1" name="Freeform 61"/>
              <p:cNvSpPr>
                <a:spLocks/>
              </p:cNvSpPr>
              <p:nvPr/>
            </p:nvSpPr>
            <p:spPr bwMode="auto">
              <a:xfrm>
                <a:off x="4737101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2" name="Freeform 62"/>
              <p:cNvSpPr>
                <a:spLocks/>
              </p:cNvSpPr>
              <p:nvPr/>
            </p:nvSpPr>
            <p:spPr bwMode="auto">
              <a:xfrm>
                <a:off x="4646613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3" name="Freeform 63"/>
              <p:cNvSpPr>
                <a:spLocks/>
              </p:cNvSpPr>
              <p:nvPr/>
            </p:nvSpPr>
            <p:spPr bwMode="auto">
              <a:xfrm>
                <a:off x="4737101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4" name="Freeform 64"/>
              <p:cNvSpPr>
                <a:spLocks/>
              </p:cNvSpPr>
              <p:nvPr/>
            </p:nvSpPr>
            <p:spPr bwMode="auto">
              <a:xfrm>
                <a:off x="4646613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5" name="Freeform 65"/>
              <p:cNvSpPr>
                <a:spLocks/>
              </p:cNvSpPr>
              <p:nvPr/>
            </p:nvSpPr>
            <p:spPr bwMode="auto">
              <a:xfrm>
                <a:off x="4737101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6" name="Freeform 66"/>
              <p:cNvSpPr>
                <a:spLocks/>
              </p:cNvSpPr>
              <p:nvPr/>
            </p:nvSpPr>
            <p:spPr bwMode="auto">
              <a:xfrm>
                <a:off x="4646613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7" name="Freeform 67"/>
              <p:cNvSpPr>
                <a:spLocks/>
              </p:cNvSpPr>
              <p:nvPr/>
            </p:nvSpPr>
            <p:spPr bwMode="auto">
              <a:xfrm>
                <a:off x="4737101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8" name="Freeform 68"/>
              <p:cNvSpPr>
                <a:spLocks/>
              </p:cNvSpPr>
              <p:nvPr/>
            </p:nvSpPr>
            <p:spPr bwMode="auto">
              <a:xfrm>
                <a:off x="4646613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9" name="Freeform 69"/>
              <p:cNvSpPr>
                <a:spLocks/>
              </p:cNvSpPr>
              <p:nvPr/>
            </p:nvSpPr>
            <p:spPr bwMode="auto">
              <a:xfrm>
                <a:off x="4737101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0" name="Freeform 70"/>
              <p:cNvSpPr>
                <a:spLocks/>
              </p:cNvSpPr>
              <p:nvPr/>
            </p:nvSpPr>
            <p:spPr bwMode="auto">
              <a:xfrm>
                <a:off x="4646613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1" name="Freeform 71"/>
              <p:cNvSpPr>
                <a:spLocks/>
              </p:cNvSpPr>
              <p:nvPr/>
            </p:nvSpPr>
            <p:spPr bwMode="auto">
              <a:xfrm>
                <a:off x="4737101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2" name="Freeform 72"/>
              <p:cNvSpPr>
                <a:spLocks/>
              </p:cNvSpPr>
              <p:nvPr/>
            </p:nvSpPr>
            <p:spPr bwMode="auto">
              <a:xfrm>
                <a:off x="455612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3" name="Freeform 73"/>
              <p:cNvSpPr>
                <a:spLocks/>
              </p:cNvSpPr>
              <p:nvPr/>
            </p:nvSpPr>
            <p:spPr bwMode="auto">
              <a:xfrm>
                <a:off x="4465638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4" name="Freeform 74"/>
              <p:cNvSpPr>
                <a:spLocks/>
              </p:cNvSpPr>
              <p:nvPr/>
            </p:nvSpPr>
            <p:spPr bwMode="auto">
              <a:xfrm>
                <a:off x="4375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5" name="Freeform 75"/>
              <p:cNvSpPr>
                <a:spLocks/>
              </p:cNvSpPr>
              <p:nvPr/>
            </p:nvSpPr>
            <p:spPr bwMode="auto">
              <a:xfrm>
                <a:off x="5010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6" name="Freeform 76"/>
              <p:cNvSpPr>
                <a:spLocks/>
              </p:cNvSpPr>
              <p:nvPr/>
            </p:nvSpPr>
            <p:spPr bwMode="auto">
              <a:xfrm>
                <a:off x="4919663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7" name="Freeform 77"/>
              <p:cNvSpPr>
                <a:spLocks/>
              </p:cNvSpPr>
              <p:nvPr/>
            </p:nvSpPr>
            <p:spPr bwMode="auto">
              <a:xfrm>
                <a:off x="482917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8" name="Freeform 78"/>
              <p:cNvSpPr>
                <a:spLocks/>
              </p:cNvSpPr>
              <p:nvPr/>
            </p:nvSpPr>
            <p:spPr bwMode="auto">
              <a:xfrm>
                <a:off x="455612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9" name="Freeform 79"/>
              <p:cNvSpPr>
                <a:spLocks/>
              </p:cNvSpPr>
              <p:nvPr/>
            </p:nvSpPr>
            <p:spPr bwMode="auto">
              <a:xfrm>
                <a:off x="482917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301" name="Group 8300"/>
            <p:cNvGrpSpPr/>
            <p:nvPr/>
          </p:nvGrpSpPr>
          <p:grpSpPr>
            <a:xfrm>
              <a:off x="4448176" y="2119313"/>
              <a:ext cx="511175" cy="2279650"/>
              <a:chOff x="4448176" y="2119313"/>
              <a:chExt cx="511175" cy="2279650"/>
            </a:xfrm>
          </p:grpSpPr>
          <p:sp>
            <p:nvSpPr>
              <p:cNvPr id="8240" name="Line 80"/>
              <p:cNvSpPr>
                <a:spLocks noChangeShapeType="1"/>
              </p:cNvSpPr>
              <p:nvPr/>
            </p:nvSpPr>
            <p:spPr bwMode="auto">
              <a:xfrm>
                <a:off x="4448176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1" name="Freeform 81"/>
              <p:cNvSpPr>
                <a:spLocks/>
              </p:cNvSpPr>
              <p:nvPr/>
            </p:nvSpPr>
            <p:spPr bwMode="auto">
              <a:xfrm>
                <a:off x="4573588" y="4341813"/>
                <a:ext cx="55563" cy="57150"/>
              </a:xfrm>
              <a:custGeom>
                <a:avLst/>
                <a:gdLst>
                  <a:gd name="T0" fmla="*/ 0 w 35"/>
                  <a:gd name="T1" fmla="*/ 36 h 36"/>
                  <a:gd name="T2" fmla="*/ 2 w 35"/>
                  <a:gd name="T3" fmla="*/ 36 h 36"/>
                  <a:gd name="T4" fmla="*/ 5 w 35"/>
                  <a:gd name="T5" fmla="*/ 35 h 36"/>
                  <a:gd name="T6" fmla="*/ 7 w 35"/>
                  <a:gd name="T7" fmla="*/ 35 h 36"/>
                  <a:gd name="T8" fmla="*/ 10 w 35"/>
                  <a:gd name="T9" fmla="*/ 34 h 36"/>
                  <a:gd name="T10" fmla="*/ 12 w 35"/>
                  <a:gd name="T11" fmla="*/ 34 h 36"/>
                  <a:gd name="T12" fmla="*/ 15 w 35"/>
                  <a:gd name="T13" fmla="*/ 33 h 36"/>
                  <a:gd name="T14" fmla="*/ 17 w 35"/>
                  <a:gd name="T15" fmla="*/ 31 h 36"/>
                  <a:gd name="T16" fmla="*/ 19 w 35"/>
                  <a:gd name="T17" fmla="*/ 30 h 36"/>
                  <a:gd name="T18" fmla="*/ 21 w 35"/>
                  <a:gd name="T19" fmla="*/ 29 h 36"/>
                  <a:gd name="T20" fmla="*/ 23 w 35"/>
                  <a:gd name="T21" fmla="*/ 27 h 36"/>
                  <a:gd name="T22" fmla="*/ 25 w 35"/>
                  <a:gd name="T23" fmla="*/ 25 h 36"/>
                  <a:gd name="T24" fmla="*/ 27 w 35"/>
                  <a:gd name="T25" fmla="*/ 23 h 36"/>
                  <a:gd name="T26" fmla="*/ 28 w 35"/>
                  <a:gd name="T27" fmla="*/ 21 h 36"/>
                  <a:gd name="T28" fmla="*/ 30 w 35"/>
                  <a:gd name="T29" fmla="*/ 19 h 36"/>
                  <a:gd name="T30" fmla="*/ 31 w 35"/>
                  <a:gd name="T31" fmla="*/ 17 h 36"/>
                  <a:gd name="T32" fmla="*/ 32 w 35"/>
                  <a:gd name="T33" fmla="*/ 15 h 36"/>
                  <a:gd name="T34" fmla="*/ 33 w 35"/>
                  <a:gd name="T35" fmla="*/ 13 h 36"/>
                  <a:gd name="T36" fmla="*/ 34 w 35"/>
                  <a:gd name="T37" fmla="*/ 10 h 36"/>
                  <a:gd name="T38" fmla="*/ 35 w 35"/>
                  <a:gd name="T39" fmla="*/ 8 h 36"/>
                  <a:gd name="T40" fmla="*/ 35 w 35"/>
                  <a:gd name="T41" fmla="*/ 5 h 36"/>
                  <a:gd name="T42" fmla="*/ 35 w 35"/>
                  <a:gd name="T43" fmla="*/ 3 h 36"/>
                  <a:gd name="T44" fmla="*/ 35 w 35"/>
                  <a:gd name="T4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lnTo>
                      <a:pt x="2" y="36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5" y="33"/>
                    </a:lnTo>
                    <a:lnTo>
                      <a:pt x="17" y="31"/>
                    </a:lnTo>
                    <a:lnTo>
                      <a:pt x="19" y="30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5" y="25"/>
                    </a:lnTo>
                    <a:lnTo>
                      <a:pt x="27" y="23"/>
                    </a:lnTo>
                    <a:lnTo>
                      <a:pt x="28" y="21"/>
                    </a:lnTo>
                    <a:lnTo>
                      <a:pt x="30" y="19"/>
                    </a:lnTo>
                    <a:lnTo>
                      <a:pt x="31" y="17"/>
                    </a:lnTo>
                    <a:lnTo>
                      <a:pt x="32" y="15"/>
                    </a:lnTo>
                    <a:lnTo>
                      <a:pt x="33" y="13"/>
                    </a:lnTo>
                    <a:lnTo>
                      <a:pt x="34" y="10"/>
                    </a:lnTo>
                    <a:lnTo>
                      <a:pt x="35" y="8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5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2" name="Line 82"/>
              <p:cNvSpPr>
                <a:spLocks noChangeShapeType="1"/>
              </p:cNvSpPr>
              <p:nvPr/>
            </p:nvSpPr>
            <p:spPr bwMode="auto">
              <a:xfrm flipV="1">
                <a:off x="4629151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3" name="Freeform 83"/>
              <p:cNvSpPr>
                <a:spLocks/>
              </p:cNvSpPr>
              <p:nvPr/>
            </p:nvSpPr>
            <p:spPr bwMode="auto">
              <a:xfrm>
                <a:off x="4629151" y="2119313"/>
                <a:ext cx="74613" cy="73025"/>
              </a:xfrm>
              <a:custGeom>
                <a:avLst/>
                <a:gdLst>
                  <a:gd name="T0" fmla="*/ 47 w 47"/>
                  <a:gd name="T1" fmla="*/ 0 h 46"/>
                  <a:gd name="T2" fmla="*/ 44 w 47"/>
                  <a:gd name="T3" fmla="*/ 0 h 46"/>
                  <a:gd name="T4" fmla="*/ 41 w 47"/>
                  <a:gd name="T5" fmla="*/ 0 h 46"/>
                  <a:gd name="T6" fmla="*/ 38 w 47"/>
                  <a:gd name="T7" fmla="*/ 1 h 46"/>
                  <a:gd name="T8" fmla="*/ 35 w 47"/>
                  <a:gd name="T9" fmla="*/ 1 h 46"/>
                  <a:gd name="T10" fmla="*/ 33 w 47"/>
                  <a:gd name="T11" fmla="*/ 2 h 46"/>
                  <a:gd name="T12" fmla="*/ 30 w 47"/>
                  <a:gd name="T13" fmla="*/ 3 h 46"/>
                  <a:gd name="T14" fmla="*/ 27 w 47"/>
                  <a:gd name="T15" fmla="*/ 4 h 46"/>
                  <a:gd name="T16" fmla="*/ 25 w 47"/>
                  <a:gd name="T17" fmla="*/ 5 h 46"/>
                  <a:gd name="T18" fmla="*/ 22 w 47"/>
                  <a:gd name="T19" fmla="*/ 7 h 46"/>
                  <a:gd name="T20" fmla="*/ 20 w 47"/>
                  <a:gd name="T21" fmla="*/ 9 h 46"/>
                  <a:gd name="T22" fmla="*/ 17 w 47"/>
                  <a:gd name="T23" fmla="*/ 10 h 46"/>
                  <a:gd name="T24" fmla="*/ 15 w 47"/>
                  <a:gd name="T25" fmla="*/ 12 h 46"/>
                  <a:gd name="T26" fmla="*/ 13 w 47"/>
                  <a:gd name="T27" fmla="*/ 14 h 46"/>
                  <a:gd name="T28" fmla="*/ 11 w 47"/>
                  <a:gd name="T29" fmla="*/ 17 h 46"/>
                  <a:gd name="T30" fmla="*/ 9 w 47"/>
                  <a:gd name="T31" fmla="*/ 19 h 46"/>
                  <a:gd name="T32" fmla="*/ 8 w 47"/>
                  <a:gd name="T33" fmla="*/ 21 h 46"/>
                  <a:gd name="T34" fmla="*/ 6 w 47"/>
                  <a:gd name="T35" fmla="*/ 24 h 46"/>
                  <a:gd name="T36" fmla="*/ 5 w 47"/>
                  <a:gd name="T37" fmla="*/ 26 h 46"/>
                  <a:gd name="T38" fmla="*/ 4 w 47"/>
                  <a:gd name="T39" fmla="*/ 29 h 46"/>
                  <a:gd name="T40" fmla="*/ 3 w 47"/>
                  <a:gd name="T41" fmla="*/ 32 h 46"/>
                  <a:gd name="T42" fmla="*/ 2 w 47"/>
                  <a:gd name="T43" fmla="*/ 35 h 46"/>
                  <a:gd name="T44" fmla="*/ 1 w 47"/>
                  <a:gd name="T45" fmla="*/ 37 h 46"/>
                  <a:gd name="T46" fmla="*/ 1 w 47"/>
                  <a:gd name="T47" fmla="*/ 40 h 46"/>
                  <a:gd name="T48" fmla="*/ 1 w 47"/>
                  <a:gd name="T49" fmla="*/ 43 h 46"/>
                  <a:gd name="T50" fmla="*/ 0 w 47"/>
                  <a:gd name="T5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46">
                    <a:moveTo>
                      <a:pt x="47" y="0"/>
                    </a:moveTo>
                    <a:lnTo>
                      <a:pt x="44" y="0"/>
                    </a:lnTo>
                    <a:lnTo>
                      <a:pt x="41" y="0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3" y="2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5" y="5"/>
                    </a:lnTo>
                    <a:lnTo>
                      <a:pt x="22" y="7"/>
                    </a:lnTo>
                    <a:lnTo>
                      <a:pt x="20" y="9"/>
                    </a:lnTo>
                    <a:lnTo>
                      <a:pt x="17" y="10"/>
                    </a:lnTo>
                    <a:lnTo>
                      <a:pt x="15" y="12"/>
                    </a:lnTo>
                    <a:lnTo>
                      <a:pt x="13" y="14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8" y="21"/>
                    </a:lnTo>
                    <a:lnTo>
                      <a:pt x="6" y="24"/>
                    </a:lnTo>
                    <a:lnTo>
                      <a:pt x="5" y="26"/>
                    </a:lnTo>
                    <a:lnTo>
                      <a:pt x="4" y="29"/>
                    </a:lnTo>
                    <a:lnTo>
                      <a:pt x="3" y="32"/>
                    </a:lnTo>
                    <a:lnTo>
                      <a:pt x="2" y="35"/>
                    </a:lnTo>
                    <a:lnTo>
                      <a:pt x="1" y="37"/>
                    </a:lnTo>
                    <a:lnTo>
                      <a:pt x="1" y="40"/>
                    </a:lnTo>
                    <a:lnTo>
                      <a:pt x="1" y="43"/>
                    </a:lnTo>
                    <a:lnTo>
                      <a:pt x="0" y="4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4" name="Freeform 84"/>
              <p:cNvSpPr>
                <a:spLocks/>
              </p:cNvSpPr>
              <p:nvPr/>
            </p:nvSpPr>
            <p:spPr bwMode="auto">
              <a:xfrm>
                <a:off x="4703763" y="2119313"/>
                <a:ext cx="73025" cy="73025"/>
              </a:xfrm>
              <a:custGeom>
                <a:avLst/>
                <a:gdLst>
                  <a:gd name="T0" fmla="*/ 46 w 46"/>
                  <a:gd name="T1" fmla="*/ 46 h 46"/>
                  <a:gd name="T2" fmla="*/ 46 w 46"/>
                  <a:gd name="T3" fmla="*/ 43 h 46"/>
                  <a:gd name="T4" fmla="*/ 46 w 46"/>
                  <a:gd name="T5" fmla="*/ 40 h 46"/>
                  <a:gd name="T6" fmla="*/ 46 w 46"/>
                  <a:gd name="T7" fmla="*/ 37 h 46"/>
                  <a:gd name="T8" fmla="*/ 45 w 46"/>
                  <a:gd name="T9" fmla="*/ 35 h 46"/>
                  <a:gd name="T10" fmla="*/ 44 w 46"/>
                  <a:gd name="T11" fmla="*/ 32 h 46"/>
                  <a:gd name="T12" fmla="*/ 43 w 46"/>
                  <a:gd name="T13" fmla="*/ 29 h 46"/>
                  <a:gd name="T14" fmla="*/ 42 w 46"/>
                  <a:gd name="T15" fmla="*/ 26 h 46"/>
                  <a:gd name="T16" fmla="*/ 41 w 46"/>
                  <a:gd name="T17" fmla="*/ 24 h 46"/>
                  <a:gd name="T18" fmla="*/ 39 w 46"/>
                  <a:gd name="T19" fmla="*/ 21 h 46"/>
                  <a:gd name="T20" fmla="*/ 38 w 46"/>
                  <a:gd name="T21" fmla="*/ 19 h 46"/>
                  <a:gd name="T22" fmla="*/ 36 w 46"/>
                  <a:gd name="T23" fmla="*/ 17 h 46"/>
                  <a:gd name="T24" fmla="*/ 34 w 46"/>
                  <a:gd name="T25" fmla="*/ 14 h 46"/>
                  <a:gd name="T26" fmla="*/ 32 w 46"/>
                  <a:gd name="T27" fmla="*/ 12 h 46"/>
                  <a:gd name="T28" fmla="*/ 30 w 46"/>
                  <a:gd name="T29" fmla="*/ 10 h 46"/>
                  <a:gd name="T30" fmla="*/ 27 w 46"/>
                  <a:gd name="T31" fmla="*/ 9 h 46"/>
                  <a:gd name="T32" fmla="*/ 25 w 46"/>
                  <a:gd name="T33" fmla="*/ 7 h 46"/>
                  <a:gd name="T34" fmla="*/ 22 w 46"/>
                  <a:gd name="T35" fmla="*/ 5 h 46"/>
                  <a:gd name="T36" fmla="*/ 20 w 46"/>
                  <a:gd name="T37" fmla="*/ 4 h 46"/>
                  <a:gd name="T38" fmla="*/ 17 w 46"/>
                  <a:gd name="T39" fmla="*/ 3 h 46"/>
                  <a:gd name="T40" fmla="*/ 14 w 46"/>
                  <a:gd name="T41" fmla="*/ 2 h 46"/>
                  <a:gd name="T42" fmla="*/ 12 w 46"/>
                  <a:gd name="T43" fmla="*/ 1 h 46"/>
                  <a:gd name="T44" fmla="*/ 9 w 46"/>
                  <a:gd name="T45" fmla="*/ 1 h 46"/>
                  <a:gd name="T46" fmla="*/ 6 w 46"/>
                  <a:gd name="T47" fmla="*/ 0 h 46"/>
                  <a:gd name="T48" fmla="*/ 3 w 46"/>
                  <a:gd name="T49" fmla="*/ 0 h 46"/>
                  <a:gd name="T50" fmla="*/ 0 w 46"/>
                  <a:gd name="T5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46">
                    <a:moveTo>
                      <a:pt x="46" y="46"/>
                    </a:moveTo>
                    <a:lnTo>
                      <a:pt x="46" y="43"/>
                    </a:lnTo>
                    <a:lnTo>
                      <a:pt x="46" y="40"/>
                    </a:lnTo>
                    <a:lnTo>
                      <a:pt x="46" y="37"/>
                    </a:lnTo>
                    <a:lnTo>
                      <a:pt x="45" y="35"/>
                    </a:lnTo>
                    <a:lnTo>
                      <a:pt x="44" y="32"/>
                    </a:lnTo>
                    <a:lnTo>
                      <a:pt x="43" y="29"/>
                    </a:lnTo>
                    <a:lnTo>
                      <a:pt x="42" y="26"/>
                    </a:lnTo>
                    <a:lnTo>
                      <a:pt x="41" y="24"/>
                    </a:lnTo>
                    <a:lnTo>
                      <a:pt x="39" y="21"/>
                    </a:lnTo>
                    <a:lnTo>
                      <a:pt x="38" y="19"/>
                    </a:lnTo>
                    <a:lnTo>
                      <a:pt x="36" y="17"/>
                    </a:lnTo>
                    <a:lnTo>
                      <a:pt x="34" y="14"/>
                    </a:lnTo>
                    <a:lnTo>
                      <a:pt x="32" y="12"/>
                    </a:lnTo>
                    <a:lnTo>
                      <a:pt x="30" y="10"/>
                    </a:lnTo>
                    <a:lnTo>
                      <a:pt x="27" y="9"/>
                    </a:lnTo>
                    <a:lnTo>
                      <a:pt x="25" y="7"/>
                    </a:lnTo>
                    <a:lnTo>
                      <a:pt x="22" y="5"/>
                    </a:lnTo>
                    <a:lnTo>
                      <a:pt x="20" y="4"/>
                    </a:lnTo>
                    <a:lnTo>
                      <a:pt x="17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5" name="Line 85"/>
              <p:cNvSpPr>
                <a:spLocks noChangeShapeType="1"/>
              </p:cNvSpPr>
              <p:nvPr/>
            </p:nvSpPr>
            <p:spPr bwMode="auto">
              <a:xfrm>
                <a:off x="4776788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6" name="Freeform 86"/>
              <p:cNvSpPr>
                <a:spLocks/>
              </p:cNvSpPr>
              <p:nvPr/>
            </p:nvSpPr>
            <p:spPr bwMode="auto">
              <a:xfrm>
                <a:off x="4776788" y="4341813"/>
                <a:ext cx="57150" cy="57150"/>
              </a:xfrm>
              <a:custGeom>
                <a:avLst/>
                <a:gdLst>
                  <a:gd name="T0" fmla="*/ 0 w 36"/>
                  <a:gd name="T1" fmla="*/ 0 h 36"/>
                  <a:gd name="T2" fmla="*/ 1 w 36"/>
                  <a:gd name="T3" fmla="*/ 3 h 36"/>
                  <a:gd name="T4" fmla="*/ 1 w 36"/>
                  <a:gd name="T5" fmla="*/ 5 h 36"/>
                  <a:gd name="T6" fmla="*/ 1 w 36"/>
                  <a:gd name="T7" fmla="*/ 8 h 36"/>
                  <a:gd name="T8" fmla="*/ 2 w 36"/>
                  <a:gd name="T9" fmla="*/ 10 h 36"/>
                  <a:gd name="T10" fmla="*/ 3 w 36"/>
                  <a:gd name="T11" fmla="*/ 13 h 36"/>
                  <a:gd name="T12" fmla="*/ 4 w 36"/>
                  <a:gd name="T13" fmla="*/ 15 h 36"/>
                  <a:gd name="T14" fmla="*/ 5 w 36"/>
                  <a:gd name="T15" fmla="*/ 17 h 36"/>
                  <a:gd name="T16" fmla="*/ 6 w 36"/>
                  <a:gd name="T17" fmla="*/ 19 h 36"/>
                  <a:gd name="T18" fmla="*/ 8 w 36"/>
                  <a:gd name="T19" fmla="*/ 21 h 36"/>
                  <a:gd name="T20" fmla="*/ 9 w 36"/>
                  <a:gd name="T21" fmla="*/ 23 h 36"/>
                  <a:gd name="T22" fmla="*/ 11 w 36"/>
                  <a:gd name="T23" fmla="*/ 25 h 36"/>
                  <a:gd name="T24" fmla="*/ 13 w 36"/>
                  <a:gd name="T25" fmla="*/ 27 h 36"/>
                  <a:gd name="T26" fmla="*/ 15 w 36"/>
                  <a:gd name="T27" fmla="*/ 29 h 36"/>
                  <a:gd name="T28" fmla="*/ 17 w 36"/>
                  <a:gd name="T29" fmla="*/ 30 h 36"/>
                  <a:gd name="T30" fmla="*/ 19 w 36"/>
                  <a:gd name="T31" fmla="*/ 31 h 36"/>
                  <a:gd name="T32" fmla="*/ 21 w 36"/>
                  <a:gd name="T33" fmla="*/ 33 h 36"/>
                  <a:gd name="T34" fmla="*/ 24 w 36"/>
                  <a:gd name="T35" fmla="*/ 34 h 36"/>
                  <a:gd name="T36" fmla="*/ 26 w 36"/>
                  <a:gd name="T37" fmla="*/ 34 h 36"/>
                  <a:gd name="T38" fmla="*/ 29 w 36"/>
                  <a:gd name="T39" fmla="*/ 35 h 36"/>
                  <a:gd name="T40" fmla="*/ 31 w 36"/>
                  <a:gd name="T41" fmla="*/ 35 h 36"/>
                  <a:gd name="T42" fmla="*/ 34 w 36"/>
                  <a:gd name="T43" fmla="*/ 36 h 36"/>
                  <a:gd name="T44" fmla="*/ 36 w 36"/>
                  <a:gd name="T4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36">
                    <a:moveTo>
                      <a:pt x="0" y="0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3"/>
                    </a:lnTo>
                    <a:lnTo>
                      <a:pt x="4" y="15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8" y="21"/>
                    </a:lnTo>
                    <a:lnTo>
                      <a:pt x="9" y="23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5" y="29"/>
                    </a:lnTo>
                    <a:lnTo>
                      <a:pt x="17" y="30"/>
                    </a:lnTo>
                    <a:lnTo>
                      <a:pt x="19" y="31"/>
                    </a:lnTo>
                    <a:lnTo>
                      <a:pt x="21" y="33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9" y="35"/>
                    </a:lnTo>
                    <a:lnTo>
                      <a:pt x="31" y="35"/>
                    </a:lnTo>
                    <a:lnTo>
                      <a:pt x="34" y="36"/>
                    </a:lnTo>
                    <a:lnTo>
                      <a:pt x="36" y="3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7" name="Line 87"/>
              <p:cNvSpPr>
                <a:spLocks noChangeShapeType="1"/>
              </p:cNvSpPr>
              <p:nvPr/>
            </p:nvSpPr>
            <p:spPr bwMode="auto">
              <a:xfrm>
                <a:off x="4833938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305" name="Group 8304"/>
          <p:cNvGrpSpPr/>
          <p:nvPr/>
        </p:nvGrpSpPr>
        <p:grpSpPr>
          <a:xfrm>
            <a:off x="1693808" y="1737360"/>
            <a:ext cx="2727870" cy="3383280"/>
            <a:chOff x="960438" y="1798638"/>
            <a:chExt cx="2160588" cy="2679701"/>
          </a:xfrm>
        </p:grpSpPr>
        <p:sp>
          <p:nvSpPr>
            <p:cNvPr id="8256" name="Freeform 96"/>
            <p:cNvSpPr>
              <a:spLocks/>
            </p:cNvSpPr>
            <p:nvPr/>
          </p:nvSpPr>
          <p:spPr bwMode="auto">
            <a:xfrm>
              <a:off x="960438" y="2028826"/>
              <a:ext cx="2160588" cy="2449513"/>
            </a:xfrm>
            <a:custGeom>
              <a:avLst/>
              <a:gdLst>
                <a:gd name="T0" fmla="*/ 0 w 1361"/>
                <a:gd name="T1" fmla="*/ 1543 h 1543"/>
                <a:gd name="T2" fmla="*/ 758 w 1361"/>
                <a:gd name="T3" fmla="*/ 1543 h 1543"/>
                <a:gd name="T4" fmla="*/ 793 w 1361"/>
                <a:gd name="T5" fmla="*/ 1515 h 1543"/>
                <a:gd name="T6" fmla="*/ 1126 w 1361"/>
                <a:gd name="T7" fmla="*/ 192 h 1543"/>
                <a:gd name="T8" fmla="*/ 1361 w 1361"/>
                <a:gd name="T9" fmla="*/ 167 h 1543"/>
                <a:gd name="T10" fmla="*/ 1361 w 1361"/>
                <a:gd name="T11" fmla="*/ 0 h 1543"/>
                <a:gd name="T12" fmla="*/ 922 w 1361"/>
                <a:gd name="T13" fmla="*/ 0 h 1543"/>
                <a:gd name="T14" fmla="*/ 872 w 1361"/>
                <a:gd name="T15" fmla="*/ 618 h 1543"/>
                <a:gd name="T16" fmla="*/ 722 w 1361"/>
                <a:gd name="T17" fmla="*/ 1221 h 1543"/>
                <a:gd name="T18" fmla="*/ 615 w 1361"/>
                <a:gd name="T19" fmla="*/ 1307 h 1543"/>
                <a:gd name="T20" fmla="*/ 0 w 1361"/>
                <a:gd name="T21" fmla="*/ 1307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1" h="1543">
                  <a:moveTo>
                    <a:pt x="0" y="1543"/>
                  </a:moveTo>
                  <a:lnTo>
                    <a:pt x="758" y="1543"/>
                  </a:lnTo>
                  <a:lnTo>
                    <a:pt x="793" y="1515"/>
                  </a:lnTo>
                  <a:lnTo>
                    <a:pt x="1126" y="192"/>
                  </a:lnTo>
                  <a:lnTo>
                    <a:pt x="1361" y="167"/>
                  </a:lnTo>
                  <a:lnTo>
                    <a:pt x="1361" y="0"/>
                  </a:lnTo>
                  <a:lnTo>
                    <a:pt x="922" y="0"/>
                  </a:lnTo>
                  <a:lnTo>
                    <a:pt x="872" y="618"/>
                  </a:lnTo>
                  <a:lnTo>
                    <a:pt x="722" y="1221"/>
                  </a:lnTo>
                  <a:lnTo>
                    <a:pt x="615" y="1307"/>
                  </a:lnTo>
                  <a:lnTo>
                    <a:pt x="0" y="130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04" name="Group 8303"/>
            <p:cNvGrpSpPr/>
            <p:nvPr/>
          </p:nvGrpSpPr>
          <p:grpSpPr>
            <a:xfrm>
              <a:off x="966788" y="1798638"/>
              <a:ext cx="1820863" cy="2619376"/>
              <a:chOff x="960438" y="1779588"/>
              <a:chExt cx="1820863" cy="2619376"/>
            </a:xfrm>
          </p:grpSpPr>
          <p:sp>
            <p:nvSpPr>
              <p:cNvPr id="8248" name="Freeform 88"/>
              <p:cNvSpPr>
                <a:spLocks/>
              </p:cNvSpPr>
              <p:nvPr/>
            </p:nvSpPr>
            <p:spPr bwMode="auto">
              <a:xfrm>
                <a:off x="2555876" y="1858963"/>
                <a:ext cx="66675" cy="808038"/>
              </a:xfrm>
              <a:custGeom>
                <a:avLst/>
                <a:gdLst>
                  <a:gd name="T0" fmla="*/ 0 w 42"/>
                  <a:gd name="T1" fmla="*/ 509 h 509"/>
                  <a:gd name="T2" fmla="*/ 42 w 42"/>
                  <a:gd name="T3" fmla="*/ 343 h 509"/>
                  <a:gd name="T4" fmla="*/ 42 w 42"/>
                  <a:gd name="T5" fmla="*/ 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509">
                    <a:moveTo>
                      <a:pt x="0" y="509"/>
                    </a:moveTo>
                    <a:lnTo>
                      <a:pt x="42" y="343"/>
                    </a:lnTo>
                    <a:lnTo>
                      <a:pt x="42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9" name="Freeform 89"/>
              <p:cNvSpPr>
                <a:spLocks/>
              </p:cNvSpPr>
              <p:nvPr/>
            </p:nvSpPr>
            <p:spPr bwMode="auto">
              <a:xfrm>
                <a:off x="2622551" y="1779588"/>
                <a:ext cx="158750" cy="98425"/>
              </a:xfrm>
              <a:custGeom>
                <a:avLst/>
                <a:gdLst>
                  <a:gd name="T0" fmla="*/ 99 w 100"/>
                  <a:gd name="T1" fmla="*/ 60 h 62"/>
                  <a:gd name="T2" fmla="*/ 100 w 100"/>
                  <a:gd name="T3" fmla="*/ 56 h 62"/>
                  <a:gd name="T4" fmla="*/ 100 w 100"/>
                  <a:gd name="T5" fmla="*/ 53 h 62"/>
                  <a:gd name="T6" fmla="*/ 100 w 100"/>
                  <a:gd name="T7" fmla="*/ 49 h 62"/>
                  <a:gd name="T8" fmla="*/ 100 w 100"/>
                  <a:gd name="T9" fmla="*/ 46 h 62"/>
                  <a:gd name="T10" fmla="*/ 99 w 100"/>
                  <a:gd name="T11" fmla="*/ 42 h 62"/>
                  <a:gd name="T12" fmla="*/ 99 w 100"/>
                  <a:gd name="T13" fmla="*/ 38 h 62"/>
                  <a:gd name="T14" fmla="*/ 98 w 100"/>
                  <a:gd name="T15" fmla="*/ 35 h 62"/>
                  <a:gd name="T16" fmla="*/ 96 w 100"/>
                  <a:gd name="T17" fmla="*/ 32 h 62"/>
                  <a:gd name="T18" fmla="*/ 95 w 100"/>
                  <a:gd name="T19" fmla="*/ 28 h 62"/>
                  <a:gd name="T20" fmla="*/ 93 w 100"/>
                  <a:gd name="T21" fmla="*/ 25 h 62"/>
                  <a:gd name="T22" fmla="*/ 91 w 100"/>
                  <a:gd name="T23" fmla="*/ 22 h 62"/>
                  <a:gd name="T24" fmla="*/ 89 w 100"/>
                  <a:gd name="T25" fmla="*/ 19 h 62"/>
                  <a:gd name="T26" fmla="*/ 87 w 100"/>
                  <a:gd name="T27" fmla="*/ 16 h 62"/>
                  <a:gd name="T28" fmla="*/ 84 w 100"/>
                  <a:gd name="T29" fmla="*/ 14 h 62"/>
                  <a:gd name="T30" fmla="*/ 81 w 100"/>
                  <a:gd name="T31" fmla="*/ 11 h 62"/>
                  <a:gd name="T32" fmla="*/ 78 w 100"/>
                  <a:gd name="T33" fmla="*/ 9 h 62"/>
                  <a:gd name="T34" fmla="*/ 75 w 100"/>
                  <a:gd name="T35" fmla="*/ 7 h 62"/>
                  <a:gd name="T36" fmla="*/ 72 w 100"/>
                  <a:gd name="T37" fmla="*/ 5 h 62"/>
                  <a:gd name="T38" fmla="*/ 69 w 100"/>
                  <a:gd name="T39" fmla="*/ 4 h 62"/>
                  <a:gd name="T40" fmla="*/ 66 w 100"/>
                  <a:gd name="T41" fmla="*/ 3 h 62"/>
                  <a:gd name="T42" fmla="*/ 62 w 100"/>
                  <a:gd name="T43" fmla="*/ 2 h 62"/>
                  <a:gd name="T44" fmla="*/ 58 w 100"/>
                  <a:gd name="T45" fmla="*/ 1 h 62"/>
                  <a:gd name="T46" fmla="*/ 55 w 100"/>
                  <a:gd name="T47" fmla="*/ 0 h 62"/>
                  <a:gd name="T48" fmla="*/ 51 w 100"/>
                  <a:gd name="T49" fmla="*/ 0 h 62"/>
                  <a:gd name="T50" fmla="*/ 48 w 100"/>
                  <a:gd name="T51" fmla="*/ 0 h 62"/>
                  <a:gd name="T52" fmla="*/ 44 w 100"/>
                  <a:gd name="T53" fmla="*/ 1 h 62"/>
                  <a:gd name="T54" fmla="*/ 40 w 100"/>
                  <a:gd name="T55" fmla="*/ 1 h 62"/>
                  <a:gd name="T56" fmla="*/ 37 w 100"/>
                  <a:gd name="T57" fmla="*/ 2 h 62"/>
                  <a:gd name="T58" fmla="*/ 33 w 100"/>
                  <a:gd name="T59" fmla="*/ 3 h 62"/>
                  <a:gd name="T60" fmla="*/ 30 w 100"/>
                  <a:gd name="T61" fmla="*/ 4 h 62"/>
                  <a:gd name="T62" fmla="*/ 27 w 100"/>
                  <a:gd name="T63" fmla="*/ 6 h 62"/>
                  <a:gd name="T64" fmla="*/ 24 w 100"/>
                  <a:gd name="T65" fmla="*/ 8 h 62"/>
                  <a:gd name="T66" fmla="*/ 21 w 100"/>
                  <a:gd name="T67" fmla="*/ 10 h 62"/>
                  <a:gd name="T68" fmla="*/ 18 w 100"/>
                  <a:gd name="T69" fmla="*/ 12 h 62"/>
                  <a:gd name="T70" fmla="*/ 15 w 100"/>
                  <a:gd name="T71" fmla="*/ 14 h 62"/>
                  <a:gd name="T72" fmla="*/ 13 w 100"/>
                  <a:gd name="T73" fmla="*/ 17 h 62"/>
                  <a:gd name="T74" fmla="*/ 10 w 100"/>
                  <a:gd name="T75" fmla="*/ 20 h 62"/>
                  <a:gd name="T76" fmla="*/ 8 w 100"/>
                  <a:gd name="T77" fmla="*/ 23 h 62"/>
                  <a:gd name="T78" fmla="*/ 6 w 100"/>
                  <a:gd name="T79" fmla="*/ 26 h 62"/>
                  <a:gd name="T80" fmla="*/ 5 w 100"/>
                  <a:gd name="T81" fmla="*/ 29 h 62"/>
                  <a:gd name="T82" fmla="*/ 3 w 100"/>
                  <a:gd name="T83" fmla="*/ 32 h 62"/>
                  <a:gd name="T84" fmla="*/ 2 w 100"/>
                  <a:gd name="T85" fmla="*/ 36 h 62"/>
                  <a:gd name="T86" fmla="*/ 1 w 100"/>
                  <a:gd name="T87" fmla="*/ 39 h 62"/>
                  <a:gd name="T88" fmla="*/ 0 w 100"/>
                  <a:gd name="T89" fmla="*/ 43 h 62"/>
                  <a:gd name="T90" fmla="*/ 0 w 100"/>
                  <a:gd name="T91" fmla="*/ 47 h 62"/>
                  <a:gd name="T92" fmla="*/ 0 w 100"/>
                  <a:gd name="T93" fmla="*/ 5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" h="62">
                    <a:moveTo>
                      <a:pt x="98" y="62"/>
                    </a:moveTo>
                    <a:lnTo>
                      <a:pt x="99" y="61"/>
                    </a:lnTo>
                    <a:lnTo>
                      <a:pt x="99" y="60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100" y="56"/>
                    </a:lnTo>
                    <a:lnTo>
                      <a:pt x="100" y="55"/>
                    </a:lnTo>
                    <a:lnTo>
                      <a:pt x="100" y="54"/>
                    </a:lnTo>
                    <a:lnTo>
                      <a:pt x="100" y="53"/>
                    </a:lnTo>
                    <a:lnTo>
                      <a:pt x="100" y="52"/>
                    </a:lnTo>
                    <a:lnTo>
                      <a:pt x="100" y="50"/>
                    </a:lnTo>
                    <a:lnTo>
                      <a:pt x="100" y="49"/>
                    </a:lnTo>
                    <a:lnTo>
                      <a:pt x="100" y="48"/>
                    </a:lnTo>
                    <a:lnTo>
                      <a:pt x="100" y="47"/>
                    </a:lnTo>
                    <a:lnTo>
                      <a:pt x="100" y="46"/>
                    </a:lnTo>
                    <a:lnTo>
                      <a:pt x="100" y="44"/>
                    </a:lnTo>
                    <a:lnTo>
                      <a:pt x="99" y="43"/>
                    </a:lnTo>
                    <a:lnTo>
                      <a:pt x="99" y="42"/>
                    </a:lnTo>
                    <a:lnTo>
                      <a:pt x="99" y="41"/>
                    </a:lnTo>
                    <a:lnTo>
                      <a:pt x="99" y="40"/>
                    </a:lnTo>
                    <a:lnTo>
                      <a:pt x="99" y="38"/>
                    </a:lnTo>
                    <a:lnTo>
                      <a:pt x="98" y="37"/>
                    </a:lnTo>
                    <a:lnTo>
                      <a:pt x="98" y="36"/>
                    </a:lnTo>
                    <a:lnTo>
                      <a:pt x="98" y="35"/>
                    </a:lnTo>
                    <a:lnTo>
                      <a:pt x="97" y="34"/>
                    </a:lnTo>
                    <a:lnTo>
                      <a:pt x="97" y="33"/>
                    </a:lnTo>
                    <a:lnTo>
                      <a:pt x="96" y="32"/>
                    </a:lnTo>
                    <a:lnTo>
                      <a:pt x="96" y="30"/>
                    </a:lnTo>
                    <a:lnTo>
                      <a:pt x="95" y="29"/>
                    </a:lnTo>
                    <a:lnTo>
                      <a:pt x="95" y="28"/>
                    </a:lnTo>
                    <a:lnTo>
                      <a:pt x="94" y="27"/>
                    </a:lnTo>
                    <a:lnTo>
                      <a:pt x="94" y="26"/>
                    </a:lnTo>
                    <a:lnTo>
                      <a:pt x="93" y="25"/>
                    </a:lnTo>
                    <a:lnTo>
                      <a:pt x="92" y="24"/>
                    </a:lnTo>
                    <a:lnTo>
                      <a:pt x="92" y="23"/>
                    </a:lnTo>
                    <a:lnTo>
                      <a:pt x="91" y="22"/>
                    </a:lnTo>
                    <a:lnTo>
                      <a:pt x="90" y="21"/>
                    </a:lnTo>
                    <a:lnTo>
                      <a:pt x="90" y="20"/>
                    </a:lnTo>
                    <a:lnTo>
                      <a:pt x="89" y="19"/>
                    </a:lnTo>
                    <a:lnTo>
                      <a:pt x="88" y="18"/>
                    </a:lnTo>
                    <a:lnTo>
                      <a:pt x="87" y="17"/>
                    </a:lnTo>
                    <a:lnTo>
                      <a:pt x="87" y="16"/>
                    </a:lnTo>
                    <a:lnTo>
                      <a:pt x="86" y="15"/>
                    </a:lnTo>
                    <a:lnTo>
                      <a:pt x="85" y="15"/>
                    </a:lnTo>
                    <a:lnTo>
                      <a:pt x="84" y="14"/>
                    </a:lnTo>
                    <a:lnTo>
                      <a:pt x="83" y="13"/>
                    </a:lnTo>
                    <a:lnTo>
                      <a:pt x="82" y="12"/>
                    </a:lnTo>
                    <a:lnTo>
                      <a:pt x="81" y="11"/>
                    </a:lnTo>
                    <a:lnTo>
                      <a:pt x="80" y="11"/>
                    </a:lnTo>
                    <a:lnTo>
                      <a:pt x="79" y="10"/>
                    </a:lnTo>
                    <a:lnTo>
                      <a:pt x="78" y="9"/>
                    </a:lnTo>
                    <a:lnTo>
                      <a:pt x="77" y="8"/>
                    </a:lnTo>
                    <a:lnTo>
                      <a:pt x="76" y="8"/>
                    </a:lnTo>
                    <a:lnTo>
                      <a:pt x="75" y="7"/>
                    </a:lnTo>
                    <a:lnTo>
                      <a:pt x="74" y="7"/>
                    </a:lnTo>
                    <a:lnTo>
                      <a:pt x="73" y="6"/>
                    </a:lnTo>
                    <a:lnTo>
                      <a:pt x="72" y="5"/>
                    </a:lnTo>
                    <a:lnTo>
                      <a:pt x="71" y="5"/>
                    </a:lnTo>
                    <a:lnTo>
                      <a:pt x="70" y="4"/>
                    </a:lnTo>
                    <a:lnTo>
                      <a:pt x="69" y="4"/>
                    </a:lnTo>
                    <a:lnTo>
                      <a:pt x="68" y="4"/>
                    </a:lnTo>
                    <a:lnTo>
                      <a:pt x="67" y="3"/>
                    </a:lnTo>
                    <a:lnTo>
                      <a:pt x="66" y="3"/>
                    </a:lnTo>
                    <a:lnTo>
                      <a:pt x="64" y="2"/>
                    </a:lnTo>
                    <a:lnTo>
                      <a:pt x="63" y="2"/>
                    </a:lnTo>
                    <a:lnTo>
                      <a:pt x="62" y="2"/>
                    </a:lnTo>
                    <a:lnTo>
                      <a:pt x="61" y="1"/>
                    </a:lnTo>
                    <a:lnTo>
                      <a:pt x="60" y="1"/>
                    </a:lnTo>
                    <a:lnTo>
                      <a:pt x="58" y="1"/>
                    </a:lnTo>
                    <a:lnTo>
                      <a:pt x="57" y="1"/>
                    </a:lnTo>
                    <a:lnTo>
                      <a:pt x="56" y="1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1"/>
                    </a:lnTo>
                    <a:lnTo>
                      <a:pt x="43" y="1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5" y="3"/>
                    </a:lnTo>
                    <a:lnTo>
                      <a:pt x="33" y="3"/>
                    </a:lnTo>
                    <a:lnTo>
                      <a:pt x="32" y="3"/>
                    </a:lnTo>
                    <a:lnTo>
                      <a:pt x="31" y="4"/>
                    </a:lnTo>
                    <a:lnTo>
                      <a:pt x="30" y="4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8"/>
                    </a:lnTo>
                    <a:lnTo>
                      <a:pt x="22" y="9"/>
                    </a:lnTo>
                    <a:lnTo>
                      <a:pt x="21" y="10"/>
                    </a:lnTo>
                    <a:lnTo>
                      <a:pt x="20" y="10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4" y="15"/>
                    </a:lnTo>
                    <a:lnTo>
                      <a:pt x="13" y="16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11" y="19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8" y="23"/>
                    </a:lnTo>
                    <a:lnTo>
                      <a:pt x="7" y="24"/>
                    </a:lnTo>
                    <a:lnTo>
                      <a:pt x="7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5" y="28"/>
                    </a:lnTo>
                    <a:lnTo>
                      <a:pt x="5" y="29"/>
                    </a:lnTo>
                    <a:lnTo>
                      <a:pt x="4" y="30"/>
                    </a:lnTo>
                    <a:lnTo>
                      <a:pt x="4" y="31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2" y="35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0" y="49"/>
                    </a:lnTo>
                    <a:lnTo>
                      <a:pt x="0" y="5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1" name="Freeform 91"/>
              <p:cNvSpPr>
                <a:spLocks/>
              </p:cNvSpPr>
              <p:nvPr/>
            </p:nvSpPr>
            <p:spPr bwMode="auto">
              <a:xfrm>
                <a:off x="2101851" y="4356101"/>
                <a:ext cx="55563" cy="42863"/>
              </a:xfrm>
              <a:custGeom>
                <a:avLst/>
                <a:gdLst>
                  <a:gd name="T0" fmla="*/ 0 w 35"/>
                  <a:gd name="T1" fmla="*/ 27 h 27"/>
                  <a:gd name="T2" fmla="*/ 1 w 35"/>
                  <a:gd name="T3" fmla="*/ 27 h 27"/>
                  <a:gd name="T4" fmla="*/ 2 w 35"/>
                  <a:gd name="T5" fmla="*/ 27 h 27"/>
                  <a:gd name="T6" fmla="*/ 3 w 35"/>
                  <a:gd name="T7" fmla="*/ 27 h 27"/>
                  <a:gd name="T8" fmla="*/ 4 w 35"/>
                  <a:gd name="T9" fmla="*/ 27 h 27"/>
                  <a:gd name="T10" fmla="*/ 5 w 35"/>
                  <a:gd name="T11" fmla="*/ 26 h 27"/>
                  <a:gd name="T12" fmla="*/ 6 w 35"/>
                  <a:gd name="T13" fmla="*/ 26 h 27"/>
                  <a:gd name="T14" fmla="*/ 7 w 35"/>
                  <a:gd name="T15" fmla="*/ 26 h 27"/>
                  <a:gd name="T16" fmla="*/ 8 w 35"/>
                  <a:gd name="T17" fmla="*/ 26 h 27"/>
                  <a:gd name="T18" fmla="*/ 9 w 35"/>
                  <a:gd name="T19" fmla="*/ 26 h 27"/>
                  <a:gd name="T20" fmla="*/ 10 w 35"/>
                  <a:gd name="T21" fmla="*/ 25 h 27"/>
                  <a:gd name="T22" fmla="*/ 11 w 35"/>
                  <a:gd name="T23" fmla="*/ 25 h 27"/>
                  <a:gd name="T24" fmla="*/ 12 w 35"/>
                  <a:gd name="T25" fmla="*/ 25 h 27"/>
                  <a:gd name="T26" fmla="*/ 13 w 35"/>
                  <a:gd name="T27" fmla="*/ 24 h 27"/>
                  <a:gd name="T28" fmla="*/ 14 w 35"/>
                  <a:gd name="T29" fmla="*/ 24 h 27"/>
                  <a:gd name="T30" fmla="*/ 15 w 35"/>
                  <a:gd name="T31" fmla="*/ 24 h 27"/>
                  <a:gd name="T32" fmla="*/ 16 w 35"/>
                  <a:gd name="T33" fmla="*/ 23 h 27"/>
                  <a:gd name="T34" fmla="*/ 17 w 35"/>
                  <a:gd name="T35" fmla="*/ 23 h 27"/>
                  <a:gd name="T36" fmla="*/ 18 w 35"/>
                  <a:gd name="T37" fmla="*/ 22 h 27"/>
                  <a:gd name="T38" fmla="*/ 19 w 35"/>
                  <a:gd name="T39" fmla="*/ 22 h 27"/>
                  <a:gd name="T40" fmla="*/ 20 w 35"/>
                  <a:gd name="T41" fmla="*/ 21 h 27"/>
                  <a:gd name="T42" fmla="*/ 20 w 35"/>
                  <a:gd name="T43" fmla="*/ 20 h 27"/>
                  <a:gd name="T44" fmla="*/ 21 w 35"/>
                  <a:gd name="T45" fmla="*/ 20 h 27"/>
                  <a:gd name="T46" fmla="*/ 22 w 35"/>
                  <a:gd name="T47" fmla="*/ 19 h 27"/>
                  <a:gd name="T48" fmla="*/ 23 w 35"/>
                  <a:gd name="T49" fmla="*/ 19 h 27"/>
                  <a:gd name="T50" fmla="*/ 24 w 35"/>
                  <a:gd name="T51" fmla="*/ 18 h 27"/>
                  <a:gd name="T52" fmla="*/ 24 w 35"/>
                  <a:gd name="T53" fmla="*/ 17 h 27"/>
                  <a:gd name="T54" fmla="*/ 25 w 35"/>
                  <a:gd name="T55" fmla="*/ 17 h 27"/>
                  <a:gd name="T56" fmla="*/ 26 w 35"/>
                  <a:gd name="T57" fmla="*/ 16 h 27"/>
                  <a:gd name="T58" fmla="*/ 27 w 35"/>
                  <a:gd name="T59" fmla="*/ 15 h 27"/>
                  <a:gd name="T60" fmla="*/ 27 w 35"/>
                  <a:gd name="T61" fmla="*/ 14 h 27"/>
                  <a:gd name="T62" fmla="*/ 28 w 35"/>
                  <a:gd name="T63" fmla="*/ 13 h 27"/>
                  <a:gd name="T64" fmla="*/ 29 w 35"/>
                  <a:gd name="T65" fmla="*/ 13 h 27"/>
                  <a:gd name="T66" fmla="*/ 29 w 35"/>
                  <a:gd name="T67" fmla="*/ 12 h 27"/>
                  <a:gd name="T68" fmla="*/ 30 w 35"/>
                  <a:gd name="T69" fmla="*/ 11 h 27"/>
                  <a:gd name="T70" fmla="*/ 30 w 35"/>
                  <a:gd name="T71" fmla="*/ 10 h 27"/>
                  <a:gd name="T72" fmla="*/ 31 w 35"/>
                  <a:gd name="T73" fmla="*/ 9 h 27"/>
                  <a:gd name="T74" fmla="*/ 31 w 35"/>
                  <a:gd name="T75" fmla="*/ 8 h 27"/>
                  <a:gd name="T76" fmla="*/ 32 w 35"/>
                  <a:gd name="T77" fmla="*/ 7 h 27"/>
                  <a:gd name="T78" fmla="*/ 32 w 35"/>
                  <a:gd name="T79" fmla="*/ 7 h 27"/>
                  <a:gd name="T80" fmla="*/ 33 w 35"/>
                  <a:gd name="T81" fmla="*/ 6 h 27"/>
                  <a:gd name="T82" fmla="*/ 33 w 35"/>
                  <a:gd name="T83" fmla="*/ 5 h 27"/>
                  <a:gd name="T84" fmla="*/ 34 w 35"/>
                  <a:gd name="T85" fmla="*/ 4 h 27"/>
                  <a:gd name="T86" fmla="*/ 34 w 35"/>
                  <a:gd name="T87" fmla="*/ 3 h 27"/>
                  <a:gd name="T88" fmla="*/ 34 w 35"/>
                  <a:gd name="T89" fmla="*/ 2 h 27"/>
                  <a:gd name="T90" fmla="*/ 35 w 35"/>
                  <a:gd name="T91" fmla="*/ 1 h 27"/>
                  <a:gd name="T92" fmla="*/ 35 w 35"/>
                  <a:gd name="T9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" h="27">
                    <a:moveTo>
                      <a:pt x="0" y="27"/>
                    </a:move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9" y="26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2" y="25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5" y="24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0" y="21"/>
                    </a:lnTo>
                    <a:lnTo>
                      <a:pt x="20" y="20"/>
                    </a:lnTo>
                    <a:lnTo>
                      <a:pt x="21" y="20"/>
                    </a:lnTo>
                    <a:lnTo>
                      <a:pt x="22" y="19"/>
                    </a:lnTo>
                    <a:lnTo>
                      <a:pt x="23" y="19"/>
                    </a:lnTo>
                    <a:lnTo>
                      <a:pt x="24" y="18"/>
                    </a:lnTo>
                    <a:lnTo>
                      <a:pt x="24" y="17"/>
                    </a:lnTo>
                    <a:lnTo>
                      <a:pt x="25" y="17"/>
                    </a:lnTo>
                    <a:lnTo>
                      <a:pt x="26" y="16"/>
                    </a:lnTo>
                    <a:lnTo>
                      <a:pt x="27" y="15"/>
                    </a:lnTo>
                    <a:lnTo>
                      <a:pt x="27" y="14"/>
                    </a:lnTo>
                    <a:lnTo>
                      <a:pt x="28" y="13"/>
                    </a:lnTo>
                    <a:lnTo>
                      <a:pt x="29" y="13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31" y="9"/>
                    </a:lnTo>
                    <a:lnTo>
                      <a:pt x="31" y="8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2"/>
                    </a:lnTo>
                    <a:lnTo>
                      <a:pt x="35" y="1"/>
                    </a:lnTo>
                    <a:lnTo>
                      <a:pt x="35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2" name="Line 92"/>
              <p:cNvSpPr>
                <a:spLocks noChangeShapeType="1"/>
              </p:cNvSpPr>
              <p:nvPr/>
            </p:nvSpPr>
            <p:spPr bwMode="auto">
              <a:xfrm flipH="1">
                <a:off x="960438" y="4398963"/>
                <a:ext cx="1141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0" name="Line 90"/>
              <p:cNvSpPr>
                <a:spLocks noChangeShapeType="1"/>
              </p:cNvSpPr>
              <p:nvPr/>
            </p:nvSpPr>
            <p:spPr bwMode="auto">
              <a:xfrm flipH="1">
                <a:off x="2157413" y="1878013"/>
                <a:ext cx="620713" cy="2478088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300" name="Group 8299"/>
            <p:cNvGrpSpPr/>
            <p:nvPr/>
          </p:nvGrpSpPr>
          <p:grpSpPr>
            <a:xfrm>
              <a:off x="960438" y="4189413"/>
              <a:ext cx="1219201" cy="201613"/>
              <a:chOff x="960438" y="4189413"/>
              <a:chExt cx="1219201" cy="201613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257" name="Freeform 97"/>
              <p:cNvSpPr>
                <a:spLocks/>
              </p:cNvSpPr>
              <p:nvPr/>
            </p:nvSpPr>
            <p:spPr bwMode="auto">
              <a:xfrm>
                <a:off x="960438" y="4368801"/>
                <a:ext cx="12700" cy="22225"/>
              </a:xfrm>
              <a:custGeom>
                <a:avLst/>
                <a:gdLst>
                  <a:gd name="T0" fmla="*/ 0 w 8"/>
                  <a:gd name="T1" fmla="*/ 14 h 14"/>
                  <a:gd name="T2" fmla="*/ 1 w 8"/>
                  <a:gd name="T3" fmla="*/ 14 h 14"/>
                  <a:gd name="T4" fmla="*/ 2 w 8"/>
                  <a:gd name="T5" fmla="*/ 14 h 14"/>
                  <a:gd name="T6" fmla="*/ 2 w 8"/>
                  <a:gd name="T7" fmla="*/ 14 h 14"/>
                  <a:gd name="T8" fmla="*/ 3 w 8"/>
                  <a:gd name="T9" fmla="*/ 14 h 14"/>
                  <a:gd name="T10" fmla="*/ 3 w 8"/>
                  <a:gd name="T11" fmla="*/ 13 h 14"/>
                  <a:gd name="T12" fmla="*/ 4 w 8"/>
                  <a:gd name="T13" fmla="*/ 13 h 14"/>
                  <a:gd name="T14" fmla="*/ 4 w 8"/>
                  <a:gd name="T15" fmla="*/ 13 h 14"/>
                  <a:gd name="T16" fmla="*/ 5 w 8"/>
                  <a:gd name="T17" fmla="*/ 13 h 14"/>
                  <a:gd name="T18" fmla="*/ 5 w 8"/>
                  <a:gd name="T19" fmla="*/ 12 h 14"/>
                  <a:gd name="T20" fmla="*/ 5 w 8"/>
                  <a:gd name="T21" fmla="*/ 12 h 14"/>
                  <a:gd name="T22" fmla="*/ 6 w 8"/>
                  <a:gd name="T23" fmla="*/ 11 h 14"/>
                  <a:gd name="T24" fmla="*/ 6 w 8"/>
                  <a:gd name="T25" fmla="*/ 11 h 14"/>
                  <a:gd name="T26" fmla="*/ 7 w 8"/>
                  <a:gd name="T27" fmla="*/ 11 h 14"/>
                  <a:gd name="T28" fmla="*/ 7 w 8"/>
                  <a:gd name="T29" fmla="*/ 10 h 14"/>
                  <a:gd name="T30" fmla="*/ 7 w 8"/>
                  <a:gd name="T31" fmla="*/ 10 h 14"/>
                  <a:gd name="T32" fmla="*/ 7 w 8"/>
                  <a:gd name="T33" fmla="*/ 9 h 14"/>
                  <a:gd name="T34" fmla="*/ 7 w 8"/>
                  <a:gd name="T35" fmla="*/ 8 h 14"/>
                  <a:gd name="T36" fmla="*/ 7 w 8"/>
                  <a:gd name="T37" fmla="*/ 8 h 14"/>
                  <a:gd name="T38" fmla="*/ 8 w 8"/>
                  <a:gd name="T39" fmla="*/ 7 h 14"/>
                  <a:gd name="T40" fmla="*/ 8 w 8"/>
                  <a:gd name="T41" fmla="*/ 7 h 14"/>
                  <a:gd name="T42" fmla="*/ 8 w 8"/>
                  <a:gd name="T43" fmla="*/ 6 h 14"/>
                  <a:gd name="T44" fmla="*/ 7 w 8"/>
                  <a:gd name="T45" fmla="*/ 6 h 14"/>
                  <a:gd name="T46" fmla="*/ 7 w 8"/>
                  <a:gd name="T47" fmla="*/ 5 h 14"/>
                  <a:gd name="T48" fmla="*/ 7 w 8"/>
                  <a:gd name="T49" fmla="*/ 5 h 14"/>
                  <a:gd name="T50" fmla="*/ 7 w 8"/>
                  <a:gd name="T51" fmla="*/ 4 h 14"/>
                  <a:gd name="T52" fmla="*/ 7 w 8"/>
                  <a:gd name="T53" fmla="*/ 4 h 14"/>
                  <a:gd name="T54" fmla="*/ 7 w 8"/>
                  <a:gd name="T55" fmla="*/ 3 h 14"/>
                  <a:gd name="T56" fmla="*/ 6 w 8"/>
                  <a:gd name="T57" fmla="*/ 3 h 14"/>
                  <a:gd name="T58" fmla="*/ 6 w 8"/>
                  <a:gd name="T59" fmla="*/ 2 h 14"/>
                  <a:gd name="T60" fmla="*/ 5 w 8"/>
                  <a:gd name="T61" fmla="*/ 2 h 14"/>
                  <a:gd name="T62" fmla="*/ 5 w 8"/>
                  <a:gd name="T63" fmla="*/ 1 h 14"/>
                  <a:gd name="T64" fmla="*/ 5 w 8"/>
                  <a:gd name="T65" fmla="*/ 1 h 14"/>
                  <a:gd name="T66" fmla="*/ 4 w 8"/>
                  <a:gd name="T67" fmla="*/ 1 h 14"/>
                  <a:gd name="T68" fmla="*/ 4 w 8"/>
                  <a:gd name="T69" fmla="*/ 0 h 14"/>
                  <a:gd name="T70" fmla="*/ 3 w 8"/>
                  <a:gd name="T71" fmla="*/ 0 h 14"/>
                  <a:gd name="T72" fmla="*/ 3 w 8"/>
                  <a:gd name="T73" fmla="*/ 0 h 14"/>
                  <a:gd name="T74" fmla="*/ 2 w 8"/>
                  <a:gd name="T75" fmla="*/ 0 h 14"/>
                  <a:gd name="T76" fmla="*/ 2 w 8"/>
                  <a:gd name="T77" fmla="*/ 0 h 14"/>
                  <a:gd name="T78" fmla="*/ 1 w 8"/>
                  <a:gd name="T79" fmla="*/ 0 h 14"/>
                  <a:gd name="T80" fmla="*/ 0 w 8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8" name="Freeform 98"/>
              <p:cNvSpPr>
                <a:spLocks/>
              </p:cNvSpPr>
              <p:nvPr/>
            </p:nvSpPr>
            <p:spPr bwMode="auto">
              <a:xfrm>
                <a:off x="960438" y="4278313"/>
                <a:ext cx="12700" cy="23813"/>
              </a:xfrm>
              <a:custGeom>
                <a:avLst/>
                <a:gdLst>
                  <a:gd name="T0" fmla="*/ 0 w 8"/>
                  <a:gd name="T1" fmla="*/ 15 h 15"/>
                  <a:gd name="T2" fmla="*/ 1 w 8"/>
                  <a:gd name="T3" fmla="*/ 15 h 15"/>
                  <a:gd name="T4" fmla="*/ 2 w 8"/>
                  <a:gd name="T5" fmla="*/ 15 h 15"/>
                  <a:gd name="T6" fmla="*/ 2 w 8"/>
                  <a:gd name="T7" fmla="*/ 14 h 15"/>
                  <a:gd name="T8" fmla="*/ 3 w 8"/>
                  <a:gd name="T9" fmla="*/ 14 h 15"/>
                  <a:gd name="T10" fmla="*/ 3 w 8"/>
                  <a:gd name="T11" fmla="*/ 14 h 15"/>
                  <a:gd name="T12" fmla="*/ 4 w 8"/>
                  <a:gd name="T13" fmla="*/ 14 h 15"/>
                  <a:gd name="T14" fmla="*/ 4 w 8"/>
                  <a:gd name="T15" fmla="*/ 14 h 15"/>
                  <a:gd name="T16" fmla="*/ 5 w 8"/>
                  <a:gd name="T17" fmla="*/ 13 h 15"/>
                  <a:gd name="T18" fmla="*/ 5 w 8"/>
                  <a:gd name="T19" fmla="*/ 13 h 15"/>
                  <a:gd name="T20" fmla="*/ 5 w 8"/>
                  <a:gd name="T21" fmla="*/ 13 h 15"/>
                  <a:gd name="T22" fmla="*/ 6 w 8"/>
                  <a:gd name="T23" fmla="*/ 12 h 15"/>
                  <a:gd name="T24" fmla="*/ 6 w 8"/>
                  <a:gd name="T25" fmla="*/ 12 h 15"/>
                  <a:gd name="T26" fmla="*/ 7 w 8"/>
                  <a:gd name="T27" fmla="*/ 11 h 15"/>
                  <a:gd name="T28" fmla="*/ 7 w 8"/>
                  <a:gd name="T29" fmla="*/ 11 h 15"/>
                  <a:gd name="T30" fmla="*/ 7 w 8"/>
                  <a:gd name="T31" fmla="*/ 10 h 15"/>
                  <a:gd name="T32" fmla="*/ 7 w 8"/>
                  <a:gd name="T33" fmla="*/ 10 h 15"/>
                  <a:gd name="T34" fmla="*/ 7 w 8"/>
                  <a:gd name="T35" fmla="*/ 9 h 15"/>
                  <a:gd name="T36" fmla="*/ 7 w 8"/>
                  <a:gd name="T37" fmla="*/ 9 h 15"/>
                  <a:gd name="T38" fmla="*/ 8 w 8"/>
                  <a:gd name="T39" fmla="*/ 8 h 15"/>
                  <a:gd name="T40" fmla="*/ 8 w 8"/>
                  <a:gd name="T41" fmla="*/ 8 h 15"/>
                  <a:gd name="T42" fmla="*/ 8 w 8"/>
                  <a:gd name="T43" fmla="*/ 7 h 15"/>
                  <a:gd name="T44" fmla="*/ 7 w 8"/>
                  <a:gd name="T45" fmla="*/ 6 h 15"/>
                  <a:gd name="T46" fmla="*/ 7 w 8"/>
                  <a:gd name="T47" fmla="*/ 6 h 15"/>
                  <a:gd name="T48" fmla="*/ 7 w 8"/>
                  <a:gd name="T49" fmla="*/ 5 h 15"/>
                  <a:gd name="T50" fmla="*/ 7 w 8"/>
                  <a:gd name="T51" fmla="*/ 5 h 15"/>
                  <a:gd name="T52" fmla="*/ 7 w 8"/>
                  <a:gd name="T53" fmla="*/ 4 h 15"/>
                  <a:gd name="T54" fmla="*/ 7 w 8"/>
                  <a:gd name="T55" fmla="*/ 4 h 15"/>
                  <a:gd name="T56" fmla="*/ 6 w 8"/>
                  <a:gd name="T57" fmla="*/ 3 h 15"/>
                  <a:gd name="T58" fmla="*/ 6 w 8"/>
                  <a:gd name="T59" fmla="*/ 3 h 15"/>
                  <a:gd name="T60" fmla="*/ 5 w 8"/>
                  <a:gd name="T61" fmla="*/ 2 h 15"/>
                  <a:gd name="T62" fmla="*/ 5 w 8"/>
                  <a:gd name="T63" fmla="*/ 2 h 15"/>
                  <a:gd name="T64" fmla="*/ 5 w 8"/>
                  <a:gd name="T65" fmla="*/ 2 h 15"/>
                  <a:gd name="T66" fmla="*/ 4 w 8"/>
                  <a:gd name="T67" fmla="*/ 1 h 15"/>
                  <a:gd name="T68" fmla="*/ 4 w 8"/>
                  <a:gd name="T69" fmla="*/ 1 h 15"/>
                  <a:gd name="T70" fmla="*/ 3 w 8"/>
                  <a:gd name="T71" fmla="*/ 1 h 15"/>
                  <a:gd name="T72" fmla="*/ 3 w 8"/>
                  <a:gd name="T73" fmla="*/ 1 h 15"/>
                  <a:gd name="T74" fmla="*/ 2 w 8"/>
                  <a:gd name="T75" fmla="*/ 1 h 15"/>
                  <a:gd name="T76" fmla="*/ 2 w 8"/>
                  <a:gd name="T77" fmla="*/ 0 h 15"/>
                  <a:gd name="T78" fmla="*/ 1 w 8"/>
                  <a:gd name="T79" fmla="*/ 0 h 15"/>
                  <a:gd name="T80" fmla="*/ 0 w 8"/>
                  <a:gd name="T8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1" y="15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9" name="Freeform 99"/>
              <p:cNvSpPr>
                <a:spLocks/>
              </p:cNvSpPr>
              <p:nvPr/>
            </p:nvSpPr>
            <p:spPr bwMode="auto">
              <a:xfrm>
                <a:off x="960438" y="4189413"/>
                <a:ext cx="12700" cy="22225"/>
              </a:xfrm>
              <a:custGeom>
                <a:avLst/>
                <a:gdLst>
                  <a:gd name="T0" fmla="*/ 0 w 8"/>
                  <a:gd name="T1" fmla="*/ 14 h 14"/>
                  <a:gd name="T2" fmla="*/ 1 w 8"/>
                  <a:gd name="T3" fmla="*/ 14 h 14"/>
                  <a:gd name="T4" fmla="*/ 2 w 8"/>
                  <a:gd name="T5" fmla="*/ 14 h 14"/>
                  <a:gd name="T6" fmla="*/ 2 w 8"/>
                  <a:gd name="T7" fmla="*/ 14 h 14"/>
                  <a:gd name="T8" fmla="*/ 3 w 8"/>
                  <a:gd name="T9" fmla="*/ 14 h 14"/>
                  <a:gd name="T10" fmla="*/ 3 w 8"/>
                  <a:gd name="T11" fmla="*/ 14 h 14"/>
                  <a:gd name="T12" fmla="*/ 4 w 8"/>
                  <a:gd name="T13" fmla="*/ 13 h 14"/>
                  <a:gd name="T14" fmla="*/ 4 w 8"/>
                  <a:gd name="T15" fmla="*/ 13 h 14"/>
                  <a:gd name="T16" fmla="*/ 5 w 8"/>
                  <a:gd name="T17" fmla="*/ 13 h 14"/>
                  <a:gd name="T18" fmla="*/ 5 w 8"/>
                  <a:gd name="T19" fmla="*/ 12 h 14"/>
                  <a:gd name="T20" fmla="*/ 5 w 8"/>
                  <a:gd name="T21" fmla="*/ 12 h 14"/>
                  <a:gd name="T22" fmla="*/ 6 w 8"/>
                  <a:gd name="T23" fmla="*/ 12 h 14"/>
                  <a:gd name="T24" fmla="*/ 6 w 8"/>
                  <a:gd name="T25" fmla="*/ 11 h 14"/>
                  <a:gd name="T26" fmla="*/ 7 w 8"/>
                  <a:gd name="T27" fmla="*/ 11 h 14"/>
                  <a:gd name="T28" fmla="*/ 7 w 8"/>
                  <a:gd name="T29" fmla="*/ 10 h 14"/>
                  <a:gd name="T30" fmla="*/ 7 w 8"/>
                  <a:gd name="T31" fmla="*/ 10 h 14"/>
                  <a:gd name="T32" fmla="*/ 7 w 8"/>
                  <a:gd name="T33" fmla="*/ 9 h 14"/>
                  <a:gd name="T34" fmla="*/ 7 w 8"/>
                  <a:gd name="T35" fmla="*/ 9 h 14"/>
                  <a:gd name="T36" fmla="*/ 7 w 8"/>
                  <a:gd name="T37" fmla="*/ 8 h 14"/>
                  <a:gd name="T38" fmla="*/ 8 w 8"/>
                  <a:gd name="T39" fmla="*/ 8 h 14"/>
                  <a:gd name="T40" fmla="*/ 8 w 8"/>
                  <a:gd name="T41" fmla="*/ 7 h 14"/>
                  <a:gd name="T42" fmla="*/ 8 w 8"/>
                  <a:gd name="T43" fmla="*/ 6 h 14"/>
                  <a:gd name="T44" fmla="*/ 7 w 8"/>
                  <a:gd name="T45" fmla="*/ 6 h 14"/>
                  <a:gd name="T46" fmla="*/ 7 w 8"/>
                  <a:gd name="T47" fmla="*/ 5 h 14"/>
                  <a:gd name="T48" fmla="*/ 7 w 8"/>
                  <a:gd name="T49" fmla="*/ 5 h 14"/>
                  <a:gd name="T50" fmla="*/ 7 w 8"/>
                  <a:gd name="T51" fmla="*/ 4 h 14"/>
                  <a:gd name="T52" fmla="*/ 7 w 8"/>
                  <a:gd name="T53" fmla="*/ 4 h 14"/>
                  <a:gd name="T54" fmla="*/ 7 w 8"/>
                  <a:gd name="T55" fmla="*/ 3 h 14"/>
                  <a:gd name="T56" fmla="*/ 6 w 8"/>
                  <a:gd name="T57" fmla="*/ 3 h 14"/>
                  <a:gd name="T58" fmla="*/ 6 w 8"/>
                  <a:gd name="T59" fmla="*/ 2 h 14"/>
                  <a:gd name="T60" fmla="*/ 5 w 8"/>
                  <a:gd name="T61" fmla="*/ 2 h 14"/>
                  <a:gd name="T62" fmla="*/ 5 w 8"/>
                  <a:gd name="T63" fmla="*/ 2 h 14"/>
                  <a:gd name="T64" fmla="*/ 5 w 8"/>
                  <a:gd name="T65" fmla="*/ 1 h 14"/>
                  <a:gd name="T66" fmla="*/ 4 w 8"/>
                  <a:gd name="T67" fmla="*/ 1 h 14"/>
                  <a:gd name="T68" fmla="*/ 4 w 8"/>
                  <a:gd name="T69" fmla="*/ 1 h 14"/>
                  <a:gd name="T70" fmla="*/ 3 w 8"/>
                  <a:gd name="T71" fmla="*/ 0 h 14"/>
                  <a:gd name="T72" fmla="*/ 3 w 8"/>
                  <a:gd name="T73" fmla="*/ 0 h 14"/>
                  <a:gd name="T74" fmla="*/ 2 w 8"/>
                  <a:gd name="T75" fmla="*/ 0 h 14"/>
                  <a:gd name="T76" fmla="*/ 2 w 8"/>
                  <a:gd name="T77" fmla="*/ 0 h 14"/>
                  <a:gd name="T78" fmla="*/ 1 w 8"/>
                  <a:gd name="T79" fmla="*/ 0 h 14"/>
                  <a:gd name="T80" fmla="*/ 0 w 8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0" name="Freeform 100"/>
              <p:cNvSpPr>
                <a:spLocks/>
              </p:cNvSpPr>
              <p:nvPr/>
            </p:nvSpPr>
            <p:spPr bwMode="auto">
              <a:xfrm>
                <a:off x="1039813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3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1" name="Freeform 101"/>
              <p:cNvSpPr>
                <a:spLocks/>
              </p:cNvSpPr>
              <p:nvPr/>
            </p:nvSpPr>
            <p:spPr bwMode="auto">
              <a:xfrm>
                <a:off x="1128713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2" name="Freeform 102"/>
              <p:cNvSpPr>
                <a:spLocks/>
              </p:cNvSpPr>
              <p:nvPr/>
            </p:nvSpPr>
            <p:spPr bwMode="auto">
              <a:xfrm>
                <a:off x="1217613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3" name="Freeform 103"/>
              <p:cNvSpPr>
                <a:spLocks/>
              </p:cNvSpPr>
              <p:nvPr/>
            </p:nvSpPr>
            <p:spPr bwMode="auto">
              <a:xfrm>
                <a:off x="13081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3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4" name="Freeform 104"/>
              <p:cNvSpPr>
                <a:spLocks/>
              </p:cNvSpPr>
              <p:nvPr/>
            </p:nvSpPr>
            <p:spPr bwMode="auto">
              <a:xfrm>
                <a:off x="13970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5" name="Freeform 105"/>
              <p:cNvSpPr>
                <a:spLocks/>
              </p:cNvSpPr>
              <p:nvPr/>
            </p:nvSpPr>
            <p:spPr bwMode="auto">
              <a:xfrm>
                <a:off x="14859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3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6" name="Freeform 106"/>
              <p:cNvSpPr>
                <a:spLocks/>
              </p:cNvSpPr>
              <p:nvPr/>
            </p:nvSpPr>
            <p:spPr bwMode="auto">
              <a:xfrm>
                <a:off x="1574801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7" name="Freeform 107"/>
              <p:cNvSpPr>
                <a:spLocks/>
              </p:cNvSpPr>
              <p:nvPr/>
            </p:nvSpPr>
            <p:spPr bwMode="auto">
              <a:xfrm>
                <a:off x="1665288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8" name="Freeform 108"/>
              <p:cNvSpPr>
                <a:spLocks/>
              </p:cNvSpPr>
              <p:nvPr/>
            </p:nvSpPr>
            <p:spPr bwMode="auto">
              <a:xfrm>
                <a:off x="1754188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9" name="Freeform 109"/>
              <p:cNvSpPr>
                <a:spLocks/>
              </p:cNvSpPr>
              <p:nvPr/>
            </p:nvSpPr>
            <p:spPr bwMode="auto">
              <a:xfrm>
                <a:off x="1843088" y="4368801"/>
                <a:ext cx="23813" cy="22225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8 h 14"/>
                  <a:gd name="T78" fmla="*/ 14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0" name="Freeform 110"/>
              <p:cNvSpPr>
                <a:spLocks/>
              </p:cNvSpPr>
              <p:nvPr/>
            </p:nvSpPr>
            <p:spPr bwMode="auto">
              <a:xfrm>
                <a:off x="1931988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1 w 15"/>
                  <a:gd name="T41" fmla="*/ 7 h 14"/>
                  <a:gd name="T42" fmla="*/ 1 w 15"/>
                  <a:gd name="T43" fmla="*/ 8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1" name="Freeform 111"/>
              <p:cNvSpPr>
                <a:spLocks/>
              </p:cNvSpPr>
              <p:nvPr/>
            </p:nvSpPr>
            <p:spPr bwMode="auto">
              <a:xfrm>
                <a:off x="2022476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2" name="Freeform 112"/>
              <p:cNvSpPr>
                <a:spLocks/>
              </p:cNvSpPr>
              <p:nvPr/>
            </p:nvSpPr>
            <p:spPr bwMode="auto">
              <a:xfrm>
                <a:off x="2111376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3 w 14"/>
                  <a:gd name="T51" fmla="*/ 12 h 14"/>
                  <a:gd name="T52" fmla="*/ 4 w 14"/>
                  <a:gd name="T53" fmla="*/ 13 h 14"/>
                  <a:gd name="T54" fmla="*/ 5 w 14"/>
                  <a:gd name="T55" fmla="*/ 13 h 14"/>
                  <a:gd name="T56" fmla="*/ 6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3" name="Freeform 113"/>
              <p:cNvSpPr>
                <a:spLocks/>
              </p:cNvSpPr>
              <p:nvPr/>
            </p:nvSpPr>
            <p:spPr bwMode="auto">
              <a:xfrm>
                <a:off x="1039813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0 w 14"/>
                  <a:gd name="T13" fmla="*/ 1 h 15"/>
                  <a:gd name="T14" fmla="*/ 9 w 14"/>
                  <a:gd name="T15" fmla="*/ 1 h 15"/>
                  <a:gd name="T16" fmla="*/ 8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4" name="Freeform 114"/>
              <p:cNvSpPr>
                <a:spLocks/>
              </p:cNvSpPr>
              <p:nvPr/>
            </p:nvSpPr>
            <p:spPr bwMode="auto">
              <a:xfrm>
                <a:off x="1128713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5" name="Freeform 115"/>
              <p:cNvSpPr>
                <a:spLocks/>
              </p:cNvSpPr>
              <p:nvPr/>
            </p:nvSpPr>
            <p:spPr bwMode="auto">
              <a:xfrm>
                <a:off x="1217613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3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0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6" name="Freeform 116"/>
              <p:cNvSpPr>
                <a:spLocks/>
              </p:cNvSpPr>
              <p:nvPr/>
            </p:nvSpPr>
            <p:spPr bwMode="auto">
              <a:xfrm>
                <a:off x="13081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0 w 14"/>
                  <a:gd name="T13" fmla="*/ 1 h 15"/>
                  <a:gd name="T14" fmla="*/ 9 w 14"/>
                  <a:gd name="T15" fmla="*/ 1 h 15"/>
                  <a:gd name="T16" fmla="*/ 8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7" name="Freeform 117"/>
              <p:cNvSpPr>
                <a:spLocks/>
              </p:cNvSpPr>
              <p:nvPr/>
            </p:nvSpPr>
            <p:spPr bwMode="auto">
              <a:xfrm>
                <a:off x="13970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8" name="Freeform 118"/>
              <p:cNvSpPr>
                <a:spLocks/>
              </p:cNvSpPr>
              <p:nvPr/>
            </p:nvSpPr>
            <p:spPr bwMode="auto">
              <a:xfrm>
                <a:off x="14859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1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3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9" name="Freeform 119"/>
              <p:cNvSpPr>
                <a:spLocks/>
              </p:cNvSpPr>
              <p:nvPr/>
            </p:nvSpPr>
            <p:spPr bwMode="auto">
              <a:xfrm>
                <a:off x="1574801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2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5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0" name="Freeform 120"/>
              <p:cNvSpPr>
                <a:spLocks/>
              </p:cNvSpPr>
              <p:nvPr/>
            </p:nvSpPr>
            <p:spPr bwMode="auto">
              <a:xfrm>
                <a:off x="1665288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1" name="Freeform 121"/>
              <p:cNvSpPr>
                <a:spLocks/>
              </p:cNvSpPr>
              <p:nvPr/>
            </p:nvSpPr>
            <p:spPr bwMode="auto">
              <a:xfrm>
                <a:off x="1754188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1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2" name="Freeform 122"/>
              <p:cNvSpPr>
                <a:spLocks/>
              </p:cNvSpPr>
              <p:nvPr/>
            </p:nvSpPr>
            <p:spPr bwMode="auto">
              <a:xfrm>
                <a:off x="1843088" y="4278313"/>
                <a:ext cx="23813" cy="23813"/>
              </a:xfrm>
              <a:custGeom>
                <a:avLst/>
                <a:gdLst>
                  <a:gd name="T0" fmla="*/ 14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3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0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4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3" name="Freeform 123"/>
              <p:cNvSpPr>
                <a:spLocks/>
              </p:cNvSpPr>
              <p:nvPr/>
            </p:nvSpPr>
            <p:spPr bwMode="auto">
              <a:xfrm>
                <a:off x="1931988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1 w 15"/>
                  <a:gd name="T39" fmla="*/ 7 h 15"/>
                  <a:gd name="T40" fmla="*/ 1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2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5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4" name="Freeform 124"/>
              <p:cNvSpPr>
                <a:spLocks/>
              </p:cNvSpPr>
              <p:nvPr/>
            </p:nvSpPr>
            <p:spPr bwMode="auto">
              <a:xfrm>
                <a:off x="2022476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5" name="Freeform 125"/>
              <p:cNvSpPr>
                <a:spLocks/>
              </p:cNvSpPr>
              <p:nvPr/>
            </p:nvSpPr>
            <p:spPr bwMode="auto">
              <a:xfrm>
                <a:off x="2133601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6" name="Freeform 126"/>
              <p:cNvSpPr>
                <a:spLocks/>
              </p:cNvSpPr>
              <p:nvPr/>
            </p:nvSpPr>
            <p:spPr bwMode="auto">
              <a:xfrm>
                <a:off x="1039813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7" name="Freeform 127"/>
              <p:cNvSpPr>
                <a:spLocks/>
              </p:cNvSpPr>
              <p:nvPr/>
            </p:nvSpPr>
            <p:spPr bwMode="auto">
              <a:xfrm>
                <a:off x="1128713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8" name="Freeform 128"/>
              <p:cNvSpPr>
                <a:spLocks/>
              </p:cNvSpPr>
              <p:nvPr/>
            </p:nvSpPr>
            <p:spPr bwMode="auto">
              <a:xfrm>
                <a:off x="1217613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0 w 15"/>
                  <a:gd name="T43" fmla="*/ 9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9" name="Freeform 129"/>
              <p:cNvSpPr>
                <a:spLocks/>
              </p:cNvSpPr>
              <p:nvPr/>
            </p:nvSpPr>
            <p:spPr bwMode="auto">
              <a:xfrm>
                <a:off x="13081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0" name="Freeform 130"/>
              <p:cNvSpPr>
                <a:spLocks/>
              </p:cNvSpPr>
              <p:nvPr/>
            </p:nvSpPr>
            <p:spPr bwMode="auto">
              <a:xfrm>
                <a:off x="13970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1" name="Freeform 131"/>
              <p:cNvSpPr>
                <a:spLocks/>
              </p:cNvSpPr>
              <p:nvPr/>
            </p:nvSpPr>
            <p:spPr bwMode="auto">
              <a:xfrm>
                <a:off x="14859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3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3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2" name="Freeform 132"/>
              <p:cNvSpPr>
                <a:spLocks/>
              </p:cNvSpPr>
              <p:nvPr/>
            </p:nvSpPr>
            <p:spPr bwMode="auto">
              <a:xfrm>
                <a:off x="1574801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3" name="Freeform 133"/>
              <p:cNvSpPr>
                <a:spLocks/>
              </p:cNvSpPr>
              <p:nvPr/>
            </p:nvSpPr>
            <p:spPr bwMode="auto">
              <a:xfrm>
                <a:off x="1665288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4" name="Freeform 134"/>
              <p:cNvSpPr>
                <a:spLocks/>
              </p:cNvSpPr>
              <p:nvPr/>
            </p:nvSpPr>
            <p:spPr bwMode="auto">
              <a:xfrm>
                <a:off x="1754188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5" name="Freeform 135"/>
              <p:cNvSpPr>
                <a:spLocks/>
              </p:cNvSpPr>
              <p:nvPr/>
            </p:nvSpPr>
            <p:spPr bwMode="auto">
              <a:xfrm>
                <a:off x="1843088" y="4189413"/>
                <a:ext cx="23813" cy="22225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0 w 15"/>
                  <a:gd name="T43" fmla="*/ 9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6" name="Freeform 136"/>
              <p:cNvSpPr>
                <a:spLocks/>
              </p:cNvSpPr>
              <p:nvPr/>
            </p:nvSpPr>
            <p:spPr bwMode="auto">
              <a:xfrm>
                <a:off x="1931988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1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7" name="Freeform 137"/>
              <p:cNvSpPr>
                <a:spLocks/>
              </p:cNvSpPr>
              <p:nvPr/>
            </p:nvSpPr>
            <p:spPr bwMode="auto">
              <a:xfrm>
                <a:off x="2022476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8" name="Freeform 138"/>
              <p:cNvSpPr>
                <a:spLocks/>
              </p:cNvSpPr>
              <p:nvPr/>
            </p:nvSpPr>
            <p:spPr bwMode="auto">
              <a:xfrm>
                <a:off x="2155826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49" name="Straight Connector 148"/>
          <p:cNvCxnSpPr/>
          <p:nvPr/>
        </p:nvCxnSpPr>
        <p:spPr>
          <a:xfrm flipV="1">
            <a:off x="2605089" y="4468295"/>
            <a:ext cx="131329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3665539" y="4566215"/>
            <a:ext cx="554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#1</a:t>
            </a:r>
            <a:endParaRPr lang="en-US" sz="1400" dirty="0"/>
          </a:p>
        </p:txBody>
      </p:sp>
      <p:sp>
        <p:nvSpPr>
          <p:cNvPr id="151" name="Freeform 150"/>
          <p:cNvSpPr/>
          <p:nvPr/>
        </p:nvSpPr>
        <p:spPr>
          <a:xfrm>
            <a:off x="3327402" y="4550566"/>
            <a:ext cx="433387" cy="171450"/>
          </a:xfrm>
          <a:custGeom>
            <a:avLst/>
            <a:gdLst>
              <a:gd name="connsiteX0" fmla="*/ 0 w 433387"/>
              <a:gd name="connsiteY0" fmla="*/ 0 h 171450"/>
              <a:gd name="connsiteX1" fmla="*/ 178593 w 433387"/>
              <a:gd name="connsiteY1" fmla="*/ 123825 h 171450"/>
              <a:gd name="connsiteX2" fmla="*/ 433387 w 433387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387" h="171450">
                <a:moveTo>
                  <a:pt x="0" y="0"/>
                </a:moveTo>
                <a:cubicBezTo>
                  <a:pt x="53181" y="47625"/>
                  <a:pt x="106362" y="95250"/>
                  <a:pt x="178593" y="123825"/>
                </a:cubicBezTo>
                <a:cubicBezTo>
                  <a:pt x="250824" y="152400"/>
                  <a:pt x="342105" y="161925"/>
                  <a:pt x="433387" y="171450"/>
                </a:cubicBezTo>
              </a:path>
            </a:pathLst>
          </a:cu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5318760" y="3568937"/>
            <a:ext cx="2221404" cy="383938"/>
            <a:chOff x="5563696" y="3568937"/>
            <a:chExt cx="2221404" cy="383938"/>
          </a:xfrm>
        </p:grpSpPr>
        <p:sp>
          <p:nvSpPr>
            <p:cNvPr id="154" name="TextBox 153"/>
            <p:cNvSpPr txBox="1"/>
            <p:nvPr/>
          </p:nvSpPr>
          <p:spPr>
            <a:xfrm>
              <a:off x="5563696" y="3568937"/>
              <a:ext cx="554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#1</a:t>
              </a:r>
              <a:endParaRPr lang="en-US" sz="1400" dirty="0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6011865" y="3730625"/>
              <a:ext cx="552450" cy="222250"/>
            </a:xfrm>
            <a:custGeom>
              <a:avLst/>
              <a:gdLst>
                <a:gd name="connsiteX0" fmla="*/ 0 w 552450"/>
                <a:gd name="connsiteY0" fmla="*/ 0 h 222250"/>
                <a:gd name="connsiteX1" fmla="*/ 298450 w 552450"/>
                <a:gd name="connsiteY1" fmla="*/ 53975 h 222250"/>
                <a:gd name="connsiteX2" fmla="*/ 552450 w 55245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0" h="222250">
                  <a:moveTo>
                    <a:pt x="0" y="0"/>
                  </a:moveTo>
                  <a:cubicBezTo>
                    <a:pt x="103187" y="8466"/>
                    <a:pt x="206375" y="16933"/>
                    <a:pt x="298450" y="53975"/>
                  </a:cubicBezTo>
                  <a:cubicBezTo>
                    <a:pt x="390525" y="91017"/>
                    <a:pt x="471487" y="156633"/>
                    <a:pt x="552450" y="22225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230993" y="3568937"/>
              <a:ext cx="554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#2</a:t>
              </a:r>
              <a:endParaRPr lang="en-US" sz="1400" dirty="0"/>
            </a:p>
          </p:txBody>
        </p:sp>
        <p:sp>
          <p:nvSpPr>
            <p:cNvPr id="157" name="Freeform 156"/>
            <p:cNvSpPr/>
            <p:nvPr/>
          </p:nvSpPr>
          <p:spPr>
            <a:xfrm flipH="1">
              <a:off x="6762747" y="3730625"/>
              <a:ext cx="552450" cy="222250"/>
            </a:xfrm>
            <a:custGeom>
              <a:avLst/>
              <a:gdLst>
                <a:gd name="connsiteX0" fmla="*/ 0 w 552450"/>
                <a:gd name="connsiteY0" fmla="*/ 0 h 222250"/>
                <a:gd name="connsiteX1" fmla="*/ 298450 w 552450"/>
                <a:gd name="connsiteY1" fmla="*/ 53975 h 222250"/>
                <a:gd name="connsiteX2" fmla="*/ 552450 w 55245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0" h="222250">
                  <a:moveTo>
                    <a:pt x="0" y="0"/>
                  </a:moveTo>
                  <a:cubicBezTo>
                    <a:pt x="103187" y="8466"/>
                    <a:pt x="206375" y="16933"/>
                    <a:pt x="298450" y="53975"/>
                  </a:cubicBezTo>
                  <a:cubicBezTo>
                    <a:pt x="390525" y="91017"/>
                    <a:pt x="471487" y="156633"/>
                    <a:pt x="552450" y="22225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118722" y="3114323"/>
            <a:ext cx="1461144" cy="1717696"/>
            <a:chOff x="1284288" y="2882901"/>
            <a:chExt cx="1157288" cy="1360488"/>
          </a:xfrm>
        </p:grpSpPr>
        <p:sp>
          <p:nvSpPr>
            <p:cNvPr id="159" name="Line 93"/>
            <p:cNvSpPr>
              <a:spLocks noChangeShapeType="1"/>
            </p:cNvSpPr>
            <p:nvPr/>
          </p:nvSpPr>
          <p:spPr bwMode="auto">
            <a:xfrm flipH="1">
              <a:off x="2111376" y="2882901"/>
              <a:ext cx="330200" cy="1317625"/>
            </a:xfrm>
            <a:prstGeom prst="line">
              <a:avLst/>
            </a:pr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94"/>
            <p:cNvSpPr>
              <a:spLocks/>
            </p:cNvSpPr>
            <p:nvPr/>
          </p:nvSpPr>
          <p:spPr bwMode="auto">
            <a:xfrm>
              <a:off x="2055813" y="4200526"/>
              <a:ext cx="55563" cy="42863"/>
            </a:xfrm>
            <a:custGeom>
              <a:avLst/>
              <a:gdLst>
                <a:gd name="T0" fmla="*/ 0 w 35"/>
                <a:gd name="T1" fmla="*/ 27 h 27"/>
                <a:gd name="T2" fmla="*/ 3 w 35"/>
                <a:gd name="T3" fmla="*/ 27 h 27"/>
                <a:gd name="T4" fmla="*/ 6 w 35"/>
                <a:gd name="T5" fmla="*/ 27 h 27"/>
                <a:gd name="T6" fmla="*/ 9 w 35"/>
                <a:gd name="T7" fmla="*/ 26 h 27"/>
                <a:gd name="T8" fmla="*/ 11 w 35"/>
                <a:gd name="T9" fmla="*/ 26 h 27"/>
                <a:gd name="T10" fmla="*/ 14 w 35"/>
                <a:gd name="T11" fmla="*/ 25 h 27"/>
                <a:gd name="T12" fmla="*/ 16 w 35"/>
                <a:gd name="T13" fmla="*/ 24 h 27"/>
                <a:gd name="T14" fmla="*/ 19 w 35"/>
                <a:gd name="T15" fmla="*/ 22 h 27"/>
                <a:gd name="T16" fmla="*/ 21 w 35"/>
                <a:gd name="T17" fmla="*/ 21 h 27"/>
                <a:gd name="T18" fmla="*/ 23 w 35"/>
                <a:gd name="T19" fmla="*/ 19 h 27"/>
                <a:gd name="T20" fmla="*/ 25 w 35"/>
                <a:gd name="T21" fmla="*/ 17 h 27"/>
                <a:gd name="T22" fmla="*/ 27 w 35"/>
                <a:gd name="T23" fmla="*/ 15 h 27"/>
                <a:gd name="T24" fmla="*/ 29 w 35"/>
                <a:gd name="T25" fmla="*/ 13 h 27"/>
                <a:gd name="T26" fmla="*/ 31 w 35"/>
                <a:gd name="T27" fmla="*/ 10 h 27"/>
                <a:gd name="T28" fmla="*/ 32 w 35"/>
                <a:gd name="T29" fmla="*/ 8 h 27"/>
                <a:gd name="T30" fmla="*/ 33 w 35"/>
                <a:gd name="T31" fmla="*/ 5 h 27"/>
                <a:gd name="T32" fmla="*/ 34 w 35"/>
                <a:gd name="T33" fmla="*/ 3 h 27"/>
                <a:gd name="T34" fmla="*/ 35 w 35"/>
                <a:gd name="T3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27">
                  <a:moveTo>
                    <a:pt x="0" y="27"/>
                  </a:moveTo>
                  <a:lnTo>
                    <a:pt x="3" y="27"/>
                  </a:lnTo>
                  <a:lnTo>
                    <a:pt x="6" y="27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2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5" y="17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31" y="10"/>
                  </a:lnTo>
                  <a:lnTo>
                    <a:pt x="32" y="8"/>
                  </a:lnTo>
                  <a:lnTo>
                    <a:pt x="33" y="5"/>
                  </a:lnTo>
                  <a:lnTo>
                    <a:pt x="34" y="3"/>
                  </a:lnTo>
                  <a:lnTo>
                    <a:pt x="35" y="0"/>
                  </a:lnTo>
                </a:path>
              </a:pathLst>
            </a:cu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95"/>
            <p:cNvSpPr>
              <a:spLocks noChangeShapeType="1"/>
            </p:cNvSpPr>
            <p:nvPr/>
          </p:nvSpPr>
          <p:spPr bwMode="auto">
            <a:xfrm flipH="1">
              <a:off x="1284288" y="4243388"/>
              <a:ext cx="771525" cy="0"/>
            </a:xfrm>
            <a:prstGeom prst="line">
              <a:avLst/>
            </a:prstGeom>
            <a:noFill/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2260177" y="4003262"/>
            <a:ext cx="554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#2</a:t>
            </a:r>
            <a:endParaRPr lang="en-US" sz="1400" dirty="0"/>
          </a:p>
        </p:txBody>
      </p:sp>
      <p:sp>
        <p:nvSpPr>
          <p:cNvPr id="163" name="Freeform 162"/>
          <p:cNvSpPr/>
          <p:nvPr/>
        </p:nvSpPr>
        <p:spPr>
          <a:xfrm>
            <a:off x="2684531" y="4164950"/>
            <a:ext cx="552450" cy="222250"/>
          </a:xfrm>
          <a:custGeom>
            <a:avLst/>
            <a:gdLst>
              <a:gd name="connsiteX0" fmla="*/ 0 w 552450"/>
              <a:gd name="connsiteY0" fmla="*/ 0 h 222250"/>
              <a:gd name="connsiteX1" fmla="*/ 298450 w 552450"/>
              <a:gd name="connsiteY1" fmla="*/ 53975 h 222250"/>
              <a:gd name="connsiteX2" fmla="*/ 552450 w 552450"/>
              <a:gd name="connsiteY2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450" h="222250">
                <a:moveTo>
                  <a:pt x="0" y="0"/>
                </a:moveTo>
                <a:cubicBezTo>
                  <a:pt x="103187" y="8466"/>
                  <a:pt x="206375" y="16933"/>
                  <a:pt x="298450" y="53975"/>
                </a:cubicBezTo>
                <a:cubicBezTo>
                  <a:pt x="390525" y="91017"/>
                  <a:pt x="471487" y="156633"/>
                  <a:pt x="552450" y="222250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/>
          <p:nvPr/>
        </p:nvCxnSpPr>
        <p:spPr>
          <a:xfrm flipV="1">
            <a:off x="5767753" y="4169077"/>
            <a:ext cx="131329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1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1" grpId="0" animBg="1"/>
      <p:bldP spid="162" grpId="0"/>
      <p:bldP spid="16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in U-Beams</a:t>
            </a:r>
          </a:p>
        </p:txBody>
      </p:sp>
      <p:grpSp>
        <p:nvGrpSpPr>
          <p:cNvPr id="8306" name="Group 8305"/>
          <p:cNvGrpSpPr/>
          <p:nvPr/>
        </p:nvGrpSpPr>
        <p:grpSpPr>
          <a:xfrm>
            <a:off x="5389760" y="2142231"/>
            <a:ext cx="2060433" cy="2978409"/>
            <a:chOff x="3887788" y="2119313"/>
            <a:chExt cx="1631950" cy="2359026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887788" y="2390776"/>
              <a:ext cx="1631950" cy="2087563"/>
            </a:xfrm>
            <a:custGeom>
              <a:avLst/>
              <a:gdLst>
                <a:gd name="T0" fmla="*/ 614 w 1028"/>
                <a:gd name="T1" fmla="*/ 215 h 1315"/>
                <a:gd name="T2" fmla="*/ 671 w 1028"/>
                <a:gd name="T3" fmla="*/ 157 h 1315"/>
                <a:gd name="T4" fmla="*/ 1028 w 1028"/>
                <a:gd name="T5" fmla="*/ 100 h 1315"/>
                <a:gd name="T6" fmla="*/ 1028 w 1028"/>
                <a:gd name="T7" fmla="*/ 0 h 1315"/>
                <a:gd name="T8" fmla="*/ 0 w 1028"/>
                <a:gd name="T9" fmla="*/ 0 h 1315"/>
                <a:gd name="T10" fmla="*/ 0 w 1028"/>
                <a:gd name="T11" fmla="*/ 100 h 1315"/>
                <a:gd name="T12" fmla="*/ 357 w 1028"/>
                <a:gd name="T13" fmla="*/ 157 h 1315"/>
                <a:gd name="T14" fmla="*/ 414 w 1028"/>
                <a:gd name="T15" fmla="*/ 215 h 1315"/>
                <a:gd name="T16" fmla="*/ 414 w 1028"/>
                <a:gd name="T17" fmla="*/ 843 h 1315"/>
                <a:gd name="T18" fmla="*/ 328 w 1028"/>
                <a:gd name="T19" fmla="*/ 929 h 1315"/>
                <a:gd name="T20" fmla="*/ 57 w 1028"/>
                <a:gd name="T21" fmla="*/ 1065 h 1315"/>
                <a:gd name="T22" fmla="*/ 57 w 1028"/>
                <a:gd name="T23" fmla="*/ 1315 h 1315"/>
                <a:gd name="T24" fmla="*/ 971 w 1028"/>
                <a:gd name="T25" fmla="*/ 1315 h 1315"/>
                <a:gd name="T26" fmla="*/ 971 w 1028"/>
                <a:gd name="T27" fmla="*/ 1065 h 1315"/>
                <a:gd name="T28" fmla="*/ 700 w 1028"/>
                <a:gd name="T29" fmla="*/ 929 h 1315"/>
                <a:gd name="T30" fmla="*/ 614 w 1028"/>
                <a:gd name="T31" fmla="*/ 843 h 1315"/>
                <a:gd name="T32" fmla="*/ 614 w 1028"/>
                <a:gd name="T33" fmla="*/ 215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8" h="1315">
                  <a:moveTo>
                    <a:pt x="614" y="215"/>
                  </a:moveTo>
                  <a:lnTo>
                    <a:pt x="671" y="157"/>
                  </a:lnTo>
                  <a:lnTo>
                    <a:pt x="1028" y="100"/>
                  </a:lnTo>
                  <a:lnTo>
                    <a:pt x="1028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57" y="157"/>
                  </a:lnTo>
                  <a:lnTo>
                    <a:pt x="414" y="215"/>
                  </a:lnTo>
                  <a:lnTo>
                    <a:pt x="414" y="843"/>
                  </a:lnTo>
                  <a:lnTo>
                    <a:pt x="328" y="929"/>
                  </a:lnTo>
                  <a:lnTo>
                    <a:pt x="57" y="1065"/>
                  </a:lnTo>
                  <a:lnTo>
                    <a:pt x="57" y="1315"/>
                  </a:lnTo>
                  <a:lnTo>
                    <a:pt x="971" y="1315"/>
                  </a:lnTo>
                  <a:lnTo>
                    <a:pt x="971" y="1065"/>
                  </a:lnTo>
                  <a:lnTo>
                    <a:pt x="700" y="929"/>
                  </a:lnTo>
                  <a:lnTo>
                    <a:pt x="614" y="843"/>
                  </a:lnTo>
                  <a:lnTo>
                    <a:pt x="614" y="2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99" name="Group 8298"/>
            <p:cNvGrpSpPr/>
            <p:nvPr/>
          </p:nvGrpSpPr>
          <p:grpSpPr>
            <a:xfrm>
              <a:off x="4192588" y="3446463"/>
              <a:ext cx="1112838" cy="930276"/>
              <a:chOff x="4192588" y="3446463"/>
              <a:chExt cx="1112838" cy="93027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646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56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465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375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284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192588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7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4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4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7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5191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2 w 14"/>
                  <a:gd name="T13" fmla="*/ 2 h 15"/>
                  <a:gd name="T14" fmla="*/ 11 w 14"/>
                  <a:gd name="T15" fmla="*/ 1 h 15"/>
                  <a:gd name="T16" fmla="*/ 10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2 w 14"/>
                  <a:gd name="T33" fmla="*/ 3 h 15"/>
                  <a:gd name="T34" fmla="*/ 1 w 14"/>
                  <a:gd name="T35" fmla="*/ 4 h 15"/>
                  <a:gd name="T36" fmla="*/ 1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5100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5010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919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82917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737101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5281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2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4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646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556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4465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4375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4284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4192588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5191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4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5100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5010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4919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482917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4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4737101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5281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2" name="Freeform 33"/>
              <p:cNvSpPr>
                <a:spLocks/>
              </p:cNvSpPr>
              <p:nvPr/>
            </p:nvSpPr>
            <p:spPr bwMode="auto">
              <a:xfrm>
                <a:off x="4646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3" name="Freeform 34"/>
              <p:cNvSpPr>
                <a:spLocks/>
              </p:cNvSpPr>
              <p:nvPr/>
            </p:nvSpPr>
            <p:spPr bwMode="auto">
              <a:xfrm>
                <a:off x="4556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5" name="Freeform 35"/>
              <p:cNvSpPr>
                <a:spLocks/>
              </p:cNvSpPr>
              <p:nvPr/>
            </p:nvSpPr>
            <p:spPr bwMode="auto">
              <a:xfrm>
                <a:off x="4465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6" name="Freeform 36"/>
              <p:cNvSpPr>
                <a:spLocks/>
              </p:cNvSpPr>
              <p:nvPr/>
            </p:nvSpPr>
            <p:spPr bwMode="auto">
              <a:xfrm>
                <a:off x="4375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7" name="Freeform 37"/>
              <p:cNvSpPr>
                <a:spLocks/>
              </p:cNvSpPr>
              <p:nvPr/>
            </p:nvSpPr>
            <p:spPr bwMode="auto">
              <a:xfrm>
                <a:off x="4284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8" name="Freeform 38"/>
              <p:cNvSpPr>
                <a:spLocks/>
              </p:cNvSpPr>
              <p:nvPr/>
            </p:nvSpPr>
            <p:spPr bwMode="auto">
              <a:xfrm>
                <a:off x="4192588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9" name="Freeform 39"/>
              <p:cNvSpPr>
                <a:spLocks/>
              </p:cNvSpPr>
              <p:nvPr/>
            </p:nvSpPr>
            <p:spPr bwMode="auto">
              <a:xfrm>
                <a:off x="5191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0" name="Freeform 40"/>
              <p:cNvSpPr>
                <a:spLocks/>
              </p:cNvSpPr>
              <p:nvPr/>
            </p:nvSpPr>
            <p:spPr bwMode="auto">
              <a:xfrm>
                <a:off x="5100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1" name="Freeform 41"/>
              <p:cNvSpPr>
                <a:spLocks/>
              </p:cNvSpPr>
              <p:nvPr/>
            </p:nvSpPr>
            <p:spPr bwMode="auto">
              <a:xfrm>
                <a:off x="5010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2" name="Freeform 42"/>
              <p:cNvSpPr>
                <a:spLocks/>
              </p:cNvSpPr>
              <p:nvPr/>
            </p:nvSpPr>
            <p:spPr bwMode="auto">
              <a:xfrm>
                <a:off x="4919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3" name="Freeform 43"/>
              <p:cNvSpPr>
                <a:spLocks/>
              </p:cNvSpPr>
              <p:nvPr/>
            </p:nvSpPr>
            <p:spPr bwMode="auto">
              <a:xfrm>
                <a:off x="482917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4" name="Freeform 44"/>
              <p:cNvSpPr>
                <a:spLocks/>
              </p:cNvSpPr>
              <p:nvPr/>
            </p:nvSpPr>
            <p:spPr bwMode="auto">
              <a:xfrm>
                <a:off x="4737101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5" name="Freeform 45"/>
              <p:cNvSpPr>
                <a:spLocks/>
              </p:cNvSpPr>
              <p:nvPr/>
            </p:nvSpPr>
            <p:spPr bwMode="auto">
              <a:xfrm>
                <a:off x="5281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6" name="Freeform 46"/>
              <p:cNvSpPr>
                <a:spLocks/>
              </p:cNvSpPr>
              <p:nvPr/>
            </p:nvSpPr>
            <p:spPr bwMode="auto">
              <a:xfrm>
                <a:off x="4646613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7" name="Freeform 47"/>
              <p:cNvSpPr>
                <a:spLocks/>
              </p:cNvSpPr>
              <p:nvPr/>
            </p:nvSpPr>
            <p:spPr bwMode="auto">
              <a:xfrm>
                <a:off x="4556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8" name="Freeform 48"/>
              <p:cNvSpPr>
                <a:spLocks/>
              </p:cNvSpPr>
              <p:nvPr/>
            </p:nvSpPr>
            <p:spPr bwMode="auto">
              <a:xfrm>
                <a:off x="4465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9" name="Freeform 49"/>
              <p:cNvSpPr>
                <a:spLocks/>
              </p:cNvSpPr>
              <p:nvPr/>
            </p:nvSpPr>
            <p:spPr bwMode="auto">
              <a:xfrm>
                <a:off x="4375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0" name="Freeform 50"/>
              <p:cNvSpPr>
                <a:spLocks/>
              </p:cNvSpPr>
              <p:nvPr/>
            </p:nvSpPr>
            <p:spPr bwMode="auto">
              <a:xfrm>
                <a:off x="4284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1" name="Freeform 51"/>
              <p:cNvSpPr>
                <a:spLocks/>
              </p:cNvSpPr>
              <p:nvPr/>
            </p:nvSpPr>
            <p:spPr bwMode="auto">
              <a:xfrm>
                <a:off x="4192588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2" name="Freeform 52"/>
              <p:cNvSpPr>
                <a:spLocks/>
              </p:cNvSpPr>
              <p:nvPr/>
            </p:nvSpPr>
            <p:spPr bwMode="auto">
              <a:xfrm>
                <a:off x="5191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0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3" name="Freeform 53"/>
              <p:cNvSpPr>
                <a:spLocks/>
              </p:cNvSpPr>
              <p:nvPr/>
            </p:nvSpPr>
            <p:spPr bwMode="auto">
              <a:xfrm>
                <a:off x="5100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4" name="Freeform 54"/>
              <p:cNvSpPr>
                <a:spLocks/>
              </p:cNvSpPr>
              <p:nvPr/>
            </p:nvSpPr>
            <p:spPr bwMode="auto">
              <a:xfrm>
                <a:off x="5010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5" name="Freeform 55"/>
              <p:cNvSpPr>
                <a:spLocks/>
              </p:cNvSpPr>
              <p:nvPr/>
            </p:nvSpPr>
            <p:spPr bwMode="auto">
              <a:xfrm>
                <a:off x="4919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6" name="Freeform 56"/>
              <p:cNvSpPr>
                <a:spLocks/>
              </p:cNvSpPr>
              <p:nvPr/>
            </p:nvSpPr>
            <p:spPr bwMode="auto">
              <a:xfrm>
                <a:off x="482917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0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7" name="Freeform 57"/>
              <p:cNvSpPr>
                <a:spLocks/>
              </p:cNvSpPr>
              <p:nvPr/>
            </p:nvSpPr>
            <p:spPr bwMode="auto">
              <a:xfrm>
                <a:off x="4737101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8" name="Freeform 58"/>
              <p:cNvSpPr>
                <a:spLocks/>
              </p:cNvSpPr>
              <p:nvPr/>
            </p:nvSpPr>
            <p:spPr bwMode="auto">
              <a:xfrm>
                <a:off x="4646613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9" name="Freeform 59"/>
              <p:cNvSpPr>
                <a:spLocks/>
              </p:cNvSpPr>
              <p:nvPr/>
            </p:nvSpPr>
            <p:spPr bwMode="auto">
              <a:xfrm>
                <a:off x="4737101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8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0" name="Freeform 60"/>
              <p:cNvSpPr>
                <a:spLocks/>
              </p:cNvSpPr>
              <p:nvPr/>
            </p:nvSpPr>
            <p:spPr bwMode="auto">
              <a:xfrm>
                <a:off x="4646613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1" name="Freeform 61"/>
              <p:cNvSpPr>
                <a:spLocks/>
              </p:cNvSpPr>
              <p:nvPr/>
            </p:nvSpPr>
            <p:spPr bwMode="auto">
              <a:xfrm>
                <a:off x="4737101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2" name="Freeform 62"/>
              <p:cNvSpPr>
                <a:spLocks/>
              </p:cNvSpPr>
              <p:nvPr/>
            </p:nvSpPr>
            <p:spPr bwMode="auto">
              <a:xfrm>
                <a:off x="4646613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3" name="Freeform 63"/>
              <p:cNvSpPr>
                <a:spLocks/>
              </p:cNvSpPr>
              <p:nvPr/>
            </p:nvSpPr>
            <p:spPr bwMode="auto">
              <a:xfrm>
                <a:off x="4737101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4" name="Freeform 64"/>
              <p:cNvSpPr>
                <a:spLocks/>
              </p:cNvSpPr>
              <p:nvPr/>
            </p:nvSpPr>
            <p:spPr bwMode="auto">
              <a:xfrm>
                <a:off x="4646613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5" name="Freeform 65"/>
              <p:cNvSpPr>
                <a:spLocks/>
              </p:cNvSpPr>
              <p:nvPr/>
            </p:nvSpPr>
            <p:spPr bwMode="auto">
              <a:xfrm>
                <a:off x="4737101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6" name="Freeform 66"/>
              <p:cNvSpPr>
                <a:spLocks/>
              </p:cNvSpPr>
              <p:nvPr/>
            </p:nvSpPr>
            <p:spPr bwMode="auto">
              <a:xfrm>
                <a:off x="4646613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7" name="Freeform 67"/>
              <p:cNvSpPr>
                <a:spLocks/>
              </p:cNvSpPr>
              <p:nvPr/>
            </p:nvSpPr>
            <p:spPr bwMode="auto">
              <a:xfrm>
                <a:off x="4737101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8" name="Freeform 68"/>
              <p:cNvSpPr>
                <a:spLocks/>
              </p:cNvSpPr>
              <p:nvPr/>
            </p:nvSpPr>
            <p:spPr bwMode="auto">
              <a:xfrm>
                <a:off x="4646613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9" name="Freeform 69"/>
              <p:cNvSpPr>
                <a:spLocks/>
              </p:cNvSpPr>
              <p:nvPr/>
            </p:nvSpPr>
            <p:spPr bwMode="auto">
              <a:xfrm>
                <a:off x="4737101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0" name="Freeform 70"/>
              <p:cNvSpPr>
                <a:spLocks/>
              </p:cNvSpPr>
              <p:nvPr/>
            </p:nvSpPr>
            <p:spPr bwMode="auto">
              <a:xfrm>
                <a:off x="4646613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1" name="Freeform 71"/>
              <p:cNvSpPr>
                <a:spLocks/>
              </p:cNvSpPr>
              <p:nvPr/>
            </p:nvSpPr>
            <p:spPr bwMode="auto">
              <a:xfrm>
                <a:off x="4737101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2" name="Freeform 72"/>
              <p:cNvSpPr>
                <a:spLocks/>
              </p:cNvSpPr>
              <p:nvPr/>
            </p:nvSpPr>
            <p:spPr bwMode="auto">
              <a:xfrm>
                <a:off x="455612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3" name="Freeform 73"/>
              <p:cNvSpPr>
                <a:spLocks/>
              </p:cNvSpPr>
              <p:nvPr/>
            </p:nvSpPr>
            <p:spPr bwMode="auto">
              <a:xfrm>
                <a:off x="4465638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4" name="Freeform 74"/>
              <p:cNvSpPr>
                <a:spLocks/>
              </p:cNvSpPr>
              <p:nvPr/>
            </p:nvSpPr>
            <p:spPr bwMode="auto">
              <a:xfrm>
                <a:off x="4375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5" name="Freeform 75"/>
              <p:cNvSpPr>
                <a:spLocks/>
              </p:cNvSpPr>
              <p:nvPr/>
            </p:nvSpPr>
            <p:spPr bwMode="auto">
              <a:xfrm>
                <a:off x="5010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6" name="Freeform 76"/>
              <p:cNvSpPr>
                <a:spLocks/>
              </p:cNvSpPr>
              <p:nvPr/>
            </p:nvSpPr>
            <p:spPr bwMode="auto">
              <a:xfrm>
                <a:off x="4919663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7" name="Freeform 77"/>
              <p:cNvSpPr>
                <a:spLocks/>
              </p:cNvSpPr>
              <p:nvPr/>
            </p:nvSpPr>
            <p:spPr bwMode="auto">
              <a:xfrm>
                <a:off x="482917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8" name="Freeform 78"/>
              <p:cNvSpPr>
                <a:spLocks/>
              </p:cNvSpPr>
              <p:nvPr/>
            </p:nvSpPr>
            <p:spPr bwMode="auto">
              <a:xfrm>
                <a:off x="455612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9" name="Freeform 79"/>
              <p:cNvSpPr>
                <a:spLocks/>
              </p:cNvSpPr>
              <p:nvPr/>
            </p:nvSpPr>
            <p:spPr bwMode="auto">
              <a:xfrm>
                <a:off x="482917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301" name="Group 8300"/>
            <p:cNvGrpSpPr/>
            <p:nvPr/>
          </p:nvGrpSpPr>
          <p:grpSpPr>
            <a:xfrm>
              <a:off x="4448176" y="2119313"/>
              <a:ext cx="511175" cy="2279650"/>
              <a:chOff x="4448176" y="2119313"/>
              <a:chExt cx="511175" cy="2279650"/>
            </a:xfrm>
          </p:grpSpPr>
          <p:sp>
            <p:nvSpPr>
              <p:cNvPr id="8240" name="Line 80"/>
              <p:cNvSpPr>
                <a:spLocks noChangeShapeType="1"/>
              </p:cNvSpPr>
              <p:nvPr/>
            </p:nvSpPr>
            <p:spPr bwMode="auto">
              <a:xfrm>
                <a:off x="4448176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1" name="Freeform 81"/>
              <p:cNvSpPr>
                <a:spLocks/>
              </p:cNvSpPr>
              <p:nvPr/>
            </p:nvSpPr>
            <p:spPr bwMode="auto">
              <a:xfrm>
                <a:off x="4573588" y="4341813"/>
                <a:ext cx="55563" cy="57150"/>
              </a:xfrm>
              <a:custGeom>
                <a:avLst/>
                <a:gdLst>
                  <a:gd name="T0" fmla="*/ 0 w 35"/>
                  <a:gd name="T1" fmla="*/ 36 h 36"/>
                  <a:gd name="T2" fmla="*/ 2 w 35"/>
                  <a:gd name="T3" fmla="*/ 36 h 36"/>
                  <a:gd name="T4" fmla="*/ 5 w 35"/>
                  <a:gd name="T5" fmla="*/ 35 h 36"/>
                  <a:gd name="T6" fmla="*/ 7 w 35"/>
                  <a:gd name="T7" fmla="*/ 35 h 36"/>
                  <a:gd name="T8" fmla="*/ 10 w 35"/>
                  <a:gd name="T9" fmla="*/ 34 h 36"/>
                  <a:gd name="T10" fmla="*/ 12 w 35"/>
                  <a:gd name="T11" fmla="*/ 34 h 36"/>
                  <a:gd name="T12" fmla="*/ 15 w 35"/>
                  <a:gd name="T13" fmla="*/ 33 h 36"/>
                  <a:gd name="T14" fmla="*/ 17 w 35"/>
                  <a:gd name="T15" fmla="*/ 31 h 36"/>
                  <a:gd name="T16" fmla="*/ 19 w 35"/>
                  <a:gd name="T17" fmla="*/ 30 h 36"/>
                  <a:gd name="T18" fmla="*/ 21 w 35"/>
                  <a:gd name="T19" fmla="*/ 29 h 36"/>
                  <a:gd name="T20" fmla="*/ 23 w 35"/>
                  <a:gd name="T21" fmla="*/ 27 h 36"/>
                  <a:gd name="T22" fmla="*/ 25 w 35"/>
                  <a:gd name="T23" fmla="*/ 25 h 36"/>
                  <a:gd name="T24" fmla="*/ 27 w 35"/>
                  <a:gd name="T25" fmla="*/ 23 h 36"/>
                  <a:gd name="T26" fmla="*/ 28 w 35"/>
                  <a:gd name="T27" fmla="*/ 21 h 36"/>
                  <a:gd name="T28" fmla="*/ 30 w 35"/>
                  <a:gd name="T29" fmla="*/ 19 h 36"/>
                  <a:gd name="T30" fmla="*/ 31 w 35"/>
                  <a:gd name="T31" fmla="*/ 17 h 36"/>
                  <a:gd name="T32" fmla="*/ 32 w 35"/>
                  <a:gd name="T33" fmla="*/ 15 h 36"/>
                  <a:gd name="T34" fmla="*/ 33 w 35"/>
                  <a:gd name="T35" fmla="*/ 13 h 36"/>
                  <a:gd name="T36" fmla="*/ 34 w 35"/>
                  <a:gd name="T37" fmla="*/ 10 h 36"/>
                  <a:gd name="T38" fmla="*/ 35 w 35"/>
                  <a:gd name="T39" fmla="*/ 8 h 36"/>
                  <a:gd name="T40" fmla="*/ 35 w 35"/>
                  <a:gd name="T41" fmla="*/ 5 h 36"/>
                  <a:gd name="T42" fmla="*/ 35 w 35"/>
                  <a:gd name="T43" fmla="*/ 3 h 36"/>
                  <a:gd name="T44" fmla="*/ 35 w 35"/>
                  <a:gd name="T4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lnTo>
                      <a:pt x="2" y="36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5" y="33"/>
                    </a:lnTo>
                    <a:lnTo>
                      <a:pt x="17" y="31"/>
                    </a:lnTo>
                    <a:lnTo>
                      <a:pt x="19" y="30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5" y="25"/>
                    </a:lnTo>
                    <a:lnTo>
                      <a:pt x="27" y="23"/>
                    </a:lnTo>
                    <a:lnTo>
                      <a:pt x="28" y="21"/>
                    </a:lnTo>
                    <a:lnTo>
                      <a:pt x="30" y="19"/>
                    </a:lnTo>
                    <a:lnTo>
                      <a:pt x="31" y="17"/>
                    </a:lnTo>
                    <a:lnTo>
                      <a:pt x="32" y="15"/>
                    </a:lnTo>
                    <a:lnTo>
                      <a:pt x="33" y="13"/>
                    </a:lnTo>
                    <a:lnTo>
                      <a:pt x="34" y="10"/>
                    </a:lnTo>
                    <a:lnTo>
                      <a:pt x="35" y="8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5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2" name="Line 82"/>
              <p:cNvSpPr>
                <a:spLocks noChangeShapeType="1"/>
              </p:cNvSpPr>
              <p:nvPr/>
            </p:nvSpPr>
            <p:spPr bwMode="auto">
              <a:xfrm flipV="1">
                <a:off x="4629151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3" name="Freeform 83"/>
              <p:cNvSpPr>
                <a:spLocks/>
              </p:cNvSpPr>
              <p:nvPr/>
            </p:nvSpPr>
            <p:spPr bwMode="auto">
              <a:xfrm>
                <a:off x="4629151" y="2119313"/>
                <a:ext cx="74613" cy="73025"/>
              </a:xfrm>
              <a:custGeom>
                <a:avLst/>
                <a:gdLst>
                  <a:gd name="T0" fmla="*/ 47 w 47"/>
                  <a:gd name="T1" fmla="*/ 0 h 46"/>
                  <a:gd name="T2" fmla="*/ 44 w 47"/>
                  <a:gd name="T3" fmla="*/ 0 h 46"/>
                  <a:gd name="T4" fmla="*/ 41 w 47"/>
                  <a:gd name="T5" fmla="*/ 0 h 46"/>
                  <a:gd name="T6" fmla="*/ 38 w 47"/>
                  <a:gd name="T7" fmla="*/ 1 h 46"/>
                  <a:gd name="T8" fmla="*/ 35 w 47"/>
                  <a:gd name="T9" fmla="*/ 1 h 46"/>
                  <a:gd name="T10" fmla="*/ 33 w 47"/>
                  <a:gd name="T11" fmla="*/ 2 h 46"/>
                  <a:gd name="T12" fmla="*/ 30 w 47"/>
                  <a:gd name="T13" fmla="*/ 3 h 46"/>
                  <a:gd name="T14" fmla="*/ 27 w 47"/>
                  <a:gd name="T15" fmla="*/ 4 h 46"/>
                  <a:gd name="T16" fmla="*/ 25 w 47"/>
                  <a:gd name="T17" fmla="*/ 5 h 46"/>
                  <a:gd name="T18" fmla="*/ 22 w 47"/>
                  <a:gd name="T19" fmla="*/ 7 h 46"/>
                  <a:gd name="T20" fmla="*/ 20 w 47"/>
                  <a:gd name="T21" fmla="*/ 9 h 46"/>
                  <a:gd name="T22" fmla="*/ 17 w 47"/>
                  <a:gd name="T23" fmla="*/ 10 h 46"/>
                  <a:gd name="T24" fmla="*/ 15 w 47"/>
                  <a:gd name="T25" fmla="*/ 12 h 46"/>
                  <a:gd name="T26" fmla="*/ 13 w 47"/>
                  <a:gd name="T27" fmla="*/ 14 h 46"/>
                  <a:gd name="T28" fmla="*/ 11 w 47"/>
                  <a:gd name="T29" fmla="*/ 17 h 46"/>
                  <a:gd name="T30" fmla="*/ 9 w 47"/>
                  <a:gd name="T31" fmla="*/ 19 h 46"/>
                  <a:gd name="T32" fmla="*/ 8 w 47"/>
                  <a:gd name="T33" fmla="*/ 21 h 46"/>
                  <a:gd name="T34" fmla="*/ 6 w 47"/>
                  <a:gd name="T35" fmla="*/ 24 h 46"/>
                  <a:gd name="T36" fmla="*/ 5 w 47"/>
                  <a:gd name="T37" fmla="*/ 26 h 46"/>
                  <a:gd name="T38" fmla="*/ 4 w 47"/>
                  <a:gd name="T39" fmla="*/ 29 h 46"/>
                  <a:gd name="T40" fmla="*/ 3 w 47"/>
                  <a:gd name="T41" fmla="*/ 32 h 46"/>
                  <a:gd name="T42" fmla="*/ 2 w 47"/>
                  <a:gd name="T43" fmla="*/ 35 h 46"/>
                  <a:gd name="T44" fmla="*/ 1 w 47"/>
                  <a:gd name="T45" fmla="*/ 37 h 46"/>
                  <a:gd name="T46" fmla="*/ 1 w 47"/>
                  <a:gd name="T47" fmla="*/ 40 h 46"/>
                  <a:gd name="T48" fmla="*/ 1 w 47"/>
                  <a:gd name="T49" fmla="*/ 43 h 46"/>
                  <a:gd name="T50" fmla="*/ 0 w 47"/>
                  <a:gd name="T5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46">
                    <a:moveTo>
                      <a:pt x="47" y="0"/>
                    </a:moveTo>
                    <a:lnTo>
                      <a:pt x="44" y="0"/>
                    </a:lnTo>
                    <a:lnTo>
                      <a:pt x="41" y="0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3" y="2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5" y="5"/>
                    </a:lnTo>
                    <a:lnTo>
                      <a:pt x="22" y="7"/>
                    </a:lnTo>
                    <a:lnTo>
                      <a:pt x="20" y="9"/>
                    </a:lnTo>
                    <a:lnTo>
                      <a:pt x="17" y="10"/>
                    </a:lnTo>
                    <a:lnTo>
                      <a:pt x="15" y="12"/>
                    </a:lnTo>
                    <a:lnTo>
                      <a:pt x="13" y="14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8" y="21"/>
                    </a:lnTo>
                    <a:lnTo>
                      <a:pt x="6" y="24"/>
                    </a:lnTo>
                    <a:lnTo>
                      <a:pt x="5" y="26"/>
                    </a:lnTo>
                    <a:lnTo>
                      <a:pt x="4" y="29"/>
                    </a:lnTo>
                    <a:lnTo>
                      <a:pt x="3" y="32"/>
                    </a:lnTo>
                    <a:lnTo>
                      <a:pt x="2" y="35"/>
                    </a:lnTo>
                    <a:lnTo>
                      <a:pt x="1" y="37"/>
                    </a:lnTo>
                    <a:lnTo>
                      <a:pt x="1" y="40"/>
                    </a:lnTo>
                    <a:lnTo>
                      <a:pt x="1" y="43"/>
                    </a:lnTo>
                    <a:lnTo>
                      <a:pt x="0" y="4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4" name="Freeform 84"/>
              <p:cNvSpPr>
                <a:spLocks/>
              </p:cNvSpPr>
              <p:nvPr/>
            </p:nvSpPr>
            <p:spPr bwMode="auto">
              <a:xfrm>
                <a:off x="4703763" y="2119313"/>
                <a:ext cx="73025" cy="73025"/>
              </a:xfrm>
              <a:custGeom>
                <a:avLst/>
                <a:gdLst>
                  <a:gd name="T0" fmla="*/ 46 w 46"/>
                  <a:gd name="T1" fmla="*/ 46 h 46"/>
                  <a:gd name="T2" fmla="*/ 46 w 46"/>
                  <a:gd name="T3" fmla="*/ 43 h 46"/>
                  <a:gd name="T4" fmla="*/ 46 w 46"/>
                  <a:gd name="T5" fmla="*/ 40 h 46"/>
                  <a:gd name="T6" fmla="*/ 46 w 46"/>
                  <a:gd name="T7" fmla="*/ 37 h 46"/>
                  <a:gd name="T8" fmla="*/ 45 w 46"/>
                  <a:gd name="T9" fmla="*/ 35 h 46"/>
                  <a:gd name="T10" fmla="*/ 44 w 46"/>
                  <a:gd name="T11" fmla="*/ 32 h 46"/>
                  <a:gd name="T12" fmla="*/ 43 w 46"/>
                  <a:gd name="T13" fmla="*/ 29 h 46"/>
                  <a:gd name="T14" fmla="*/ 42 w 46"/>
                  <a:gd name="T15" fmla="*/ 26 h 46"/>
                  <a:gd name="T16" fmla="*/ 41 w 46"/>
                  <a:gd name="T17" fmla="*/ 24 h 46"/>
                  <a:gd name="T18" fmla="*/ 39 w 46"/>
                  <a:gd name="T19" fmla="*/ 21 h 46"/>
                  <a:gd name="T20" fmla="*/ 38 w 46"/>
                  <a:gd name="T21" fmla="*/ 19 h 46"/>
                  <a:gd name="T22" fmla="*/ 36 w 46"/>
                  <a:gd name="T23" fmla="*/ 17 h 46"/>
                  <a:gd name="T24" fmla="*/ 34 w 46"/>
                  <a:gd name="T25" fmla="*/ 14 h 46"/>
                  <a:gd name="T26" fmla="*/ 32 w 46"/>
                  <a:gd name="T27" fmla="*/ 12 h 46"/>
                  <a:gd name="T28" fmla="*/ 30 w 46"/>
                  <a:gd name="T29" fmla="*/ 10 h 46"/>
                  <a:gd name="T30" fmla="*/ 27 w 46"/>
                  <a:gd name="T31" fmla="*/ 9 h 46"/>
                  <a:gd name="T32" fmla="*/ 25 w 46"/>
                  <a:gd name="T33" fmla="*/ 7 h 46"/>
                  <a:gd name="T34" fmla="*/ 22 w 46"/>
                  <a:gd name="T35" fmla="*/ 5 h 46"/>
                  <a:gd name="T36" fmla="*/ 20 w 46"/>
                  <a:gd name="T37" fmla="*/ 4 h 46"/>
                  <a:gd name="T38" fmla="*/ 17 w 46"/>
                  <a:gd name="T39" fmla="*/ 3 h 46"/>
                  <a:gd name="T40" fmla="*/ 14 w 46"/>
                  <a:gd name="T41" fmla="*/ 2 h 46"/>
                  <a:gd name="T42" fmla="*/ 12 w 46"/>
                  <a:gd name="T43" fmla="*/ 1 h 46"/>
                  <a:gd name="T44" fmla="*/ 9 w 46"/>
                  <a:gd name="T45" fmla="*/ 1 h 46"/>
                  <a:gd name="T46" fmla="*/ 6 w 46"/>
                  <a:gd name="T47" fmla="*/ 0 h 46"/>
                  <a:gd name="T48" fmla="*/ 3 w 46"/>
                  <a:gd name="T49" fmla="*/ 0 h 46"/>
                  <a:gd name="T50" fmla="*/ 0 w 46"/>
                  <a:gd name="T5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46">
                    <a:moveTo>
                      <a:pt x="46" y="46"/>
                    </a:moveTo>
                    <a:lnTo>
                      <a:pt x="46" y="43"/>
                    </a:lnTo>
                    <a:lnTo>
                      <a:pt x="46" y="40"/>
                    </a:lnTo>
                    <a:lnTo>
                      <a:pt x="46" y="37"/>
                    </a:lnTo>
                    <a:lnTo>
                      <a:pt x="45" y="35"/>
                    </a:lnTo>
                    <a:lnTo>
                      <a:pt x="44" y="32"/>
                    </a:lnTo>
                    <a:lnTo>
                      <a:pt x="43" y="29"/>
                    </a:lnTo>
                    <a:lnTo>
                      <a:pt x="42" y="26"/>
                    </a:lnTo>
                    <a:lnTo>
                      <a:pt x="41" y="24"/>
                    </a:lnTo>
                    <a:lnTo>
                      <a:pt x="39" y="21"/>
                    </a:lnTo>
                    <a:lnTo>
                      <a:pt x="38" y="19"/>
                    </a:lnTo>
                    <a:lnTo>
                      <a:pt x="36" y="17"/>
                    </a:lnTo>
                    <a:lnTo>
                      <a:pt x="34" y="14"/>
                    </a:lnTo>
                    <a:lnTo>
                      <a:pt x="32" y="12"/>
                    </a:lnTo>
                    <a:lnTo>
                      <a:pt x="30" y="10"/>
                    </a:lnTo>
                    <a:lnTo>
                      <a:pt x="27" y="9"/>
                    </a:lnTo>
                    <a:lnTo>
                      <a:pt x="25" y="7"/>
                    </a:lnTo>
                    <a:lnTo>
                      <a:pt x="22" y="5"/>
                    </a:lnTo>
                    <a:lnTo>
                      <a:pt x="20" y="4"/>
                    </a:lnTo>
                    <a:lnTo>
                      <a:pt x="17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5" name="Line 85"/>
              <p:cNvSpPr>
                <a:spLocks noChangeShapeType="1"/>
              </p:cNvSpPr>
              <p:nvPr/>
            </p:nvSpPr>
            <p:spPr bwMode="auto">
              <a:xfrm>
                <a:off x="4776788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6" name="Freeform 86"/>
              <p:cNvSpPr>
                <a:spLocks/>
              </p:cNvSpPr>
              <p:nvPr/>
            </p:nvSpPr>
            <p:spPr bwMode="auto">
              <a:xfrm>
                <a:off x="4776788" y="4341813"/>
                <a:ext cx="57150" cy="57150"/>
              </a:xfrm>
              <a:custGeom>
                <a:avLst/>
                <a:gdLst>
                  <a:gd name="T0" fmla="*/ 0 w 36"/>
                  <a:gd name="T1" fmla="*/ 0 h 36"/>
                  <a:gd name="T2" fmla="*/ 1 w 36"/>
                  <a:gd name="T3" fmla="*/ 3 h 36"/>
                  <a:gd name="T4" fmla="*/ 1 w 36"/>
                  <a:gd name="T5" fmla="*/ 5 h 36"/>
                  <a:gd name="T6" fmla="*/ 1 w 36"/>
                  <a:gd name="T7" fmla="*/ 8 h 36"/>
                  <a:gd name="T8" fmla="*/ 2 w 36"/>
                  <a:gd name="T9" fmla="*/ 10 h 36"/>
                  <a:gd name="T10" fmla="*/ 3 w 36"/>
                  <a:gd name="T11" fmla="*/ 13 h 36"/>
                  <a:gd name="T12" fmla="*/ 4 w 36"/>
                  <a:gd name="T13" fmla="*/ 15 h 36"/>
                  <a:gd name="T14" fmla="*/ 5 w 36"/>
                  <a:gd name="T15" fmla="*/ 17 h 36"/>
                  <a:gd name="T16" fmla="*/ 6 w 36"/>
                  <a:gd name="T17" fmla="*/ 19 h 36"/>
                  <a:gd name="T18" fmla="*/ 8 w 36"/>
                  <a:gd name="T19" fmla="*/ 21 h 36"/>
                  <a:gd name="T20" fmla="*/ 9 w 36"/>
                  <a:gd name="T21" fmla="*/ 23 h 36"/>
                  <a:gd name="T22" fmla="*/ 11 w 36"/>
                  <a:gd name="T23" fmla="*/ 25 h 36"/>
                  <a:gd name="T24" fmla="*/ 13 w 36"/>
                  <a:gd name="T25" fmla="*/ 27 h 36"/>
                  <a:gd name="T26" fmla="*/ 15 w 36"/>
                  <a:gd name="T27" fmla="*/ 29 h 36"/>
                  <a:gd name="T28" fmla="*/ 17 w 36"/>
                  <a:gd name="T29" fmla="*/ 30 h 36"/>
                  <a:gd name="T30" fmla="*/ 19 w 36"/>
                  <a:gd name="T31" fmla="*/ 31 h 36"/>
                  <a:gd name="T32" fmla="*/ 21 w 36"/>
                  <a:gd name="T33" fmla="*/ 33 h 36"/>
                  <a:gd name="T34" fmla="*/ 24 w 36"/>
                  <a:gd name="T35" fmla="*/ 34 h 36"/>
                  <a:gd name="T36" fmla="*/ 26 w 36"/>
                  <a:gd name="T37" fmla="*/ 34 h 36"/>
                  <a:gd name="T38" fmla="*/ 29 w 36"/>
                  <a:gd name="T39" fmla="*/ 35 h 36"/>
                  <a:gd name="T40" fmla="*/ 31 w 36"/>
                  <a:gd name="T41" fmla="*/ 35 h 36"/>
                  <a:gd name="T42" fmla="*/ 34 w 36"/>
                  <a:gd name="T43" fmla="*/ 36 h 36"/>
                  <a:gd name="T44" fmla="*/ 36 w 36"/>
                  <a:gd name="T4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36">
                    <a:moveTo>
                      <a:pt x="0" y="0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3"/>
                    </a:lnTo>
                    <a:lnTo>
                      <a:pt x="4" y="15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8" y="21"/>
                    </a:lnTo>
                    <a:lnTo>
                      <a:pt x="9" y="23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5" y="29"/>
                    </a:lnTo>
                    <a:lnTo>
                      <a:pt x="17" y="30"/>
                    </a:lnTo>
                    <a:lnTo>
                      <a:pt x="19" y="31"/>
                    </a:lnTo>
                    <a:lnTo>
                      <a:pt x="21" y="33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9" y="35"/>
                    </a:lnTo>
                    <a:lnTo>
                      <a:pt x="31" y="35"/>
                    </a:lnTo>
                    <a:lnTo>
                      <a:pt x="34" y="36"/>
                    </a:lnTo>
                    <a:lnTo>
                      <a:pt x="36" y="3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7" name="Line 87"/>
              <p:cNvSpPr>
                <a:spLocks noChangeShapeType="1"/>
              </p:cNvSpPr>
              <p:nvPr/>
            </p:nvSpPr>
            <p:spPr bwMode="auto">
              <a:xfrm>
                <a:off x="4833938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305" name="Group 8304"/>
          <p:cNvGrpSpPr/>
          <p:nvPr/>
        </p:nvGrpSpPr>
        <p:grpSpPr>
          <a:xfrm>
            <a:off x="1693808" y="1737360"/>
            <a:ext cx="2727870" cy="3383280"/>
            <a:chOff x="960438" y="1798638"/>
            <a:chExt cx="2160588" cy="2679701"/>
          </a:xfrm>
        </p:grpSpPr>
        <p:sp>
          <p:nvSpPr>
            <p:cNvPr id="8256" name="Freeform 96"/>
            <p:cNvSpPr>
              <a:spLocks/>
            </p:cNvSpPr>
            <p:nvPr/>
          </p:nvSpPr>
          <p:spPr bwMode="auto">
            <a:xfrm>
              <a:off x="960438" y="2028826"/>
              <a:ext cx="2160588" cy="2449513"/>
            </a:xfrm>
            <a:custGeom>
              <a:avLst/>
              <a:gdLst>
                <a:gd name="T0" fmla="*/ 0 w 1361"/>
                <a:gd name="T1" fmla="*/ 1543 h 1543"/>
                <a:gd name="T2" fmla="*/ 758 w 1361"/>
                <a:gd name="T3" fmla="*/ 1543 h 1543"/>
                <a:gd name="T4" fmla="*/ 793 w 1361"/>
                <a:gd name="T5" fmla="*/ 1515 h 1543"/>
                <a:gd name="T6" fmla="*/ 1126 w 1361"/>
                <a:gd name="T7" fmla="*/ 192 h 1543"/>
                <a:gd name="T8" fmla="*/ 1361 w 1361"/>
                <a:gd name="T9" fmla="*/ 167 h 1543"/>
                <a:gd name="T10" fmla="*/ 1361 w 1361"/>
                <a:gd name="T11" fmla="*/ 0 h 1543"/>
                <a:gd name="T12" fmla="*/ 922 w 1361"/>
                <a:gd name="T13" fmla="*/ 0 h 1543"/>
                <a:gd name="T14" fmla="*/ 872 w 1361"/>
                <a:gd name="T15" fmla="*/ 618 h 1543"/>
                <a:gd name="T16" fmla="*/ 722 w 1361"/>
                <a:gd name="T17" fmla="*/ 1221 h 1543"/>
                <a:gd name="T18" fmla="*/ 615 w 1361"/>
                <a:gd name="T19" fmla="*/ 1307 h 1543"/>
                <a:gd name="T20" fmla="*/ 0 w 1361"/>
                <a:gd name="T21" fmla="*/ 1307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1" h="1543">
                  <a:moveTo>
                    <a:pt x="0" y="1543"/>
                  </a:moveTo>
                  <a:lnTo>
                    <a:pt x="758" y="1543"/>
                  </a:lnTo>
                  <a:lnTo>
                    <a:pt x="793" y="1515"/>
                  </a:lnTo>
                  <a:lnTo>
                    <a:pt x="1126" y="192"/>
                  </a:lnTo>
                  <a:lnTo>
                    <a:pt x="1361" y="167"/>
                  </a:lnTo>
                  <a:lnTo>
                    <a:pt x="1361" y="0"/>
                  </a:lnTo>
                  <a:lnTo>
                    <a:pt x="922" y="0"/>
                  </a:lnTo>
                  <a:lnTo>
                    <a:pt x="872" y="618"/>
                  </a:lnTo>
                  <a:lnTo>
                    <a:pt x="722" y="1221"/>
                  </a:lnTo>
                  <a:lnTo>
                    <a:pt x="615" y="1307"/>
                  </a:lnTo>
                  <a:lnTo>
                    <a:pt x="0" y="130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04" name="Group 8303"/>
            <p:cNvGrpSpPr/>
            <p:nvPr/>
          </p:nvGrpSpPr>
          <p:grpSpPr>
            <a:xfrm>
              <a:off x="966788" y="1798638"/>
              <a:ext cx="1820863" cy="2619376"/>
              <a:chOff x="960438" y="1779588"/>
              <a:chExt cx="1820863" cy="2619376"/>
            </a:xfrm>
          </p:grpSpPr>
          <p:sp>
            <p:nvSpPr>
              <p:cNvPr id="8248" name="Freeform 88"/>
              <p:cNvSpPr>
                <a:spLocks/>
              </p:cNvSpPr>
              <p:nvPr/>
            </p:nvSpPr>
            <p:spPr bwMode="auto">
              <a:xfrm>
                <a:off x="2555876" y="1858963"/>
                <a:ext cx="66675" cy="808038"/>
              </a:xfrm>
              <a:custGeom>
                <a:avLst/>
                <a:gdLst>
                  <a:gd name="T0" fmla="*/ 0 w 42"/>
                  <a:gd name="T1" fmla="*/ 509 h 509"/>
                  <a:gd name="T2" fmla="*/ 42 w 42"/>
                  <a:gd name="T3" fmla="*/ 343 h 509"/>
                  <a:gd name="T4" fmla="*/ 42 w 42"/>
                  <a:gd name="T5" fmla="*/ 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509">
                    <a:moveTo>
                      <a:pt x="0" y="509"/>
                    </a:moveTo>
                    <a:lnTo>
                      <a:pt x="42" y="343"/>
                    </a:lnTo>
                    <a:lnTo>
                      <a:pt x="42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9" name="Freeform 89"/>
              <p:cNvSpPr>
                <a:spLocks/>
              </p:cNvSpPr>
              <p:nvPr/>
            </p:nvSpPr>
            <p:spPr bwMode="auto">
              <a:xfrm>
                <a:off x="2622551" y="1779588"/>
                <a:ext cx="158750" cy="98425"/>
              </a:xfrm>
              <a:custGeom>
                <a:avLst/>
                <a:gdLst>
                  <a:gd name="T0" fmla="*/ 99 w 100"/>
                  <a:gd name="T1" fmla="*/ 60 h 62"/>
                  <a:gd name="T2" fmla="*/ 100 w 100"/>
                  <a:gd name="T3" fmla="*/ 56 h 62"/>
                  <a:gd name="T4" fmla="*/ 100 w 100"/>
                  <a:gd name="T5" fmla="*/ 53 h 62"/>
                  <a:gd name="T6" fmla="*/ 100 w 100"/>
                  <a:gd name="T7" fmla="*/ 49 h 62"/>
                  <a:gd name="T8" fmla="*/ 100 w 100"/>
                  <a:gd name="T9" fmla="*/ 46 h 62"/>
                  <a:gd name="T10" fmla="*/ 99 w 100"/>
                  <a:gd name="T11" fmla="*/ 42 h 62"/>
                  <a:gd name="T12" fmla="*/ 99 w 100"/>
                  <a:gd name="T13" fmla="*/ 38 h 62"/>
                  <a:gd name="T14" fmla="*/ 98 w 100"/>
                  <a:gd name="T15" fmla="*/ 35 h 62"/>
                  <a:gd name="T16" fmla="*/ 96 w 100"/>
                  <a:gd name="T17" fmla="*/ 32 h 62"/>
                  <a:gd name="T18" fmla="*/ 95 w 100"/>
                  <a:gd name="T19" fmla="*/ 28 h 62"/>
                  <a:gd name="T20" fmla="*/ 93 w 100"/>
                  <a:gd name="T21" fmla="*/ 25 h 62"/>
                  <a:gd name="T22" fmla="*/ 91 w 100"/>
                  <a:gd name="T23" fmla="*/ 22 h 62"/>
                  <a:gd name="T24" fmla="*/ 89 w 100"/>
                  <a:gd name="T25" fmla="*/ 19 h 62"/>
                  <a:gd name="T26" fmla="*/ 87 w 100"/>
                  <a:gd name="T27" fmla="*/ 16 h 62"/>
                  <a:gd name="T28" fmla="*/ 84 w 100"/>
                  <a:gd name="T29" fmla="*/ 14 h 62"/>
                  <a:gd name="T30" fmla="*/ 81 w 100"/>
                  <a:gd name="T31" fmla="*/ 11 h 62"/>
                  <a:gd name="T32" fmla="*/ 78 w 100"/>
                  <a:gd name="T33" fmla="*/ 9 h 62"/>
                  <a:gd name="T34" fmla="*/ 75 w 100"/>
                  <a:gd name="T35" fmla="*/ 7 h 62"/>
                  <a:gd name="T36" fmla="*/ 72 w 100"/>
                  <a:gd name="T37" fmla="*/ 5 h 62"/>
                  <a:gd name="T38" fmla="*/ 69 w 100"/>
                  <a:gd name="T39" fmla="*/ 4 h 62"/>
                  <a:gd name="T40" fmla="*/ 66 w 100"/>
                  <a:gd name="T41" fmla="*/ 3 h 62"/>
                  <a:gd name="T42" fmla="*/ 62 w 100"/>
                  <a:gd name="T43" fmla="*/ 2 h 62"/>
                  <a:gd name="T44" fmla="*/ 58 w 100"/>
                  <a:gd name="T45" fmla="*/ 1 h 62"/>
                  <a:gd name="T46" fmla="*/ 55 w 100"/>
                  <a:gd name="T47" fmla="*/ 0 h 62"/>
                  <a:gd name="T48" fmla="*/ 51 w 100"/>
                  <a:gd name="T49" fmla="*/ 0 h 62"/>
                  <a:gd name="T50" fmla="*/ 48 w 100"/>
                  <a:gd name="T51" fmla="*/ 0 h 62"/>
                  <a:gd name="T52" fmla="*/ 44 w 100"/>
                  <a:gd name="T53" fmla="*/ 1 h 62"/>
                  <a:gd name="T54" fmla="*/ 40 w 100"/>
                  <a:gd name="T55" fmla="*/ 1 h 62"/>
                  <a:gd name="T56" fmla="*/ 37 w 100"/>
                  <a:gd name="T57" fmla="*/ 2 h 62"/>
                  <a:gd name="T58" fmla="*/ 33 w 100"/>
                  <a:gd name="T59" fmla="*/ 3 h 62"/>
                  <a:gd name="T60" fmla="*/ 30 w 100"/>
                  <a:gd name="T61" fmla="*/ 4 h 62"/>
                  <a:gd name="T62" fmla="*/ 27 w 100"/>
                  <a:gd name="T63" fmla="*/ 6 h 62"/>
                  <a:gd name="T64" fmla="*/ 24 w 100"/>
                  <a:gd name="T65" fmla="*/ 8 h 62"/>
                  <a:gd name="T66" fmla="*/ 21 w 100"/>
                  <a:gd name="T67" fmla="*/ 10 h 62"/>
                  <a:gd name="T68" fmla="*/ 18 w 100"/>
                  <a:gd name="T69" fmla="*/ 12 h 62"/>
                  <a:gd name="T70" fmla="*/ 15 w 100"/>
                  <a:gd name="T71" fmla="*/ 14 h 62"/>
                  <a:gd name="T72" fmla="*/ 13 w 100"/>
                  <a:gd name="T73" fmla="*/ 17 h 62"/>
                  <a:gd name="T74" fmla="*/ 10 w 100"/>
                  <a:gd name="T75" fmla="*/ 20 h 62"/>
                  <a:gd name="T76" fmla="*/ 8 w 100"/>
                  <a:gd name="T77" fmla="*/ 23 h 62"/>
                  <a:gd name="T78" fmla="*/ 6 w 100"/>
                  <a:gd name="T79" fmla="*/ 26 h 62"/>
                  <a:gd name="T80" fmla="*/ 5 w 100"/>
                  <a:gd name="T81" fmla="*/ 29 h 62"/>
                  <a:gd name="T82" fmla="*/ 3 w 100"/>
                  <a:gd name="T83" fmla="*/ 32 h 62"/>
                  <a:gd name="T84" fmla="*/ 2 w 100"/>
                  <a:gd name="T85" fmla="*/ 36 h 62"/>
                  <a:gd name="T86" fmla="*/ 1 w 100"/>
                  <a:gd name="T87" fmla="*/ 39 h 62"/>
                  <a:gd name="T88" fmla="*/ 0 w 100"/>
                  <a:gd name="T89" fmla="*/ 43 h 62"/>
                  <a:gd name="T90" fmla="*/ 0 w 100"/>
                  <a:gd name="T91" fmla="*/ 47 h 62"/>
                  <a:gd name="T92" fmla="*/ 0 w 100"/>
                  <a:gd name="T93" fmla="*/ 5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" h="62">
                    <a:moveTo>
                      <a:pt x="98" y="62"/>
                    </a:moveTo>
                    <a:lnTo>
                      <a:pt x="99" y="61"/>
                    </a:lnTo>
                    <a:lnTo>
                      <a:pt x="99" y="60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100" y="56"/>
                    </a:lnTo>
                    <a:lnTo>
                      <a:pt x="100" y="55"/>
                    </a:lnTo>
                    <a:lnTo>
                      <a:pt x="100" y="54"/>
                    </a:lnTo>
                    <a:lnTo>
                      <a:pt x="100" y="53"/>
                    </a:lnTo>
                    <a:lnTo>
                      <a:pt x="100" y="52"/>
                    </a:lnTo>
                    <a:lnTo>
                      <a:pt x="100" y="50"/>
                    </a:lnTo>
                    <a:lnTo>
                      <a:pt x="100" y="49"/>
                    </a:lnTo>
                    <a:lnTo>
                      <a:pt x="100" y="48"/>
                    </a:lnTo>
                    <a:lnTo>
                      <a:pt x="100" y="47"/>
                    </a:lnTo>
                    <a:lnTo>
                      <a:pt x="100" y="46"/>
                    </a:lnTo>
                    <a:lnTo>
                      <a:pt x="100" y="44"/>
                    </a:lnTo>
                    <a:lnTo>
                      <a:pt x="99" y="43"/>
                    </a:lnTo>
                    <a:lnTo>
                      <a:pt x="99" y="42"/>
                    </a:lnTo>
                    <a:lnTo>
                      <a:pt x="99" y="41"/>
                    </a:lnTo>
                    <a:lnTo>
                      <a:pt x="99" y="40"/>
                    </a:lnTo>
                    <a:lnTo>
                      <a:pt x="99" y="38"/>
                    </a:lnTo>
                    <a:lnTo>
                      <a:pt x="98" y="37"/>
                    </a:lnTo>
                    <a:lnTo>
                      <a:pt x="98" y="36"/>
                    </a:lnTo>
                    <a:lnTo>
                      <a:pt x="98" y="35"/>
                    </a:lnTo>
                    <a:lnTo>
                      <a:pt x="97" y="34"/>
                    </a:lnTo>
                    <a:lnTo>
                      <a:pt x="97" y="33"/>
                    </a:lnTo>
                    <a:lnTo>
                      <a:pt x="96" y="32"/>
                    </a:lnTo>
                    <a:lnTo>
                      <a:pt x="96" y="30"/>
                    </a:lnTo>
                    <a:lnTo>
                      <a:pt x="95" y="29"/>
                    </a:lnTo>
                    <a:lnTo>
                      <a:pt x="95" y="28"/>
                    </a:lnTo>
                    <a:lnTo>
                      <a:pt x="94" y="27"/>
                    </a:lnTo>
                    <a:lnTo>
                      <a:pt x="94" y="26"/>
                    </a:lnTo>
                    <a:lnTo>
                      <a:pt x="93" y="25"/>
                    </a:lnTo>
                    <a:lnTo>
                      <a:pt x="92" y="24"/>
                    </a:lnTo>
                    <a:lnTo>
                      <a:pt x="92" y="23"/>
                    </a:lnTo>
                    <a:lnTo>
                      <a:pt x="91" y="22"/>
                    </a:lnTo>
                    <a:lnTo>
                      <a:pt x="90" y="21"/>
                    </a:lnTo>
                    <a:lnTo>
                      <a:pt x="90" y="20"/>
                    </a:lnTo>
                    <a:lnTo>
                      <a:pt x="89" y="19"/>
                    </a:lnTo>
                    <a:lnTo>
                      <a:pt x="88" y="18"/>
                    </a:lnTo>
                    <a:lnTo>
                      <a:pt x="87" y="17"/>
                    </a:lnTo>
                    <a:lnTo>
                      <a:pt x="87" y="16"/>
                    </a:lnTo>
                    <a:lnTo>
                      <a:pt x="86" y="15"/>
                    </a:lnTo>
                    <a:lnTo>
                      <a:pt x="85" y="15"/>
                    </a:lnTo>
                    <a:lnTo>
                      <a:pt x="84" y="14"/>
                    </a:lnTo>
                    <a:lnTo>
                      <a:pt x="83" y="13"/>
                    </a:lnTo>
                    <a:lnTo>
                      <a:pt x="82" y="12"/>
                    </a:lnTo>
                    <a:lnTo>
                      <a:pt x="81" y="11"/>
                    </a:lnTo>
                    <a:lnTo>
                      <a:pt x="80" y="11"/>
                    </a:lnTo>
                    <a:lnTo>
                      <a:pt x="79" y="10"/>
                    </a:lnTo>
                    <a:lnTo>
                      <a:pt x="78" y="9"/>
                    </a:lnTo>
                    <a:lnTo>
                      <a:pt x="77" y="8"/>
                    </a:lnTo>
                    <a:lnTo>
                      <a:pt x="76" y="8"/>
                    </a:lnTo>
                    <a:lnTo>
                      <a:pt x="75" y="7"/>
                    </a:lnTo>
                    <a:lnTo>
                      <a:pt x="74" y="7"/>
                    </a:lnTo>
                    <a:lnTo>
                      <a:pt x="73" y="6"/>
                    </a:lnTo>
                    <a:lnTo>
                      <a:pt x="72" y="5"/>
                    </a:lnTo>
                    <a:lnTo>
                      <a:pt x="71" y="5"/>
                    </a:lnTo>
                    <a:lnTo>
                      <a:pt x="70" y="4"/>
                    </a:lnTo>
                    <a:lnTo>
                      <a:pt x="69" y="4"/>
                    </a:lnTo>
                    <a:lnTo>
                      <a:pt x="68" y="4"/>
                    </a:lnTo>
                    <a:lnTo>
                      <a:pt x="67" y="3"/>
                    </a:lnTo>
                    <a:lnTo>
                      <a:pt x="66" y="3"/>
                    </a:lnTo>
                    <a:lnTo>
                      <a:pt x="64" y="2"/>
                    </a:lnTo>
                    <a:lnTo>
                      <a:pt x="63" y="2"/>
                    </a:lnTo>
                    <a:lnTo>
                      <a:pt x="62" y="2"/>
                    </a:lnTo>
                    <a:lnTo>
                      <a:pt x="61" y="1"/>
                    </a:lnTo>
                    <a:lnTo>
                      <a:pt x="60" y="1"/>
                    </a:lnTo>
                    <a:lnTo>
                      <a:pt x="58" y="1"/>
                    </a:lnTo>
                    <a:lnTo>
                      <a:pt x="57" y="1"/>
                    </a:lnTo>
                    <a:lnTo>
                      <a:pt x="56" y="1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1"/>
                    </a:lnTo>
                    <a:lnTo>
                      <a:pt x="43" y="1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5" y="3"/>
                    </a:lnTo>
                    <a:lnTo>
                      <a:pt x="33" y="3"/>
                    </a:lnTo>
                    <a:lnTo>
                      <a:pt x="32" y="3"/>
                    </a:lnTo>
                    <a:lnTo>
                      <a:pt x="31" y="4"/>
                    </a:lnTo>
                    <a:lnTo>
                      <a:pt x="30" y="4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8"/>
                    </a:lnTo>
                    <a:lnTo>
                      <a:pt x="22" y="9"/>
                    </a:lnTo>
                    <a:lnTo>
                      <a:pt x="21" y="10"/>
                    </a:lnTo>
                    <a:lnTo>
                      <a:pt x="20" y="10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4" y="15"/>
                    </a:lnTo>
                    <a:lnTo>
                      <a:pt x="13" y="16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11" y="19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8" y="23"/>
                    </a:lnTo>
                    <a:lnTo>
                      <a:pt x="7" y="24"/>
                    </a:lnTo>
                    <a:lnTo>
                      <a:pt x="7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5" y="28"/>
                    </a:lnTo>
                    <a:lnTo>
                      <a:pt x="5" y="29"/>
                    </a:lnTo>
                    <a:lnTo>
                      <a:pt x="4" y="30"/>
                    </a:lnTo>
                    <a:lnTo>
                      <a:pt x="4" y="31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2" y="35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0" y="49"/>
                    </a:lnTo>
                    <a:lnTo>
                      <a:pt x="0" y="5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1" name="Freeform 91"/>
              <p:cNvSpPr>
                <a:spLocks/>
              </p:cNvSpPr>
              <p:nvPr/>
            </p:nvSpPr>
            <p:spPr bwMode="auto">
              <a:xfrm>
                <a:off x="2101851" y="4356101"/>
                <a:ext cx="55563" cy="42863"/>
              </a:xfrm>
              <a:custGeom>
                <a:avLst/>
                <a:gdLst>
                  <a:gd name="T0" fmla="*/ 0 w 35"/>
                  <a:gd name="T1" fmla="*/ 27 h 27"/>
                  <a:gd name="T2" fmla="*/ 1 w 35"/>
                  <a:gd name="T3" fmla="*/ 27 h 27"/>
                  <a:gd name="T4" fmla="*/ 2 w 35"/>
                  <a:gd name="T5" fmla="*/ 27 h 27"/>
                  <a:gd name="T6" fmla="*/ 3 w 35"/>
                  <a:gd name="T7" fmla="*/ 27 h 27"/>
                  <a:gd name="T8" fmla="*/ 4 w 35"/>
                  <a:gd name="T9" fmla="*/ 27 h 27"/>
                  <a:gd name="T10" fmla="*/ 5 w 35"/>
                  <a:gd name="T11" fmla="*/ 26 h 27"/>
                  <a:gd name="T12" fmla="*/ 6 w 35"/>
                  <a:gd name="T13" fmla="*/ 26 h 27"/>
                  <a:gd name="T14" fmla="*/ 7 w 35"/>
                  <a:gd name="T15" fmla="*/ 26 h 27"/>
                  <a:gd name="T16" fmla="*/ 8 w 35"/>
                  <a:gd name="T17" fmla="*/ 26 h 27"/>
                  <a:gd name="T18" fmla="*/ 9 w 35"/>
                  <a:gd name="T19" fmla="*/ 26 h 27"/>
                  <a:gd name="T20" fmla="*/ 10 w 35"/>
                  <a:gd name="T21" fmla="*/ 25 h 27"/>
                  <a:gd name="T22" fmla="*/ 11 w 35"/>
                  <a:gd name="T23" fmla="*/ 25 h 27"/>
                  <a:gd name="T24" fmla="*/ 12 w 35"/>
                  <a:gd name="T25" fmla="*/ 25 h 27"/>
                  <a:gd name="T26" fmla="*/ 13 w 35"/>
                  <a:gd name="T27" fmla="*/ 24 h 27"/>
                  <a:gd name="T28" fmla="*/ 14 w 35"/>
                  <a:gd name="T29" fmla="*/ 24 h 27"/>
                  <a:gd name="T30" fmla="*/ 15 w 35"/>
                  <a:gd name="T31" fmla="*/ 24 h 27"/>
                  <a:gd name="T32" fmla="*/ 16 w 35"/>
                  <a:gd name="T33" fmla="*/ 23 h 27"/>
                  <a:gd name="T34" fmla="*/ 17 w 35"/>
                  <a:gd name="T35" fmla="*/ 23 h 27"/>
                  <a:gd name="T36" fmla="*/ 18 w 35"/>
                  <a:gd name="T37" fmla="*/ 22 h 27"/>
                  <a:gd name="T38" fmla="*/ 19 w 35"/>
                  <a:gd name="T39" fmla="*/ 22 h 27"/>
                  <a:gd name="T40" fmla="*/ 20 w 35"/>
                  <a:gd name="T41" fmla="*/ 21 h 27"/>
                  <a:gd name="T42" fmla="*/ 20 w 35"/>
                  <a:gd name="T43" fmla="*/ 20 h 27"/>
                  <a:gd name="T44" fmla="*/ 21 w 35"/>
                  <a:gd name="T45" fmla="*/ 20 h 27"/>
                  <a:gd name="T46" fmla="*/ 22 w 35"/>
                  <a:gd name="T47" fmla="*/ 19 h 27"/>
                  <a:gd name="T48" fmla="*/ 23 w 35"/>
                  <a:gd name="T49" fmla="*/ 19 h 27"/>
                  <a:gd name="T50" fmla="*/ 24 w 35"/>
                  <a:gd name="T51" fmla="*/ 18 h 27"/>
                  <a:gd name="T52" fmla="*/ 24 w 35"/>
                  <a:gd name="T53" fmla="*/ 17 h 27"/>
                  <a:gd name="T54" fmla="*/ 25 w 35"/>
                  <a:gd name="T55" fmla="*/ 17 h 27"/>
                  <a:gd name="T56" fmla="*/ 26 w 35"/>
                  <a:gd name="T57" fmla="*/ 16 h 27"/>
                  <a:gd name="T58" fmla="*/ 27 w 35"/>
                  <a:gd name="T59" fmla="*/ 15 h 27"/>
                  <a:gd name="T60" fmla="*/ 27 w 35"/>
                  <a:gd name="T61" fmla="*/ 14 h 27"/>
                  <a:gd name="T62" fmla="*/ 28 w 35"/>
                  <a:gd name="T63" fmla="*/ 13 h 27"/>
                  <a:gd name="T64" fmla="*/ 29 w 35"/>
                  <a:gd name="T65" fmla="*/ 13 h 27"/>
                  <a:gd name="T66" fmla="*/ 29 w 35"/>
                  <a:gd name="T67" fmla="*/ 12 h 27"/>
                  <a:gd name="T68" fmla="*/ 30 w 35"/>
                  <a:gd name="T69" fmla="*/ 11 h 27"/>
                  <a:gd name="T70" fmla="*/ 30 w 35"/>
                  <a:gd name="T71" fmla="*/ 10 h 27"/>
                  <a:gd name="T72" fmla="*/ 31 w 35"/>
                  <a:gd name="T73" fmla="*/ 9 h 27"/>
                  <a:gd name="T74" fmla="*/ 31 w 35"/>
                  <a:gd name="T75" fmla="*/ 8 h 27"/>
                  <a:gd name="T76" fmla="*/ 32 w 35"/>
                  <a:gd name="T77" fmla="*/ 7 h 27"/>
                  <a:gd name="T78" fmla="*/ 32 w 35"/>
                  <a:gd name="T79" fmla="*/ 7 h 27"/>
                  <a:gd name="T80" fmla="*/ 33 w 35"/>
                  <a:gd name="T81" fmla="*/ 6 h 27"/>
                  <a:gd name="T82" fmla="*/ 33 w 35"/>
                  <a:gd name="T83" fmla="*/ 5 h 27"/>
                  <a:gd name="T84" fmla="*/ 34 w 35"/>
                  <a:gd name="T85" fmla="*/ 4 h 27"/>
                  <a:gd name="T86" fmla="*/ 34 w 35"/>
                  <a:gd name="T87" fmla="*/ 3 h 27"/>
                  <a:gd name="T88" fmla="*/ 34 w 35"/>
                  <a:gd name="T89" fmla="*/ 2 h 27"/>
                  <a:gd name="T90" fmla="*/ 35 w 35"/>
                  <a:gd name="T91" fmla="*/ 1 h 27"/>
                  <a:gd name="T92" fmla="*/ 35 w 35"/>
                  <a:gd name="T9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" h="27">
                    <a:moveTo>
                      <a:pt x="0" y="27"/>
                    </a:move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9" y="26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2" y="25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5" y="24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0" y="21"/>
                    </a:lnTo>
                    <a:lnTo>
                      <a:pt x="20" y="20"/>
                    </a:lnTo>
                    <a:lnTo>
                      <a:pt x="21" y="20"/>
                    </a:lnTo>
                    <a:lnTo>
                      <a:pt x="22" y="19"/>
                    </a:lnTo>
                    <a:lnTo>
                      <a:pt x="23" y="19"/>
                    </a:lnTo>
                    <a:lnTo>
                      <a:pt x="24" y="18"/>
                    </a:lnTo>
                    <a:lnTo>
                      <a:pt x="24" y="17"/>
                    </a:lnTo>
                    <a:lnTo>
                      <a:pt x="25" y="17"/>
                    </a:lnTo>
                    <a:lnTo>
                      <a:pt x="26" y="16"/>
                    </a:lnTo>
                    <a:lnTo>
                      <a:pt x="27" y="15"/>
                    </a:lnTo>
                    <a:lnTo>
                      <a:pt x="27" y="14"/>
                    </a:lnTo>
                    <a:lnTo>
                      <a:pt x="28" y="13"/>
                    </a:lnTo>
                    <a:lnTo>
                      <a:pt x="29" y="13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31" y="9"/>
                    </a:lnTo>
                    <a:lnTo>
                      <a:pt x="31" y="8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2"/>
                    </a:lnTo>
                    <a:lnTo>
                      <a:pt x="35" y="1"/>
                    </a:lnTo>
                    <a:lnTo>
                      <a:pt x="35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2" name="Line 92"/>
              <p:cNvSpPr>
                <a:spLocks noChangeShapeType="1"/>
              </p:cNvSpPr>
              <p:nvPr/>
            </p:nvSpPr>
            <p:spPr bwMode="auto">
              <a:xfrm flipH="1">
                <a:off x="960438" y="4398963"/>
                <a:ext cx="1141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0" name="Line 90"/>
              <p:cNvSpPr>
                <a:spLocks noChangeShapeType="1"/>
              </p:cNvSpPr>
              <p:nvPr/>
            </p:nvSpPr>
            <p:spPr bwMode="auto">
              <a:xfrm flipH="1">
                <a:off x="2157413" y="1878013"/>
                <a:ext cx="620713" cy="2478088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300" name="Group 8299"/>
            <p:cNvGrpSpPr/>
            <p:nvPr/>
          </p:nvGrpSpPr>
          <p:grpSpPr>
            <a:xfrm>
              <a:off x="960438" y="4189413"/>
              <a:ext cx="1219201" cy="201613"/>
              <a:chOff x="960438" y="4189413"/>
              <a:chExt cx="1219201" cy="201613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257" name="Freeform 97"/>
              <p:cNvSpPr>
                <a:spLocks/>
              </p:cNvSpPr>
              <p:nvPr/>
            </p:nvSpPr>
            <p:spPr bwMode="auto">
              <a:xfrm>
                <a:off x="960438" y="4368801"/>
                <a:ext cx="12700" cy="22225"/>
              </a:xfrm>
              <a:custGeom>
                <a:avLst/>
                <a:gdLst>
                  <a:gd name="T0" fmla="*/ 0 w 8"/>
                  <a:gd name="T1" fmla="*/ 14 h 14"/>
                  <a:gd name="T2" fmla="*/ 1 w 8"/>
                  <a:gd name="T3" fmla="*/ 14 h 14"/>
                  <a:gd name="T4" fmla="*/ 2 w 8"/>
                  <a:gd name="T5" fmla="*/ 14 h 14"/>
                  <a:gd name="T6" fmla="*/ 2 w 8"/>
                  <a:gd name="T7" fmla="*/ 14 h 14"/>
                  <a:gd name="T8" fmla="*/ 3 w 8"/>
                  <a:gd name="T9" fmla="*/ 14 h 14"/>
                  <a:gd name="T10" fmla="*/ 3 w 8"/>
                  <a:gd name="T11" fmla="*/ 13 h 14"/>
                  <a:gd name="T12" fmla="*/ 4 w 8"/>
                  <a:gd name="T13" fmla="*/ 13 h 14"/>
                  <a:gd name="T14" fmla="*/ 4 w 8"/>
                  <a:gd name="T15" fmla="*/ 13 h 14"/>
                  <a:gd name="T16" fmla="*/ 5 w 8"/>
                  <a:gd name="T17" fmla="*/ 13 h 14"/>
                  <a:gd name="T18" fmla="*/ 5 w 8"/>
                  <a:gd name="T19" fmla="*/ 12 h 14"/>
                  <a:gd name="T20" fmla="*/ 5 w 8"/>
                  <a:gd name="T21" fmla="*/ 12 h 14"/>
                  <a:gd name="T22" fmla="*/ 6 w 8"/>
                  <a:gd name="T23" fmla="*/ 11 h 14"/>
                  <a:gd name="T24" fmla="*/ 6 w 8"/>
                  <a:gd name="T25" fmla="*/ 11 h 14"/>
                  <a:gd name="T26" fmla="*/ 7 w 8"/>
                  <a:gd name="T27" fmla="*/ 11 h 14"/>
                  <a:gd name="T28" fmla="*/ 7 w 8"/>
                  <a:gd name="T29" fmla="*/ 10 h 14"/>
                  <a:gd name="T30" fmla="*/ 7 w 8"/>
                  <a:gd name="T31" fmla="*/ 10 h 14"/>
                  <a:gd name="T32" fmla="*/ 7 w 8"/>
                  <a:gd name="T33" fmla="*/ 9 h 14"/>
                  <a:gd name="T34" fmla="*/ 7 w 8"/>
                  <a:gd name="T35" fmla="*/ 8 h 14"/>
                  <a:gd name="T36" fmla="*/ 7 w 8"/>
                  <a:gd name="T37" fmla="*/ 8 h 14"/>
                  <a:gd name="T38" fmla="*/ 8 w 8"/>
                  <a:gd name="T39" fmla="*/ 7 h 14"/>
                  <a:gd name="T40" fmla="*/ 8 w 8"/>
                  <a:gd name="T41" fmla="*/ 7 h 14"/>
                  <a:gd name="T42" fmla="*/ 8 w 8"/>
                  <a:gd name="T43" fmla="*/ 6 h 14"/>
                  <a:gd name="T44" fmla="*/ 7 w 8"/>
                  <a:gd name="T45" fmla="*/ 6 h 14"/>
                  <a:gd name="T46" fmla="*/ 7 w 8"/>
                  <a:gd name="T47" fmla="*/ 5 h 14"/>
                  <a:gd name="T48" fmla="*/ 7 w 8"/>
                  <a:gd name="T49" fmla="*/ 5 h 14"/>
                  <a:gd name="T50" fmla="*/ 7 w 8"/>
                  <a:gd name="T51" fmla="*/ 4 h 14"/>
                  <a:gd name="T52" fmla="*/ 7 w 8"/>
                  <a:gd name="T53" fmla="*/ 4 h 14"/>
                  <a:gd name="T54" fmla="*/ 7 w 8"/>
                  <a:gd name="T55" fmla="*/ 3 h 14"/>
                  <a:gd name="T56" fmla="*/ 6 w 8"/>
                  <a:gd name="T57" fmla="*/ 3 h 14"/>
                  <a:gd name="T58" fmla="*/ 6 w 8"/>
                  <a:gd name="T59" fmla="*/ 2 h 14"/>
                  <a:gd name="T60" fmla="*/ 5 w 8"/>
                  <a:gd name="T61" fmla="*/ 2 h 14"/>
                  <a:gd name="T62" fmla="*/ 5 w 8"/>
                  <a:gd name="T63" fmla="*/ 1 h 14"/>
                  <a:gd name="T64" fmla="*/ 5 w 8"/>
                  <a:gd name="T65" fmla="*/ 1 h 14"/>
                  <a:gd name="T66" fmla="*/ 4 w 8"/>
                  <a:gd name="T67" fmla="*/ 1 h 14"/>
                  <a:gd name="T68" fmla="*/ 4 w 8"/>
                  <a:gd name="T69" fmla="*/ 0 h 14"/>
                  <a:gd name="T70" fmla="*/ 3 w 8"/>
                  <a:gd name="T71" fmla="*/ 0 h 14"/>
                  <a:gd name="T72" fmla="*/ 3 w 8"/>
                  <a:gd name="T73" fmla="*/ 0 h 14"/>
                  <a:gd name="T74" fmla="*/ 2 w 8"/>
                  <a:gd name="T75" fmla="*/ 0 h 14"/>
                  <a:gd name="T76" fmla="*/ 2 w 8"/>
                  <a:gd name="T77" fmla="*/ 0 h 14"/>
                  <a:gd name="T78" fmla="*/ 1 w 8"/>
                  <a:gd name="T79" fmla="*/ 0 h 14"/>
                  <a:gd name="T80" fmla="*/ 0 w 8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8" name="Freeform 98"/>
              <p:cNvSpPr>
                <a:spLocks/>
              </p:cNvSpPr>
              <p:nvPr/>
            </p:nvSpPr>
            <p:spPr bwMode="auto">
              <a:xfrm>
                <a:off x="960438" y="4278313"/>
                <a:ext cx="12700" cy="23813"/>
              </a:xfrm>
              <a:custGeom>
                <a:avLst/>
                <a:gdLst>
                  <a:gd name="T0" fmla="*/ 0 w 8"/>
                  <a:gd name="T1" fmla="*/ 15 h 15"/>
                  <a:gd name="T2" fmla="*/ 1 w 8"/>
                  <a:gd name="T3" fmla="*/ 15 h 15"/>
                  <a:gd name="T4" fmla="*/ 2 w 8"/>
                  <a:gd name="T5" fmla="*/ 15 h 15"/>
                  <a:gd name="T6" fmla="*/ 2 w 8"/>
                  <a:gd name="T7" fmla="*/ 14 h 15"/>
                  <a:gd name="T8" fmla="*/ 3 w 8"/>
                  <a:gd name="T9" fmla="*/ 14 h 15"/>
                  <a:gd name="T10" fmla="*/ 3 w 8"/>
                  <a:gd name="T11" fmla="*/ 14 h 15"/>
                  <a:gd name="T12" fmla="*/ 4 w 8"/>
                  <a:gd name="T13" fmla="*/ 14 h 15"/>
                  <a:gd name="T14" fmla="*/ 4 w 8"/>
                  <a:gd name="T15" fmla="*/ 14 h 15"/>
                  <a:gd name="T16" fmla="*/ 5 w 8"/>
                  <a:gd name="T17" fmla="*/ 13 h 15"/>
                  <a:gd name="T18" fmla="*/ 5 w 8"/>
                  <a:gd name="T19" fmla="*/ 13 h 15"/>
                  <a:gd name="T20" fmla="*/ 5 w 8"/>
                  <a:gd name="T21" fmla="*/ 13 h 15"/>
                  <a:gd name="T22" fmla="*/ 6 w 8"/>
                  <a:gd name="T23" fmla="*/ 12 h 15"/>
                  <a:gd name="T24" fmla="*/ 6 w 8"/>
                  <a:gd name="T25" fmla="*/ 12 h 15"/>
                  <a:gd name="T26" fmla="*/ 7 w 8"/>
                  <a:gd name="T27" fmla="*/ 11 h 15"/>
                  <a:gd name="T28" fmla="*/ 7 w 8"/>
                  <a:gd name="T29" fmla="*/ 11 h 15"/>
                  <a:gd name="T30" fmla="*/ 7 w 8"/>
                  <a:gd name="T31" fmla="*/ 10 h 15"/>
                  <a:gd name="T32" fmla="*/ 7 w 8"/>
                  <a:gd name="T33" fmla="*/ 10 h 15"/>
                  <a:gd name="T34" fmla="*/ 7 w 8"/>
                  <a:gd name="T35" fmla="*/ 9 h 15"/>
                  <a:gd name="T36" fmla="*/ 7 w 8"/>
                  <a:gd name="T37" fmla="*/ 9 h 15"/>
                  <a:gd name="T38" fmla="*/ 8 w 8"/>
                  <a:gd name="T39" fmla="*/ 8 h 15"/>
                  <a:gd name="T40" fmla="*/ 8 w 8"/>
                  <a:gd name="T41" fmla="*/ 8 h 15"/>
                  <a:gd name="T42" fmla="*/ 8 w 8"/>
                  <a:gd name="T43" fmla="*/ 7 h 15"/>
                  <a:gd name="T44" fmla="*/ 7 w 8"/>
                  <a:gd name="T45" fmla="*/ 6 h 15"/>
                  <a:gd name="T46" fmla="*/ 7 w 8"/>
                  <a:gd name="T47" fmla="*/ 6 h 15"/>
                  <a:gd name="T48" fmla="*/ 7 w 8"/>
                  <a:gd name="T49" fmla="*/ 5 h 15"/>
                  <a:gd name="T50" fmla="*/ 7 w 8"/>
                  <a:gd name="T51" fmla="*/ 5 h 15"/>
                  <a:gd name="T52" fmla="*/ 7 w 8"/>
                  <a:gd name="T53" fmla="*/ 4 h 15"/>
                  <a:gd name="T54" fmla="*/ 7 w 8"/>
                  <a:gd name="T55" fmla="*/ 4 h 15"/>
                  <a:gd name="T56" fmla="*/ 6 w 8"/>
                  <a:gd name="T57" fmla="*/ 3 h 15"/>
                  <a:gd name="T58" fmla="*/ 6 w 8"/>
                  <a:gd name="T59" fmla="*/ 3 h 15"/>
                  <a:gd name="T60" fmla="*/ 5 w 8"/>
                  <a:gd name="T61" fmla="*/ 2 h 15"/>
                  <a:gd name="T62" fmla="*/ 5 w 8"/>
                  <a:gd name="T63" fmla="*/ 2 h 15"/>
                  <a:gd name="T64" fmla="*/ 5 w 8"/>
                  <a:gd name="T65" fmla="*/ 2 h 15"/>
                  <a:gd name="T66" fmla="*/ 4 w 8"/>
                  <a:gd name="T67" fmla="*/ 1 h 15"/>
                  <a:gd name="T68" fmla="*/ 4 w 8"/>
                  <a:gd name="T69" fmla="*/ 1 h 15"/>
                  <a:gd name="T70" fmla="*/ 3 w 8"/>
                  <a:gd name="T71" fmla="*/ 1 h 15"/>
                  <a:gd name="T72" fmla="*/ 3 w 8"/>
                  <a:gd name="T73" fmla="*/ 1 h 15"/>
                  <a:gd name="T74" fmla="*/ 2 w 8"/>
                  <a:gd name="T75" fmla="*/ 1 h 15"/>
                  <a:gd name="T76" fmla="*/ 2 w 8"/>
                  <a:gd name="T77" fmla="*/ 0 h 15"/>
                  <a:gd name="T78" fmla="*/ 1 w 8"/>
                  <a:gd name="T79" fmla="*/ 0 h 15"/>
                  <a:gd name="T80" fmla="*/ 0 w 8"/>
                  <a:gd name="T8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1" y="15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9" name="Freeform 99"/>
              <p:cNvSpPr>
                <a:spLocks/>
              </p:cNvSpPr>
              <p:nvPr/>
            </p:nvSpPr>
            <p:spPr bwMode="auto">
              <a:xfrm>
                <a:off x="960438" y="4189413"/>
                <a:ext cx="12700" cy="22225"/>
              </a:xfrm>
              <a:custGeom>
                <a:avLst/>
                <a:gdLst>
                  <a:gd name="T0" fmla="*/ 0 w 8"/>
                  <a:gd name="T1" fmla="*/ 14 h 14"/>
                  <a:gd name="T2" fmla="*/ 1 w 8"/>
                  <a:gd name="T3" fmla="*/ 14 h 14"/>
                  <a:gd name="T4" fmla="*/ 2 w 8"/>
                  <a:gd name="T5" fmla="*/ 14 h 14"/>
                  <a:gd name="T6" fmla="*/ 2 w 8"/>
                  <a:gd name="T7" fmla="*/ 14 h 14"/>
                  <a:gd name="T8" fmla="*/ 3 w 8"/>
                  <a:gd name="T9" fmla="*/ 14 h 14"/>
                  <a:gd name="T10" fmla="*/ 3 w 8"/>
                  <a:gd name="T11" fmla="*/ 14 h 14"/>
                  <a:gd name="T12" fmla="*/ 4 w 8"/>
                  <a:gd name="T13" fmla="*/ 13 h 14"/>
                  <a:gd name="T14" fmla="*/ 4 w 8"/>
                  <a:gd name="T15" fmla="*/ 13 h 14"/>
                  <a:gd name="T16" fmla="*/ 5 w 8"/>
                  <a:gd name="T17" fmla="*/ 13 h 14"/>
                  <a:gd name="T18" fmla="*/ 5 w 8"/>
                  <a:gd name="T19" fmla="*/ 12 h 14"/>
                  <a:gd name="T20" fmla="*/ 5 w 8"/>
                  <a:gd name="T21" fmla="*/ 12 h 14"/>
                  <a:gd name="T22" fmla="*/ 6 w 8"/>
                  <a:gd name="T23" fmla="*/ 12 h 14"/>
                  <a:gd name="T24" fmla="*/ 6 w 8"/>
                  <a:gd name="T25" fmla="*/ 11 h 14"/>
                  <a:gd name="T26" fmla="*/ 7 w 8"/>
                  <a:gd name="T27" fmla="*/ 11 h 14"/>
                  <a:gd name="T28" fmla="*/ 7 w 8"/>
                  <a:gd name="T29" fmla="*/ 10 h 14"/>
                  <a:gd name="T30" fmla="*/ 7 w 8"/>
                  <a:gd name="T31" fmla="*/ 10 h 14"/>
                  <a:gd name="T32" fmla="*/ 7 w 8"/>
                  <a:gd name="T33" fmla="*/ 9 h 14"/>
                  <a:gd name="T34" fmla="*/ 7 w 8"/>
                  <a:gd name="T35" fmla="*/ 9 h 14"/>
                  <a:gd name="T36" fmla="*/ 7 w 8"/>
                  <a:gd name="T37" fmla="*/ 8 h 14"/>
                  <a:gd name="T38" fmla="*/ 8 w 8"/>
                  <a:gd name="T39" fmla="*/ 8 h 14"/>
                  <a:gd name="T40" fmla="*/ 8 w 8"/>
                  <a:gd name="T41" fmla="*/ 7 h 14"/>
                  <a:gd name="T42" fmla="*/ 8 w 8"/>
                  <a:gd name="T43" fmla="*/ 6 h 14"/>
                  <a:gd name="T44" fmla="*/ 7 w 8"/>
                  <a:gd name="T45" fmla="*/ 6 h 14"/>
                  <a:gd name="T46" fmla="*/ 7 w 8"/>
                  <a:gd name="T47" fmla="*/ 5 h 14"/>
                  <a:gd name="T48" fmla="*/ 7 w 8"/>
                  <a:gd name="T49" fmla="*/ 5 h 14"/>
                  <a:gd name="T50" fmla="*/ 7 w 8"/>
                  <a:gd name="T51" fmla="*/ 4 h 14"/>
                  <a:gd name="T52" fmla="*/ 7 w 8"/>
                  <a:gd name="T53" fmla="*/ 4 h 14"/>
                  <a:gd name="T54" fmla="*/ 7 w 8"/>
                  <a:gd name="T55" fmla="*/ 3 h 14"/>
                  <a:gd name="T56" fmla="*/ 6 w 8"/>
                  <a:gd name="T57" fmla="*/ 3 h 14"/>
                  <a:gd name="T58" fmla="*/ 6 w 8"/>
                  <a:gd name="T59" fmla="*/ 2 h 14"/>
                  <a:gd name="T60" fmla="*/ 5 w 8"/>
                  <a:gd name="T61" fmla="*/ 2 h 14"/>
                  <a:gd name="T62" fmla="*/ 5 w 8"/>
                  <a:gd name="T63" fmla="*/ 2 h 14"/>
                  <a:gd name="T64" fmla="*/ 5 w 8"/>
                  <a:gd name="T65" fmla="*/ 1 h 14"/>
                  <a:gd name="T66" fmla="*/ 4 w 8"/>
                  <a:gd name="T67" fmla="*/ 1 h 14"/>
                  <a:gd name="T68" fmla="*/ 4 w 8"/>
                  <a:gd name="T69" fmla="*/ 1 h 14"/>
                  <a:gd name="T70" fmla="*/ 3 w 8"/>
                  <a:gd name="T71" fmla="*/ 0 h 14"/>
                  <a:gd name="T72" fmla="*/ 3 w 8"/>
                  <a:gd name="T73" fmla="*/ 0 h 14"/>
                  <a:gd name="T74" fmla="*/ 2 w 8"/>
                  <a:gd name="T75" fmla="*/ 0 h 14"/>
                  <a:gd name="T76" fmla="*/ 2 w 8"/>
                  <a:gd name="T77" fmla="*/ 0 h 14"/>
                  <a:gd name="T78" fmla="*/ 1 w 8"/>
                  <a:gd name="T79" fmla="*/ 0 h 14"/>
                  <a:gd name="T80" fmla="*/ 0 w 8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0" name="Freeform 100"/>
              <p:cNvSpPr>
                <a:spLocks/>
              </p:cNvSpPr>
              <p:nvPr/>
            </p:nvSpPr>
            <p:spPr bwMode="auto">
              <a:xfrm>
                <a:off x="1039813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3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1" name="Freeform 101"/>
              <p:cNvSpPr>
                <a:spLocks/>
              </p:cNvSpPr>
              <p:nvPr/>
            </p:nvSpPr>
            <p:spPr bwMode="auto">
              <a:xfrm>
                <a:off x="1128713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2" name="Freeform 102"/>
              <p:cNvSpPr>
                <a:spLocks/>
              </p:cNvSpPr>
              <p:nvPr/>
            </p:nvSpPr>
            <p:spPr bwMode="auto">
              <a:xfrm>
                <a:off x="1217613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3" name="Freeform 103"/>
              <p:cNvSpPr>
                <a:spLocks/>
              </p:cNvSpPr>
              <p:nvPr/>
            </p:nvSpPr>
            <p:spPr bwMode="auto">
              <a:xfrm>
                <a:off x="13081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3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4" name="Freeform 104"/>
              <p:cNvSpPr>
                <a:spLocks/>
              </p:cNvSpPr>
              <p:nvPr/>
            </p:nvSpPr>
            <p:spPr bwMode="auto">
              <a:xfrm>
                <a:off x="13970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5" name="Freeform 105"/>
              <p:cNvSpPr>
                <a:spLocks/>
              </p:cNvSpPr>
              <p:nvPr/>
            </p:nvSpPr>
            <p:spPr bwMode="auto">
              <a:xfrm>
                <a:off x="14859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3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6" name="Freeform 106"/>
              <p:cNvSpPr>
                <a:spLocks/>
              </p:cNvSpPr>
              <p:nvPr/>
            </p:nvSpPr>
            <p:spPr bwMode="auto">
              <a:xfrm>
                <a:off x="1574801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7" name="Freeform 107"/>
              <p:cNvSpPr>
                <a:spLocks/>
              </p:cNvSpPr>
              <p:nvPr/>
            </p:nvSpPr>
            <p:spPr bwMode="auto">
              <a:xfrm>
                <a:off x="1665288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8" name="Freeform 108"/>
              <p:cNvSpPr>
                <a:spLocks/>
              </p:cNvSpPr>
              <p:nvPr/>
            </p:nvSpPr>
            <p:spPr bwMode="auto">
              <a:xfrm>
                <a:off x="1754188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9" name="Freeform 109"/>
              <p:cNvSpPr>
                <a:spLocks/>
              </p:cNvSpPr>
              <p:nvPr/>
            </p:nvSpPr>
            <p:spPr bwMode="auto">
              <a:xfrm>
                <a:off x="1843088" y="4368801"/>
                <a:ext cx="23813" cy="22225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8 h 14"/>
                  <a:gd name="T78" fmla="*/ 14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0" name="Freeform 110"/>
              <p:cNvSpPr>
                <a:spLocks/>
              </p:cNvSpPr>
              <p:nvPr/>
            </p:nvSpPr>
            <p:spPr bwMode="auto">
              <a:xfrm>
                <a:off x="1931988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1 w 15"/>
                  <a:gd name="T41" fmla="*/ 7 h 14"/>
                  <a:gd name="T42" fmla="*/ 1 w 15"/>
                  <a:gd name="T43" fmla="*/ 8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1" name="Freeform 111"/>
              <p:cNvSpPr>
                <a:spLocks/>
              </p:cNvSpPr>
              <p:nvPr/>
            </p:nvSpPr>
            <p:spPr bwMode="auto">
              <a:xfrm>
                <a:off x="2022476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2" name="Freeform 112"/>
              <p:cNvSpPr>
                <a:spLocks/>
              </p:cNvSpPr>
              <p:nvPr/>
            </p:nvSpPr>
            <p:spPr bwMode="auto">
              <a:xfrm>
                <a:off x="2111376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3 w 14"/>
                  <a:gd name="T51" fmla="*/ 12 h 14"/>
                  <a:gd name="T52" fmla="*/ 4 w 14"/>
                  <a:gd name="T53" fmla="*/ 13 h 14"/>
                  <a:gd name="T54" fmla="*/ 5 w 14"/>
                  <a:gd name="T55" fmla="*/ 13 h 14"/>
                  <a:gd name="T56" fmla="*/ 6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3" name="Freeform 113"/>
              <p:cNvSpPr>
                <a:spLocks/>
              </p:cNvSpPr>
              <p:nvPr/>
            </p:nvSpPr>
            <p:spPr bwMode="auto">
              <a:xfrm>
                <a:off x="1039813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0 w 14"/>
                  <a:gd name="T13" fmla="*/ 1 h 15"/>
                  <a:gd name="T14" fmla="*/ 9 w 14"/>
                  <a:gd name="T15" fmla="*/ 1 h 15"/>
                  <a:gd name="T16" fmla="*/ 8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4" name="Freeform 114"/>
              <p:cNvSpPr>
                <a:spLocks/>
              </p:cNvSpPr>
              <p:nvPr/>
            </p:nvSpPr>
            <p:spPr bwMode="auto">
              <a:xfrm>
                <a:off x="1128713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5" name="Freeform 115"/>
              <p:cNvSpPr>
                <a:spLocks/>
              </p:cNvSpPr>
              <p:nvPr/>
            </p:nvSpPr>
            <p:spPr bwMode="auto">
              <a:xfrm>
                <a:off x="1217613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3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0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6" name="Freeform 116"/>
              <p:cNvSpPr>
                <a:spLocks/>
              </p:cNvSpPr>
              <p:nvPr/>
            </p:nvSpPr>
            <p:spPr bwMode="auto">
              <a:xfrm>
                <a:off x="13081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0 w 14"/>
                  <a:gd name="T13" fmla="*/ 1 h 15"/>
                  <a:gd name="T14" fmla="*/ 9 w 14"/>
                  <a:gd name="T15" fmla="*/ 1 h 15"/>
                  <a:gd name="T16" fmla="*/ 8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7" name="Freeform 117"/>
              <p:cNvSpPr>
                <a:spLocks/>
              </p:cNvSpPr>
              <p:nvPr/>
            </p:nvSpPr>
            <p:spPr bwMode="auto">
              <a:xfrm>
                <a:off x="13970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8" name="Freeform 118"/>
              <p:cNvSpPr>
                <a:spLocks/>
              </p:cNvSpPr>
              <p:nvPr/>
            </p:nvSpPr>
            <p:spPr bwMode="auto">
              <a:xfrm>
                <a:off x="14859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1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3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9" name="Freeform 119"/>
              <p:cNvSpPr>
                <a:spLocks/>
              </p:cNvSpPr>
              <p:nvPr/>
            </p:nvSpPr>
            <p:spPr bwMode="auto">
              <a:xfrm>
                <a:off x="1574801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2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5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0" name="Freeform 120"/>
              <p:cNvSpPr>
                <a:spLocks/>
              </p:cNvSpPr>
              <p:nvPr/>
            </p:nvSpPr>
            <p:spPr bwMode="auto">
              <a:xfrm>
                <a:off x="1665288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1" name="Freeform 121"/>
              <p:cNvSpPr>
                <a:spLocks/>
              </p:cNvSpPr>
              <p:nvPr/>
            </p:nvSpPr>
            <p:spPr bwMode="auto">
              <a:xfrm>
                <a:off x="1754188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1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2" name="Freeform 122"/>
              <p:cNvSpPr>
                <a:spLocks/>
              </p:cNvSpPr>
              <p:nvPr/>
            </p:nvSpPr>
            <p:spPr bwMode="auto">
              <a:xfrm>
                <a:off x="1843088" y="4278313"/>
                <a:ext cx="23813" cy="23813"/>
              </a:xfrm>
              <a:custGeom>
                <a:avLst/>
                <a:gdLst>
                  <a:gd name="T0" fmla="*/ 14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3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0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4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3" name="Freeform 123"/>
              <p:cNvSpPr>
                <a:spLocks/>
              </p:cNvSpPr>
              <p:nvPr/>
            </p:nvSpPr>
            <p:spPr bwMode="auto">
              <a:xfrm>
                <a:off x="1931988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1 w 15"/>
                  <a:gd name="T39" fmla="*/ 7 h 15"/>
                  <a:gd name="T40" fmla="*/ 1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2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5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4" name="Freeform 124"/>
              <p:cNvSpPr>
                <a:spLocks/>
              </p:cNvSpPr>
              <p:nvPr/>
            </p:nvSpPr>
            <p:spPr bwMode="auto">
              <a:xfrm>
                <a:off x="2022476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5" name="Freeform 125"/>
              <p:cNvSpPr>
                <a:spLocks/>
              </p:cNvSpPr>
              <p:nvPr/>
            </p:nvSpPr>
            <p:spPr bwMode="auto">
              <a:xfrm>
                <a:off x="2133601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6" name="Freeform 126"/>
              <p:cNvSpPr>
                <a:spLocks/>
              </p:cNvSpPr>
              <p:nvPr/>
            </p:nvSpPr>
            <p:spPr bwMode="auto">
              <a:xfrm>
                <a:off x="1039813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7" name="Freeform 127"/>
              <p:cNvSpPr>
                <a:spLocks/>
              </p:cNvSpPr>
              <p:nvPr/>
            </p:nvSpPr>
            <p:spPr bwMode="auto">
              <a:xfrm>
                <a:off x="1128713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8" name="Freeform 128"/>
              <p:cNvSpPr>
                <a:spLocks/>
              </p:cNvSpPr>
              <p:nvPr/>
            </p:nvSpPr>
            <p:spPr bwMode="auto">
              <a:xfrm>
                <a:off x="1217613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0 w 15"/>
                  <a:gd name="T43" fmla="*/ 9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9" name="Freeform 129"/>
              <p:cNvSpPr>
                <a:spLocks/>
              </p:cNvSpPr>
              <p:nvPr/>
            </p:nvSpPr>
            <p:spPr bwMode="auto">
              <a:xfrm>
                <a:off x="13081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0" name="Freeform 130"/>
              <p:cNvSpPr>
                <a:spLocks/>
              </p:cNvSpPr>
              <p:nvPr/>
            </p:nvSpPr>
            <p:spPr bwMode="auto">
              <a:xfrm>
                <a:off x="13970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1" name="Freeform 131"/>
              <p:cNvSpPr>
                <a:spLocks/>
              </p:cNvSpPr>
              <p:nvPr/>
            </p:nvSpPr>
            <p:spPr bwMode="auto">
              <a:xfrm>
                <a:off x="14859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3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3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2" name="Freeform 132"/>
              <p:cNvSpPr>
                <a:spLocks/>
              </p:cNvSpPr>
              <p:nvPr/>
            </p:nvSpPr>
            <p:spPr bwMode="auto">
              <a:xfrm>
                <a:off x="1574801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3" name="Freeform 133"/>
              <p:cNvSpPr>
                <a:spLocks/>
              </p:cNvSpPr>
              <p:nvPr/>
            </p:nvSpPr>
            <p:spPr bwMode="auto">
              <a:xfrm>
                <a:off x="1665288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4" name="Freeform 134"/>
              <p:cNvSpPr>
                <a:spLocks/>
              </p:cNvSpPr>
              <p:nvPr/>
            </p:nvSpPr>
            <p:spPr bwMode="auto">
              <a:xfrm>
                <a:off x="1754188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5" name="Freeform 135"/>
              <p:cNvSpPr>
                <a:spLocks/>
              </p:cNvSpPr>
              <p:nvPr/>
            </p:nvSpPr>
            <p:spPr bwMode="auto">
              <a:xfrm>
                <a:off x="1843088" y="4189413"/>
                <a:ext cx="23813" cy="22225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0 w 15"/>
                  <a:gd name="T43" fmla="*/ 9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6" name="Freeform 136"/>
              <p:cNvSpPr>
                <a:spLocks/>
              </p:cNvSpPr>
              <p:nvPr/>
            </p:nvSpPr>
            <p:spPr bwMode="auto">
              <a:xfrm>
                <a:off x="1931988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1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7" name="Freeform 137"/>
              <p:cNvSpPr>
                <a:spLocks/>
              </p:cNvSpPr>
              <p:nvPr/>
            </p:nvSpPr>
            <p:spPr bwMode="auto">
              <a:xfrm>
                <a:off x="2022476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8" name="Freeform 138"/>
              <p:cNvSpPr>
                <a:spLocks/>
              </p:cNvSpPr>
              <p:nvPr/>
            </p:nvSpPr>
            <p:spPr bwMode="auto">
              <a:xfrm>
                <a:off x="2155826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50" name="TextBox 149"/>
          <p:cNvSpPr txBox="1"/>
          <p:nvPr/>
        </p:nvSpPr>
        <p:spPr>
          <a:xfrm>
            <a:off x="3665539" y="4566215"/>
            <a:ext cx="554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#1</a:t>
            </a:r>
            <a:endParaRPr lang="en-US" sz="1400" dirty="0"/>
          </a:p>
        </p:txBody>
      </p:sp>
      <p:sp>
        <p:nvSpPr>
          <p:cNvPr id="151" name="Freeform 150"/>
          <p:cNvSpPr/>
          <p:nvPr/>
        </p:nvSpPr>
        <p:spPr>
          <a:xfrm>
            <a:off x="3327402" y="4550566"/>
            <a:ext cx="433387" cy="171450"/>
          </a:xfrm>
          <a:custGeom>
            <a:avLst/>
            <a:gdLst>
              <a:gd name="connsiteX0" fmla="*/ 0 w 433387"/>
              <a:gd name="connsiteY0" fmla="*/ 0 h 171450"/>
              <a:gd name="connsiteX1" fmla="*/ 178593 w 433387"/>
              <a:gd name="connsiteY1" fmla="*/ 123825 h 171450"/>
              <a:gd name="connsiteX2" fmla="*/ 433387 w 433387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387" h="171450">
                <a:moveTo>
                  <a:pt x="0" y="0"/>
                </a:moveTo>
                <a:cubicBezTo>
                  <a:pt x="53181" y="47625"/>
                  <a:pt x="106362" y="95250"/>
                  <a:pt x="178593" y="123825"/>
                </a:cubicBezTo>
                <a:cubicBezTo>
                  <a:pt x="250824" y="152400"/>
                  <a:pt x="342105" y="161925"/>
                  <a:pt x="433387" y="171450"/>
                </a:cubicBezTo>
              </a:path>
            </a:pathLst>
          </a:cu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5318760" y="3568937"/>
            <a:ext cx="2221404" cy="383938"/>
            <a:chOff x="5563696" y="3568937"/>
            <a:chExt cx="2221404" cy="383938"/>
          </a:xfrm>
        </p:grpSpPr>
        <p:sp>
          <p:nvSpPr>
            <p:cNvPr id="154" name="TextBox 153"/>
            <p:cNvSpPr txBox="1"/>
            <p:nvPr/>
          </p:nvSpPr>
          <p:spPr>
            <a:xfrm>
              <a:off x="5563696" y="3568937"/>
              <a:ext cx="554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#1</a:t>
              </a:r>
              <a:endParaRPr lang="en-US" sz="1400" dirty="0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6011865" y="3730625"/>
              <a:ext cx="552450" cy="222250"/>
            </a:xfrm>
            <a:custGeom>
              <a:avLst/>
              <a:gdLst>
                <a:gd name="connsiteX0" fmla="*/ 0 w 552450"/>
                <a:gd name="connsiteY0" fmla="*/ 0 h 222250"/>
                <a:gd name="connsiteX1" fmla="*/ 298450 w 552450"/>
                <a:gd name="connsiteY1" fmla="*/ 53975 h 222250"/>
                <a:gd name="connsiteX2" fmla="*/ 552450 w 55245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0" h="222250">
                  <a:moveTo>
                    <a:pt x="0" y="0"/>
                  </a:moveTo>
                  <a:cubicBezTo>
                    <a:pt x="103187" y="8466"/>
                    <a:pt x="206375" y="16933"/>
                    <a:pt x="298450" y="53975"/>
                  </a:cubicBezTo>
                  <a:cubicBezTo>
                    <a:pt x="390525" y="91017"/>
                    <a:pt x="471487" y="156633"/>
                    <a:pt x="552450" y="22225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230993" y="3568937"/>
              <a:ext cx="554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#2</a:t>
              </a:r>
              <a:endParaRPr lang="en-US" sz="1400" dirty="0"/>
            </a:p>
          </p:txBody>
        </p:sp>
        <p:sp>
          <p:nvSpPr>
            <p:cNvPr id="157" name="Freeform 156"/>
            <p:cNvSpPr/>
            <p:nvPr/>
          </p:nvSpPr>
          <p:spPr>
            <a:xfrm flipH="1">
              <a:off x="6762747" y="3730625"/>
              <a:ext cx="552450" cy="222250"/>
            </a:xfrm>
            <a:custGeom>
              <a:avLst/>
              <a:gdLst>
                <a:gd name="connsiteX0" fmla="*/ 0 w 552450"/>
                <a:gd name="connsiteY0" fmla="*/ 0 h 222250"/>
                <a:gd name="connsiteX1" fmla="*/ 298450 w 552450"/>
                <a:gd name="connsiteY1" fmla="*/ 53975 h 222250"/>
                <a:gd name="connsiteX2" fmla="*/ 552450 w 55245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0" h="222250">
                  <a:moveTo>
                    <a:pt x="0" y="0"/>
                  </a:moveTo>
                  <a:cubicBezTo>
                    <a:pt x="103187" y="8466"/>
                    <a:pt x="206375" y="16933"/>
                    <a:pt x="298450" y="53975"/>
                  </a:cubicBezTo>
                  <a:cubicBezTo>
                    <a:pt x="390525" y="91017"/>
                    <a:pt x="471487" y="156633"/>
                    <a:pt x="552450" y="22225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Connector 147"/>
          <p:cNvCxnSpPr/>
          <p:nvPr/>
        </p:nvCxnSpPr>
        <p:spPr>
          <a:xfrm flipV="1">
            <a:off x="5767753" y="4169077"/>
            <a:ext cx="131329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2605089" y="4468295"/>
            <a:ext cx="131329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Friction</a:t>
            </a:r>
            <a:endParaRPr lang="en-US" dirty="0"/>
          </a:p>
        </p:txBody>
      </p:sp>
      <p:sp>
        <p:nvSpPr>
          <p:cNvPr id="22" name="Freeform 41"/>
          <p:cNvSpPr>
            <a:spLocks/>
          </p:cNvSpPr>
          <p:nvPr/>
        </p:nvSpPr>
        <p:spPr bwMode="auto">
          <a:xfrm>
            <a:off x="3034639" y="2266441"/>
            <a:ext cx="1273147" cy="417400"/>
          </a:xfrm>
          <a:custGeom>
            <a:avLst/>
            <a:gdLst>
              <a:gd name="T0" fmla="*/ 0 w 790"/>
              <a:gd name="T1" fmla="*/ 259 h 259"/>
              <a:gd name="T2" fmla="*/ 0 w 790"/>
              <a:gd name="T3" fmla="*/ 0 h 259"/>
              <a:gd name="T4" fmla="*/ 790 w 790"/>
              <a:gd name="T5" fmla="*/ 0 h 259"/>
              <a:gd name="T6" fmla="*/ 790 w 790"/>
              <a:gd name="T7" fmla="*/ 130 h 259"/>
              <a:gd name="T8" fmla="*/ 591 w 790"/>
              <a:gd name="T9" fmla="*/ 250 h 259"/>
              <a:gd name="T10" fmla="*/ 591 w 790"/>
              <a:gd name="T11" fmla="*/ 143 h 259"/>
              <a:gd name="T12" fmla="*/ 387 w 790"/>
              <a:gd name="T13" fmla="*/ 256 h 259"/>
              <a:gd name="T14" fmla="*/ 387 w 790"/>
              <a:gd name="T15" fmla="*/ 148 h 259"/>
              <a:gd name="T16" fmla="*/ 191 w 790"/>
              <a:gd name="T17" fmla="*/ 253 h 259"/>
              <a:gd name="T18" fmla="*/ 191 w 790"/>
              <a:gd name="T19" fmla="*/ 145 h 259"/>
              <a:gd name="T20" fmla="*/ 0 w 790"/>
              <a:gd name="T21" fmla="*/ 259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0" h="259">
                <a:moveTo>
                  <a:pt x="0" y="259"/>
                </a:moveTo>
                <a:lnTo>
                  <a:pt x="0" y="0"/>
                </a:lnTo>
                <a:lnTo>
                  <a:pt x="790" y="0"/>
                </a:lnTo>
                <a:lnTo>
                  <a:pt x="790" y="130"/>
                </a:lnTo>
                <a:lnTo>
                  <a:pt x="591" y="250"/>
                </a:lnTo>
                <a:lnTo>
                  <a:pt x="591" y="143"/>
                </a:lnTo>
                <a:lnTo>
                  <a:pt x="387" y="256"/>
                </a:lnTo>
                <a:lnTo>
                  <a:pt x="387" y="148"/>
                </a:lnTo>
                <a:lnTo>
                  <a:pt x="191" y="253"/>
                </a:lnTo>
                <a:lnTo>
                  <a:pt x="191" y="145"/>
                </a:lnTo>
                <a:lnTo>
                  <a:pt x="0" y="259"/>
                </a:lnTo>
                <a:close/>
              </a:path>
            </a:pathLst>
          </a:custGeom>
          <a:pattFill prst="dkDn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+mj-lt"/>
            </a:endParaRPr>
          </a:p>
        </p:txBody>
      </p:sp>
      <p:sp>
        <p:nvSpPr>
          <p:cNvPr id="23" name="Freeform 42"/>
          <p:cNvSpPr>
            <a:spLocks/>
          </p:cNvSpPr>
          <p:nvPr/>
        </p:nvSpPr>
        <p:spPr bwMode="auto">
          <a:xfrm>
            <a:off x="3034639" y="2475947"/>
            <a:ext cx="1273147" cy="428680"/>
          </a:xfrm>
          <a:custGeom>
            <a:avLst/>
            <a:gdLst>
              <a:gd name="T0" fmla="*/ 0 w 790"/>
              <a:gd name="T1" fmla="*/ 129 h 266"/>
              <a:gd name="T2" fmla="*/ 0 w 790"/>
              <a:gd name="T3" fmla="*/ 266 h 266"/>
              <a:gd name="T4" fmla="*/ 790 w 790"/>
              <a:gd name="T5" fmla="*/ 266 h 266"/>
              <a:gd name="T6" fmla="*/ 790 w 790"/>
              <a:gd name="T7" fmla="*/ 0 h 266"/>
              <a:gd name="T8" fmla="*/ 591 w 790"/>
              <a:gd name="T9" fmla="*/ 120 h 266"/>
              <a:gd name="T10" fmla="*/ 591 w 790"/>
              <a:gd name="T11" fmla="*/ 13 h 266"/>
              <a:gd name="T12" fmla="*/ 387 w 790"/>
              <a:gd name="T13" fmla="*/ 126 h 266"/>
              <a:gd name="T14" fmla="*/ 387 w 790"/>
              <a:gd name="T15" fmla="*/ 18 h 266"/>
              <a:gd name="T16" fmla="*/ 191 w 790"/>
              <a:gd name="T17" fmla="*/ 123 h 266"/>
              <a:gd name="T18" fmla="*/ 191 w 790"/>
              <a:gd name="T19" fmla="*/ 15 h 266"/>
              <a:gd name="T20" fmla="*/ 0 w 790"/>
              <a:gd name="T21" fmla="*/ 12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0" h="266">
                <a:moveTo>
                  <a:pt x="0" y="129"/>
                </a:moveTo>
                <a:lnTo>
                  <a:pt x="0" y="266"/>
                </a:lnTo>
                <a:lnTo>
                  <a:pt x="790" y="266"/>
                </a:lnTo>
                <a:lnTo>
                  <a:pt x="790" y="0"/>
                </a:lnTo>
                <a:lnTo>
                  <a:pt x="591" y="120"/>
                </a:lnTo>
                <a:lnTo>
                  <a:pt x="591" y="13"/>
                </a:lnTo>
                <a:lnTo>
                  <a:pt x="387" y="126"/>
                </a:lnTo>
                <a:lnTo>
                  <a:pt x="387" y="18"/>
                </a:lnTo>
                <a:lnTo>
                  <a:pt x="191" y="123"/>
                </a:lnTo>
                <a:lnTo>
                  <a:pt x="191" y="15"/>
                </a:lnTo>
                <a:lnTo>
                  <a:pt x="0" y="1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+mj-lt"/>
            </a:endParaRPr>
          </a:p>
        </p:txBody>
      </p:sp>
      <p:sp>
        <p:nvSpPr>
          <p:cNvPr id="24" name="Freeform 43"/>
          <p:cNvSpPr>
            <a:spLocks/>
          </p:cNvSpPr>
          <p:nvPr/>
        </p:nvSpPr>
        <p:spPr bwMode="auto">
          <a:xfrm>
            <a:off x="3777576" y="2226152"/>
            <a:ext cx="127315" cy="718763"/>
          </a:xfrm>
          <a:custGeom>
            <a:avLst/>
            <a:gdLst>
              <a:gd name="T0" fmla="*/ 27 w 79"/>
              <a:gd name="T1" fmla="*/ 25 h 446"/>
              <a:gd name="T2" fmla="*/ 0 w 79"/>
              <a:gd name="T3" fmla="*/ 25 h 446"/>
              <a:gd name="T4" fmla="*/ 0 w 79"/>
              <a:gd name="T5" fmla="*/ 0 h 446"/>
              <a:gd name="T6" fmla="*/ 79 w 79"/>
              <a:gd name="T7" fmla="*/ 0 h 446"/>
              <a:gd name="T8" fmla="*/ 79 w 79"/>
              <a:gd name="T9" fmla="*/ 25 h 446"/>
              <a:gd name="T10" fmla="*/ 52 w 79"/>
              <a:gd name="T11" fmla="*/ 25 h 446"/>
              <a:gd name="T12" fmla="*/ 52 w 79"/>
              <a:gd name="T13" fmla="*/ 421 h 446"/>
              <a:gd name="T14" fmla="*/ 79 w 79"/>
              <a:gd name="T15" fmla="*/ 421 h 446"/>
              <a:gd name="T16" fmla="*/ 79 w 79"/>
              <a:gd name="T17" fmla="*/ 446 h 446"/>
              <a:gd name="T18" fmla="*/ 0 w 79"/>
              <a:gd name="T19" fmla="*/ 446 h 446"/>
              <a:gd name="T20" fmla="*/ 0 w 79"/>
              <a:gd name="T21" fmla="*/ 421 h 446"/>
              <a:gd name="T22" fmla="*/ 27 w 79"/>
              <a:gd name="T23" fmla="*/ 421 h 446"/>
              <a:gd name="T24" fmla="*/ 27 w 79"/>
              <a:gd name="T25" fmla="*/ 2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446">
                <a:moveTo>
                  <a:pt x="27" y="25"/>
                </a:moveTo>
                <a:lnTo>
                  <a:pt x="0" y="25"/>
                </a:lnTo>
                <a:lnTo>
                  <a:pt x="0" y="0"/>
                </a:lnTo>
                <a:lnTo>
                  <a:pt x="79" y="0"/>
                </a:lnTo>
                <a:lnTo>
                  <a:pt x="79" y="25"/>
                </a:lnTo>
                <a:lnTo>
                  <a:pt x="52" y="25"/>
                </a:lnTo>
                <a:lnTo>
                  <a:pt x="52" y="421"/>
                </a:lnTo>
                <a:lnTo>
                  <a:pt x="79" y="421"/>
                </a:lnTo>
                <a:lnTo>
                  <a:pt x="79" y="446"/>
                </a:lnTo>
                <a:lnTo>
                  <a:pt x="0" y="446"/>
                </a:lnTo>
                <a:lnTo>
                  <a:pt x="0" y="421"/>
                </a:lnTo>
                <a:lnTo>
                  <a:pt x="27" y="421"/>
                </a:lnTo>
                <a:lnTo>
                  <a:pt x="27" y="2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+mj-lt"/>
            </a:endParaRPr>
          </a:p>
        </p:txBody>
      </p:sp>
      <p:sp>
        <p:nvSpPr>
          <p:cNvPr id="25" name="Freeform 44"/>
          <p:cNvSpPr>
            <a:spLocks/>
          </p:cNvSpPr>
          <p:nvPr/>
        </p:nvSpPr>
        <p:spPr bwMode="auto">
          <a:xfrm>
            <a:off x="3406913" y="2226152"/>
            <a:ext cx="127315" cy="718763"/>
          </a:xfrm>
          <a:custGeom>
            <a:avLst/>
            <a:gdLst>
              <a:gd name="T0" fmla="*/ 27 w 79"/>
              <a:gd name="T1" fmla="*/ 25 h 446"/>
              <a:gd name="T2" fmla="*/ 0 w 79"/>
              <a:gd name="T3" fmla="*/ 25 h 446"/>
              <a:gd name="T4" fmla="*/ 0 w 79"/>
              <a:gd name="T5" fmla="*/ 0 h 446"/>
              <a:gd name="T6" fmla="*/ 79 w 79"/>
              <a:gd name="T7" fmla="*/ 0 h 446"/>
              <a:gd name="T8" fmla="*/ 79 w 79"/>
              <a:gd name="T9" fmla="*/ 25 h 446"/>
              <a:gd name="T10" fmla="*/ 51 w 79"/>
              <a:gd name="T11" fmla="*/ 25 h 446"/>
              <a:gd name="T12" fmla="*/ 51 w 79"/>
              <a:gd name="T13" fmla="*/ 421 h 446"/>
              <a:gd name="T14" fmla="*/ 79 w 79"/>
              <a:gd name="T15" fmla="*/ 421 h 446"/>
              <a:gd name="T16" fmla="*/ 79 w 79"/>
              <a:gd name="T17" fmla="*/ 446 h 446"/>
              <a:gd name="T18" fmla="*/ 0 w 79"/>
              <a:gd name="T19" fmla="*/ 446 h 446"/>
              <a:gd name="T20" fmla="*/ 0 w 79"/>
              <a:gd name="T21" fmla="*/ 421 h 446"/>
              <a:gd name="T22" fmla="*/ 27 w 79"/>
              <a:gd name="T23" fmla="*/ 421 h 446"/>
              <a:gd name="T24" fmla="*/ 27 w 79"/>
              <a:gd name="T25" fmla="*/ 2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446">
                <a:moveTo>
                  <a:pt x="27" y="25"/>
                </a:moveTo>
                <a:lnTo>
                  <a:pt x="0" y="25"/>
                </a:lnTo>
                <a:lnTo>
                  <a:pt x="0" y="0"/>
                </a:lnTo>
                <a:lnTo>
                  <a:pt x="79" y="0"/>
                </a:lnTo>
                <a:lnTo>
                  <a:pt x="79" y="25"/>
                </a:lnTo>
                <a:lnTo>
                  <a:pt x="51" y="25"/>
                </a:lnTo>
                <a:lnTo>
                  <a:pt x="51" y="421"/>
                </a:lnTo>
                <a:lnTo>
                  <a:pt x="79" y="421"/>
                </a:lnTo>
                <a:lnTo>
                  <a:pt x="79" y="446"/>
                </a:lnTo>
                <a:lnTo>
                  <a:pt x="0" y="446"/>
                </a:lnTo>
                <a:lnTo>
                  <a:pt x="0" y="421"/>
                </a:lnTo>
                <a:lnTo>
                  <a:pt x="27" y="421"/>
                </a:lnTo>
                <a:lnTo>
                  <a:pt x="27" y="2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+mj-lt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161922" y="2197144"/>
            <a:ext cx="1390792" cy="707483"/>
            <a:chOff x="3648954" y="2730544"/>
            <a:chExt cx="1390792" cy="707483"/>
          </a:xfrm>
        </p:grpSpPr>
        <p:sp>
          <p:nvSpPr>
            <p:cNvPr id="26" name="Freeform 45"/>
            <p:cNvSpPr>
              <a:spLocks/>
            </p:cNvSpPr>
            <p:nvPr/>
          </p:nvSpPr>
          <p:spPr bwMode="auto">
            <a:xfrm>
              <a:off x="3766599" y="2730544"/>
              <a:ext cx="1273147" cy="417400"/>
            </a:xfrm>
            <a:custGeom>
              <a:avLst/>
              <a:gdLst>
                <a:gd name="T0" fmla="*/ 0 w 790"/>
                <a:gd name="T1" fmla="*/ 259 h 259"/>
                <a:gd name="T2" fmla="*/ 0 w 790"/>
                <a:gd name="T3" fmla="*/ 0 h 259"/>
                <a:gd name="T4" fmla="*/ 790 w 790"/>
                <a:gd name="T5" fmla="*/ 0 h 259"/>
                <a:gd name="T6" fmla="*/ 790 w 790"/>
                <a:gd name="T7" fmla="*/ 129 h 259"/>
                <a:gd name="T8" fmla="*/ 591 w 790"/>
                <a:gd name="T9" fmla="*/ 250 h 259"/>
                <a:gd name="T10" fmla="*/ 591 w 790"/>
                <a:gd name="T11" fmla="*/ 142 h 259"/>
                <a:gd name="T12" fmla="*/ 387 w 790"/>
                <a:gd name="T13" fmla="*/ 256 h 259"/>
                <a:gd name="T14" fmla="*/ 387 w 790"/>
                <a:gd name="T15" fmla="*/ 148 h 259"/>
                <a:gd name="T16" fmla="*/ 191 w 790"/>
                <a:gd name="T17" fmla="*/ 253 h 259"/>
                <a:gd name="T18" fmla="*/ 191 w 790"/>
                <a:gd name="T19" fmla="*/ 145 h 259"/>
                <a:gd name="T20" fmla="*/ 0 w 790"/>
                <a:gd name="T21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0" h="259">
                  <a:moveTo>
                    <a:pt x="0" y="259"/>
                  </a:moveTo>
                  <a:lnTo>
                    <a:pt x="0" y="0"/>
                  </a:lnTo>
                  <a:lnTo>
                    <a:pt x="790" y="0"/>
                  </a:lnTo>
                  <a:lnTo>
                    <a:pt x="790" y="129"/>
                  </a:lnTo>
                  <a:lnTo>
                    <a:pt x="591" y="250"/>
                  </a:lnTo>
                  <a:lnTo>
                    <a:pt x="591" y="142"/>
                  </a:lnTo>
                  <a:lnTo>
                    <a:pt x="387" y="256"/>
                  </a:lnTo>
                  <a:lnTo>
                    <a:pt x="387" y="148"/>
                  </a:lnTo>
                  <a:lnTo>
                    <a:pt x="191" y="253"/>
                  </a:lnTo>
                  <a:lnTo>
                    <a:pt x="191" y="145"/>
                  </a:lnTo>
                  <a:lnTo>
                    <a:pt x="0" y="259"/>
                  </a:lnTo>
                  <a:close/>
                </a:path>
              </a:pathLst>
            </a:custGeom>
            <a:pattFill prst="dkDnDiag">
              <a:fgClr>
                <a:schemeClr val="bg1">
                  <a:lumMod val="75000"/>
                </a:schemeClr>
              </a:fgClr>
              <a:bgClr>
                <a:schemeClr val="bg1">
                  <a:lumMod val="95000"/>
                </a:schemeClr>
              </a:bgClr>
            </a:patt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p:sp>
          <p:nvSpPr>
            <p:cNvPr id="27" name="Freeform 46"/>
            <p:cNvSpPr>
              <a:spLocks/>
            </p:cNvSpPr>
            <p:nvPr/>
          </p:nvSpPr>
          <p:spPr bwMode="auto">
            <a:xfrm>
              <a:off x="3648954" y="3009347"/>
              <a:ext cx="1273147" cy="428680"/>
            </a:xfrm>
            <a:custGeom>
              <a:avLst/>
              <a:gdLst>
                <a:gd name="T0" fmla="*/ 0 w 790"/>
                <a:gd name="T1" fmla="*/ 129 h 266"/>
                <a:gd name="T2" fmla="*/ 0 w 790"/>
                <a:gd name="T3" fmla="*/ 266 h 266"/>
                <a:gd name="T4" fmla="*/ 790 w 790"/>
                <a:gd name="T5" fmla="*/ 266 h 266"/>
                <a:gd name="T6" fmla="*/ 790 w 790"/>
                <a:gd name="T7" fmla="*/ 0 h 266"/>
                <a:gd name="T8" fmla="*/ 591 w 790"/>
                <a:gd name="T9" fmla="*/ 120 h 266"/>
                <a:gd name="T10" fmla="*/ 591 w 790"/>
                <a:gd name="T11" fmla="*/ 13 h 266"/>
                <a:gd name="T12" fmla="*/ 387 w 790"/>
                <a:gd name="T13" fmla="*/ 126 h 266"/>
                <a:gd name="T14" fmla="*/ 387 w 790"/>
                <a:gd name="T15" fmla="*/ 18 h 266"/>
                <a:gd name="T16" fmla="*/ 191 w 790"/>
                <a:gd name="T17" fmla="*/ 123 h 266"/>
                <a:gd name="T18" fmla="*/ 191 w 790"/>
                <a:gd name="T19" fmla="*/ 15 h 266"/>
                <a:gd name="T20" fmla="*/ 0 w 790"/>
                <a:gd name="T21" fmla="*/ 12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0" h="266">
                  <a:moveTo>
                    <a:pt x="0" y="129"/>
                  </a:moveTo>
                  <a:lnTo>
                    <a:pt x="0" y="266"/>
                  </a:lnTo>
                  <a:lnTo>
                    <a:pt x="790" y="266"/>
                  </a:lnTo>
                  <a:lnTo>
                    <a:pt x="790" y="0"/>
                  </a:lnTo>
                  <a:lnTo>
                    <a:pt x="591" y="120"/>
                  </a:lnTo>
                  <a:lnTo>
                    <a:pt x="591" y="13"/>
                  </a:lnTo>
                  <a:lnTo>
                    <a:pt x="387" y="126"/>
                  </a:lnTo>
                  <a:lnTo>
                    <a:pt x="387" y="18"/>
                  </a:lnTo>
                  <a:lnTo>
                    <a:pt x="191" y="123"/>
                  </a:lnTo>
                  <a:lnTo>
                    <a:pt x="191" y="15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806031" y="1608454"/>
            <a:ext cx="504781" cy="446872"/>
            <a:chOff x="4293063" y="2141854"/>
            <a:chExt cx="504781" cy="446872"/>
          </a:xfrm>
        </p:grpSpPr>
        <p:sp>
          <p:nvSpPr>
            <p:cNvPr id="29" name="Line 48"/>
            <p:cNvSpPr>
              <a:spLocks noChangeShapeType="1"/>
            </p:cNvSpPr>
            <p:nvPr/>
          </p:nvSpPr>
          <p:spPr bwMode="auto">
            <a:xfrm>
              <a:off x="4385445" y="2295418"/>
              <a:ext cx="0" cy="2933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293063" y="2141854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3063" y="2141854"/>
                  <a:ext cx="504781" cy="33855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5598659" y="1873473"/>
            <a:ext cx="1039444" cy="338554"/>
            <a:chOff x="4085691" y="2406873"/>
            <a:chExt cx="1039444" cy="338554"/>
          </a:xfrm>
        </p:grpSpPr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4085691" y="2609675"/>
              <a:ext cx="626904" cy="35454"/>
            </a:xfrm>
            <a:custGeom>
              <a:avLst/>
              <a:gdLst>
                <a:gd name="T0" fmla="*/ 0 w 389"/>
                <a:gd name="T1" fmla="*/ 22 h 22"/>
                <a:gd name="T2" fmla="*/ 389 w 389"/>
                <a:gd name="T3" fmla="*/ 22 h 22"/>
                <a:gd name="T4" fmla="*/ 344 w 389"/>
                <a:gd name="T5" fmla="*/ 0 h 22"/>
                <a:gd name="T6" fmla="*/ 344 w 389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22">
                  <a:moveTo>
                    <a:pt x="0" y="22"/>
                  </a:moveTo>
                  <a:lnTo>
                    <a:pt x="389" y="22"/>
                  </a:lnTo>
                  <a:lnTo>
                    <a:pt x="344" y="0"/>
                  </a:lnTo>
                  <a:lnTo>
                    <a:pt x="344" y="2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620354" y="2406873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354" y="2406873"/>
                  <a:ext cx="504781" cy="33855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5713098" y="3010989"/>
            <a:ext cx="504781" cy="536301"/>
            <a:chOff x="4200130" y="3544389"/>
            <a:chExt cx="504781" cy="536301"/>
          </a:xfrm>
        </p:grpSpPr>
        <p:sp>
          <p:nvSpPr>
            <p:cNvPr id="30" name="Line 49"/>
            <p:cNvSpPr>
              <a:spLocks noChangeShapeType="1"/>
            </p:cNvSpPr>
            <p:nvPr/>
          </p:nvSpPr>
          <p:spPr bwMode="auto">
            <a:xfrm>
              <a:off x="4300031" y="3544389"/>
              <a:ext cx="0" cy="3239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sm" len="med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4200130" y="3742136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0130" y="3742136"/>
                  <a:ext cx="504781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5089070" y="2868772"/>
            <a:ext cx="1038187" cy="338554"/>
            <a:chOff x="3576102" y="3402172"/>
            <a:chExt cx="1038187" cy="338554"/>
          </a:xfrm>
        </p:grpSpPr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3987385" y="3484762"/>
              <a:ext cx="626904" cy="37066"/>
            </a:xfrm>
            <a:custGeom>
              <a:avLst/>
              <a:gdLst>
                <a:gd name="T0" fmla="*/ 389 w 389"/>
                <a:gd name="T1" fmla="*/ 0 h 23"/>
                <a:gd name="T2" fmla="*/ 0 w 389"/>
                <a:gd name="T3" fmla="*/ 0 h 23"/>
                <a:gd name="T4" fmla="*/ 45 w 389"/>
                <a:gd name="T5" fmla="*/ 23 h 23"/>
                <a:gd name="T6" fmla="*/ 45 w 389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23">
                  <a:moveTo>
                    <a:pt x="389" y="0"/>
                  </a:moveTo>
                  <a:lnTo>
                    <a:pt x="0" y="0"/>
                  </a:lnTo>
                  <a:lnTo>
                    <a:pt x="45" y="23"/>
                  </a:lnTo>
                  <a:lnTo>
                    <a:pt x="45" y="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576102" y="3402172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102" y="3402172"/>
                  <a:ext cx="504781" cy="3385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4404480" y="1976357"/>
            <a:ext cx="805789" cy="638938"/>
            <a:chOff x="2891512" y="2509757"/>
            <a:chExt cx="805789" cy="638938"/>
          </a:xfrm>
        </p:grpSpPr>
        <p:sp>
          <p:nvSpPr>
            <p:cNvPr id="33" name="Line 52"/>
            <p:cNvSpPr>
              <a:spLocks noChangeShapeType="1"/>
            </p:cNvSpPr>
            <p:nvPr/>
          </p:nvSpPr>
          <p:spPr bwMode="auto">
            <a:xfrm flipH="1">
              <a:off x="3350811" y="2730544"/>
              <a:ext cx="3464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p:sp>
          <p:nvSpPr>
            <p:cNvPr id="34" name="Line 53"/>
            <p:cNvSpPr>
              <a:spLocks noChangeShapeType="1"/>
            </p:cNvSpPr>
            <p:nvPr/>
          </p:nvSpPr>
          <p:spPr bwMode="auto">
            <a:xfrm>
              <a:off x="2891512" y="2786949"/>
              <a:ext cx="8057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p:sp>
          <p:nvSpPr>
            <p:cNvPr id="35" name="Line 54"/>
            <p:cNvSpPr>
              <a:spLocks noChangeShapeType="1"/>
            </p:cNvSpPr>
            <p:nvPr/>
          </p:nvSpPr>
          <p:spPr bwMode="auto">
            <a:xfrm>
              <a:off x="3408828" y="2509757"/>
              <a:ext cx="0" cy="220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p:sp>
          <p:nvSpPr>
            <p:cNvPr id="36" name="Line 55"/>
            <p:cNvSpPr>
              <a:spLocks noChangeShapeType="1"/>
            </p:cNvSpPr>
            <p:nvPr/>
          </p:nvSpPr>
          <p:spPr bwMode="auto">
            <a:xfrm>
              <a:off x="3408828" y="2786949"/>
              <a:ext cx="0" cy="1659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007487" y="2810141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487" y="2810141"/>
                  <a:ext cx="504781" cy="3385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Freeform 54"/>
          <p:cNvSpPr/>
          <p:nvPr/>
        </p:nvSpPr>
        <p:spPr>
          <a:xfrm>
            <a:off x="3866915" y="1774802"/>
            <a:ext cx="115859" cy="403268"/>
          </a:xfrm>
          <a:custGeom>
            <a:avLst/>
            <a:gdLst>
              <a:gd name="connsiteX0" fmla="*/ 6350 w 85745"/>
              <a:gd name="connsiteY0" fmla="*/ 0 h 298450"/>
              <a:gd name="connsiteX1" fmla="*/ 85725 w 85745"/>
              <a:gd name="connsiteY1" fmla="*/ 73025 h 298450"/>
              <a:gd name="connsiteX2" fmla="*/ 0 w 85745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45" h="298450">
                <a:moveTo>
                  <a:pt x="6350" y="0"/>
                </a:moveTo>
                <a:cubicBezTo>
                  <a:pt x="46566" y="11641"/>
                  <a:pt x="86783" y="23283"/>
                  <a:pt x="85725" y="73025"/>
                </a:cubicBezTo>
                <a:cubicBezTo>
                  <a:pt x="84667" y="122767"/>
                  <a:pt x="42333" y="210608"/>
                  <a:pt x="0" y="298450"/>
                </a:cubicBezTo>
              </a:path>
            </a:pathLst>
          </a:cu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3515128" y="1770511"/>
            <a:ext cx="405273" cy="403268"/>
          </a:xfrm>
          <a:custGeom>
            <a:avLst/>
            <a:gdLst>
              <a:gd name="connsiteX0" fmla="*/ 257175 w 299934"/>
              <a:gd name="connsiteY0" fmla="*/ 0 h 298450"/>
              <a:gd name="connsiteX1" fmla="*/ 279400 w 299934"/>
              <a:gd name="connsiteY1" fmla="*/ 101600 h 298450"/>
              <a:gd name="connsiteX2" fmla="*/ 0 w 299934"/>
              <a:gd name="connsiteY2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934" h="298450">
                <a:moveTo>
                  <a:pt x="257175" y="0"/>
                </a:moveTo>
                <a:cubicBezTo>
                  <a:pt x="289719" y="25929"/>
                  <a:pt x="322263" y="51858"/>
                  <a:pt x="279400" y="101600"/>
                </a:cubicBezTo>
                <a:cubicBezTo>
                  <a:pt x="236537" y="151342"/>
                  <a:pt x="0" y="298450"/>
                  <a:pt x="0" y="298450"/>
                </a:cubicBezTo>
              </a:path>
            </a:pathLst>
          </a:cu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05897" y="1600200"/>
            <a:ext cx="145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Reinforcement</a:t>
            </a:r>
            <a:endParaRPr lang="en-US" sz="1400" dirty="0"/>
          </a:p>
        </p:txBody>
      </p:sp>
      <p:grpSp>
        <p:nvGrpSpPr>
          <p:cNvPr id="67" name="Group 66"/>
          <p:cNvGrpSpPr/>
          <p:nvPr/>
        </p:nvGrpSpPr>
        <p:grpSpPr>
          <a:xfrm>
            <a:off x="1905000" y="4003148"/>
            <a:ext cx="4354402" cy="1353264"/>
            <a:chOff x="896112" y="2083139"/>
            <a:chExt cx="5824582" cy="1810167"/>
          </a:xfrm>
        </p:grpSpPr>
        <p:sp>
          <p:nvSpPr>
            <p:cNvPr id="68" name="Rectangle 16"/>
            <p:cNvSpPr>
              <a:spLocks noChangeArrowheads="1"/>
            </p:cNvSpPr>
            <p:nvPr/>
          </p:nvSpPr>
          <p:spPr bwMode="auto">
            <a:xfrm>
              <a:off x="986047" y="3751907"/>
              <a:ext cx="274320" cy="914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3"/>
            <p:cNvSpPr>
              <a:spLocks/>
            </p:cNvSpPr>
            <p:nvPr/>
          </p:nvSpPr>
          <p:spPr bwMode="auto">
            <a:xfrm>
              <a:off x="6652548" y="2990580"/>
              <a:ext cx="62040" cy="62040"/>
            </a:xfrm>
            <a:custGeom>
              <a:avLst/>
              <a:gdLst>
                <a:gd name="T0" fmla="*/ 0 w 26"/>
                <a:gd name="T1" fmla="*/ 0 h 26"/>
                <a:gd name="T2" fmla="*/ 0 w 26"/>
                <a:gd name="T3" fmla="*/ 26 h 26"/>
                <a:gd name="T4" fmla="*/ 26 w 26"/>
                <a:gd name="T5" fmla="*/ 0 h 26"/>
                <a:gd name="T6" fmla="*/ 0 w 2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0" y="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6"/>
            <p:cNvSpPr>
              <a:spLocks noChangeArrowheads="1"/>
            </p:cNvSpPr>
            <p:nvPr/>
          </p:nvSpPr>
          <p:spPr bwMode="auto">
            <a:xfrm>
              <a:off x="5065872" y="2119113"/>
              <a:ext cx="676973" cy="11282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896112" y="2231942"/>
              <a:ext cx="5760810" cy="1520736"/>
            </a:xfrm>
            <a:custGeom>
              <a:avLst/>
              <a:gdLst>
                <a:gd name="T0" fmla="*/ 3523 w 3523"/>
                <a:gd name="T1" fmla="*/ 930 h 930"/>
                <a:gd name="T2" fmla="*/ 0 w 3523"/>
                <a:gd name="T3" fmla="*/ 930 h 930"/>
                <a:gd name="T4" fmla="*/ 0 w 3523"/>
                <a:gd name="T5" fmla="*/ 0 h 930"/>
                <a:gd name="T6" fmla="*/ 3523 w 3523"/>
                <a:gd name="T7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3" h="930">
                  <a:moveTo>
                    <a:pt x="3523" y="930"/>
                  </a:moveTo>
                  <a:lnTo>
                    <a:pt x="0" y="930"/>
                  </a:lnTo>
                  <a:lnTo>
                    <a:pt x="0" y="0"/>
                  </a:lnTo>
                  <a:lnTo>
                    <a:pt x="3523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2"/>
            <p:cNvSpPr>
              <a:spLocks/>
            </p:cNvSpPr>
            <p:nvPr/>
          </p:nvSpPr>
          <p:spPr bwMode="auto">
            <a:xfrm>
              <a:off x="6606160" y="2926157"/>
              <a:ext cx="64429" cy="62040"/>
            </a:xfrm>
            <a:custGeom>
              <a:avLst/>
              <a:gdLst>
                <a:gd name="T0" fmla="*/ 27 w 27"/>
                <a:gd name="T1" fmla="*/ 0 h 26"/>
                <a:gd name="T2" fmla="*/ 0 w 27"/>
                <a:gd name="T3" fmla="*/ 26 h 26"/>
                <a:gd name="T4" fmla="*/ 27 w 27"/>
                <a:gd name="T5" fmla="*/ 26 h 26"/>
                <a:gd name="T6" fmla="*/ 27 w 27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lnTo>
                    <a:pt x="0" y="26"/>
                  </a:lnTo>
                  <a:lnTo>
                    <a:pt x="27" y="2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>
              <a:off x="6656921" y="2083139"/>
              <a:ext cx="0" cy="8453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7"/>
            <p:cNvSpPr>
              <a:spLocks noChangeShapeType="1"/>
            </p:cNvSpPr>
            <p:nvPr/>
          </p:nvSpPr>
          <p:spPr bwMode="auto">
            <a:xfrm>
              <a:off x="6656921" y="3056083"/>
              <a:ext cx="0" cy="4218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/>
            <p:cNvSpPr>
              <a:spLocks/>
            </p:cNvSpPr>
            <p:nvPr/>
          </p:nvSpPr>
          <p:spPr bwMode="auto">
            <a:xfrm>
              <a:off x="6593148" y="2091315"/>
              <a:ext cx="127546" cy="1801991"/>
            </a:xfrm>
            <a:custGeom>
              <a:avLst/>
              <a:gdLst>
                <a:gd name="T0" fmla="*/ 39 w 78"/>
                <a:gd name="T1" fmla="*/ 0 h 1102"/>
                <a:gd name="T2" fmla="*/ 39 w 78"/>
                <a:gd name="T3" fmla="*/ 512 h 1102"/>
                <a:gd name="T4" fmla="*/ 0 w 78"/>
                <a:gd name="T5" fmla="*/ 551 h 1102"/>
                <a:gd name="T6" fmla="*/ 78 w 78"/>
                <a:gd name="T7" fmla="*/ 551 h 1102"/>
                <a:gd name="T8" fmla="*/ 39 w 78"/>
                <a:gd name="T9" fmla="*/ 590 h 1102"/>
                <a:gd name="T10" fmla="*/ 39 w 78"/>
                <a:gd name="T11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102">
                  <a:moveTo>
                    <a:pt x="39" y="0"/>
                  </a:moveTo>
                  <a:lnTo>
                    <a:pt x="39" y="512"/>
                  </a:lnTo>
                  <a:lnTo>
                    <a:pt x="0" y="551"/>
                  </a:lnTo>
                  <a:lnTo>
                    <a:pt x="78" y="551"/>
                  </a:lnTo>
                  <a:lnTo>
                    <a:pt x="39" y="590"/>
                  </a:lnTo>
                  <a:lnTo>
                    <a:pt x="39" y="1102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9"/>
            <p:cNvSpPr>
              <a:spLocks noChangeShapeType="1"/>
            </p:cNvSpPr>
            <p:nvPr/>
          </p:nvSpPr>
          <p:spPr bwMode="auto">
            <a:xfrm flipV="1">
              <a:off x="6656921" y="3325891"/>
              <a:ext cx="0" cy="3744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10"/>
            <p:cNvSpPr>
              <a:spLocks noChangeShapeType="1"/>
            </p:cNvSpPr>
            <p:nvPr/>
          </p:nvSpPr>
          <p:spPr bwMode="auto">
            <a:xfrm>
              <a:off x="6620946" y="2287539"/>
              <a:ext cx="0" cy="6769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86047" y="2287539"/>
              <a:ext cx="5634899" cy="1411178"/>
              <a:chOff x="1254919" y="2727327"/>
              <a:chExt cx="5470525" cy="1370013"/>
            </a:xfrm>
          </p:grpSpPr>
          <p:sp>
            <p:nvSpPr>
              <p:cNvPr id="80" name="Line 11"/>
              <p:cNvSpPr>
                <a:spLocks noChangeShapeType="1"/>
              </p:cNvSpPr>
              <p:nvPr/>
            </p:nvSpPr>
            <p:spPr bwMode="auto">
              <a:xfrm>
                <a:off x="6725444" y="3411539"/>
                <a:ext cx="0" cy="685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17"/>
              <p:cNvSpPr>
                <a:spLocks noChangeShapeType="1"/>
              </p:cNvSpPr>
              <p:nvPr/>
            </p:nvSpPr>
            <p:spPr bwMode="auto">
              <a:xfrm>
                <a:off x="6725444" y="2727327"/>
                <a:ext cx="0" cy="657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18"/>
              <p:cNvSpPr>
                <a:spLocks noChangeShapeType="1"/>
              </p:cNvSpPr>
              <p:nvPr/>
            </p:nvSpPr>
            <p:spPr bwMode="auto">
              <a:xfrm>
                <a:off x="6506369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19"/>
              <p:cNvSpPr>
                <a:spLocks noChangeShapeType="1"/>
              </p:cNvSpPr>
              <p:nvPr/>
            </p:nvSpPr>
            <p:spPr bwMode="auto">
              <a:xfrm>
                <a:off x="6287294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20"/>
              <p:cNvSpPr>
                <a:spLocks noChangeShapeType="1"/>
              </p:cNvSpPr>
              <p:nvPr/>
            </p:nvSpPr>
            <p:spPr bwMode="auto">
              <a:xfrm>
                <a:off x="6069807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21"/>
              <p:cNvSpPr>
                <a:spLocks noChangeShapeType="1"/>
              </p:cNvSpPr>
              <p:nvPr/>
            </p:nvSpPr>
            <p:spPr bwMode="auto">
              <a:xfrm>
                <a:off x="5850732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22"/>
              <p:cNvSpPr>
                <a:spLocks noChangeShapeType="1"/>
              </p:cNvSpPr>
              <p:nvPr/>
            </p:nvSpPr>
            <p:spPr bwMode="auto">
              <a:xfrm>
                <a:off x="5631657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23"/>
              <p:cNvSpPr>
                <a:spLocks noChangeShapeType="1"/>
              </p:cNvSpPr>
              <p:nvPr/>
            </p:nvSpPr>
            <p:spPr bwMode="auto">
              <a:xfrm>
                <a:off x="5412582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>
                <a:off x="5193507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25"/>
              <p:cNvSpPr>
                <a:spLocks noChangeShapeType="1"/>
              </p:cNvSpPr>
              <p:nvPr/>
            </p:nvSpPr>
            <p:spPr bwMode="auto">
              <a:xfrm>
                <a:off x="4974432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26"/>
              <p:cNvSpPr>
                <a:spLocks noChangeShapeType="1"/>
              </p:cNvSpPr>
              <p:nvPr/>
            </p:nvSpPr>
            <p:spPr bwMode="auto">
              <a:xfrm>
                <a:off x="4755357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27"/>
              <p:cNvSpPr>
                <a:spLocks noChangeShapeType="1"/>
              </p:cNvSpPr>
              <p:nvPr/>
            </p:nvSpPr>
            <p:spPr bwMode="auto">
              <a:xfrm>
                <a:off x="4537869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28"/>
              <p:cNvSpPr>
                <a:spLocks noChangeShapeType="1"/>
              </p:cNvSpPr>
              <p:nvPr/>
            </p:nvSpPr>
            <p:spPr bwMode="auto">
              <a:xfrm>
                <a:off x="4318794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29"/>
              <p:cNvSpPr>
                <a:spLocks noChangeShapeType="1"/>
              </p:cNvSpPr>
              <p:nvPr/>
            </p:nvSpPr>
            <p:spPr bwMode="auto">
              <a:xfrm>
                <a:off x="4099719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30"/>
              <p:cNvSpPr>
                <a:spLocks noChangeShapeType="1"/>
              </p:cNvSpPr>
              <p:nvPr/>
            </p:nvSpPr>
            <p:spPr bwMode="auto">
              <a:xfrm>
                <a:off x="3880644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31"/>
              <p:cNvSpPr>
                <a:spLocks noChangeShapeType="1"/>
              </p:cNvSpPr>
              <p:nvPr/>
            </p:nvSpPr>
            <p:spPr bwMode="auto">
              <a:xfrm>
                <a:off x="3661569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32"/>
              <p:cNvSpPr>
                <a:spLocks noChangeShapeType="1"/>
              </p:cNvSpPr>
              <p:nvPr/>
            </p:nvSpPr>
            <p:spPr bwMode="auto">
              <a:xfrm>
                <a:off x="3442494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33"/>
              <p:cNvSpPr>
                <a:spLocks noChangeShapeType="1"/>
              </p:cNvSpPr>
              <p:nvPr/>
            </p:nvSpPr>
            <p:spPr bwMode="auto">
              <a:xfrm>
                <a:off x="3223419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34"/>
              <p:cNvSpPr>
                <a:spLocks noChangeShapeType="1"/>
              </p:cNvSpPr>
              <p:nvPr/>
            </p:nvSpPr>
            <p:spPr bwMode="auto">
              <a:xfrm>
                <a:off x="3005932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35"/>
              <p:cNvSpPr>
                <a:spLocks noChangeShapeType="1"/>
              </p:cNvSpPr>
              <p:nvPr/>
            </p:nvSpPr>
            <p:spPr bwMode="auto">
              <a:xfrm>
                <a:off x="2786857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36"/>
              <p:cNvSpPr>
                <a:spLocks noChangeShapeType="1"/>
              </p:cNvSpPr>
              <p:nvPr/>
            </p:nvSpPr>
            <p:spPr bwMode="auto">
              <a:xfrm>
                <a:off x="2567782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37"/>
              <p:cNvSpPr>
                <a:spLocks noChangeShapeType="1"/>
              </p:cNvSpPr>
              <p:nvPr/>
            </p:nvSpPr>
            <p:spPr bwMode="auto">
              <a:xfrm>
                <a:off x="2348707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38"/>
              <p:cNvSpPr>
                <a:spLocks noChangeShapeType="1"/>
              </p:cNvSpPr>
              <p:nvPr/>
            </p:nvSpPr>
            <p:spPr bwMode="auto">
              <a:xfrm>
                <a:off x="2129632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39"/>
              <p:cNvSpPr>
                <a:spLocks noChangeShapeType="1"/>
              </p:cNvSpPr>
              <p:nvPr/>
            </p:nvSpPr>
            <p:spPr bwMode="auto">
              <a:xfrm>
                <a:off x="1910557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40"/>
              <p:cNvSpPr>
                <a:spLocks noChangeShapeType="1"/>
              </p:cNvSpPr>
              <p:nvPr/>
            </p:nvSpPr>
            <p:spPr bwMode="auto">
              <a:xfrm>
                <a:off x="1691482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41"/>
              <p:cNvSpPr>
                <a:spLocks noChangeShapeType="1"/>
              </p:cNvSpPr>
              <p:nvPr/>
            </p:nvSpPr>
            <p:spPr bwMode="auto">
              <a:xfrm>
                <a:off x="1473994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42"/>
              <p:cNvSpPr>
                <a:spLocks noChangeShapeType="1"/>
              </p:cNvSpPr>
              <p:nvPr/>
            </p:nvSpPr>
            <p:spPr bwMode="auto">
              <a:xfrm>
                <a:off x="1254919" y="2727327"/>
                <a:ext cx="0" cy="137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9" name="Line 43"/>
            <p:cNvSpPr>
              <a:spLocks noChangeShapeType="1"/>
            </p:cNvSpPr>
            <p:nvPr/>
          </p:nvSpPr>
          <p:spPr bwMode="auto">
            <a:xfrm flipH="1">
              <a:off x="896112" y="3288282"/>
              <a:ext cx="57608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Freeform 4"/>
          <p:cNvSpPr/>
          <p:nvPr/>
        </p:nvSpPr>
        <p:spPr>
          <a:xfrm>
            <a:off x="1972236" y="2972553"/>
            <a:ext cx="1498040" cy="1162050"/>
          </a:xfrm>
          <a:custGeom>
            <a:avLst/>
            <a:gdLst>
              <a:gd name="connsiteX0" fmla="*/ 288 w 403513"/>
              <a:gd name="connsiteY0" fmla="*/ 1162050 h 1162050"/>
              <a:gd name="connsiteX1" fmla="*/ 54263 w 403513"/>
              <a:gd name="connsiteY1" fmla="*/ 784225 h 1162050"/>
              <a:gd name="connsiteX2" fmla="*/ 336838 w 403513"/>
              <a:gd name="connsiteY2" fmla="*/ 457200 h 1162050"/>
              <a:gd name="connsiteX3" fmla="*/ 403513 w 403513"/>
              <a:gd name="connsiteY3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513" h="1162050">
                <a:moveTo>
                  <a:pt x="288" y="1162050"/>
                </a:moveTo>
                <a:cubicBezTo>
                  <a:pt x="-771" y="1031875"/>
                  <a:pt x="-1829" y="901700"/>
                  <a:pt x="54263" y="784225"/>
                </a:cubicBezTo>
                <a:cubicBezTo>
                  <a:pt x="110355" y="666750"/>
                  <a:pt x="278630" y="587904"/>
                  <a:pt x="336838" y="457200"/>
                </a:cubicBezTo>
                <a:cubicBezTo>
                  <a:pt x="395046" y="326496"/>
                  <a:pt x="399279" y="163248"/>
                  <a:pt x="403513" y="0"/>
                </a:cubicBez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2140934" y="2972553"/>
            <a:ext cx="1700299" cy="1162050"/>
          </a:xfrm>
          <a:custGeom>
            <a:avLst/>
            <a:gdLst>
              <a:gd name="connsiteX0" fmla="*/ 288 w 403513"/>
              <a:gd name="connsiteY0" fmla="*/ 1162050 h 1162050"/>
              <a:gd name="connsiteX1" fmla="*/ 54263 w 403513"/>
              <a:gd name="connsiteY1" fmla="*/ 784225 h 1162050"/>
              <a:gd name="connsiteX2" fmla="*/ 336838 w 403513"/>
              <a:gd name="connsiteY2" fmla="*/ 457200 h 1162050"/>
              <a:gd name="connsiteX3" fmla="*/ 403513 w 403513"/>
              <a:gd name="connsiteY3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513" h="1162050">
                <a:moveTo>
                  <a:pt x="288" y="1162050"/>
                </a:moveTo>
                <a:cubicBezTo>
                  <a:pt x="-771" y="1031875"/>
                  <a:pt x="-1829" y="901700"/>
                  <a:pt x="54263" y="784225"/>
                </a:cubicBezTo>
                <a:cubicBezTo>
                  <a:pt x="110355" y="666750"/>
                  <a:pt x="278630" y="587904"/>
                  <a:pt x="336838" y="457200"/>
                </a:cubicBezTo>
                <a:cubicBezTo>
                  <a:pt x="395046" y="326496"/>
                  <a:pt x="399279" y="163248"/>
                  <a:pt x="403513" y="0"/>
                </a:cubicBez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/>
          <p:cNvGrpSpPr/>
          <p:nvPr/>
        </p:nvGrpSpPr>
        <p:grpSpPr>
          <a:xfrm>
            <a:off x="6631314" y="4117424"/>
            <a:ext cx="756555" cy="1133856"/>
            <a:chOff x="3352800" y="3655310"/>
            <a:chExt cx="756555" cy="1133856"/>
          </a:xfrm>
        </p:grpSpPr>
        <p:sp>
          <p:nvSpPr>
            <p:cNvPr id="121" name="Freeform 107"/>
            <p:cNvSpPr>
              <a:spLocks/>
            </p:cNvSpPr>
            <p:nvPr/>
          </p:nvSpPr>
          <p:spPr bwMode="auto">
            <a:xfrm>
              <a:off x="3352800" y="3823434"/>
              <a:ext cx="756555" cy="965732"/>
            </a:xfrm>
            <a:custGeom>
              <a:avLst/>
              <a:gdLst>
                <a:gd name="T0" fmla="*/ 231 w 387"/>
                <a:gd name="T1" fmla="*/ 81 h 494"/>
                <a:gd name="T2" fmla="*/ 253 w 387"/>
                <a:gd name="T3" fmla="*/ 59 h 494"/>
                <a:gd name="T4" fmla="*/ 387 w 387"/>
                <a:gd name="T5" fmla="*/ 38 h 494"/>
                <a:gd name="T6" fmla="*/ 387 w 387"/>
                <a:gd name="T7" fmla="*/ 0 h 494"/>
                <a:gd name="T8" fmla="*/ 0 w 387"/>
                <a:gd name="T9" fmla="*/ 0 h 494"/>
                <a:gd name="T10" fmla="*/ 0 w 387"/>
                <a:gd name="T11" fmla="*/ 38 h 494"/>
                <a:gd name="T12" fmla="*/ 135 w 387"/>
                <a:gd name="T13" fmla="*/ 59 h 494"/>
                <a:gd name="T14" fmla="*/ 156 w 387"/>
                <a:gd name="T15" fmla="*/ 81 h 494"/>
                <a:gd name="T16" fmla="*/ 156 w 387"/>
                <a:gd name="T17" fmla="*/ 317 h 494"/>
                <a:gd name="T18" fmla="*/ 124 w 387"/>
                <a:gd name="T19" fmla="*/ 349 h 494"/>
                <a:gd name="T20" fmla="*/ 22 w 387"/>
                <a:gd name="T21" fmla="*/ 400 h 494"/>
                <a:gd name="T22" fmla="*/ 22 w 387"/>
                <a:gd name="T23" fmla="*/ 494 h 494"/>
                <a:gd name="T24" fmla="*/ 365 w 387"/>
                <a:gd name="T25" fmla="*/ 494 h 494"/>
                <a:gd name="T26" fmla="*/ 365 w 387"/>
                <a:gd name="T27" fmla="*/ 400 h 494"/>
                <a:gd name="T28" fmla="*/ 263 w 387"/>
                <a:gd name="T29" fmla="*/ 349 h 494"/>
                <a:gd name="T30" fmla="*/ 231 w 387"/>
                <a:gd name="T31" fmla="*/ 317 h 494"/>
                <a:gd name="T32" fmla="*/ 231 w 387"/>
                <a:gd name="T33" fmla="*/ 8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7" h="494">
                  <a:moveTo>
                    <a:pt x="231" y="81"/>
                  </a:moveTo>
                  <a:lnTo>
                    <a:pt x="253" y="59"/>
                  </a:lnTo>
                  <a:lnTo>
                    <a:pt x="387" y="38"/>
                  </a:lnTo>
                  <a:lnTo>
                    <a:pt x="387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135" y="59"/>
                  </a:lnTo>
                  <a:lnTo>
                    <a:pt x="156" y="81"/>
                  </a:lnTo>
                  <a:lnTo>
                    <a:pt x="156" y="317"/>
                  </a:lnTo>
                  <a:lnTo>
                    <a:pt x="124" y="349"/>
                  </a:lnTo>
                  <a:lnTo>
                    <a:pt x="22" y="400"/>
                  </a:lnTo>
                  <a:lnTo>
                    <a:pt x="22" y="494"/>
                  </a:lnTo>
                  <a:lnTo>
                    <a:pt x="365" y="494"/>
                  </a:lnTo>
                  <a:lnTo>
                    <a:pt x="365" y="400"/>
                  </a:lnTo>
                  <a:lnTo>
                    <a:pt x="263" y="349"/>
                  </a:lnTo>
                  <a:lnTo>
                    <a:pt x="231" y="317"/>
                  </a:lnTo>
                  <a:lnTo>
                    <a:pt x="231" y="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3352800" y="3655310"/>
              <a:ext cx="756555" cy="168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2"/>
            <p:cNvSpPr>
              <a:spLocks noChangeShapeType="1"/>
            </p:cNvSpPr>
            <p:nvPr/>
          </p:nvSpPr>
          <p:spPr bwMode="auto">
            <a:xfrm>
              <a:off x="3612805" y="4752021"/>
              <a:ext cx="52784" cy="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3"/>
            <p:cNvSpPr>
              <a:spLocks/>
            </p:cNvSpPr>
            <p:nvPr/>
          </p:nvSpPr>
          <p:spPr bwMode="auto">
            <a:xfrm>
              <a:off x="3665587" y="4720743"/>
              <a:ext cx="31278" cy="31278"/>
            </a:xfrm>
            <a:custGeom>
              <a:avLst/>
              <a:gdLst>
                <a:gd name="T0" fmla="*/ 0 w 16"/>
                <a:gd name="T1" fmla="*/ 16 h 16"/>
                <a:gd name="T2" fmla="*/ 6 w 16"/>
                <a:gd name="T3" fmla="*/ 15 h 16"/>
                <a:gd name="T4" fmla="*/ 11 w 16"/>
                <a:gd name="T5" fmla="*/ 12 h 16"/>
                <a:gd name="T6" fmla="*/ 15 w 16"/>
                <a:gd name="T7" fmla="*/ 6 h 16"/>
                <a:gd name="T8" fmla="*/ 16 w 1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6" y="15"/>
                  </a:lnTo>
                  <a:lnTo>
                    <a:pt x="11" y="12"/>
                  </a:lnTo>
                  <a:lnTo>
                    <a:pt x="15" y="6"/>
                  </a:lnTo>
                  <a:lnTo>
                    <a:pt x="16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4"/>
            <p:cNvSpPr>
              <a:spLocks noChangeShapeType="1"/>
            </p:cNvSpPr>
            <p:nvPr/>
          </p:nvSpPr>
          <p:spPr bwMode="auto">
            <a:xfrm flipV="1">
              <a:off x="3696866" y="3731552"/>
              <a:ext cx="0" cy="98919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3696866" y="3698319"/>
              <a:ext cx="68423" cy="33235"/>
            </a:xfrm>
            <a:custGeom>
              <a:avLst/>
              <a:gdLst>
                <a:gd name="T0" fmla="*/ 35 w 35"/>
                <a:gd name="T1" fmla="*/ 17 h 17"/>
                <a:gd name="T2" fmla="*/ 34 w 35"/>
                <a:gd name="T3" fmla="*/ 11 h 17"/>
                <a:gd name="T4" fmla="*/ 30 w 35"/>
                <a:gd name="T5" fmla="*/ 5 h 17"/>
                <a:gd name="T6" fmla="*/ 24 w 35"/>
                <a:gd name="T7" fmla="*/ 1 h 17"/>
                <a:gd name="T8" fmla="*/ 18 w 35"/>
                <a:gd name="T9" fmla="*/ 0 h 17"/>
                <a:gd name="T10" fmla="*/ 11 w 35"/>
                <a:gd name="T11" fmla="*/ 1 h 17"/>
                <a:gd name="T12" fmla="*/ 5 w 35"/>
                <a:gd name="T13" fmla="*/ 5 h 17"/>
                <a:gd name="T14" fmla="*/ 2 w 35"/>
                <a:gd name="T15" fmla="*/ 11 h 17"/>
                <a:gd name="T16" fmla="*/ 0 w 35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7">
                  <a:moveTo>
                    <a:pt x="35" y="17"/>
                  </a:moveTo>
                  <a:lnTo>
                    <a:pt x="34" y="11"/>
                  </a:lnTo>
                  <a:lnTo>
                    <a:pt x="30" y="5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5" y="5"/>
                  </a:lnTo>
                  <a:lnTo>
                    <a:pt x="2" y="11"/>
                  </a:lnTo>
                  <a:lnTo>
                    <a:pt x="0" y="17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6"/>
            <p:cNvSpPr>
              <a:spLocks noChangeShapeType="1"/>
            </p:cNvSpPr>
            <p:nvPr/>
          </p:nvSpPr>
          <p:spPr bwMode="auto">
            <a:xfrm>
              <a:off x="3765289" y="3731552"/>
              <a:ext cx="0" cy="98919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3765289" y="4720743"/>
              <a:ext cx="31278" cy="31278"/>
            </a:xfrm>
            <a:custGeom>
              <a:avLst/>
              <a:gdLst>
                <a:gd name="T0" fmla="*/ 0 w 16"/>
                <a:gd name="T1" fmla="*/ 0 h 16"/>
                <a:gd name="T2" fmla="*/ 1 w 16"/>
                <a:gd name="T3" fmla="*/ 6 h 16"/>
                <a:gd name="T4" fmla="*/ 5 w 16"/>
                <a:gd name="T5" fmla="*/ 12 h 16"/>
                <a:gd name="T6" fmla="*/ 10 w 16"/>
                <a:gd name="T7" fmla="*/ 15 h 16"/>
                <a:gd name="T8" fmla="*/ 16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10" y="15"/>
                  </a:lnTo>
                  <a:lnTo>
                    <a:pt x="16" y="16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8"/>
            <p:cNvSpPr>
              <a:spLocks noChangeShapeType="1"/>
            </p:cNvSpPr>
            <p:nvPr/>
          </p:nvSpPr>
          <p:spPr bwMode="auto">
            <a:xfrm>
              <a:off x="3796568" y="4752021"/>
              <a:ext cx="52784" cy="0"/>
            </a:xfrm>
            <a:prstGeom prst="lin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52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Texas U-Beam</a:t>
            </a: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361415" y="3095780"/>
            <a:ext cx="2702461" cy="1520605"/>
          </a:xfrm>
          <a:custGeom>
            <a:avLst/>
            <a:gdLst>
              <a:gd name="T0" fmla="*/ 0 w 1436"/>
              <a:gd name="T1" fmla="*/ 0 h 808"/>
              <a:gd name="T2" fmla="*/ 5 w 1436"/>
              <a:gd name="T3" fmla="*/ 88 h 808"/>
              <a:gd name="T4" fmla="*/ 129 w 1436"/>
              <a:gd name="T5" fmla="*/ 101 h 808"/>
              <a:gd name="T6" fmla="*/ 303 w 1436"/>
              <a:gd name="T7" fmla="*/ 794 h 808"/>
              <a:gd name="T8" fmla="*/ 322 w 1436"/>
              <a:gd name="T9" fmla="*/ 808 h 808"/>
              <a:gd name="T10" fmla="*/ 1115 w 1436"/>
              <a:gd name="T11" fmla="*/ 808 h 808"/>
              <a:gd name="T12" fmla="*/ 1133 w 1436"/>
              <a:gd name="T13" fmla="*/ 794 h 808"/>
              <a:gd name="T14" fmla="*/ 1307 w 1436"/>
              <a:gd name="T15" fmla="*/ 101 h 808"/>
              <a:gd name="T16" fmla="*/ 1431 w 1436"/>
              <a:gd name="T17" fmla="*/ 88 h 808"/>
              <a:gd name="T18" fmla="*/ 1436 w 1436"/>
              <a:gd name="T19" fmla="*/ 0 h 808"/>
              <a:gd name="T20" fmla="*/ 1201 w 1436"/>
              <a:gd name="T21" fmla="*/ 0 h 808"/>
              <a:gd name="T22" fmla="*/ 1175 w 1436"/>
              <a:gd name="T23" fmla="*/ 324 h 808"/>
              <a:gd name="T24" fmla="*/ 1096 w 1436"/>
              <a:gd name="T25" fmla="*/ 640 h 808"/>
              <a:gd name="T26" fmla="*/ 1040 w 1436"/>
              <a:gd name="T27" fmla="*/ 685 h 808"/>
              <a:gd name="T28" fmla="*/ 396 w 1436"/>
              <a:gd name="T29" fmla="*/ 685 h 808"/>
              <a:gd name="T30" fmla="*/ 340 w 1436"/>
              <a:gd name="T31" fmla="*/ 640 h 808"/>
              <a:gd name="T32" fmla="*/ 262 w 1436"/>
              <a:gd name="T33" fmla="*/ 324 h 808"/>
              <a:gd name="T34" fmla="*/ 236 w 1436"/>
              <a:gd name="T35" fmla="*/ 0 h 808"/>
              <a:gd name="T36" fmla="*/ 0 w 1436"/>
              <a:gd name="T37" fmla="*/ 0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36" h="808">
                <a:moveTo>
                  <a:pt x="0" y="0"/>
                </a:moveTo>
                <a:lnTo>
                  <a:pt x="5" y="88"/>
                </a:lnTo>
                <a:lnTo>
                  <a:pt x="129" y="101"/>
                </a:lnTo>
                <a:lnTo>
                  <a:pt x="303" y="794"/>
                </a:lnTo>
                <a:lnTo>
                  <a:pt x="322" y="808"/>
                </a:lnTo>
                <a:lnTo>
                  <a:pt x="1115" y="808"/>
                </a:lnTo>
                <a:lnTo>
                  <a:pt x="1133" y="794"/>
                </a:lnTo>
                <a:lnTo>
                  <a:pt x="1307" y="101"/>
                </a:lnTo>
                <a:lnTo>
                  <a:pt x="1431" y="88"/>
                </a:lnTo>
                <a:lnTo>
                  <a:pt x="1436" y="0"/>
                </a:lnTo>
                <a:lnTo>
                  <a:pt x="1201" y="0"/>
                </a:lnTo>
                <a:lnTo>
                  <a:pt x="1175" y="324"/>
                </a:lnTo>
                <a:lnTo>
                  <a:pt x="1096" y="640"/>
                </a:lnTo>
                <a:lnTo>
                  <a:pt x="1040" y="685"/>
                </a:lnTo>
                <a:lnTo>
                  <a:pt x="396" y="685"/>
                </a:lnTo>
                <a:lnTo>
                  <a:pt x="340" y="640"/>
                </a:lnTo>
                <a:lnTo>
                  <a:pt x="262" y="324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85800" y="1968499"/>
            <a:ext cx="7772400" cy="1127280"/>
            <a:chOff x="685800" y="1968499"/>
            <a:chExt cx="7772400" cy="1127280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685800" y="2869947"/>
              <a:ext cx="7772400" cy="225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685800" y="1968499"/>
              <a:ext cx="478012" cy="901448"/>
            </a:xfrm>
            <a:custGeom>
              <a:avLst/>
              <a:gdLst>
                <a:gd name="T0" fmla="*/ 22 w 254"/>
                <a:gd name="T1" fmla="*/ 479 h 479"/>
                <a:gd name="T2" fmla="*/ 254 w 254"/>
                <a:gd name="T3" fmla="*/ 479 h 479"/>
                <a:gd name="T4" fmla="*/ 247 w 254"/>
                <a:gd name="T5" fmla="*/ 434 h 479"/>
                <a:gd name="T6" fmla="*/ 142 w 254"/>
                <a:gd name="T7" fmla="*/ 285 h 479"/>
                <a:gd name="T8" fmla="*/ 114 w 254"/>
                <a:gd name="T9" fmla="*/ 15 h 479"/>
                <a:gd name="T10" fmla="*/ 97 w 254"/>
                <a:gd name="T11" fmla="*/ 0 h 479"/>
                <a:gd name="T12" fmla="*/ 15 w 254"/>
                <a:gd name="T13" fmla="*/ 0 h 479"/>
                <a:gd name="T14" fmla="*/ 0 w 254"/>
                <a:gd name="T15" fmla="*/ 15 h 479"/>
                <a:gd name="T16" fmla="*/ 0 w 254"/>
                <a:gd name="T17" fmla="*/ 180 h 479"/>
                <a:gd name="T18" fmla="*/ 22 w 254"/>
                <a:gd name="T19" fmla="*/ 195 h 479"/>
                <a:gd name="T20" fmla="*/ 22 w 254"/>
                <a:gd name="T21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4" h="479">
                  <a:moveTo>
                    <a:pt x="22" y="479"/>
                  </a:moveTo>
                  <a:lnTo>
                    <a:pt x="254" y="479"/>
                  </a:lnTo>
                  <a:lnTo>
                    <a:pt x="247" y="434"/>
                  </a:lnTo>
                  <a:lnTo>
                    <a:pt x="142" y="285"/>
                  </a:lnTo>
                  <a:lnTo>
                    <a:pt x="114" y="15"/>
                  </a:lnTo>
                  <a:lnTo>
                    <a:pt x="97" y="0"/>
                  </a:lnTo>
                  <a:lnTo>
                    <a:pt x="15" y="0"/>
                  </a:lnTo>
                  <a:lnTo>
                    <a:pt x="0" y="15"/>
                  </a:lnTo>
                  <a:lnTo>
                    <a:pt x="0" y="180"/>
                  </a:lnTo>
                  <a:lnTo>
                    <a:pt x="22" y="195"/>
                  </a:lnTo>
                  <a:lnTo>
                    <a:pt x="22" y="4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7980187" y="1968499"/>
              <a:ext cx="478012" cy="901448"/>
            </a:xfrm>
            <a:custGeom>
              <a:avLst/>
              <a:gdLst>
                <a:gd name="T0" fmla="*/ 231 w 254"/>
                <a:gd name="T1" fmla="*/ 479 h 479"/>
                <a:gd name="T2" fmla="*/ 0 w 254"/>
                <a:gd name="T3" fmla="*/ 479 h 479"/>
                <a:gd name="T4" fmla="*/ 7 w 254"/>
                <a:gd name="T5" fmla="*/ 434 h 479"/>
                <a:gd name="T6" fmla="*/ 112 w 254"/>
                <a:gd name="T7" fmla="*/ 285 h 479"/>
                <a:gd name="T8" fmla="*/ 140 w 254"/>
                <a:gd name="T9" fmla="*/ 15 h 479"/>
                <a:gd name="T10" fmla="*/ 157 w 254"/>
                <a:gd name="T11" fmla="*/ 0 h 479"/>
                <a:gd name="T12" fmla="*/ 239 w 254"/>
                <a:gd name="T13" fmla="*/ 0 h 479"/>
                <a:gd name="T14" fmla="*/ 254 w 254"/>
                <a:gd name="T15" fmla="*/ 15 h 479"/>
                <a:gd name="T16" fmla="*/ 254 w 254"/>
                <a:gd name="T17" fmla="*/ 180 h 479"/>
                <a:gd name="T18" fmla="*/ 231 w 254"/>
                <a:gd name="T19" fmla="*/ 195 h 479"/>
                <a:gd name="T20" fmla="*/ 231 w 254"/>
                <a:gd name="T21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4" h="479">
                  <a:moveTo>
                    <a:pt x="231" y="479"/>
                  </a:moveTo>
                  <a:lnTo>
                    <a:pt x="0" y="479"/>
                  </a:lnTo>
                  <a:lnTo>
                    <a:pt x="7" y="434"/>
                  </a:lnTo>
                  <a:lnTo>
                    <a:pt x="112" y="285"/>
                  </a:lnTo>
                  <a:lnTo>
                    <a:pt x="140" y="15"/>
                  </a:lnTo>
                  <a:lnTo>
                    <a:pt x="157" y="0"/>
                  </a:lnTo>
                  <a:lnTo>
                    <a:pt x="239" y="0"/>
                  </a:lnTo>
                  <a:lnTo>
                    <a:pt x="254" y="15"/>
                  </a:lnTo>
                  <a:lnTo>
                    <a:pt x="254" y="180"/>
                  </a:lnTo>
                  <a:lnTo>
                    <a:pt x="231" y="195"/>
                  </a:lnTo>
                  <a:lnTo>
                    <a:pt x="231" y="4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88" name="Group 1187"/>
          <p:cNvGrpSpPr/>
          <p:nvPr/>
        </p:nvGrpSpPr>
        <p:grpSpPr>
          <a:xfrm>
            <a:off x="1572192" y="2952753"/>
            <a:ext cx="2280907" cy="1625994"/>
            <a:chOff x="1430337" y="2789238"/>
            <a:chExt cx="1924050" cy="1371600"/>
          </a:xfrm>
        </p:grpSpPr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3236912" y="2830513"/>
              <a:ext cx="34925" cy="423863"/>
            </a:xfrm>
            <a:custGeom>
              <a:avLst/>
              <a:gdLst>
                <a:gd name="T0" fmla="*/ 0 w 22"/>
                <a:gd name="T1" fmla="*/ 267 h 267"/>
                <a:gd name="T2" fmla="*/ 22 w 22"/>
                <a:gd name="T3" fmla="*/ 180 h 267"/>
                <a:gd name="T4" fmla="*/ 22 w 22"/>
                <a:gd name="T5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7">
                  <a:moveTo>
                    <a:pt x="0" y="267"/>
                  </a:moveTo>
                  <a:lnTo>
                    <a:pt x="22" y="180"/>
                  </a:lnTo>
                  <a:lnTo>
                    <a:pt x="22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271837" y="2789238"/>
              <a:ext cx="82550" cy="52388"/>
            </a:xfrm>
            <a:custGeom>
              <a:avLst/>
              <a:gdLst>
                <a:gd name="T0" fmla="*/ 51 w 52"/>
                <a:gd name="T1" fmla="*/ 33 h 33"/>
                <a:gd name="T2" fmla="*/ 52 w 52"/>
                <a:gd name="T3" fmla="*/ 31 h 33"/>
                <a:gd name="T4" fmla="*/ 52 w 52"/>
                <a:gd name="T5" fmla="*/ 30 h 33"/>
                <a:gd name="T6" fmla="*/ 52 w 52"/>
                <a:gd name="T7" fmla="*/ 28 h 33"/>
                <a:gd name="T8" fmla="*/ 52 w 52"/>
                <a:gd name="T9" fmla="*/ 27 h 33"/>
                <a:gd name="T10" fmla="*/ 52 w 52"/>
                <a:gd name="T11" fmla="*/ 25 h 33"/>
                <a:gd name="T12" fmla="*/ 52 w 52"/>
                <a:gd name="T13" fmla="*/ 24 h 33"/>
                <a:gd name="T14" fmla="*/ 52 w 52"/>
                <a:gd name="T15" fmla="*/ 22 h 33"/>
                <a:gd name="T16" fmla="*/ 52 w 52"/>
                <a:gd name="T17" fmla="*/ 21 h 33"/>
                <a:gd name="T18" fmla="*/ 51 w 52"/>
                <a:gd name="T19" fmla="*/ 20 h 33"/>
                <a:gd name="T20" fmla="*/ 51 w 52"/>
                <a:gd name="T21" fmla="*/ 18 h 33"/>
                <a:gd name="T22" fmla="*/ 50 w 52"/>
                <a:gd name="T23" fmla="*/ 17 h 33"/>
                <a:gd name="T24" fmla="*/ 50 w 52"/>
                <a:gd name="T25" fmla="*/ 15 h 33"/>
                <a:gd name="T26" fmla="*/ 49 w 52"/>
                <a:gd name="T27" fmla="*/ 14 h 33"/>
                <a:gd name="T28" fmla="*/ 48 w 52"/>
                <a:gd name="T29" fmla="*/ 13 h 33"/>
                <a:gd name="T30" fmla="*/ 48 w 52"/>
                <a:gd name="T31" fmla="*/ 11 h 33"/>
                <a:gd name="T32" fmla="*/ 47 w 52"/>
                <a:gd name="T33" fmla="*/ 10 h 33"/>
                <a:gd name="T34" fmla="*/ 46 w 52"/>
                <a:gd name="T35" fmla="*/ 9 h 33"/>
                <a:gd name="T36" fmla="*/ 45 w 52"/>
                <a:gd name="T37" fmla="*/ 8 h 33"/>
                <a:gd name="T38" fmla="*/ 44 w 52"/>
                <a:gd name="T39" fmla="*/ 7 h 33"/>
                <a:gd name="T40" fmla="*/ 43 w 52"/>
                <a:gd name="T41" fmla="*/ 6 h 33"/>
                <a:gd name="T42" fmla="*/ 41 w 52"/>
                <a:gd name="T43" fmla="*/ 5 h 33"/>
                <a:gd name="T44" fmla="*/ 40 w 52"/>
                <a:gd name="T45" fmla="*/ 4 h 33"/>
                <a:gd name="T46" fmla="*/ 39 w 52"/>
                <a:gd name="T47" fmla="*/ 4 h 33"/>
                <a:gd name="T48" fmla="*/ 38 w 52"/>
                <a:gd name="T49" fmla="*/ 3 h 33"/>
                <a:gd name="T50" fmla="*/ 36 w 52"/>
                <a:gd name="T51" fmla="*/ 2 h 33"/>
                <a:gd name="T52" fmla="*/ 35 w 52"/>
                <a:gd name="T53" fmla="*/ 2 h 33"/>
                <a:gd name="T54" fmla="*/ 34 w 52"/>
                <a:gd name="T55" fmla="*/ 1 h 33"/>
                <a:gd name="T56" fmla="*/ 32 w 52"/>
                <a:gd name="T57" fmla="*/ 1 h 33"/>
                <a:gd name="T58" fmla="*/ 31 w 52"/>
                <a:gd name="T59" fmla="*/ 0 h 33"/>
                <a:gd name="T60" fmla="*/ 29 w 52"/>
                <a:gd name="T61" fmla="*/ 0 h 33"/>
                <a:gd name="T62" fmla="*/ 28 w 52"/>
                <a:gd name="T63" fmla="*/ 0 h 33"/>
                <a:gd name="T64" fmla="*/ 26 w 52"/>
                <a:gd name="T65" fmla="*/ 0 h 33"/>
                <a:gd name="T66" fmla="*/ 25 w 52"/>
                <a:gd name="T67" fmla="*/ 0 h 33"/>
                <a:gd name="T68" fmla="*/ 23 w 52"/>
                <a:gd name="T69" fmla="*/ 0 h 33"/>
                <a:gd name="T70" fmla="*/ 22 w 52"/>
                <a:gd name="T71" fmla="*/ 0 h 33"/>
                <a:gd name="T72" fmla="*/ 20 w 52"/>
                <a:gd name="T73" fmla="*/ 1 h 33"/>
                <a:gd name="T74" fmla="*/ 19 w 52"/>
                <a:gd name="T75" fmla="*/ 1 h 33"/>
                <a:gd name="T76" fmla="*/ 17 w 52"/>
                <a:gd name="T77" fmla="*/ 1 h 33"/>
                <a:gd name="T78" fmla="*/ 16 w 52"/>
                <a:gd name="T79" fmla="*/ 2 h 33"/>
                <a:gd name="T80" fmla="*/ 15 w 52"/>
                <a:gd name="T81" fmla="*/ 3 h 33"/>
                <a:gd name="T82" fmla="*/ 14 w 52"/>
                <a:gd name="T83" fmla="*/ 3 h 33"/>
                <a:gd name="T84" fmla="*/ 12 w 52"/>
                <a:gd name="T85" fmla="*/ 4 h 33"/>
                <a:gd name="T86" fmla="*/ 11 w 52"/>
                <a:gd name="T87" fmla="*/ 5 h 33"/>
                <a:gd name="T88" fmla="*/ 10 w 52"/>
                <a:gd name="T89" fmla="*/ 6 h 33"/>
                <a:gd name="T90" fmla="*/ 9 w 52"/>
                <a:gd name="T91" fmla="*/ 7 h 33"/>
                <a:gd name="T92" fmla="*/ 8 w 52"/>
                <a:gd name="T93" fmla="*/ 8 h 33"/>
                <a:gd name="T94" fmla="*/ 6 w 52"/>
                <a:gd name="T95" fmla="*/ 9 h 33"/>
                <a:gd name="T96" fmla="*/ 6 w 52"/>
                <a:gd name="T97" fmla="*/ 10 h 33"/>
                <a:gd name="T98" fmla="*/ 5 w 52"/>
                <a:gd name="T99" fmla="*/ 11 h 33"/>
                <a:gd name="T100" fmla="*/ 4 w 52"/>
                <a:gd name="T101" fmla="*/ 12 h 33"/>
                <a:gd name="T102" fmla="*/ 3 w 52"/>
                <a:gd name="T103" fmla="*/ 13 h 33"/>
                <a:gd name="T104" fmla="*/ 2 w 52"/>
                <a:gd name="T105" fmla="*/ 15 h 33"/>
                <a:gd name="T106" fmla="*/ 2 w 52"/>
                <a:gd name="T107" fmla="*/ 16 h 33"/>
                <a:gd name="T108" fmla="*/ 1 w 52"/>
                <a:gd name="T109" fmla="*/ 18 h 33"/>
                <a:gd name="T110" fmla="*/ 1 w 52"/>
                <a:gd name="T111" fmla="*/ 19 h 33"/>
                <a:gd name="T112" fmla="*/ 0 w 52"/>
                <a:gd name="T113" fmla="*/ 20 h 33"/>
                <a:gd name="T114" fmla="*/ 0 w 52"/>
                <a:gd name="T115" fmla="*/ 22 h 33"/>
                <a:gd name="T116" fmla="*/ 0 w 52"/>
                <a:gd name="T117" fmla="*/ 23 h 33"/>
                <a:gd name="T118" fmla="*/ 0 w 52"/>
                <a:gd name="T119" fmla="*/ 25 h 33"/>
                <a:gd name="T120" fmla="*/ 0 w 52"/>
                <a:gd name="T121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" h="33">
                  <a:moveTo>
                    <a:pt x="51" y="33"/>
                  </a:moveTo>
                  <a:lnTo>
                    <a:pt x="52" y="31"/>
                  </a:lnTo>
                  <a:lnTo>
                    <a:pt x="52" y="30"/>
                  </a:lnTo>
                  <a:lnTo>
                    <a:pt x="52" y="28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4"/>
                  </a:lnTo>
                  <a:lnTo>
                    <a:pt x="52" y="22"/>
                  </a:lnTo>
                  <a:lnTo>
                    <a:pt x="52" y="21"/>
                  </a:lnTo>
                  <a:lnTo>
                    <a:pt x="51" y="20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8" y="13"/>
                  </a:lnTo>
                  <a:lnTo>
                    <a:pt x="48" y="11"/>
                  </a:lnTo>
                  <a:lnTo>
                    <a:pt x="47" y="10"/>
                  </a:lnTo>
                  <a:lnTo>
                    <a:pt x="46" y="9"/>
                  </a:lnTo>
                  <a:lnTo>
                    <a:pt x="45" y="8"/>
                  </a:lnTo>
                  <a:lnTo>
                    <a:pt x="44" y="7"/>
                  </a:lnTo>
                  <a:lnTo>
                    <a:pt x="43" y="6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8" y="3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3027362" y="2841625"/>
              <a:ext cx="325438" cy="12969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2998787" y="4138613"/>
              <a:ext cx="28575" cy="22225"/>
            </a:xfrm>
            <a:custGeom>
              <a:avLst/>
              <a:gdLst>
                <a:gd name="T0" fmla="*/ 0 w 18"/>
                <a:gd name="T1" fmla="*/ 14 h 14"/>
                <a:gd name="T2" fmla="*/ 1 w 18"/>
                <a:gd name="T3" fmla="*/ 14 h 14"/>
                <a:gd name="T4" fmla="*/ 3 w 18"/>
                <a:gd name="T5" fmla="*/ 14 h 14"/>
                <a:gd name="T6" fmla="*/ 4 w 18"/>
                <a:gd name="T7" fmla="*/ 14 h 14"/>
                <a:gd name="T8" fmla="*/ 5 w 18"/>
                <a:gd name="T9" fmla="*/ 13 h 14"/>
                <a:gd name="T10" fmla="*/ 6 w 18"/>
                <a:gd name="T11" fmla="*/ 13 h 14"/>
                <a:gd name="T12" fmla="*/ 7 w 18"/>
                <a:gd name="T13" fmla="*/ 13 h 14"/>
                <a:gd name="T14" fmla="*/ 8 w 18"/>
                <a:gd name="T15" fmla="*/ 12 h 14"/>
                <a:gd name="T16" fmla="*/ 10 w 18"/>
                <a:gd name="T17" fmla="*/ 11 h 14"/>
                <a:gd name="T18" fmla="*/ 11 w 18"/>
                <a:gd name="T19" fmla="*/ 11 h 14"/>
                <a:gd name="T20" fmla="*/ 12 w 18"/>
                <a:gd name="T21" fmla="*/ 10 h 14"/>
                <a:gd name="T22" fmla="*/ 13 w 18"/>
                <a:gd name="T23" fmla="*/ 9 h 14"/>
                <a:gd name="T24" fmla="*/ 14 w 18"/>
                <a:gd name="T25" fmla="*/ 8 h 14"/>
                <a:gd name="T26" fmla="*/ 14 w 18"/>
                <a:gd name="T27" fmla="*/ 8 h 14"/>
                <a:gd name="T28" fmla="*/ 15 w 18"/>
                <a:gd name="T29" fmla="*/ 6 h 14"/>
                <a:gd name="T30" fmla="*/ 16 w 18"/>
                <a:gd name="T31" fmla="*/ 6 h 14"/>
                <a:gd name="T32" fmla="*/ 16 w 18"/>
                <a:gd name="T33" fmla="*/ 4 h 14"/>
                <a:gd name="T34" fmla="*/ 17 w 18"/>
                <a:gd name="T35" fmla="*/ 3 h 14"/>
                <a:gd name="T36" fmla="*/ 17 w 18"/>
                <a:gd name="T37" fmla="*/ 2 h 14"/>
                <a:gd name="T38" fmla="*/ 18 w 18"/>
                <a:gd name="T39" fmla="*/ 1 h 14"/>
                <a:gd name="T40" fmla="*/ 18 w 18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1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1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1785937" y="4160838"/>
              <a:ext cx="1212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1757362" y="4138613"/>
              <a:ext cx="28575" cy="22225"/>
            </a:xfrm>
            <a:custGeom>
              <a:avLst/>
              <a:gdLst>
                <a:gd name="T0" fmla="*/ 0 w 18"/>
                <a:gd name="T1" fmla="*/ 0 h 14"/>
                <a:gd name="T2" fmla="*/ 0 w 18"/>
                <a:gd name="T3" fmla="*/ 1 h 14"/>
                <a:gd name="T4" fmla="*/ 1 w 18"/>
                <a:gd name="T5" fmla="*/ 2 h 14"/>
                <a:gd name="T6" fmla="*/ 1 w 18"/>
                <a:gd name="T7" fmla="*/ 3 h 14"/>
                <a:gd name="T8" fmla="*/ 2 w 18"/>
                <a:gd name="T9" fmla="*/ 4 h 14"/>
                <a:gd name="T10" fmla="*/ 3 w 18"/>
                <a:gd name="T11" fmla="*/ 6 h 14"/>
                <a:gd name="T12" fmla="*/ 3 w 18"/>
                <a:gd name="T13" fmla="*/ 6 h 14"/>
                <a:gd name="T14" fmla="*/ 4 w 18"/>
                <a:gd name="T15" fmla="*/ 8 h 14"/>
                <a:gd name="T16" fmla="*/ 5 w 18"/>
                <a:gd name="T17" fmla="*/ 8 h 14"/>
                <a:gd name="T18" fmla="*/ 6 w 18"/>
                <a:gd name="T19" fmla="*/ 9 h 14"/>
                <a:gd name="T20" fmla="*/ 7 w 18"/>
                <a:gd name="T21" fmla="*/ 10 h 14"/>
                <a:gd name="T22" fmla="*/ 8 w 18"/>
                <a:gd name="T23" fmla="*/ 11 h 14"/>
                <a:gd name="T24" fmla="*/ 9 w 18"/>
                <a:gd name="T25" fmla="*/ 11 h 14"/>
                <a:gd name="T26" fmla="*/ 10 w 18"/>
                <a:gd name="T27" fmla="*/ 12 h 14"/>
                <a:gd name="T28" fmla="*/ 11 w 18"/>
                <a:gd name="T29" fmla="*/ 13 h 14"/>
                <a:gd name="T30" fmla="*/ 12 w 18"/>
                <a:gd name="T31" fmla="*/ 13 h 14"/>
                <a:gd name="T32" fmla="*/ 13 w 18"/>
                <a:gd name="T33" fmla="*/ 13 h 14"/>
                <a:gd name="T34" fmla="*/ 14 w 18"/>
                <a:gd name="T35" fmla="*/ 14 h 14"/>
                <a:gd name="T36" fmla="*/ 16 w 18"/>
                <a:gd name="T37" fmla="*/ 14 h 14"/>
                <a:gd name="T38" fmla="*/ 17 w 18"/>
                <a:gd name="T39" fmla="*/ 14 h 14"/>
                <a:gd name="T40" fmla="*/ 18 w 18"/>
                <a:gd name="T4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4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8" y="1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 flipV="1">
              <a:off x="1431925" y="2841625"/>
              <a:ext cx="325438" cy="12969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1430337" y="2789238"/>
              <a:ext cx="82550" cy="52388"/>
            </a:xfrm>
            <a:custGeom>
              <a:avLst/>
              <a:gdLst>
                <a:gd name="T0" fmla="*/ 52 w 52"/>
                <a:gd name="T1" fmla="*/ 26 h 33"/>
                <a:gd name="T2" fmla="*/ 52 w 52"/>
                <a:gd name="T3" fmla="*/ 25 h 33"/>
                <a:gd name="T4" fmla="*/ 52 w 52"/>
                <a:gd name="T5" fmla="*/ 23 h 33"/>
                <a:gd name="T6" fmla="*/ 52 w 52"/>
                <a:gd name="T7" fmla="*/ 22 h 33"/>
                <a:gd name="T8" fmla="*/ 52 w 52"/>
                <a:gd name="T9" fmla="*/ 20 h 33"/>
                <a:gd name="T10" fmla="*/ 52 w 52"/>
                <a:gd name="T11" fmla="*/ 19 h 33"/>
                <a:gd name="T12" fmla="*/ 51 w 52"/>
                <a:gd name="T13" fmla="*/ 18 h 33"/>
                <a:gd name="T14" fmla="*/ 50 w 52"/>
                <a:gd name="T15" fmla="*/ 16 h 33"/>
                <a:gd name="T16" fmla="*/ 50 w 52"/>
                <a:gd name="T17" fmla="*/ 15 h 33"/>
                <a:gd name="T18" fmla="*/ 49 w 52"/>
                <a:gd name="T19" fmla="*/ 13 h 33"/>
                <a:gd name="T20" fmla="*/ 48 w 52"/>
                <a:gd name="T21" fmla="*/ 12 h 33"/>
                <a:gd name="T22" fmla="*/ 48 w 52"/>
                <a:gd name="T23" fmla="*/ 11 h 33"/>
                <a:gd name="T24" fmla="*/ 47 w 52"/>
                <a:gd name="T25" fmla="*/ 10 h 33"/>
                <a:gd name="T26" fmla="*/ 46 w 52"/>
                <a:gd name="T27" fmla="*/ 9 h 33"/>
                <a:gd name="T28" fmla="*/ 45 w 52"/>
                <a:gd name="T29" fmla="*/ 8 h 33"/>
                <a:gd name="T30" fmla="*/ 44 w 52"/>
                <a:gd name="T31" fmla="*/ 7 h 33"/>
                <a:gd name="T32" fmla="*/ 43 w 52"/>
                <a:gd name="T33" fmla="*/ 6 h 33"/>
                <a:gd name="T34" fmla="*/ 41 w 52"/>
                <a:gd name="T35" fmla="*/ 5 h 33"/>
                <a:gd name="T36" fmla="*/ 40 w 52"/>
                <a:gd name="T37" fmla="*/ 4 h 33"/>
                <a:gd name="T38" fmla="*/ 39 w 52"/>
                <a:gd name="T39" fmla="*/ 3 h 33"/>
                <a:gd name="T40" fmla="*/ 37 w 52"/>
                <a:gd name="T41" fmla="*/ 3 h 33"/>
                <a:gd name="T42" fmla="*/ 36 w 52"/>
                <a:gd name="T43" fmla="*/ 2 h 33"/>
                <a:gd name="T44" fmla="*/ 35 w 52"/>
                <a:gd name="T45" fmla="*/ 1 h 33"/>
                <a:gd name="T46" fmla="*/ 33 w 52"/>
                <a:gd name="T47" fmla="*/ 1 h 33"/>
                <a:gd name="T48" fmla="*/ 32 w 52"/>
                <a:gd name="T49" fmla="*/ 1 h 33"/>
                <a:gd name="T50" fmla="*/ 30 w 52"/>
                <a:gd name="T51" fmla="*/ 0 h 33"/>
                <a:gd name="T52" fmla="*/ 29 w 52"/>
                <a:gd name="T53" fmla="*/ 0 h 33"/>
                <a:gd name="T54" fmla="*/ 28 w 52"/>
                <a:gd name="T55" fmla="*/ 0 h 33"/>
                <a:gd name="T56" fmla="*/ 26 w 52"/>
                <a:gd name="T57" fmla="*/ 0 h 33"/>
                <a:gd name="T58" fmla="*/ 24 w 52"/>
                <a:gd name="T59" fmla="*/ 0 h 33"/>
                <a:gd name="T60" fmla="*/ 23 w 52"/>
                <a:gd name="T61" fmla="*/ 0 h 33"/>
                <a:gd name="T62" fmla="*/ 22 w 52"/>
                <a:gd name="T63" fmla="*/ 0 h 33"/>
                <a:gd name="T64" fmla="*/ 20 w 52"/>
                <a:gd name="T65" fmla="*/ 1 h 33"/>
                <a:gd name="T66" fmla="*/ 19 w 52"/>
                <a:gd name="T67" fmla="*/ 1 h 33"/>
                <a:gd name="T68" fmla="*/ 17 w 52"/>
                <a:gd name="T69" fmla="*/ 2 h 33"/>
                <a:gd name="T70" fmla="*/ 16 w 52"/>
                <a:gd name="T71" fmla="*/ 2 h 33"/>
                <a:gd name="T72" fmla="*/ 15 w 52"/>
                <a:gd name="T73" fmla="*/ 3 h 33"/>
                <a:gd name="T74" fmla="*/ 13 w 52"/>
                <a:gd name="T75" fmla="*/ 4 h 33"/>
                <a:gd name="T76" fmla="*/ 12 w 52"/>
                <a:gd name="T77" fmla="*/ 4 h 33"/>
                <a:gd name="T78" fmla="*/ 11 w 52"/>
                <a:gd name="T79" fmla="*/ 5 h 33"/>
                <a:gd name="T80" fmla="*/ 10 w 52"/>
                <a:gd name="T81" fmla="*/ 6 h 33"/>
                <a:gd name="T82" fmla="*/ 9 w 52"/>
                <a:gd name="T83" fmla="*/ 7 h 33"/>
                <a:gd name="T84" fmla="*/ 8 w 52"/>
                <a:gd name="T85" fmla="*/ 8 h 33"/>
                <a:gd name="T86" fmla="*/ 6 w 52"/>
                <a:gd name="T87" fmla="*/ 9 h 33"/>
                <a:gd name="T88" fmla="*/ 6 w 52"/>
                <a:gd name="T89" fmla="*/ 10 h 33"/>
                <a:gd name="T90" fmla="*/ 5 w 52"/>
                <a:gd name="T91" fmla="*/ 11 h 33"/>
                <a:gd name="T92" fmla="*/ 4 w 52"/>
                <a:gd name="T93" fmla="*/ 13 h 33"/>
                <a:gd name="T94" fmla="*/ 3 w 52"/>
                <a:gd name="T95" fmla="*/ 14 h 33"/>
                <a:gd name="T96" fmla="*/ 3 w 52"/>
                <a:gd name="T97" fmla="*/ 15 h 33"/>
                <a:gd name="T98" fmla="*/ 2 w 52"/>
                <a:gd name="T99" fmla="*/ 17 h 33"/>
                <a:gd name="T100" fmla="*/ 1 w 52"/>
                <a:gd name="T101" fmla="*/ 18 h 33"/>
                <a:gd name="T102" fmla="*/ 1 w 52"/>
                <a:gd name="T103" fmla="*/ 20 h 33"/>
                <a:gd name="T104" fmla="*/ 1 w 52"/>
                <a:gd name="T105" fmla="*/ 21 h 33"/>
                <a:gd name="T106" fmla="*/ 0 w 52"/>
                <a:gd name="T107" fmla="*/ 22 h 33"/>
                <a:gd name="T108" fmla="*/ 0 w 52"/>
                <a:gd name="T109" fmla="*/ 24 h 33"/>
                <a:gd name="T110" fmla="*/ 0 w 52"/>
                <a:gd name="T111" fmla="*/ 25 h 33"/>
                <a:gd name="T112" fmla="*/ 0 w 52"/>
                <a:gd name="T113" fmla="*/ 27 h 33"/>
                <a:gd name="T114" fmla="*/ 0 w 52"/>
                <a:gd name="T115" fmla="*/ 28 h 33"/>
                <a:gd name="T116" fmla="*/ 0 w 52"/>
                <a:gd name="T117" fmla="*/ 30 h 33"/>
                <a:gd name="T118" fmla="*/ 1 w 52"/>
                <a:gd name="T119" fmla="*/ 31 h 33"/>
                <a:gd name="T120" fmla="*/ 1 w 52"/>
                <a:gd name="T1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" h="33">
                  <a:moveTo>
                    <a:pt x="52" y="26"/>
                  </a:moveTo>
                  <a:lnTo>
                    <a:pt x="52" y="25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1" y="18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10"/>
                  </a:lnTo>
                  <a:lnTo>
                    <a:pt x="46" y="9"/>
                  </a:lnTo>
                  <a:lnTo>
                    <a:pt x="45" y="8"/>
                  </a:lnTo>
                  <a:lnTo>
                    <a:pt x="44" y="7"/>
                  </a:lnTo>
                  <a:lnTo>
                    <a:pt x="43" y="6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6" y="2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3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1512887" y="2830513"/>
              <a:ext cx="34925" cy="423863"/>
            </a:xfrm>
            <a:custGeom>
              <a:avLst/>
              <a:gdLst>
                <a:gd name="T0" fmla="*/ 0 w 22"/>
                <a:gd name="T1" fmla="*/ 0 h 267"/>
                <a:gd name="T2" fmla="*/ 0 w 22"/>
                <a:gd name="T3" fmla="*/ 180 h 267"/>
                <a:gd name="T4" fmla="*/ 22 w 22"/>
                <a:gd name="T5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7">
                  <a:moveTo>
                    <a:pt x="0" y="0"/>
                  </a:moveTo>
                  <a:lnTo>
                    <a:pt x="0" y="180"/>
                  </a:lnTo>
                  <a:lnTo>
                    <a:pt x="22" y="267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85" name="Group 1184"/>
          <p:cNvGrpSpPr/>
          <p:nvPr/>
        </p:nvGrpSpPr>
        <p:grpSpPr>
          <a:xfrm>
            <a:off x="1956107" y="4437600"/>
            <a:ext cx="1513077" cy="124209"/>
            <a:chOff x="1754187" y="4051300"/>
            <a:chExt cx="1276350" cy="10477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2386012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2339975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7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7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2292350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1 w 8"/>
                <a:gd name="T43" fmla="*/ 3 h 7"/>
                <a:gd name="T44" fmla="*/ 0 w 8"/>
                <a:gd name="T45" fmla="*/ 4 h 7"/>
                <a:gd name="T46" fmla="*/ 1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32"/>
            <p:cNvSpPr>
              <a:spLocks/>
            </p:cNvSpPr>
            <p:nvPr/>
          </p:nvSpPr>
          <p:spPr bwMode="auto">
            <a:xfrm>
              <a:off x="2246312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Freeform 33"/>
            <p:cNvSpPr>
              <a:spLocks/>
            </p:cNvSpPr>
            <p:nvPr/>
          </p:nvSpPr>
          <p:spPr bwMode="auto">
            <a:xfrm>
              <a:off x="2198687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7" name="Freeform 34"/>
            <p:cNvSpPr>
              <a:spLocks/>
            </p:cNvSpPr>
            <p:nvPr/>
          </p:nvSpPr>
          <p:spPr bwMode="auto">
            <a:xfrm>
              <a:off x="2152650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7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7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Freeform 35"/>
            <p:cNvSpPr>
              <a:spLocks/>
            </p:cNvSpPr>
            <p:nvPr/>
          </p:nvSpPr>
          <p:spPr bwMode="auto">
            <a:xfrm>
              <a:off x="2106612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6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0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0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6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36"/>
            <p:cNvSpPr>
              <a:spLocks/>
            </p:cNvSpPr>
            <p:nvPr/>
          </p:nvSpPr>
          <p:spPr bwMode="auto">
            <a:xfrm>
              <a:off x="2058987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7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7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37"/>
            <p:cNvSpPr>
              <a:spLocks/>
            </p:cNvSpPr>
            <p:nvPr/>
          </p:nvSpPr>
          <p:spPr bwMode="auto">
            <a:xfrm>
              <a:off x="2011362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38"/>
            <p:cNvSpPr>
              <a:spLocks/>
            </p:cNvSpPr>
            <p:nvPr/>
          </p:nvSpPr>
          <p:spPr bwMode="auto">
            <a:xfrm>
              <a:off x="1965325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7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0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0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7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39"/>
            <p:cNvSpPr>
              <a:spLocks/>
            </p:cNvSpPr>
            <p:nvPr/>
          </p:nvSpPr>
          <p:spPr bwMode="auto">
            <a:xfrm>
              <a:off x="1919287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6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6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40"/>
            <p:cNvSpPr>
              <a:spLocks/>
            </p:cNvSpPr>
            <p:nvPr/>
          </p:nvSpPr>
          <p:spPr bwMode="auto">
            <a:xfrm>
              <a:off x="1871662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7 w 8"/>
                <a:gd name="T3" fmla="*/ 3 h 7"/>
                <a:gd name="T4" fmla="*/ 7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0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0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7 w 8"/>
                <a:gd name="T85" fmla="*/ 5 h 7"/>
                <a:gd name="T86" fmla="*/ 7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41"/>
            <p:cNvSpPr>
              <a:spLocks/>
            </p:cNvSpPr>
            <p:nvPr/>
          </p:nvSpPr>
          <p:spPr bwMode="auto">
            <a:xfrm>
              <a:off x="1825625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42"/>
            <p:cNvSpPr>
              <a:spLocks/>
            </p:cNvSpPr>
            <p:nvPr/>
          </p:nvSpPr>
          <p:spPr bwMode="auto">
            <a:xfrm>
              <a:off x="1778000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7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7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43"/>
            <p:cNvSpPr>
              <a:spLocks/>
            </p:cNvSpPr>
            <p:nvPr/>
          </p:nvSpPr>
          <p:spPr bwMode="auto">
            <a:xfrm>
              <a:off x="2386012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7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1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1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7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44"/>
            <p:cNvSpPr>
              <a:spLocks/>
            </p:cNvSpPr>
            <p:nvPr/>
          </p:nvSpPr>
          <p:spPr bwMode="auto">
            <a:xfrm>
              <a:off x="2339975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7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2 w 7"/>
                <a:gd name="T59" fmla="*/ 6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7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45"/>
            <p:cNvSpPr>
              <a:spLocks/>
            </p:cNvSpPr>
            <p:nvPr/>
          </p:nvSpPr>
          <p:spPr bwMode="auto">
            <a:xfrm>
              <a:off x="2292350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8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7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1 w 8"/>
                <a:gd name="T41" fmla="*/ 2 h 7"/>
                <a:gd name="T42" fmla="*/ 1 w 8"/>
                <a:gd name="T43" fmla="*/ 3 h 7"/>
                <a:gd name="T44" fmla="*/ 0 w 8"/>
                <a:gd name="T45" fmla="*/ 3 h 7"/>
                <a:gd name="T46" fmla="*/ 1 w 8"/>
                <a:gd name="T47" fmla="*/ 4 h 7"/>
                <a:gd name="T48" fmla="*/ 1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7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8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46"/>
            <p:cNvSpPr>
              <a:spLocks/>
            </p:cNvSpPr>
            <p:nvPr/>
          </p:nvSpPr>
          <p:spPr bwMode="auto">
            <a:xfrm>
              <a:off x="2246312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1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1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2 w 7"/>
                <a:gd name="T59" fmla="*/ 6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47"/>
            <p:cNvSpPr>
              <a:spLocks/>
            </p:cNvSpPr>
            <p:nvPr/>
          </p:nvSpPr>
          <p:spPr bwMode="auto">
            <a:xfrm>
              <a:off x="2198687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8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7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1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1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7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8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48"/>
            <p:cNvSpPr>
              <a:spLocks/>
            </p:cNvSpPr>
            <p:nvPr/>
          </p:nvSpPr>
          <p:spPr bwMode="auto">
            <a:xfrm>
              <a:off x="2152650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7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1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1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2 w 7"/>
                <a:gd name="T59" fmla="*/ 6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7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49"/>
            <p:cNvSpPr>
              <a:spLocks/>
            </p:cNvSpPr>
            <p:nvPr/>
          </p:nvSpPr>
          <p:spPr bwMode="auto">
            <a:xfrm>
              <a:off x="2106612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6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5 w 7"/>
                <a:gd name="T15" fmla="*/ 0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0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0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6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50"/>
            <p:cNvSpPr>
              <a:spLocks/>
            </p:cNvSpPr>
            <p:nvPr/>
          </p:nvSpPr>
          <p:spPr bwMode="auto">
            <a:xfrm>
              <a:off x="2058987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7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1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1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2 w 7"/>
                <a:gd name="T59" fmla="*/ 6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7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51"/>
            <p:cNvSpPr>
              <a:spLocks/>
            </p:cNvSpPr>
            <p:nvPr/>
          </p:nvSpPr>
          <p:spPr bwMode="auto">
            <a:xfrm>
              <a:off x="2011362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8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7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1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1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7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8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52"/>
            <p:cNvSpPr>
              <a:spLocks/>
            </p:cNvSpPr>
            <p:nvPr/>
          </p:nvSpPr>
          <p:spPr bwMode="auto">
            <a:xfrm>
              <a:off x="1965325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7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6 w 8"/>
                <a:gd name="T13" fmla="*/ 0 h 7"/>
                <a:gd name="T14" fmla="*/ 6 w 8"/>
                <a:gd name="T15" fmla="*/ 0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0 h 7"/>
                <a:gd name="T32" fmla="*/ 1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0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0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1 w 8"/>
                <a:gd name="T57" fmla="*/ 6 h 7"/>
                <a:gd name="T58" fmla="*/ 2 w 8"/>
                <a:gd name="T59" fmla="*/ 6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6 h 7"/>
                <a:gd name="T76" fmla="*/ 6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7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53"/>
            <p:cNvSpPr>
              <a:spLocks/>
            </p:cNvSpPr>
            <p:nvPr/>
          </p:nvSpPr>
          <p:spPr bwMode="auto">
            <a:xfrm>
              <a:off x="1919287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6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5 w 7"/>
                <a:gd name="T15" fmla="*/ 0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6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54"/>
            <p:cNvSpPr>
              <a:spLocks/>
            </p:cNvSpPr>
            <p:nvPr/>
          </p:nvSpPr>
          <p:spPr bwMode="auto">
            <a:xfrm>
              <a:off x="1871662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7 w 8"/>
                <a:gd name="T3" fmla="*/ 3 h 7"/>
                <a:gd name="T4" fmla="*/ 7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6 w 8"/>
                <a:gd name="T13" fmla="*/ 0 h 7"/>
                <a:gd name="T14" fmla="*/ 6 w 8"/>
                <a:gd name="T15" fmla="*/ 0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0 h 7"/>
                <a:gd name="T32" fmla="*/ 1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0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0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1 w 8"/>
                <a:gd name="T57" fmla="*/ 6 h 7"/>
                <a:gd name="T58" fmla="*/ 2 w 8"/>
                <a:gd name="T59" fmla="*/ 6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6 h 7"/>
                <a:gd name="T76" fmla="*/ 6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7 w 8"/>
                <a:gd name="T85" fmla="*/ 4 h 7"/>
                <a:gd name="T86" fmla="*/ 7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55"/>
            <p:cNvSpPr>
              <a:spLocks/>
            </p:cNvSpPr>
            <p:nvPr/>
          </p:nvSpPr>
          <p:spPr bwMode="auto">
            <a:xfrm>
              <a:off x="1825625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5 w 7"/>
                <a:gd name="T15" fmla="*/ 0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56"/>
            <p:cNvSpPr>
              <a:spLocks/>
            </p:cNvSpPr>
            <p:nvPr/>
          </p:nvSpPr>
          <p:spPr bwMode="auto">
            <a:xfrm>
              <a:off x="1766887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57"/>
            <p:cNvSpPr>
              <a:spLocks/>
            </p:cNvSpPr>
            <p:nvPr/>
          </p:nvSpPr>
          <p:spPr bwMode="auto">
            <a:xfrm>
              <a:off x="2386012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58"/>
            <p:cNvSpPr>
              <a:spLocks/>
            </p:cNvSpPr>
            <p:nvPr/>
          </p:nvSpPr>
          <p:spPr bwMode="auto">
            <a:xfrm>
              <a:off x="2339975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7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7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59"/>
            <p:cNvSpPr>
              <a:spLocks/>
            </p:cNvSpPr>
            <p:nvPr/>
          </p:nvSpPr>
          <p:spPr bwMode="auto">
            <a:xfrm>
              <a:off x="2292350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1 w 8"/>
                <a:gd name="T43" fmla="*/ 3 h 7"/>
                <a:gd name="T44" fmla="*/ 0 w 8"/>
                <a:gd name="T45" fmla="*/ 4 h 7"/>
                <a:gd name="T46" fmla="*/ 1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60"/>
            <p:cNvSpPr>
              <a:spLocks/>
            </p:cNvSpPr>
            <p:nvPr/>
          </p:nvSpPr>
          <p:spPr bwMode="auto">
            <a:xfrm>
              <a:off x="2246312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61"/>
            <p:cNvSpPr>
              <a:spLocks/>
            </p:cNvSpPr>
            <p:nvPr/>
          </p:nvSpPr>
          <p:spPr bwMode="auto">
            <a:xfrm>
              <a:off x="2198687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62"/>
            <p:cNvSpPr>
              <a:spLocks/>
            </p:cNvSpPr>
            <p:nvPr/>
          </p:nvSpPr>
          <p:spPr bwMode="auto">
            <a:xfrm>
              <a:off x="2152650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7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7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63"/>
            <p:cNvSpPr>
              <a:spLocks/>
            </p:cNvSpPr>
            <p:nvPr/>
          </p:nvSpPr>
          <p:spPr bwMode="auto">
            <a:xfrm>
              <a:off x="2106612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6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0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0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6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64"/>
            <p:cNvSpPr>
              <a:spLocks/>
            </p:cNvSpPr>
            <p:nvPr/>
          </p:nvSpPr>
          <p:spPr bwMode="auto">
            <a:xfrm>
              <a:off x="2058987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7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7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65"/>
            <p:cNvSpPr>
              <a:spLocks/>
            </p:cNvSpPr>
            <p:nvPr/>
          </p:nvSpPr>
          <p:spPr bwMode="auto">
            <a:xfrm>
              <a:off x="2011362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66"/>
            <p:cNvSpPr>
              <a:spLocks/>
            </p:cNvSpPr>
            <p:nvPr/>
          </p:nvSpPr>
          <p:spPr bwMode="auto">
            <a:xfrm>
              <a:off x="1965325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7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0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0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7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67"/>
            <p:cNvSpPr>
              <a:spLocks/>
            </p:cNvSpPr>
            <p:nvPr/>
          </p:nvSpPr>
          <p:spPr bwMode="auto">
            <a:xfrm>
              <a:off x="1919287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6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6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68"/>
            <p:cNvSpPr>
              <a:spLocks/>
            </p:cNvSpPr>
            <p:nvPr/>
          </p:nvSpPr>
          <p:spPr bwMode="auto">
            <a:xfrm>
              <a:off x="1871662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7 w 8"/>
                <a:gd name="T3" fmla="*/ 3 h 7"/>
                <a:gd name="T4" fmla="*/ 7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0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0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7 w 8"/>
                <a:gd name="T85" fmla="*/ 5 h 7"/>
                <a:gd name="T86" fmla="*/ 7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69"/>
            <p:cNvSpPr>
              <a:spLocks/>
            </p:cNvSpPr>
            <p:nvPr/>
          </p:nvSpPr>
          <p:spPr bwMode="auto">
            <a:xfrm>
              <a:off x="1825625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70"/>
            <p:cNvSpPr>
              <a:spLocks/>
            </p:cNvSpPr>
            <p:nvPr/>
          </p:nvSpPr>
          <p:spPr bwMode="auto">
            <a:xfrm>
              <a:off x="1754187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71"/>
            <p:cNvSpPr>
              <a:spLocks/>
            </p:cNvSpPr>
            <p:nvPr/>
          </p:nvSpPr>
          <p:spPr bwMode="auto">
            <a:xfrm>
              <a:off x="2433637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72"/>
            <p:cNvSpPr>
              <a:spLocks/>
            </p:cNvSpPr>
            <p:nvPr/>
          </p:nvSpPr>
          <p:spPr bwMode="auto">
            <a:xfrm>
              <a:off x="2479675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73"/>
            <p:cNvSpPr>
              <a:spLocks/>
            </p:cNvSpPr>
            <p:nvPr/>
          </p:nvSpPr>
          <p:spPr bwMode="auto">
            <a:xfrm>
              <a:off x="2527300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74"/>
            <p:cNvSpPr>
              <a:spLocks/>
            </p:cNvSpPr>
            <p:nvPr/>
          </p:nvSpPr>
          <p:spPr bwMode="auto">
            <a:xfrm>
              <a:off x="2573337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75"/>
            <p:cNvSpPr>
              <a:spLocks/>
            </p:cNvSpPr>
            <p:nvPr/>
          </p:nvSpPr>
          <p:spPr bwMode="auto">
            <a:xfrm>
              <a:off x="2620962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76"/>
            <p:cNvSpPr>
              <a:spLocks/>
            </p:cNvSpPr>
            <p:nvPr/>
          </p:nvSpPr>
          <p:spPr bwMode="auto">
            <a:xfrm>
              <a:off x="2667000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77"/>
            <p:cNvSpPr>
              <a:spLocks/>
            </p:cNvSpPr>
            <p:nvPr/>
          </p:nvSpPr>
          <p:spPr bwMode="auto">
            <a:xfrm>
              <a:off x="2714625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78"/>
            <p:cNvSpPr>
              <a:spLocks/>
            </p:cNvSpPr>
            <p:nvPr/>
          </p:nvSpPr>
          <p:spPr bwMode="auto">
            <a:xfrm>
              <a:off x="2760662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79"/>
            <p:cNvSpPr>
              <a:spLocks/>
            </p:cNvSpPr>
            <p:nvPr/>
          </p:nvSpPr>
          <p:spPr bwMode="auto">
            <a:xfrm>
              <a:off x="2808287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80"/>
            <p:cNvSpPr>
              <a:spLocks/>
            </p:cNvSpPr>
            <p:nvPr/>
          </p:nvSpPr>
          <p:spPr bwMode="auto">
            <a:xfrm>
              <a:off x="2854325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7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7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81"/>
            <p:cNvSpPr>
              <a:spLocks/>
            </p:cNvSpPr>
            <p:nvPr/>
          </p:nvSpPr>
          <p:spPr bwMode="auto">
            <a:xfrm>
              <a:off x="2901950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0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0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82"/>
            <p:cNvSpPr>
              <a:spLocks/>
            </p:cNvSpPr>
            <p:nvPr/>
          </p:nvSpPr>
          <p:spPr bwMode="auto">
            <a:xfrm>
              <a:off x="2947987" y="4144963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0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0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83"/>
            <p:cNvSpPr>
              <a:spLocks/>
            </p:cNvSpPr>
            <p:nvPr/>
          </p:nvSpPr>
          <p:spPr bwMode="auto">
            <a:xfrm>
              <a:off x="2995612" y="4144963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84"/>
            <p:cNvSpPr>
              <a:spLocks/>
            </p:cNvSpPr>
            <p:nvPr/>
          </p:nvSpPr>
          <p:spPr bwMode="auto">
            <a:xfrm>
              <a:off x="2433637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2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1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1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2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85"/>
            <p:cNvSpPr>
              <a:spLocks/>
            </p:cNvSpPr>
            <p:nvPr/>
          </p:nvSpPr>
          <p:spPr bwMode="auto">
            <a:xfrm>
              <a:off x="2479675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8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7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2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7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8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86"/>
            <p:cNvSpPr>
              <a:spLocks/>
            </p:cNvSpPr>
            <p:nvPr/>
          </p:nvSpPr>
          <p:spPr bwMode="auto">
            <a:xfrm>
              <a:off x="2527300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87"/>
            <p:cNvSpPr>
              <a:spLocks/>
            </p:cNvSpPr>
            <p:nvPr/>
          </p:nvSpPr>
          <p:spPr bwMode="auto">
            <a:xfrm>
              <a:off x="2573337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7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3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7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88"/>
            <p:cNvSpPr>
              <a:spLocks/>
            </p:cNvSpPr>
            <p:nvPr/>
          </p:nvSpPr>
          <p:spPr bwMode="auto">
            <a:xfrm>
              <a:off x="2620962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2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2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89"/>
            <p:cNvSpPr>
              <a:spLocks/>
            </p:cNvSpPr>
            <p:nvPr/>
          </p:nvSpPr>
          <p:spPr bwMode="auto">
            <a:xfrm>
              <a:off x="2667000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6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2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6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90"/>
            <p:cNvSpPr>
              <a:spLocks/>
            </p:cNvSpPr>
            <p:nvPr/>
          </p:nvSpPr>
          <p:spPr bwMode="auto">
            <a:xfrm>
              <a:off x="2714625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91"/>
            <p:cNvSpPr>
              <a:spLocks/>
            </p:cNvSpPr>
            <p:nvPr/>
          </p:nvSpPr>
          <p:spPr bwMode="auto">
            <a:xfrm>
              <a:off x="2760662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6 w 8"/>
                <a:gd name="T13" fmla="*/ 0 h 7"/>
                <a:gd name="T14" fmla="*/ 6 w 8"/>
                <a:gd name="T15" fmla="*/ 0 h 7"/>
                <a:gd name="T16" fmla="*/ 6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0 h 7"/>
                <a:gd name="T32" fmla="*/ 1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1 w 8"/>
                <a:gd name="T57" fmla="*/ 6 h 7"/>
                <a:gd name="T58" fmla="*/ 2 w 8"/>
                <a:gd name="T59" fmla="*/ 6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6 h 7"/>
                <a:gd name="T76" fmla="*/ 6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92"/>
            <p:cNvSpPr>
              <a:spLocks/>
            </p:cNvSpPr>
            <p:nvPr/>
          </p:nvSpPr>
          <p:spPr bwMode="auto">
            <a:xfrm>
              <a:off x="2808287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5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5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93"/>
            <p:cNvSpPr>
              <a:spLocks/>
            </p:cNvSpPr>
            <p:nvPr/>
          </p:nvSpPr>
          <p:spPr bwMode="auto">
            <a:xfrm>
              <a:off x="2854325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7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6 w 8"/>
                <a:gd name="T13" fmla="*/ 0 h 7"/>
                <a:gd name="T14" fmla="*/ 6 w 8"/>
                <a:gd name="T15" fmla="*/ 0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0 h 7"/>
                <a:gd name="T32" fmla="*/ 2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1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1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2 w 8"/>
                <a:gd name="T57" fmla="*/ 6 h 7"/>
                <a:gd name="T58" fmla="*/ 2 w 8"/>
                <a:gd name="T59" fmla="*/ 6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6 h 7"/>
                <a:gd name="T76" fmla="*/ 6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7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94"/>
            <p:cNvSpPr>
              <a:spLocks/>
            </p:cNvSpPr>
            <p:nvPr/>
          </p:nvSpPr>
          <p:spPr bwMode="auto">
            <a:xfrm>
              <a:off x="2901950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6 w 7"/>
                <a:gd name="T11" fmla="*/ 1 h 7"/>
                <a:gd name="T12" fmla="*/ 6 w 7"/>
                <a:gd name="T13" fmla="*/ 0 h 7"/>
                <a:gd name="T14" fmla="*/ 5 w 7"/>
                <a:gd name="T15" fmla="*/ 0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0 h 7"/>
                <a:gd name="T32" fmla="*/ 1 w 7"/>
                <a:gd name="T33" fmla="*/ 0 h 7"/>
                <a:gd name="T34" fmla="*/ 0 w 7"/>
                <a:gd name="T35" fmla="*/ 1 h 7"/>
                <a:gd name="T36" fmla="*/ 0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0 w 7"/>
                <a:gd name="T53" fmla="*/ 5 h 7"/>
                <a:gd name="T54" fmla="*/ 0 w 7"/>
                <a:gd name="T55" fmla="*/ 6 h 7"/>
                <a:gd name="T56" fmla="*/ 1 w 7"/>
                <a:gd name="T57" fmla="*/ 6 h 7"/>
                <a:gd name="T58" fmla="*/ 1 w 7"/>
                <a:gd name="T59" fmla="*/ 6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6 h 7"/>
                <a:gd name="T76" fmla="*/ 6 w 7"/>
                <a:gd name="T77" fmla="*/ 6 h 7"/>
                <a:gd name="T78" fmla="*/ 6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95"/>
            <p:cNvSpPr>
              <a:spLocks/>
            </p:cNvSpPr>
            <p:nvPr/>
          </p:nvSpPr>
          <p:spPr bwMode="auto">
            <a:xfrm>
              <a:off x="2947987" y="4098925"/>
              <a:ext cx="12700" cy="11113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3 h 7"/>
                <a:gd name="T4" fmla="*/ 8 w 8"/>
                <a:gd name="T5" fmla="*/ 2 h 7"/>
                <a:gd name="T6" fmla="*/ 7 w 8"/>
                <a:gd name="T7" fmla="*/ 2 h 7"/>
                <a:gd name="T8" fmla="*/ 7 w 8"/>
                <a:gd name="T9" fmla="*/ 1 h 7"/>
                <a:gd name="T10" fmla="*/ 7 w 8"/>
                <a:gd name="T11" fmla="*/ 1 h 7"/>
                <a:gd name="T12" fmla="*/ 6 w 8"/>
                <a:gd name="T13" fmla="*/ 0 h 7"/>
                <a:gd name="T14" fmla="*/ 6 w 8"/>
                <a:gd name="T15" fmla="*/ 0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0 h 7"/>
                <a:gd name="T32" fmla="*/ 1 w 8"/>
                <a:gd name="T33" fmla="*/ 0 h 7"/>
                <a:gd name="T34" fmla="*/ 1 w 8"/>
                <a:gd name="T35" fmla="*/ 1 h 7"/>
                <a:gd name="T36" fmla="*/ 1 w 8"/>
                <a:gd name="T37" fmla="*/ 1 h 7"/>
                <a:gd name="T38" fmla="*/ 0 w 8"/>
                <a:gd name="T39" fmla="*/ 2 h 7"/>
                <a:gd name="T40" fmla="*/ 0 w 8"/>
                <a:gd name="T41" fmla="*/ 2 h 7"/>
                <a:gd name="T42" fmla="*/ 0 w 8"/>
                <a:gd name="T43" fmla="*/ 3 h 7"/>
                <a:gd name="T44" fmla="*/ 0 w 8"/>
                <a:gd name="T45" fmla="*/ 3 h 7"/>
                <a:gd name="T46" fmla="*/ 0 w 8"/>
                <a:gd name="T47" fmla="*/ 4 h 7"/>
                <a:gd name="T48" fmla="*/ 0 w 8"/>
                <a:gd name="T49" fmla="*/ 4 h 7"/>
                <a:gd name="T50" fmla="*/ 0 w 8"/>
                <a:gd name="T51" fmla="*/ 5 h 7"/>
                <a:gd name="T52" fmla="*/ 1 w 8"/>
                <a:gd name="T53" fmla="*/ 5 h 7"/>
                <a:gd name="T54" fmla="*/ 1 w 8"/>
                <a:gd name="T55" fmla="*/ 6 h 7"/>
                <a:gd name="T56" fmla="*/ 1 w 8"/>
                <a:gd name="T57" fmla="*/ 6 h 7"/>
                <a:gd name="T58" fmla="*/ 2 w 8"/>
                <a:gd name="T59" fmla="*/ 6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6 h 7"/>
                <a:gd name="T76" fmla="*/ 6 w 8"/>
                <a:gd name="T77" fmla="*/ 6 h 7"/>
                <a:gd name="T78" fmla="*/ 7 w 8"/>
                <a:gd name="T79" fmla="*/ 6 h 7"/>
                <a:gd name="T80" fmla="*/ 7 w 8"/>
                <a:gd name="T81" fmla="*/ 5 h 7"/>
                <a:gd name="T82" fmla="*/ 7 w 8"/>
                <a:gd name="T83" fmla="*/ 5 h 7"/>
                <a:gd name="T84" fmla="*/ 8 w 8"/>
                <a:gd name="T85" fmla="*/ 4 h 7"/>
                <a:gd name="T86" fmla="*/ 8 w 8"/>
                <a:gd name="T87" fmla="*/ 4 h 7"/>
                <a:gd name="T88" fmla="*/ 8 w 8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96"/>
            <p:cNvSpPr>
              <a:spLocks/>
            </p:cNvSpPr>
            <p:nvPr/>
          </p:nvSpPr>
          <p:spPr bwMode="auto">
            <a:xfrm>
              <a:off x="3006725" y="4098925"/>
              <a:ext cx="11113" cy="11113"/>
            </a:xfrm>
            <a:custGeom>
              <a:avLst/>
              <a:gdLst>
                <a:gd name="T0" fmla="*/ 7 w 7"/>
                <a:gd name="T1" fmla="*/ 3 h 7"/>
                <a:gd name="T2" fmla="*/ 7 w 7"/>
                <a:gd name="T3" fmla="*/ 3 h 7"/>
                <a:gd name="T4" fmla="*/ 7 w 7"/>
                <a:gd name="T5" fmla="*/ 2 h 7"/>
                <a:gd name="T6" fmla="*/ 7 w 7"/>
                <a:gd name="T7" fmla="*/ 2 h 7"/>
                <a:gd name="T8" fmla="*/ 7 w 7"/>
                <a:gd name="T9" fmla="*/ 1 h 7"/>
                <a:gd name="T10" fmla="*/ 7 w 7"/>
                <a:gd name="T11" fmla="*/ 1 h 7"/>
                <a:gd name="T12" fmla="*/ 6 w 7"/>
                <a:gd name="T13" fmla="*/ 0 h 7"/>
                <a:gd name="T14" fmla="*/ 6 w 7"/>
                <a:gd name="T15" fmla="*/ 0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2 w 7"/>
                <a:gd name="T31" fmla="*/ 0 h 7"/>
                <a:gd name="T32" fmla="*/ 1 w 7"/>
                <a:gd name="T33" fmla="*/ 0 h 7"/>
                <a:gd name="T34" fmla="*/ 1 w 7"/>
                <a:gd name="T35" fmla="*/ 1 h 7"/>
                <a:gd name="T36" fmla="*/ 1 w 7"/>
                <a:gd name="T37" fmla="*/ 1 h 7"/>
                <a:gd name="T38" fmla="*/ 0 w 7"/>
                <a:gd name="T39" fmla="*/ 2 h 7"/>
                <a:gd name="T40" fmla="*/ 0 w 7"/>
                <a:gd name="T41" fmla="*/ 2 h 7"/>
                <a:gd name="T42" fmla="*/ 0 w 7"/>
                <a:gd name="T43" fmla="*/ 3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4 h 7"/>
                <a:gd name="T50" fmla="*/ 0 w 7"/>
                <a:gd name="T51" fmla="*/ 5 h 7"/>
                <a:gd name="T52" fmla="*/ 1 w 7"/>
                <a:gd name="T53" fmla="*/ 5 h 7"/>
                <a:gd name="T54" fmla="*/ 1 w 7"/>
                <a:gd name="T55" fmla="*/ 6 h 7"/>
                <a:gd name="T56" fmla="*/ 1 w 7"/>
                <a:gd name="T57" fmla="*/ 6 h 7"/>
                <a:gd name="T58" fmla="*/ 2 w 7"/>
                <a:gd name="T59" fmla="*/ 6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6 h 7"/>
                <a:gd name="T76" fmla="*/ 6 w 7"/>
                <a:gd name="T77" fmla="*/ 6 h 7"/>
                <a:gd name="T78" fmla="*/ 7 w 7"/>
                <a:gd name="T79" fmla="*/ 6 h 7"/>
                <a:gd name="T80" fmla="*/ 7 w 7"/>
                <a:gd name="T81" fmla="*/ 5 h 7"/>
                <a:gd name="T82" fmla="*/ 7 w 7"/>
                <a:gd name="T83" fmla="*/ 5 h 7"/>
                <a:gd name="T84" fmla="*/ 7 w 7"/>
                <a:gd name="T85" fmla="*/ 4 h 7"/>
                <a:gd name="T86" fmla="*/ 7 w 7"/>
                <a:gd name="T87" fmla="*/ 4 h 7"/>
                <a:gd name="T88" fmla="*/ 7 w 7"/>
                <a:gd name="T8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97"/>
            <p:cNvSpPr>
              <a:spLocks/>
            </p:cNvSpPr>
            <p:nvPr/>
          </p:nvSpPr>
          <p:spPr bwMode="auto">
            <a:xfrm>
              <a:off x="2433637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1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1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98"/>
            <p:cNvSpPr>
              <a:spLocks/>
            </p:cNvSpPr>
            <p:nvPr/>
          </p:nvSpPr>
          <p:spPr bwMode="auto">
            <a:xfrm>
              <a:off x="2479675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99"/>
            <p:cNvSpPr>
              <a:spLocks/>
            </p:cNvSpPr>
            <p:nvPr/>
          </p:nvSpPr>
          <p:spPr bwMode="auto">
            <a:xfrm>
              <a:off x="2527300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3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3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100"/>
            <p:cNvSpPr>
              <a:spLocks/>
            </p:cNvSpPr>
            <p:nvPr/>
          </p:nvSpPr>
          <p:spPr bwMode="auto">
            <a:xfrm>
              <a:off x="2573337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101"/>
            <p:cNvSpPr>
              <a:spLocks/>
            </p:cNvSpPr>
            <p:nvPr/>
          </p:nvSpPr>
          <p:spPr bwMode="auto">
            <a:xfrm>
              <a:off x="2620962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4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2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2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4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102"/>
            <p:cNvSpPr>
              <a:spLocks/>
            </p:cNvSpPr>
            <p:nvPr/>
          </p:nvSpPr>
          <p:spPr bwMode="auto">
            <a:xfrm>
              <a:off x="2667000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103"/>
            <p:cNvSpPr>
              <a:spLocks/>
            </p:cNvSpPr>
            <p:nvPr/>
          </p:nvSpPr>
          <p:spPr bwMode="auto">
            <a:xfrm>
              <a:off x="2714625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6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6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104"/>
            <p:cNvSpPr>
              <a:spLocks/>
            </p:cNvSpPr>
            <p:nvPr/>
          </p:nvSpPr>
          <p:spPr bwMode="auto">
            <a:xfrm>
              <a:off x="2760662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105"/>
            <p:cNvSpPr>
              <a:spLocks/>
            </p:cNvSpPr>
            <p:nvPr/>
          </p:nvSpPr>
          <p:spPr bwMode="auto">
            <a:xfrm>
              <a:off x="2808287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1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1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5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106"/>
            <p:cNvSpPr>
              <a:spLocks/>
            </p:cNvSpPr>
            <p:nvPr/>
          </p:nvSpPr>
          <p:spPr bwMode="auto">
            <a:xfrm>
              <a:off x="2854325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7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7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107"/>
            <p:cNvSpPr>
              <a:spLocks/>
            </p:cNvSpPr>
            <p:nvPr/>
          </p:nvSpPr>
          <p:spPr bwMode="auto">
            <a:xfrm>
              <a:off x="2901950" y="4051300"/>
              <a:ext cx="11113" cy="11113"/>
            </a:xfrm>
            <a:custGeom>
              <a:avLst/>
              <a:gdLst>
                <a:gd name="T0" fmla="*/ 7 w 7"/>
                <a:gd name="T1" fmla="*/ 4 h 7"/>
                <a:gd name="T2" fmla="*/ 7 w 7"/>
                <a:gd name="T3" fmla="*/ 3 h 7"/>
                <a:gd name="T4" fmla="*/ 7 w 7"/>
                <a:gd name="T5" fmla="*/ 3 h 7"/>
                <a:gd name="T6" fmla="*/ 7 w 7"/>
                <a:gd name="T7" fmla="*/ 2 h 7"/>
                <a:gd name="T8" fmla="*/ 7 w 7"/>
                <a:gd name="T9" fmla="*/ 2 h 7"/>
                <a:gd name="T10" fmla="*/ 6 w 7"/>
                <a:gd name="T11" fmla="*/ 1 h 7"/>
                <a:gd name="T12" fmla="*/ 6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4 w 7"/>
                <a:gd name="T19" fmla="*/ 0 h 7"/>
                <a:gd name="T20" fmla="*/ 4 w 7"/>
                <a:gd name="T21" fmla="*/ 0 h 7"/>
                <a:gd name="T22" fmla="*/ 3 w 7"/>
                <a:gd name="T23" fmla="*/ 0 h 7"/>
                <a:gd name="T24" fmla="*/ 3 w 7"/>
                <a:gd name="T25" fmla="*/ 0 h 7"/>
                <a:gd name="T26" fmla="*/ 2 w 7"/>
                <a:gd name="T27" fmla="*/ 0 h 7"/>
                <a:gd name="T28" fmla="*/ 2 w 7"/>
                <a:gd name="T29" fmla="*/ 0 h 7"/>
                <a:gd name="T30" fmla="*/ 1 w 7"/>
                <a:gd name="T31" fmla="*/ 1 h 7"/>
                <a:gd name="T32" fmla="*/ 1 w 7"/>
                <a:gd name="T33" fmla="*/ 1 h 7"/>
                <a:gd name="T34" fmla="*/ 0 w 7"/>
                <a:gd name="T35" fmla="*/ 1 h 7"/>
                <a:gd name="T36" fmla="*/ 0 w 7"/>
                <a:gd name="T37" fmla="*/ 2 h 7"/>
                <a:gd name="T38" fmla="*/ 0 w 7"/>
                <a:gd name="T39" fmla="*/ 2 h 7"/>
                <a:gd name="T40" fmla="*/ 0 w 7"/>
                <a:gd name="T41" fmla="*/ 3 h 7"/>
                <a:gd name="T42" fmla="*/ 0 w 7"/>
                <a:gd name="T43" fmla="*/ 3 h 7"/>
                <a:gd name="T44" fmla="*/ 0 w 7"/>
                <a:gd name="T45" fmla="*/ 4 h 7"/>
                <a:gd name="T46" fmla="*/ 0 w 7"/>
                <a:gd name="T47" fmla="*/ 4 h 7"/>
                <a:gd name="T48" fmla="*/ 0 w 7"/>
                <a:gd name="T49" fmla="*/ 5 h 7"/>
                <a:gd name="T50" fmla="*/ 0 w 7"/>
                <a:gd name="T51" fmla="*/ 5 h 7"/>
                <a:gd name="T52" fmla="*/ 0 w 7"/>
                <a:gd name="T53" fmla="*/ 6 h 7"/>
                <a:gd name="T54" fmla="*/ 0 w 7"/>
                <a:gd name="T55" fmla="*/ 6 h 7"/>
                <a:gd name="T56" fmla="*/ 1 w 7"/>
                <a:gd name="T57" fmla="*/ 7 h 7"/>
                <a:gd name="T58" fmla="*/ 1 w 7"/>
                <a:gd name="T59" fmla="*/ 7 h 7"/>
                <a:gd name="T60" fmla="*/ 2 w 7"/>
                <a:gd name="T61" fmla="*/ 7 h 7"/>
                <a:gd name="T62" fmla="*/ 2 w 7"/>
                <a:gd name="T63" fmla="*/ 7 h 7"/>
                <a:gd name="T64" fmla="*/ 3 w 7"/>
                <a:gd name="T65" fmla="*/ 7 h 7"/>
                <a:gd name="T66" fmla="*/ 3 w 7"/>
                <a:gd name="T67" fmla="*/ 7 h 7"/>
                <a:gd name="T68" fmla="*/ 4 w 7"/>
                <a:gd name="T69" fmla="*/ 7 h 7"/>
                <a:gd name="T70" fmla="*/ 4 w 7"/>
                <a:gd name="T71" fmla="*/ 7 h 7"/>
                <a:gd name="T72" fmla="*/ 5 w 7"/>
                <a:gd name="T73" fmla="*/ 7 h 7"/>
                <a:gd name="T74" fmla="*/ 5 w 7"/>
                <a:gd name="T75" fmla="*/ 7 h 7"/>
                <a:gd name="T76" fmla="*/ 6 w 7"/>
                <a:gd name="T77" fmla="*/ 7 h 7"/>
                <a:gd name="T78" fmla="*/ 6 w 7"/>
                <a:gd name="T79" fmla="*/ 6 h 7"/>
                <a:gd name="T80" fmla="*/ 7 w 7"/>
                <a:gd name="T81" fmla="*/ 6 h 7"/>
                <a:gd name="T82" fmla="*/ 7 w 7"/>
                <a:gd name="T83" fmla="*/ 5 h 7"/>
                <a:gd name="T84" fmla="*/ 7 w 7"/>
                <a:gd name="T85" fmla="*/ 5 h 7"/>
                <a:gd name="T86" fmla="*/ 7 w 7"/>
                <a:gd name="T87" fmla="*/ 4 h 7"/>
                <a:gd name="T88" fmla="*/ 7 w 7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108"/>
            <p:cNvSpPr>
              <a:spLocks/>
            </p:cNvSpPr>
            <p:nvPr/>
          </p:nvSpPr>
          <p:spPr bwMode="auto">
            <a:xfrm>
              <a:off x="2947987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7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6 w 8"/>
                <a:gd name="T13" fmla="*/ 1 h 7"/>
                <a:gd name="T14" fmla="*/ 6 w 8"/>
                <a:gd name="T15" fmla="*/ 1 h 7"/>
                <a:gd name="T16" fmla="*/ 5 w 8"/>
                <a:gd name="T17" fmla="*/ 0 h 7"/>
                <a:gd name="T18" fmla="*/ 5 w 8"/>
                <a:gd name="T19" fmla="*/ 0 h 7"/>
                <a:gd name="T20" fmla="*/ 4 w 8"/>
                <a:gd name="T21" fmla="*/ 0 h 7"/>
                <a:gd name="T22" fmla="*/ 4 w 8"/>
                <a:gd name="T23" fmla="*/ 0 h 7"/>
                <a:gd name="T24" fmla="*/ 3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2 w 8"/>
                <a:gd name="T31" fmla="*/ 1 h 7"/>
                <a:gd name="T32" fmla="*/ 1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0 w 8"/>
                <a:gd name="T39" fmla="*/ 2 h 7"/>
                <a:gd name="T40" fmla="*/ 0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0 w 8"/>
                <a:gd name="T49" fmla="*/ 5 h 7"/>
                <a:gd name="T50" fmla="*/ 0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1 w 8"/>
                <a:gd name="T57" fmla="*/ 7 h 7"/>
                <a:gd name="T58" fmla="*/ 2 w 8"/>
                <a:gd name="T59" fmla="*/ 7 h 7"/>
                <a:gd name="T60" fmla="*/ 2 w 8"/>
                <a:gd name="T61" fmla="*/ 7 h 7"/>
                <a:gd name="T62" fmla="*/ 3 w 8"/>
                <a:gd name="T63" fmla="*/ 7 h 7"/>
                <a:gd name="T64" fmla="*/ 3 w 8"/>
                <a:gd name="T65" fmla="*/ 7 h 7"/>
                <a:gd name="T66" fmla="*/ 4 w 8"/>
                <a:gd name="T67" fmla="*/ 7 h 7"/>
                <a:gd name="T68" fmla="*/ 4 w 8"/>
                <a:gd name="T69" fmla="*/ 7 h 7"/>
                <a:gd name="T70" fmla="*/ 5 w 8"/>
                <a:gd name="T71" fmla="*/ 7 h 7"/>
                <a:gd name="T72" fmla="*/ 5 w 8"/>
                <a:gd name="T73" fmla="*/ 7 h 7"/>
                <a:gd name="T74" fmla="*/ 6 w 8"/>
                <a:gd name="T75" fmla="*/ 7 h 7"/>
                <a:gd name="T76" fmla="*/ 6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7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109"/>
            <p:cNvSpPr>
              <a:spLocks/>
            </p:cNvSpPr>
            <p:nvPr/>
          </p:nvSpPr>
          <p:spPr bwMode="auto">
            <a:xfrm>
              <a:off x="3017837" y="4051300"/>
              <a:ext cx="12700" cy="11113"/>
            </a:xfrm>
            <a:custGeom>
              <a:avLst/>
              <a:gdLst>
                <a:gd name="T0" fmla="*/ 8 w 8"/>
                <a:gd name="T1" fmla="*/ 4 h 7"/>
                <a:gd name="T2" fmla="*/ 8 w 8"/>
                <a:gd name="T3" fmla="*/ 3 h 7"/>
                <a:gd name="T4" fmla="*/ 8 w 8"/>
                <a:gd name="T5" fmla="*/ 3 h 7"/>
                <a:gd name="T6" fmla="*/ 8 w 8"/>
                <a:gd name="T7" fmla="*/ 2 h 7"/>
                <a:gd name="T8" fmla="*/ 7 w 8"/>
                <a:gd name="T9" fmla="*/ 2 h 7"/>
                <a:gd name="T10" fmla="*/ 7 w 8"/>
                <a:gd name="T11" fmla="*/ 1 h 7"/>
                <a:gd name="T12" fmla="*/ 7 w 8"/>
                <a:gd name="T13" fmla="*/ 1 h 7"/>
                <a:gd name="T14" fmla="*/ 6 w 8"/>
                <a:gd name="T15" fmla="*/ 1 h 7"/>
                <a:gd name="T16" fmla="*/ 6 w 8"/>
                <a:gd name="T17" fmla="*/ 0 h 7"/>
                <a:gd name="T18" fmla="*/ 5 w 8"/>
                <a:gd name="T19" fmla="*/ 0 h 7"/>
                <a:gd name="T20" fmla="*/ 5 w 8"/>
                <a:gd name="T21" fmla="*/ 0 h 7"/>
                <a:gd name="T22" fmla="*/ 4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3 w 8"/>
                <a:gd name="T29" fmla="*/ 0 h 7"/>
                <a:gd name="T30" fmla="*/ 2 w 8"/>
                <a:gd name="T31" fmla="*/ 1 h 7"/>
                <a:gd name="T32" fmla="*/ 2 w 8"/>
                <a:gd name="T33" fmla="*/ 1 h 7"/>
                <a:gd name="T34" fmla="*/ 1 w 8"/>
                <a:gd name="T35" fmla="*/ 1 h 7"/>
                <a:gd name="T36" fmla="*/ 1 w 8"/>
                <a:gd name="T37" fmla="*/ 2 h 7"/>
                <a:gd name="T38" fmla="*/ 1 w 8"/>
                <a:gd name="T39" fmla="*/ 2 h 7"/>
                <a:gd name="T40" fmla="*/ 1 w 8"/>
                <a:gd name="T41" fmla="*/ 3 h 7"/>
                <a:gd name="T42" fmla="*/ 0 w 8"/>
                <a:gd name="T43" fmla="*/ 3 h 7"/>
                <a:gd name="T44" fmla="*/ 0 w 8"/>
                <a:gd name="T45" fmla="*/ 4 h 7"/>
                <a:gd name="T46" fmla="*/ 0 w 8"/>
                <a:gd name="T47" fmla="*/ 4 h 7"/>
                <a:gd name="T48" fmla="*/ 1 w 8"/>
                <a:gd name="T49" fmla="*/ 5 h 7"/>
                <a:gd name="T50" fmla="*/ 1 w 8"/>
                <a:gd name="T51" fmla="*/ 5 h 7"/>
                <a:gd name="T52" fmla="*/ 1 w 8"/>
                <a:gd name="T53" fmla="*/ 6 h 7"/>
                <a:gd name="T54" fmla="*/ 1 w 8"/>
                <a:gd name="T55" fmla="*/ 6 h 7"/>
                <a:gd name="T56" fmla="*/ 2 w 8"/>
                <a:gd name="T57" fmla="*/ 7 h 7"/>
                <a:gd name="T58" fmla="*/ 2 w 8"/>
                <a:gd name="T59" fmla="*/ 7 h 7"/>
                <a:gd name="T60" fmla="*/ 3 w 8"/>
                <a:gd name="T61" fmla="*/ 7 h 7"/>
                <a:gd name="T62" fmla="*/ 3 w 8"/>
                <a:gd name="T63" fmla="*/ 7 h 7"/>
                <a:gd name="T64" fmla="*/ 4 w 8"/>
                <a:gd name="T65" fmla="*/ 7 h 7"/>
                <a:gd name="T66" fmla="*/ 4 w 8"/>
                <a:gd name="T67" fmla="*/ 7 h 7"/>
                <a:gd name="T68" fmla="*/ 5 w 8"/>
                <a:gd name="T69" fmla="*/ 7 h 7"/>
                <a:gd name="T70" fmla="*/ 5 w 8"/>
                <a:gd name="T71" fmla="*/ 7 h 7"/>
                <a:gd name="T72" fmla="*/ 6 w 8"/>
                <a:gd name="T73" fmla="*/ 7 h 7"/>
                <a:gd name="T74" fmla="*/ 6 w 8"/>
                <a:gd name="T75" fmla="*/ 7 h 7"/>
                <a:gd name="T76" fmla="*/ 7 w 8"/>
                <a:gd name="T77" fmla="*/ 7 h 7"/>
                <a:gd name="T78" fmla="*/ 7 w 8"/>
                <a:gd name="T79" fmla="*/ 6 h 7"/>
                <a:gd name="T80" fmla="*/ 7 w 8"/>
                <a:gd name="T81" fmla="*/ 6 h 7"/>
                <a:gd name="T82" fmla="*/ 8 w 8"/>
                <a:gd name="T83" fmla="*/ 5 h 7"/>
                <a:gd name="T84" fmla="*/ 8 w 8"/>
                <a:gd name="T85" fmla="*/ 5 h 7"/>
                <a:gd name="T86" fmla="*/ 8 w 8"/>
                <a:gd name="T87" fmla="*/ 4 h 7"/>
                <a:gd name="T88" fmla="*/ 8 w 8"/>
                <a:gd name="T8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78240" y="2952753"/>
            <a:ext cx="2704344" cy="1663632"/>
            <a:chOff x="5078240" y="2952753"/>
            <a:chExt cx="2704344" cy="1663632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078240" y="3095780"/>
              <a:ext cx="2704344" cy="1520605"/>
            </a:xfrm>
            <a:custGeom>
              <a:avLst/>
              <a:gdLst>
                <a:gd name="T0" fmla="*/ 0 w 1437"/>
                <a:gd name="T1" fmla="*/ 0 h 808"/>
                <a:gd name="T2" fmla="*/ 6 w 1437"/>
                <a:gd name="T3" fmla="*/ 88 h 808"/>
                <a:gd name="T4" fmla="*/ 129 w 1437"/>
                <a:gd name="T5" fmla="*/ 101 h 808"/>
                <a:gd name="T6" fmla="*/ 303 w 1437"/>
                <a:gd name="T7" fmla="*/ 794 h 808"/>
                <a:gd name="T8" fmla="*/ 322 w 1437"/>
                <a:gd name="T9" fmla="*/ 808 h 808"/>
                <a:gd name="T10" fmla="*/ 1115 w 1437"/>
                <a:gd name="T11" fmla="*/ 808 h 808"/>
                <a:gd name="T12" fmla="*/ 1134 w 1437"/>
                <a:gd name="T13" fmla="*/ 794 h 808"/>
                <a:gd name="T14" fmla="*/ 1308 w 1437"/>
                <a:gd name="T15" fmla="*/ 101 h 808"/>
                <a:gd name="T16" fmla="*/ 1431 w 1437"/>
                <a:gd name="T17" fmla="*/ 88 h 808"/>
                <a:gd name="T18" fmla="*/ 1437 w 1437"/>
                <a:gd name="T19" fmla="*/ 0 h 808"/>
                <a:gd name="T20" fmla="*/ 1201 w 1437"/>
                <a:gd name="T21" fmla="*/ 0 h 808"/>
                <a:gd name="T22" fmla="*/ 1175 w 1437"/>
                <a:gd name="T23" fmla="*/ 324 h 808"/>
                <a:gd name="T24" fmla="*/ 1096 w 1437"/>
                <a:gd name="T25" fmla="*/ 640 h 808"/>
                <a:gd name="T26" fmla="*/ 1040 w 1437"/>
                <a:gd name="T27" fmla="*/ 685 h 808"/>
                <a:gd name="T28" fmla="*/ 397 w 1437"/>
                <a:gd name="T29" fmla="*/ 685 h 808"/>
                <a:gd name="T30" fmla="*/ 341 w 1437"/>
                <a:gd name="T31" fmla="*/ 640 h 808"/>
                <a:gd name="T32" fmla="*/ 262 w 1437"/>
                <a:gd name="T33" fmla="*/ 324 h 808"/>
                <a:gd name="T34" fmla="*/ 236 w 1437"/>
                <a:gd name="T35" fmla="*/ 0 h 808"/>
                <a:gd name="T36" fmla="*/ 0 w 1437"/>
                <a:gd name="T37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7" h="808">
                  <a:moveTo>
                    <a:pt x="0" y="0"/>
                  </a:moveTo>
                  <a:lnTo>
                    <a:pt x="6" y="88"/>
                  </a:lnTo>
                  <a:lnTo>
                    <a:pt x="129" y="101"/>
                  </a:lnTo>
                  <a:lnTo>
                    <a:pt x="303" y="794"/>
                  </a:lnTo>
                  <a:lnTo>
                    <a:pt x="322" y="808"/>
                  </a:lnTo>
                  <a:lnTo>
                    <a:pt x="1115" y="808"/>
                  </a:lnTo>
                  <a:lnTo>
                    <a:pt x="1134" y="794"/>
                  </a:lnTo>
                  <a:lnTo>
                    <a:pt x="1308" y="101"/>
                  </a:lnTo>
                  <a:lnTo>
                    <a:pt x="1431" y="88"/>
                  </a:lnTo>
                  <a:lnTo>
                    <a:pt x="1437" y="0"/>
                  </a:lnTo>
                  <a:lnTo>
                    <a:pt x="1201" y="0"/>
                  </a:lnTo>
                  <a:lnTo>
                    <a:pt x="1175" y="324"/>
                  </a:lnTo>
                  <a:lnTo>
                    <a:pt x="1096" y="640"/>
                  </a:lnTo>
                  <a:lnTo>
                    <a:pt x="1040" y="685"/>
                  </a:lnTo>
                  <a:lnTo>
                    <a:pt x="397" y="685"/>
                  </a:lnTo>
                  <a:lnTo>
                    <a:pt x="341" y="640"/>
                  </a:lnTo>
                  <a:lnTo>
                    <a:pt x="262" y="324"/>
                  </a:lnTo>
                  <a:lnTo>
                    <a:pt x="2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87" name="Group 1186"/>
            <p:cNvGrpSpPr/>
            <p:nvPr/>
          </p:nvGrpSpPr>
          <p:grpSpPr>
            <a:xfrm>
              <a:off x="5289017" y="2952753"/>
              <a:ext cx="2280909" cy="1625994"/>
              <a:chOff x="4565650" y="2789238"/>
              <a:chExt cx="1924051" cy="1371600"/>
            </a:xfrm>
          </p:grpSpPr>
          <p:sp>
            <p:nvSpPr>
              <p:cNvPr id="20" name="Freeform 20"/>
              <p:cNvSpPr>
                <a:spLocks/>
              </p:cNvSpPr>
              <p:nvPr/>
            </p:nvSpPr>
            <p:spPr bwMode="auto">
              <a:xfrm>
                <a:off x="6372225" y="2830513"/>
                <a:ext cx="34925" cy="423863"/>
              </a:xfrm>
              <a:custGeom>
                <a:avLst/>
                <a:gdLst>
                  <a:gd name="T0" fmla="*/ 0 w 22"/>
                  <a:gd name="T1" fmla="*/ 267 h 267"/>
                  <a:gd name="T2" fmla="*/ 22 w 22"/>
                  <a:gd name="T3" fmla="*/ 180 h 267"/>
                  <a:gd name="T4" fmla="*/ 22 w 22"/>
                  <a:gd name="T5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67">
                    <a:moveTo>
                      <a:pt x="0" y="267"/>
                    </a:moveTo>
                    <a:lnTo>
                      <a:pt x="22" y="180"/>
                    </a:lnTo>
                    <a:lnTo>
                      <a:pt x="2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407150" y="2789238"/>
                <a:ext cx="82550" cy="52388"/>
              </a:xfrm>
              <a:custGeom>
                <a:avLst/>
                <a:gdLst>
                  <a:gd name="T0" fmla="*/ 52 w 52"/>
                  <a:gd name="T1" fmla="*/ 33 h 33"/>
                  <a:gd name="T2" fmla="*/ 52 w 52"/>
                  <a:gd name="T3" fmla="*/ 31 h 33"/>
                  <a:gd name="T4" fmla="*/ 52 w 52"/>
                  <a:gd name="T5" fmla="*/ 30 h 33"/>
                  <a:gd name="T6" fmla="*/ 52 w 52"/>
                  <a:gd name="T7" fmla="*/ 28 h 33"/>
                  <a:gd name="T8" fmla="*/ 52 w 52"/>
                  <a:gd name="T9" fmla="*/ 27 h 33"/>
                  <a:gd name="T10" fmla="*/ 52 w 52"/>
                  <a:gd name="T11" fmla="*/ 25 h 33"/>
                  <a:gd name="T12" fmla="*/ 52 w 52"/>
                  <a:gd name="T13" fmla="*/ 24 h 33"/>
                  <a:gd name="T14" fmla="*/ 52 w 52"/>
                  <a:gd name="T15" fmla="*/ 22 h 33"/>
                  <a:gd name="T16" fmla="*/ 52 w 52"/>
                  <a:gd name="T17" fmla="*/ 21 h 33"/>
                  <a:gd name="T18" fmla="*/ 52 w 52"/>
                  <a:gd name="T19" fmla="*/ 20 h 33"/>
                  <a:gd name="T20" fmla="*/ 51 w 52"/>
                  <a:gd name="T21" fmla="*/ 18 h 33"/>
                  <a:gd name="T22" fmla="*/ 51 w 52"/>
                  <a:gd name="T23" fmla="*/ 17 h 33"/>
                  <a:gd name="T24" fmla="*/ 50 w 52"/>
                  <a:gd name="T25" fmla="*/ 15 h 33"/>
                  <a:gd name="T26" fmla="*/ 49 w 52"/>
                  <a:gd name="T27" fmla="*/ 14 h 33"/>
                  <a:gd name="T28" fmla="*/ 49 w 52"/>
                  <a:gd name="T29" fmla="*/ 13 h 33"/>
                  <a:gd name="T30" fmla="*/ 48 w 52"/>
                  <a:gd name="T31" fmla="*/ 11 h 33"/>
                  <a:gd name="T32" fmla="*/ 47 w 52"/>
                  <a:gd name="T33" fmla="*/ 10 h 33"/>
                  <a:gd name="T34" fmla="*/ 46 w 52"/>
                  <a:gd name="T35" fmla="*/ 9 h 33"/>
                  <a:gd name="T36" fmla="*/ 45 w 52"/>
                  <a:gd name="T37" fmla="*/ 8 h 33"/>
                  <a:gd name="T38" fmla="*/ 44 w 52"/>
                  <a:gd name="T39" fmla="*/ 7 h 33"/>
                  <a:gd name="T40" fmla="*/ 43 w 52"/>
                  <a:gd name="T41" fmla="*/ 6 h 33"/>
                  <a:gd name="T42" fmla="*/ 42 w 52"/>
                  <a:gd name="T43" fmla="*/ 5 h 33"/>
                  <a:gd name="T44" fmla="*/ 40 w 52"/>
                  <a:gd name="T45" fmla="*/ 4 h 33"/>
                  <a:gd name="T46" fmla="*/ 39 w 52"/>
                  <a:gd name="T47" fmla="*/ 4 h 33"/>
                  <a:gd name="T48" fmla="*/ 38 w 52"/>
                  <a:gd name="T49" fmla="*/ 3 h 33"/>
                  <a:gd name="T50" fmla="*/ 37 w 52"/>
                  <a:gd name="T51" fmla="*/ 2 h 33"/>
                  <a:gd name="T52" fmla="*/ 35 w 52"/>
                  <a:gd name="T53" fmla="*/ 2 h 33"/>
                  <a:gd name="T54" fmla="*/ 34 w 52"/>
                  <a:gd name="T55" fmla="*/ 1 h 33"/>
                  <a:gd name="T56" fmla="*/ 32 w 52"/>
                  <a:gd name="T57" fmla="*/ 1 h 33"/>
                  <a:gd name="T58" fmla="*/ 31 w 52"/>
                  <a:gd name="T59" fmla="*/ 0 h 33"/>
                  <a:gd name="T60" fmla="*/ 29 w 52"/>
                  <a:gd name="T61" fmla="*/ 0 h 33"/>
                  <a:gd name="T62" fmla="*/ 28 w 52"/>
                  <a:gd name="T63" fmla="*/ 0 h 33"/>
                  <a:gd name="T64" fmla="*/ 27 w 52"/>
                  <a:gd name="T65" fmla="*/ 0 h 33"/>
                  <a:gd name="T66" fmla="*/ 25 w 52"/>
                  <a:gd name="T67" fmla="*/ 0 h 33"/>
                  <a:gd name="T68" fmla="*/ 24 w 52"/>
                  <a:gd name="T69" fmla="*/ 0 h 33"/>
                  <a:gd name="T70" fmla="*/ 22 w 52"/>
                  <a:gd name="T71" fmla="*/ 0 h 33"/>
                  <a:gd name="T72" fmla="*/ 21 w 52"/>
                  <a:gd name="T73" fmla="*/ 1 h 33"/>
                  <a:gd name="T74" fmla="*/ 19 w 52"/>
                  <a:gd name="T75" fmla="*/ 1 h 33"/>
                  <a:gd name="T76" fmla="*/ 18 w 52"/>
                  <a:gd name="T77" fmla="*/ 1 h 33"/>
                  <a:gd name="T78" fmla="*/ 16 w 52"/>
                  <a:gd name="T79" fmla="*/ 2 h 33"/>
                  <a:gd name="T80" fmla="*/ 15 w 52"/>
                  <a:gd name="T81" fmla="*/ 3 h 33"/>
                  <a:gd name="T82" fmla="*/ 14 w 52"/>
                  <a:gd name="T83" fmla="*/ 3 h 33"/>
                  <a:gd name="T84" fmla="*/ 13 w 52"/>
                  <a:gd name="T85" fmla="*/ 4 h 33"/>
                  <a:gd name="T86" fmla="*/ 11 w 52"/>
                  <a:gd name="T87" fmla="*/ 5 h 33"/>
                  <a:gd name="T88" fmla="*/ 10 w 52"/>
                  <a:gd name="T89" fmla="*/ 6 h 33"/>
                  <a:gd name="T90" fmla="*/ 9 w 52"/>
                  <a:gd name="T91" fmla="*/ 7 h 33"/>
                  <a:gd name="T92" fmla="*/ 8 w 52"/>
                  <a:gd name="T93" fmla="*/ 8 h 33"/>
                  <a:gd name="T94" fmla="*/ 7 w 52"/>
                  <a:gd name="T95" fmla="*/ 9 h 33"/>
                  <a:gd name="T96" fmla="*/ 6 w 52"/>
                  <a:gd name="T97" fmla="*/ 10 h 33"/>
                  <a:gd name="T98" fmla="*/ 5 w 52"/>
                  <a:gd name="T99" fmla="*/ 11 h 33"/>
                  <a:gd name="T100" fmla="*/ 4 w 52"/>
                  <a:gd name="T101" fmla="*/ 12 h 33"/>
                  <a:gd name="T102" fmla="*/ 3 w 52"/>
                  <a:gd name="T103" fmla="*/ 13 h 33"/>
                  <a:gd name="T104" fmla="*/ 3 w 52"/>
                  <a:gd name="T105" fmla="*/ 15 h 33"/>
                  <a:gd name="T106" fmla="*/ 2 w 52"/>
                  <a:gd name="T107" fmla="*/ 16 h 33"/>
                  <a:gd name="T108" fmla="*/ 2 w 52"/>
                  <a:gd name="T109" fmla="*/ 18 h 33"/>
                  <a:gd name="T110" fmla="*/ 1 w 52"/>
                  <a:gd name="T111" fmla="*/ 19 h 33"/>
                  <a:gd name="T112" fmla="*/ 1 w 52"/>
                  <a:gd name="T113" fmla="*/ 20 h 33"/>
                  <a:gd name="T114" fmla="*/ 0 w 52"/>
                  <a:gd name="T115" fmla="*/ 22 h 33"/>
                  <a:gd name="T116" fmla="*/ 0 w 52"/>
                  <a:gd name="T117" fmla="*/ 23 h 33"/>
                  <a:gd name="T118" fmla="*/ 0 w 52"/>
                  <a:gd name="T119" fmla="*/ 25 h 33"/>
                  <a:gd name="T120" fmla="*/ 0 w 52"/>
                  <a:gd name="T121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" h="33">
                    <a:moveTo>
                      <a:pt x="52" y="33"/>
                    </a:moveTo>
                    <a:lnTo>
                      <a:pt x="52" y="31"/>
                    </a:lnTo>
                    <a:lnTo>
                      <a:pt x="52" y="30"/>
                    </a:lnTo>
                    <a:lnTo>
                      <a:pt x="52" y="28"/>
                    </a:lnTo>
                    <a:lnTo>
                      <a:pt x="52" y="27"/>
                    </a:lnTo>
                    <a:lnTo>
                      <a:pt x="52" y="25"/>
                    </a:lnTo>
                    <a:lnTo>
                      <a:pt x="52" y="24"/>
                    </a:lnTo>
                    <a:lnTo>
                      <a:pt x="52" y="22"/>
                    </a:lnTo>
                    <a:lnTo>
                      <a:pt x="52" y="21"/>
                    </a:lnTo>
                    <a:lnTo>
                      <a:pt x="52" y="20"/>
                    </a:lnTo>
                    <a:lnTo>
                      <a:pt x="51" y="18"/>
                    </a:lnTo>
                    <a:lnTo>
                      <a:pt x="51" y="17"/>
                    </a:lnTo>
                    <a:lnTo>
                      <a:pt x="50" y="15"/>
                    </a:lnTo>
                    <a:lnTo>
                      <a:pt x="49" y="14"/>
                    </a:lnTo>
                    <a:lnTo>
                      <a:pt x="49" y="13"/>
                    </a:lnTo>
                    <a:lnTo>
                      <a:pt x="48" y="11"/>
                    </a:lnTo>
                    <a:lnTo>
                      <a:pt x="47" y="10"/>
                    </a:lnTo>
                    <a:lnTo>
                      <a:pt x="46" y="9"/>
                    </a:lnTo>
                    <a:lnTo>
                      <a:pt x="45" y="8"/>
                    </a:lnTo>
                    <a:lnTo>
                      <a:pt x="44" y="7"/>
                    </a:lnTo>
                    <a:lnTo>
                      <a:pt x="43" y="6"/>
                    </a:lnTo>
                    <a:lnTo>
                      <a:pt x="42" y="5"/>
                    </a:lnTo>
                    <a:lnTo>
                      <a:pt x="40" y="4"/>
                    </a:lnTo>
                    <a:lnTo>
                      <a:pt x="39" y="4"/>
                    </a:lnTo>
                    <a:lnTo>
                      <a:pt x="38" y="3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1"/>
                    </a:lnTo>
                    <a:lnTo>
                      <a:pt x="32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6" y="2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3" y="4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4" y="12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 flipH="1">
                <a:off x="6164263" y="2841625"/>
                <a:ext cx="325438" cy="12969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134100" y="4138613"/>
                <a:ext cx="30163" cy="22225"/>
              </a:xfrm>
              <a:custGeom>
                <a:avLst/>
                <a:gdLst>
                  <a:gd name="T0" fmla="*/ 0 w 19"/>
                  <a:gd name="T1" fmla="*/ 14 h 14"/>
                  <a:gd name="T2" fmla="*/ 2 w 19"/>
                  <a:gd name="T3" fmla="*/ 14 h 14"/>
                  <a:gd name="T4" fmla="*/ 3 w 19"/>
                  <a:gd name="T5" fmla="*/ 14 h 14"/>
                  <a:gd name="T6" fmla="*/ 4 w 19"/>
                  <a:gd name="T7" fmla="*/ 14 h 14"/>
                  <a:gd name="T8" fmla="*/ 5 w 19"/>
                  <a:gd name="T9" fmla="*/ 13 h 14"/>
                  <a:gd name="T10" fmla="*/ 6 w 19"/>
                  <a:gd name="T11" fmla="*/ 13 h 14"/>
                  <a:gd name="T12" fmla="*/ 8 w 19"/>
                  <a:gd name="T13" fmla="*/ 13 h 14"/>
                  <a:gd name="T14" fmla="*/ 9 w 19"/>
                  <a:gd name="T15" fmla="*/ 12 h 14"/>
                  <a:gd name="T16" fmla="*/ 10 w 19"/>
                  <a:gd name="T17" fmla="*/ 11 h 14"/>
                  <a:gd name="T18" fmla="*/ 11 w 19"/>
                  <a:gd name="T19" fmla="*/ 11 h 14"/>
                  <a:gd name="T20" fmla="*/ 12 w 19"/>
                  <a:gd name="T21" fmla="*/ 10 h 14"/>
                  <a:gd name="T22" fmla="*/ 13 w 19"/>
                  <a:gd name="T23" fmla="*/ 9 h 14"/>
                  <a:gd name="T24" fmla="*/ 14 w 19"/>
                  <a:gd name="T25" fmla="*/ 8 h 14"/>
                  <a:gd name="T26" fmla="*/ 15 w 19"/>
                  <a:gd name="T27" fmla="*/ 8 h 14"/>
                  <a:gd name="T28" fmla="*/ 15 w 19"/>
                  <a:gd name="T29" fmla="*/ 6 h 14"/>
                  <a:gd name="T30" fmla="*/ 16 w 19"/>
                  <a:gd name="T31" fmla="*/ 6 h 14"/>
                  <a:gd name="T32" fmla="*/ 17 w 19"/>
                  <a:gd name="T33" fmla="*/ 4 h 14"/>
                  <a:gd name="T34" fmla="*/ 17 w 19"/>
                  <a:gd name="T35" fmla="*/ 3 h 14"/>
                  <a:gd name="T36" fmla="*/ 18 w 19"/>
                  <a:gd name="T37" fmla="*/ 2 h 14"/>
                  <a:gd name="T38" fmla="*/ 18 w 19"/>
                  <a:gd name="T39" fmla="*/ 1 h 14"/>
                  <a:gd name="T40" fmla="*/ 19 w 19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14">
                    <a:moveTo>
                      <a:pt x="0" y="14"/>
                    </a:moveTo>
                    <a:lnTo>
                      <a:pt x="2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18" y="1"/>
                    </a:lnTo>
                    <a:lnTo>
                      <a:pt x="19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4892675" y="4138613"/>
                <a:ext cx="30163" cy="22225"/>
              </a:xfrm>
              <a:custGeom>
                <a:avLst/>
                <a:gdLst>
                  <a:gd name="T0" fmla="*/ 0 w 19"/>
                  <a:gd name="T1" fmla="*/ 0 h 14"/>
                  <a:gd name="T2" fmla="*/ 1 w 19"/>
                  <a:gd name="T3" fmla="*/ 1 h 14"/>
                  <a:gd name="T4" fmla="*/ 1 w 19"/>
                  <a:gd name="T5" fmla="*/ 2 h 14"/>
                  <a:gd name="T6" fmla="*/ 2 w 19"/>
                  <a:gd name="T7" fmla="*/ 3 h 14"/>
                  <a:gd name="T8" fmla="*/ 2 w 19"/>
                  <a:gd name="T9" fmla="*/ 4 h 14"/>
                  <a:gd name="T10" fmla="*/ 3 w 19"/>
                  <a:gd name="T11" fmla="*/ 6 h 14"/>
                  <a:gd name="T12" fmla="*/ 4 w 19"/>
                  <a:gd name="T13" fmla="*/ 6 h 14"/>
                  <a:gd name="T14" fmla="*/ 4 w 19"/>
                  <a:gd name="T15" fmla="*/ 8 h 14"/>
                  <a:gd name="T16" fmla="*/ 5 w 19"/>
                  <a:gd name="T17" fmla="*/ 8 h 14"/>
                  <a:gd name="T18" fmla="*/ 6 w 19"/>
                  <a:gd name="T19" fmla="*/ 9 h 14"/>
                  <a:gd name="T20" fmla="*/ 7 w 19"/>
                  <a:gd name="T21" fmla="*/ 10 h 14"/>
                  <a:gd name="T22" fmla="*/ 8 w 19"/>
                  <a:gd name="T23" fmla="*/ 11 h 14"/>
                  <a:gd name="T24" fmla="*/ 9 w 19"/>
                  <a:gd name="T25" fmla="*/ 11 h 14"/>
                  <a:gd name="T26" fmla="*/ 10 w 19"/>
                  <a:gd name="T27" fmla="*/ 12 h 14"/>
                  <a:gd name="T28" fmla="*/ 11 w 19"/>
                  <a:gd name="T29" fmla="*/ 13 h 14"/>
                  <a:gd name="T30" fmla="*/ 12 w 19"/>
                  <a:gd name="T31" fmla="*/ 13 h 14"/>
                  <a:gd name="T32" fmla="*/ 13 w 19"/>
                  <a:gd name="T33" fmla="*/ 13 h 14"/>
                  <a:gd name="T34" fmla="*/ 15 w 19"/>
                  <a:gd name="T35" fmla="*/ 14 h 14"/>
                  <a:gd name="T36" fmla="*/ 16 w 19"/>
                  <a:gd name="T37" fmla="*/ 14 h 14"/>
                  <a:gd name="T38" fmla="*/ 17 w 19"/>
                  <a:gd name="T39" fmla="*/ 14 h 14"/>
                  <a:gd name="T40" fmla="*/ 19 w 19"/>
                  <a:gd name="T4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14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7" y="10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5" y="14"/>
                    </a:lnTo>
                    <a:lnTo>
                      <a:pt x="16" y="14"/>
                    </a:lnTo>
                    <a:lnTo>
                      <a:pt x="17" y="14"/>
                    </a:lnTo>
                    <a:lnTo>
                      <a:pt x="19" y="1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 flipH="1" flipV="1">
                <a:off x="4567237" y="2841625"/>
                <a:ext cx="325438" cy="12969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4565650" y="2789238"/>
                <a:ext cx="84138" cy="52388"/>
              </a:xfrm>
              <a:custGeom>
                <a:avLst/>
                <a:gdLst>
                  <a:gd name="T0" fmla="*/ 53 w 53"/>
                  <a:gd name="T1" fmla="*/ 26 h 33"/>
                  <a:gd name="T2" fmla="*/ 53 w 53"/>
                  <a:gd name="T3" fmla="*/ 25 h 33"/>
                  <a:gd name="T4" fmla="*/ 53 w 53"/>
                  <a:gd name="T5" fmla="*/ 23 h 33"/>
                  <a:gd name="T6" fmla="*/ 52 w 53"/>
                  <a:gd name="T7" fmla="*/ 22 h 33"/>
                  <a:gd name="T8" fmla="*/ 52 w 53"/>
                  <a:gd name="T9" fmla="*/ 20 h 33"/>
                  <a:gd name="T10" fmla="*/ 52 w 53"/>
                  <a:gd name="T11" fmla="*/ 19 h 33"/>
                  <a:gd name="T12" fmla="*/ 51 w 53"/>
                  <a:gd name="T13" fmla="*/ 18 h 33"/>
                  <a:gd name="T14" fmla="*/ 51 w 53"/>
                  <a:gd name="T15" fmla="*/ 16 h 33"/>
                  <a:gd name="T16" fmla="*/ 50 w 53"/>
                  <a:gd name="T17" fmla="*/ 15 h 33"/>
                  <a:gd name="T18" fmla="*/ 49 w 53"/>
                  <a:gd name="T19" fmla="*/ 13 h 33"/>
                  <a:gd name="T20" fmla="*/ 49 w 53"/>
                  <a:gd name="T21" fmla="*/ 12 h 33"/>
                  <a:gd name="T22" fmla="*/ 48 w 53"/>
                  <a:gd name="T23" fmla="*/ 11 h 33"/>
                  <a:gd name="T24" fmla="*/ 47 w 53"/>
                  <a:gd name="T25" fmla="*/ 10 h 33"/>
                  <a:gd name="T26" fmla="*/ 46 w 53"/>
                  <a:gd name="T27" fmla="*/ 9 h 33"/>
                  <a:gd name="T28" fmla="*/ 45 w 53"/>
                  <a:gd name="T29" fmla="*/ 8 h 33"/>
                  <a:gd name="T30" fmla="*/ 44 w 53"/>
                  <a:gd name="T31" fmla="*/ 7 h 33"/>
                  <a:gd name="T32" fmla="*/ 43 w 53"/>
                  <a:gd name="T33" fmla="*/ 6 h 33"/>
                  <a:gd name="T34" fmla="*/ 42 w 53"/>
                  <a:gd name="T35" fmla="*/ 5 h 33"/>
                  <a:gd name="T36" fmla="*/ 40 w 53"/>
                  <a:gd name="T37" fmla="*/ 4 h 33"/>
                  <a:gd name="T38" fmla="*/ 39 w 53"/>
                  <a:gd name="T39" fmla="*/ 3 h 33"/>
                  <a:gd name="T40" fmla="*/ 38 w 53"/>
                  <a:gd name="T41" fmla="*/ 3 h 33"/>
                  <a:gd name="T42" fmla="*/ 37 w 53"/>
                  <a:gd name="T43" fmla="*/ 2 h 33"/>
                  <a:gd name="T44" fmla="*/ 35 w 53"/>
                  <a:gd name="T45" fmla="*/ 1 h 33"/>
                  <a:gd name="T46" fmla="*/ 34 w 53"/>
                  <a:gd name="T47" fmla="*/ 1 h 33"/>
                  <a:gd name="T48" fmla="*/ 32 w 53"/>
                  <a:gd name="T49" fmla="*/ 1 h 33"/>
                  <a:gd name="T50" fmla="*/ 31 w 53"/>
                  <a:gd name="T51" fmla="*/ 0 h 33"/>
                  <a:gd name="T52" fmla="*/ 29 w 53"/>
                  <a:gd name="T53" fmla="*/ 0 h 33"/>
                  <a:gd name="T54" fmla="*/ 28 w 53"/>
                  <a:gd name="T55" fmla="*/ 0 h 33"/>
                  <a:gd name="T56" fmla="*/ 26 w 53"/>
                  <a:gd name="T57" fmla="*/ 0 h 33"/>
                  <a:gd name="T58" fmla="*/ 25 w 53"/>
                  <a:gd name="T59" fmla="*/ 0 h 33"/>
                  <a:gd name="T60" fmla="*/ 23 w 53"/>
                  <a:gd name="T61" fmla="*/ 0 h 33"/>
                  <a:gd name="T62" fmla="*/ 22 w 53"/>
                  <a:gd name="T63" fmla="*/ 0 h 33"/>
                  <a:gd name="T64" fmla="*/ 20 w 53"/>
                  <a:gd name="T65" fmla="*/ 1 h 33"/>
                  <a:gd name="T66" fmla="*/ 19 w 53"/>
                  <a:gd name="T67" fmla="*/ 1 h 33"/>
                  <a:gd name="T68" fmla="*/ 18 w 53"/>
                  <a:gd name="T69" fmla="*/ 2 h 33"/>
                  <a:gd name="T70" fmla="*/ 16 w 53"/>
                  <a:gd name="T71" fmla="*/ 2 h 33"/>
                  <a:gd name="T72" fmla="*/ 15 w 53"/>
                  <a:gd name="T73" fmla="*/ 3 h 33"/>
                  <a:gd name="T74" fmla="*/ 14 w 53"/>
                  <a:gd name="T75" fmla="*/ 4 h 33"/>
                  <a:gd name="T76" fmla="*/ 12 w 53"/>
                  <a:gd name="T77" fmla="*/ 4 h 33"/>
                  <a:gd name="T78" fmla="*/ 11 w 53"/>
                  <a:gd name="T79" fmla="*/ 5 h 33"/>
                  <a:gd name="T80" fmla="*/ 10 w 53"/>
                  <a:gd name="T81" fmla="*/ 6 h 33"/>
                  <a:gd name="T82" fmla="*/ 9 w 53"/>
                  <a:gd name="T83" fmla="*/ 7 h 33"/>
                  <a:gd name="T84" fmla="*/ 8 w 53"/>
                  <a:gd name="T85" fmla="*/ 8 h 33"/>
                  <a:gd name="T86" fmla="*/ 7 w 53"/>
                  <a:gd name="T87" fmla="*/ 9 h 33"/>
                  <a:gd name="T88" fmla="*/ 6 w 53"/>
                  <a:gd name="T89" fmla="*/ 10 h 33"/>
                  <a:gd name="T90" fmla="*/ 5 w 53"/>
                  <a:gd name="T91" fmla="*/ 11 h 33"/>
                  <a:gd name="T92" fmla="*/ 4 w 53"/>
                  <a:gd name="T93" fmla="*/ 13 h 33"/>
                  <a:gd name="T94" fmla="*/ 4 w 53"/>
                  <a:gd name="T95" fmla="*/ 14 h 33"/>
                  <a:gd name="T96" fmla="*/ 3 w 53"/>
                  <a:gd name="T97" fmla="*/ 15 h 33"/>
                  <a:gd name="T98" fmla="*/ 2 w 53"/>
                  <a:gd name="T99" fmla="*/ 17 h 33"/>
                  <a:gd name="T100" fmla="*/ 2 w 53"/>
                  <a:gd name="T101" fmla="*/ 18 h 33"/>
                  <a:gd name="T102" fmla="*/ 1 w 53"/>
                  <a:gd name="T103" fmla="*/ 20 h 33"/>
                  <a:gd name="T104" fmla="*/ 1 w 53"/>
                  <a:gd name="T105" fmla="*/ 21 h 33"/>
                  <a:gd name="T106" fmla="*/ 1 w 53"/>
                  <a:gd name="T107" fmla="*/ 22 h 33"/>
                  <a:gd name="T108" fmla="*/ 0 w 53"/>
                  <a:gd name="T109" fmla="*/ 24 h 33"/>
                  <a:gd name="T110" fmla="*/ 0 w 53"/>
                  <a:gd name="T111" fmla="*/ 25 h 33"/>
                  <a:gd name="T112" fmla="*/ 0 w 53"/>
                  <a:gd name="T113" fmla="*/ 27 h 33"/>
                  <a:gd name="T114" fmla="*/ 0 w 53"/>
                  <a:gd name="T115" fmla="*/ 28 h 33"/>
                  <a:gd name="T116" fmla="*/ 1 w 53"/>
                  <a:gd name="T117" fmla="*/ 30 h 33"/>
                  <a:gd name="T118" fmla="*/ 1 w 53"/>
                  <a:gd name="T119" fmla="*/ 31 h 33"/>
                  <a:gd name="T120" fmla="*/ 1 w 53"/>
                  <a:gd name="T12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3" h="33">
                    <a:moveTo>
                      <a:pt x="53" y="26"/>
                    </a:moveTo>
                    <a:lnTo>
                      <a:pt x="53" y="25"/>
                    </a:lnTo>
                    <a:lnTo>
                      <a:pt x="53" y="23"/>
                    </a:lnTo>
                    <a:lnTo>
                      <a:pt x="52" y="22"/>
                    </a:lnTo>
                    <a:lnTo>
                      <a:pt x="52" y="20"/>
                    </a:lnTo>
                    <a:lnTo>
                      <a:pt x="52" y="19"/>
                    </a:lnTo>
                    <a:lnTo>
                      <a:pt x="51" y="18"/>
                    </a:lnTo>
                    <a:lnTo>
                      <a:pt x="51" y="16"/>
                    </a:lnTo>
                    <a:lnTo>
                      <a:pt x="50" y="15"/>
                    </a:lnTo>
                    <a:lnTo>
                      <a:pt x="49" y="13"/>
                    </a:lnTo>
                    <a:lnTo>
                      <a:pt x="49" y="12"/>
                    </a:lnTo>
                    <a:lnTo>
                      <a:pt x="48" y="11"/>
                    </a:lnTo>
                    <a:lnTo>
                      <a:pt x="47" y="10"/>
                    </a:lnTo>
                    <a:lnTo>
                      <a:pt x="46" y="9"/>
                    </a:lnTo>
                    <a:lnTo>
                      <a:pt x="45" y="8"/>
                    </a:lnTo>
                    <a:lnTo>
                      <a:pt x="44" y="7"/>
                    </a:lnTo>
                    <a:lnTo>
                      <a:pt x="43" y="6"/>
                    </a:lnTo>
                    <a:lnTo>
                      <a:pt x="42" y="5"/>
                    </a:lnTo>
                    <a:lnTo>
                      <a:pt x="40" y="4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7" y="2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2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15" y="3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1" y="20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1" y="31"/>
                    </a:lnTo>
                    <a:lnTo>
                      <a:pt x="1" y="33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8"/>
              <p:cNvSpPr>
                <a:spLocks/>
              </p:cNvSpPr>
              <p:nvPr/>
            </p:nvSpPr>
            <p:spPr bwMode="auto">
              <a:xfrm>
                <a:off x="4649788" y="2830513"/>
                <a:ext cx="34925" cy="423863"/>
              </a:xfrm>
              <a:custGeom>
                <a:avLst/>
                <a:gdLst>
                  <a:gd name="T0" fmla="*/ 0 w 22"/>
                  <a:gd name="T1" fmla="*/ 0 h 267"/>
                  <a:gd name="T2" fmla="*/ 0 w 22"/>
                  <a:gd name="T3" fmla="*/ 180 h 267"/>
                  <a:gd name="T4" fmla="*/ 22 w 22"/>
                  <a:gd name="T5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67">
                    <a:moveTo>
                      <a:pt x="0" y="0"/>
                    </a:moveTo>
                    <a:lnTo>
                      <a:pt x="0" y="180"/>
                    </a:lnTo>
                    <a:lnTo>
                      <a:pt x="22" y="267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 flipH="1">
                <a:off x="4922838" y="4160838"/>
                <a:ext cx="12112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86" name="Group 1185"/>
            <p:cNvGrpSpPr/>
            <p:nvPr/>
          </p:nvGrpSpPr>
          <p:grpSpPr>
            <a:xfrm>
              <a:off x="5674815" y="4437600"/>
              <a:ext cx="1511196" cy="124209"/>
              <a:chOff x="4891088" y="4051300"/>
              <a:chExt cx="1274763" cy="10477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103" name="Freeform 110"/>
              <p:cNvSpPr>
                <a:spLocks/>
              </p:cNvSpPr>
              <p:nvPr/>
            </p:nvSpPr>
            <p:spPr bwMode="auto">
              <a:xfrm>
                <a:off x="5522913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111"/>
              <p:cNvSpPr>
                <a:spLocks/>
              </p:cNvSpPr>
              <p:nvPr/>
            </p:nvSpPr>
            <p:spPr bwMode="auto">
              <a:xfrm>
                <a:off x="5475288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Freeform 112"/>
              <p:cNvSpPr>
                <a:spLocks/>
              </p:cNvSpPr>
              <p:nvPr/>
            </p:nvSpPr>
            <p:spPr bwMode="auto">
              <a:xfrm>
                <a:off x="5429250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113"/>
              <p:cNvSpPr>
                <a:spLocks/>
              </p:cNvSpPr>
              <p:nvPr/>
            </p:nvSpPr>
            <p:spPr bwMode="auto">
              <a:xfrm>
                <a:off x="5381625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114"/>
              <p:cNvSpPr>
                <a:spLocks/>
              </p:cNvSpPr>
              <p:nvPr/>
            </p:nvSpPr>
            <p:spPr bwMode="auto">
              <a:xfrm>
                <a:off x="5335588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Freeform 115"/>
              <p:cNvSpPr>
                <a:spLocks/>
              </p:cNvSpPr>
              <p:nvPr/>
            </p:nvSpPr>
            <p:spPr bwMode="auto">
              <a:xfrm>
                <a:off x="5287963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116"/>
              <p:cNvSpPr>
                <a:spLocks/>
              </p:cNvSpPr>
              <p:nvPr/>
            </p:nvSpPr>
            <p:spPr bwMode="auto">
              <a:xfrm>
                <a:off x="5241925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117"/>
              <p:cNvSpPr>
                <a:spLocks/>
              </p:cNvSpPr>
              <p:nvPr/>
            </p:nvSpPr>
            <p:spPr bwMode="auto">
              <a:xfrm>
                <a:off x="5194300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118"/>
              <p:cNvSpPr>
                <a:spLocks/>
              </p:cNvSpPr>
              <p:nvPr/>
            </p:nvSpPr>
            <p:spPr bwMode="auto">
              <a:xfrm>
                <a:off x="5148263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1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1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Freeform 119"/>
              <p:cNvSpPr>
                <a:spLocks/>
              </p:cNvSpPr>
              <p:nvPr/>
            </p:nvSpPr>
            <p:spPr bwMode="auto">
              <a:xfrm>
                <a:off x="5100638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Freeform 120"/>
              <p:cNvSpPr>
                <a:spLocks/>
              </p:cNvSpPr>
              <p:nvPr/>
            </p:nvSpPr>
            <p:spPr bwMode="auto">
              <a:xfrm>
                <a:off x="5054600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Freeform 121"/>
              <p:cNvSpPr>
                <a:spLocks/>
              </p:cNvSpPr>
              <p:nvPr/>
            </p:nvSpPr>
            <p:spPr bwMode="auto">
              <a:xfrm>
                <a:off x="5006975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Freeform 122"/>
              <p:cNvSpPr>
                <a:spLocks/>
              </p:cNvSpPr>
              <p:nvPr/>
            </p:nvSpPr>
            <p:spPr bwMode="auto">
              <a:xfrm>
                <a:off x="4960938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1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1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Freeform 123"/>
              <p:cNvSpPr>
                <a:spLocks/>
              </p:cNvSpPr>
              <p:nvPr/>
            </p:nvSpPr>
            <p:spPr bwMode="auto">
              <a:xfrm>
                <a:off x="4913313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Freeform 124"/>
              <p:cNvSpPr>
                <a:spLocks/>
              </p:cNvSpPr>
              <p:nvPr/>
            </p:nvSpPr>
            <p:spPr bwMode="auto">
              <a:xfrm>
                <a:off x="5522913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5 w 7"/>
                  <a:gd name="T15" fmla="*/ 0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1 w 7"/>
                  <a:gd name="T59" fmla="*/ 6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Freeform 125"/>
              <p:cNvSpPr>
                <a:spLocks/>
              </p:cNvSpPr>
              <p:nvPr/>
            </p:nvSpPr>
            <p:spPr bwMode="auto">
              <a:xfrm>
                <a:off x="5475288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1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1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Freeform 126"/>
              <p:cNvSpPr>
                <a:spLocks/>
              </p:cNvSpPr>
              <p:nvPr/>
            </p:nvSpPr>
            <p:spPr bwMode="auto">
              <a:xfrm>
                <a:off x="5429250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5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1 w 7"/>
                  <a:gd name="T59" fmla="*/ 6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5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Freeform 127"/>
              <p:cNvSpPr>
                <a:spLocks/>
              </p:cNvSpPr>
              <p:nvPr/>
            </p:nvSpPr>
            <p:spPr bwMode="auto">
              <a:xfrm>
                <a:off x="5381625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Freeform 128"/>
              <p:cNvSpPr>
                <a:spLocks/>
              </p:cNvSpPr>
              <p:nvPr/>
            </p:nvSpPr>
            <p:spPr bwMode="auto">
              <a:xfrm>
                <a:off x="5335588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6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2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2 w 7"/>
                  <a:gd name="T59" fmla="*/ 6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Freeform 129"/>
              <p:cNvSpPr>
                <a:spLocks/>
              </p:cNvSpPr>
              <p:nvPr/>
            </p:nvSpPr>
            <p:spPr bwMode="auto">
              <a:xfrm>
                <a:off x="5287963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7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7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Freeform 130"/>
              <p:cNvSpPr>
                <a:spLocks/>
              </p:cNvSpPr>
              <p:nvPr/>
            </p:nvSpPr>
            <p:spPr bwMode="auto">
              <a:xfrm>
                <a:off x="5241925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6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1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1 w 7"/>
                  <a:gd name="T59" fmla="*/ 6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Freeform 131"/>
              <p:cNvSpPr>
                <a:spLocks/>
              </p:cNvSpPr>
              <p:nvPr/>
            </p:nvSpPr>
            <p:spPr bwMode="auto">
              <a:xfrm>
                <a:off x="5194300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8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1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1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8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Freeform 132"/>
              <p:cNvSpPr>
                <a:spLocks/>
              </p:cNvSpPr>
              <p:nvPr/>
            </p:nvSpPr>
            <p:spPr bwMode="auto">
              <a:xfrm>
                <a:off x="5148263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6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1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1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2 w 7"/>
                  <a:gd name="T59" fmla="*/ 6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Freeform 133"/>
              <p:cNvSpPr>
                <a:spLocks/>
              </p:cNvSpPr>
              <p:nvPr/>
            </p:nvSpPr>
            <p:spPr bwMode="auto">
              <a:xfrm>
                <a:off x="5100638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7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7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Freeform 134"/>
              <p:cNvSpPr>
                <a:spLocks/>
              </p:cNvSpPr>
              <p:nvPr/>
            </p:nvSpPr>
            <p:spPr bwMode="auto">
              <a:xfrm>
                <a:off x="5054600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6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2 w 7"/>
                  <a:gd name="T59" fmla="*/ 6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Freeform 135"/>
              <p:cNvSpPr>
                <a:spLocks/>
              </p:cNvSpPr>
              <p:nvPr/>
            </p:nvSpPr>
            <p:spPr bwMode="auto">
              <a:xfrm>
                <a:off x="5006975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8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7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1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1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7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8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Freeform 136"/>
              <p:cNvSpPr>
                <a:spLocks/>
              </p:cNvSpPr>
              <p:nvPr/>
            </p:nvSpPr>
            <p:spPr bwMode="auto">
              <a:xfrm>
                <a:off x="4960938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6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1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1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2 w 7"/>
                  <a:gd name="T59" fmla="*/ 6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Freeform 137"/>
              <p:cNvSpPr>
                <a:spLocks/>
              </p:cNvSpPr>
              <p:nvPr/>
            </p:nvSpPr>
            <p:spPr bwMode="auto">
              <a:xfrm>
                <a:off x="4902200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7 w 7"/>
                  <a:gd name="T11" fmla="*/ 1 h 7"/>
                  <a:gd name="T12" fmla="*/ 6 w 7"/>
                  <a:gd name="T13" fmla="*/ 0 h 7"/>
                  <a:gd name="T14" fmla="*/ 6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1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1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2 w 7"/>
                  <a:gd name="T59" fmla="*/ 6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6 h 7"/>
                  <a:gd name="T76" fmla="*/ 6 w 7"/>
                  <a:gd name="T77" fmla="*/ 6 h 7"/>
                  <a:gd name="T78" fmla="*/ 7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Freeform 138"/>
              <p:cNvSpPr>
                <a:spLocks/>
              </p:cNvSpPr>
              <p:nvPr/>
            </p:nvSpPr>
            <p:spPr bwMode="auto">
              <a:xfrm>
                <a:off x="5522913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Freeform 139"/>
              <p:cNvSpPr>
                <a:spLocks/>
              </p:cNvSpPr>
              <p:nvPr/>
            </p:nvSpPr>
            <p:spPr bwMode="auto">
              <a:xfrm>
                <a:off x="5475288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Freeform 140"/>
              <p:cNvSpPr>
                <a:spLocks/>
              </p:cNvSpPr>
              <p:nvPr/>
            </p:nvSpPr>
            <p:spPr bwMode="auto">
              <a:xfrm>
                <a:off x="5429250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Freeform 141"/>
              <p:cNvSpPr>
                <a:spLocks/>
              </p:cNvSpPr>
              <p:nvPr/>
            </p:nvSpPr>
            <p:spPr bwMode="auto">
              <a:xfrm>
                <a:off x="5381625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Freeform 142"/>
              <p:cNvSpPr>
                <a:spLocks/>
              </p:cNvSpPr>
              <p:nvPr/>
            </p:nvSpPr>
            <p:spPr bwMode="auto">
              <a:xfrm>
                <a:off x="5335588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Freeform 143"/>
              <p:cNvSpPr>
                <a:spLocks/>
              </p:cNvSpPr>
              <p:nvPr/>
            </p:nvSpPr>
            <p:spPr bwMode="auto">
              <a:xfrm>
                <a:off x="5287963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Freeform 144"/>
              <p:cNvSpPr>
                <a:spLocks/>
              </p:cNvSpPr>
              <p:nvPr/>
            </p:nvSpPr>
            <p:spPr bwMode="auto">
              <a:xfrm>
                <a:off x="5241925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Freeform 145"/>
              <p:cNvSpPr>
                <a:spLocks/>
              </p:cNvSpPr>
              <p:nvPr/>
            </p:nvSpPr>
            <p:spPr bwMode="auto">
              <a:xfrm>
                <a:off x="5194300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Freeform 146"/>
              <p:cNvSpPr>
                <a:spLocks/>
              </p:cNvSpPr>
              <p:nvPr/>
            </p:nvSpPr>
            <p:spPr bwMode="auto">
              <a:xfrm>
                <a:off x="5148263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1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1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Freeform 147"/>
              <p:cNvSpPr>
                <a:spLocks/>
              </p:cNvSpPr>
              <p:nvPr/>
            </p:nvSpPr>
            <p:spPr bwMode="auto">
              <a:xfrm>
                <a:off x="5100638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Freeform 148"/>
              <p:cNvSpPr>
                <a:spLocks/>
              </p:cNvSpPr>
              <p:nvPr/>
            </p:nvSpPr>
            <p:spPr bwMode="auto">
              <a:xfrm>
                <a:off x="5054600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Freeform 149"/>
              <p:cNvSpPr>
                <a:spLocks/>
              </p:cNvSpPr>
              <p:nvPr/>
            </p:nvSpPr>
            <p:spPr bwMode="auto">
              <a:xfrm>
                <a:off x="5006975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Freeform 150"/>
              <p:cNvSpPr>
                <a:spLocks/>
              </p:cNvSpPr>
              <p:nvPr/>
            </p:nvSpPr>
            <p:spPr bwMode="auto">
              <a:xfrm>
                <a:off x="4960938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1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1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Freeform 151"/>
              <p:cNvSpPr>
                <a:spLocks/>
              </p:cNvSpPr>
              <p:nvPr/>
            </p:nvSpPr>
            <p:spPr bwMode="auto">
              <a:xfrm>
                <a:off x="4891088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Freeform 152"/>
              <p:cNvSpPr>
                <a:spLocks/>
              </p:cNvSpPr>
              <p:nvPr/>
            </p:nvSpPr>
            <p:spPr bwMode="auto">
              <a:xfrm>
                <a:off x="5568950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Freeform 153"/>
              <p:cNvSpPr>
                <a:spLocks/>
              </p:cNvSpPr>
              <p:nvPr/>
            </p:nvSpPr>
            <p:spPr bwMode="auto">
              <a:xfrm>
                <a:off x="5616575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6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6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Freeform 154"/>
              <p:cNvSpPr>
                <a:spLocks/>
              </p:cNvSpPr>
              <p:nvPr/>
            </p:nvSpPr>
            <p:spPr bwMode="auto">
              <a:xfrm>
                <a:off x="5662613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Freeform 155"/>
              <p:cNvSpPr>
                <a:spLocks/>
              </p:cNvSpPr>
              <p:nvPr/>
            </p:nvSpPr>
            <p:spPr bwMode="auto">
              <a:xfrm>
                <a:off x="5710238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Freeform 156"/>
              <p:cNvSpPr>
                <a:spLocks/>
              </p:cNvSpPr>
              <p:nvPr/>
            </p:nvSpPr>
            <p:spPr bwMode="auto">
              <a:xfrm>
                <a:off x="5756275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Freeform 157"/>
              <p:cNvSpPr>
                <a:spLocks/>
              </p:cNvSpPr>
              <p:nvPr/>
            </p:nvSpPr>
            <p:spPr bwMode="auto">
              <a:xfrm>
                <a:off x="5803900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6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0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0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6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Freeform 158"/>
              <p:cNvSpPr>
                <a:spLocks/>
              </p:cNvSpPr>
              <p:nvPr/>
            </p:nvSpPr>
            <p:spPr bwMode="auto">
              <a:xfrm>
                <a:off x="5849938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Freeform 159"/>
              <p:cNvSpPr>
                <a:spLocks/>
              </p:cNvSpPr>
              <p:nvPr/>
            </p:nvSpPr>
            <p:spPr bwMode="auto">
              <a:xfrm>
                <a:off x="5895975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1 w 8"/>
                  <a:gd name="T43" fmla="*/ 3 h 7"/>
                  <a:gd name="T44" fmla="*/ 0 w 8"/>
                  <a:gd name="T45" fmla="*/ 4 h 7"/>
                  <a:gd name="T46" fmla="*/ 1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Freeform 160"/>
              <p:cNvSpPr>
                <a:spLocks/>
              </p:cNvSpPr>
              <p:nvPr/>
            </p:nvSpPr>
            <p:spPr bwMode="auto">
              <a:xfrm>
                <a:off x="5943600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7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6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6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7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Freeform 161"/>
              <p:cNvSpPr>
                <a:spLocks/>
              </p:cNvSpPr>
              <p:nvPr/>
            </p:nvSpPr>
            <p:spPr bwMode="auto">
              <a:xfrm>
                <a:off x="5991225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6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0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0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6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Freeform 162"/>
              <p:cNvSpPr>
                <a:spLocks/>
              </p:cNvSpPr>
              <p:nvPr/>
            </p:nvSpPr>
            <p:spPr bwMode="auto">
              <a:xfrm>
                <a:off x="6037263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7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1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1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7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Freeform 163"/>
              <p:cNvSpPr>
                <a:spLocks/>
              </p:cNvSpPr>
              <p:nvPr/>
            </p:nvSpPr>
            <p:spPr bwMode="auto">
              <a:xfrm>
                <a:off x="6083300" y="4144963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Freeform 164"/>
              <p:cNvSpPr>
                <a:spLocks/>
              </p:cNvSpPr>
              <p:nvPr/>
            </p:nvSpPr>
            <p:spPr bwMode="auto">
              <a:xfrm>
                <a:off x="6130925" y="4144963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1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1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Freeform 165"/>
              <p:cNvSpPr>
                <a:spLocks/>
              </p:cNvSpPr>
              <p:nvPr/>
            </p:nvSpPr>
            <p:spPr bwMode="auto">
              <a:xfrm>
                <a:off x="5568950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7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0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0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7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Freeform 166"/>
              <p:cNvSpPr>
                <a:spLocks/>
              </p:cNvSpPr>
              <p:nvPr/>
            </p:nvSpPr>
            <p:spPr bwMode="auto">
              <a:xfrm>
                <a:off x="5616575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6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5 w 7"/>
                  <a:gd name="T15" fmla="*/ 0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1 w 7"/>
                  <a:gd name="T59" fmla="*/ 6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6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Freeform 167"/>
              <p:cNvSpPr>
                <a:spLocks/>
              </p:cNvSpPr>
              <p:nvPr/>
            </p:nvSpPr>
            <p:spPr bwMode="auto">
              <a:xfrm>
                <a:off x="5662613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1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1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1" name="Freeform 168"/>
              <p:cNvSpPr>
                <a:spLocks/>
              </p:cNvSpPr>
              <p:nvPr/>
            </p:nvSpPr>
            <p:spPr bwMode="auto">
              <a:xfrm>
                <a:off x="5710238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5 w 7"/>
                  <a:gd name="T15" fmla="*/ 0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1 w 7"/>
                  <a:gd name="T59" fmla="*/ 6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2" name="Freeform 169"/>
              <p:cNvSpPr>
                <a:spLocks/>
              </p:cNvSpPr>
              <p:nvPr/>
            </p:nvSpPr>
            <p:spPr bwMode="auto">
              <a:xfrm>
                <a:off x="5756275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7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1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0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0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1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7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3" name="Freeform 170"/>
              <p:cNvSpPr>
                <a:spLocks/>
              </p:cNvSpPr>
              <p:nvPr/>
            </p:nvSpPr>
            <p:spPr bwMode="auto">
              <a:xfrm>
                <a:off x="5803900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6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5 w 7"/>
                  <a:gd name="T15" fmla="*/ 0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0 h 7"/>
                  <a:gd name="T32" fmla="*/ 1 w 7"/>
                  <a:gd name="T33" fmla="*/ 0 h 7"/>
                  <a:gd name="T34" fmla="*/ 0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0 w 7"/>
                  <a:gd name="T55" fmla="*/ 6 h 7"/>
                  <a:gd name="T56" fmla="*/ 1 w 7"/>
                  <a:gd name="T57" fmla="*/ 6 h 7"/>
                  <a:gd name="T58" fmla="*/ 1 w 7"/>
                  <a:gd name="T59" fmla="*/ 6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6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4" name="Freeform 171"/>
              <p:cNvSpPr>
                <a:spLocks/>
              </p:cNvSpPr>
              <p:nvPr/>
            </p:nvSpPr>
            <p:spPr bwMode="auto">
              <a:xfrm>
                <a:off x="5849938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7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1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0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0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1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7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5" name="Freeform 172"/>
              <p:cNvSpPr>
                <a:spLocks/>
              </p:cNvSpPr>
              <p:nvPr/>
            </p:nvSpPr>
            <p:spPr bwMode="auto">
              <a:xfrm>
                <a:off x="5895975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8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7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1 w 8"/>
                  <a:gd name="T41" fmla="*/ 2 h 7"/>
                  <a:gd name="T42" fmla="*/ 1 w 8"/>
                  <a:gd name="T43" fmla="*/ 3 h 7"/>
                  <a:gd name="T44" fmla="*/ 0 w 8"/>
                  <a:gd name="T45" fmla="*/ 3 h 7"/>
                  <a:gd name="T46" fmla="*/ 1 w 8"/>
                  <a:gd name="T47" fmla="*/ 4 h 7"/>
                  <a:gd name="T48" fmla="*/ 1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7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8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6" name="Freeform 173"/>
              <p:cNvSpPr>
                <a:spLocks/>
              </p:cNvSpPr>
              <p:nvPr/>
            </p:nvSpPr>
            <p:spPr bwMode="auto">
              <a:xfrm>
                <a:off x="5943600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7 w 8"/>
                  <a:gd name="T3" fmla="*/ 3 h 7"/>
                  <a:gd name="T4" fmla="*/ 7 w 8"/>
                  <a:gd name="T5" fmla="*/ 2 h 7"/>
                  <a:gd name="T6" fmla="*/ 7 w 8"/>
                  <a:gd name="T7" fmla="*/ 2 h 7"/>
                  <a:gd name="T8" fmla="*/ 7 w 8"/>
                  <a:gd name="T9" fmla="*/ 1 h 7"/>
                  <a:gd name="T10" fmla="*/ 6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0 h 7"/>
                  <a:gd name="T32" fmla="*/ 1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0 w 8"/>
                  <a:gd name="T39" fmla="*/ 2 h 7"/>
                  <a:gd name="T40" fmla="*/ 0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0 w 8"/>
                  <a:gd name="T49" fmla="*/ 4 h 7"/>
                  <a:gd name="T50" fmla="*/ 0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1 w 8"/>
                  <a:gd name="T57" fmla="*/ 6 h 7"/>
                  <a:gd name="T58" fmla="*/ 2 w 8"/>
                  <a:gd name="T59" fmla="*/ 6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6 w 8"/>
                  <a:gd name="T79" fmla="*/ 6 h 7"/>
                  <a:gd name="T80" fmla="*/ 7 w 8"/>
                  <a:gd name="T81" fmla="*/ 5 h 7"/>
                  <a:gd name="T82" fmla="*/ 7 w 8"/>
                  <a:gd name="T83" fmla="*/ 5 h 7"/>
                  <a:gd name="T84" fmla="*/ 7 w 8"/>
                  <a:gd name="T85" fmla="*/ 4 h 7"/>
                  <a:gd name="T86" fmla="*/ 7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7" name="Freeform 174"/>
              <p:cNvSpPr>
                <a:spLocks/>
              </p:cNvSpPr>
              <p:nvPr/>
            </p:nvSpPr>
            <p:spPr bwMode="auto">
              <a:xfrm>
                <a:off x="5991225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6 w 7"/>
                  <a:gd name="T9" fmla="*/ 1 h 7"/>
                  <a:gd name="T10" fmla="*/ 6 w 7"/>
                  <a:gd name="T11" fmla="*/ 1 h 7"/>
                  <a:gd name="T12" fmla="*/ 6 w 7"/>
                  <a:gd name="T13" fmla="*/ 0 h 7"/>
                  <a:gd name="T14" fmla="*/ 5 w 7"/>
                  <a:gd name="T15" fmla="*/ 0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0 h 7"/>
                  <a:gd name="T32" fmla="*/ 1 w 7"/>
                  <a:gd name="T33" fmla="*/ 0 h 7"/>
                  <a:gd name="T34" fmla="*/ 0 w 7"/>
                  <a:gd name="T35" fmla="*/ 1 h 7"/>
                  <a:gd name="T36" fmla="*/ 0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0 w 7"/>
                  <a:gd name="T53" fmla="*/ 5 h 7"/>
                  <a:gd name="T54" fmla="*/ 0 w 7"/>
                  <a:gd name="T55" fmla="*/ 6 h 7"/>
                  <a:gd name="T56" fmla="*/ 1 w 7"/>
                  <a:gd name="T57" fmla="*/ 6 h 7"/>
                  <a:gd name="T58" fmla="*/ 1 w 7"/>
                  <a:gd name="T59" fmla="*/ 6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6 h 7"/>
                  <a:gd name="T76" fmla="*/ 6 w 7"/>
                  <a:gd name="T77" fmla="*/ 6 h 7"/>
                  <a:gd name="T78" fmla="*/ 6 w 7"/>
                  <a:gd name="T79" fmla="*/ 6 h 7"/>
                  <a:gd name="T80" fmla="*/ 6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8" name="Freeform 175"/>
              <p:cNvSpPr>
                <a:spLocks/>
              </p:cNvSpPr>
              <p:nvPr/>
            </p:nvSpPr>
            <p:spPr bwMode="auto">
              <a:xfrm>
                <a:off x="6037263" y="4098925"/>
                <a:ext cx="11113" cy="11113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3 h 7"/>
                  <a:gd name="T4" fmla="*/ 7 w 7"/>
                  <a:gd name="T5" fmla="*/ 2 h 7"/>
                  <a:gd name="T6" fmla="*/ 7 w 7"/>
                  <a:gd name="T7" fmla="*/ 2 h 7"/>
                  <a:gd name="T8" fmla="*/ 7 w 7"/>
                  <a:gd name="T9" fmla="*/ 1 h 7"/>
                  <a:gd name="T10" fmla="*/ 7 w 7"/>
                  <a:gd name="T11" fmla="*/ 1 h 7"/>
                  <a:gd name="T12" fmla="*/ 6 w 7"/>
                  <a:gd name="T13" fmla="*/ 0 h 7"/>
                  <a:gd name="T14" fmla="*/ 6 w 7"/>
                  <a:gd name="T15" fmla="*/ 0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0 h 7"/>
                  <a:gd name="T32" fmla="*/ 1 w 7"/>
                  <a:gd name="T33" fmla="*/ 0 h 7"/>
                  <a:gd name="T34" fmla="*/ 1 w 7"/>
                  <a:gd name="T35" fmla="*/ 1 h 7"/>
                  <a:gd name="T36" fmla="*/ 1 w 7"/>
                  <a:gd name="T37" fmla="*/ 1 h 7"/>
                  <a:gd name="T38" fmla="*/ 0 w 7"/>
                  <a:gd name="T39" fmla="*/ 2 h 7"/>
                  <a:gd name="T40" fmla="*/ 0 w 7"/>
                  <a:gd name="T41" fmla="*/ 2 h 7"/>
                  <a:gd name="T42" fmla="*/ 0 w 7"/>
                  <a:gd name="T43" fmla="*/ 3 h 7"/>
                  <a:gd name="T44" fmla="*/ 0 w 7"/>
                  <a:gd name="T45" fmla="*/ 3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1 w 7"/>
                  <a:gd name="T53" fmla="*/ 5 h 7"/>
                  <a:gd name="T54" fmla="*/ 1 w 7"/>
                  <a:gd name="T55" fmla="*/ 6 h 7"/>
                  <a:gd name="T56" fmla="*/ 1 w 7"/>
                  <a:gd name="T57" fmla="*/ 6 h 7"/>
                  <a:gd name="T58" fmla="*/ 2 w 7"/>
                  <a:gd name="T59" fmla="*/ 6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6 h 7"/>
                  <a:gd name="T76" fmla="*/ 6 w 7"/>
                  <a:gd name="T77" fmla="*/ 6 h 7"/>
                  <a:gd name="T78" fmla="*/ 7 w 7"/>
                  <a:gd name="T79" fmla="*/ 6 h 7"/>
                  <a:gd name="T80" fmla="*/ 7 w 7"/>
                  <a:gd name="T81" fmla="*/ 5 h 7"/>
                  <a:gd name="T82" fmla="*/ 7 w 7"/>
                  <a:gd name="T83" fmla="*/ 5 h 7"/>
                  <a:gd name="T84" fmla="*/ 7 w 7"/>
                  <a:gd name="T85" fmla="*/ 4 h 7"/>
                  <a:gd name="T86" fmla="*/ 7 w 7"/>
                  <a:gd name="T87" fmla="*/ 4 h 7"/>
                  <a:gd name="T88" fmla="*/ 7 w 7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9" name="Freeform 176"/>
              <p:cNvSpPr>
                <a:spLocks/>
              </p:cNvSpPr>
              <p:nvPr/>
            </p:nvSpPr>
            <p:spPr bwMode="auto">
              <a:xfrm>
                <a:off x="6083300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8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7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1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1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7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8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0" name="Freeform 177"/>
              <p:cNvSpPr>
                <a:spLocks/>
              </p:cNvSpPr>
              <p:nvPr/>
            </p:nvSpPr>
            <p:spPr bwMode="auto">
              <a:xfrm>
                <a:off x="6142038" y="4098925"/>
                <a:ext cx="12700" cy="11113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3 h 7"/>
                  <a:gd name="T4" fmla="*/ 8 w 8"/>
                  <a:gd name="T5" fmla="*/ 2 h 7"/>
                  <a:gd name="T6" fmla="*/ 8 w 8"/>
                  <a:gd name="T7" fmla="*/ 2 h 7"/>
                  <a:gd name="T8" fmla="*/ 7 w 8"/>
                  <a:gd name="T9" fmla="*/ 1 h 7"/>
                  <a:gd name="T10" fmla="*/ 7 w 8"/>
                  <a:gd name="T11" fmla="*/ 1 h 7"/>
                  <a:gd name="T12" fmla="*/ 6 w 8"/>
                  <a:gd name="T13" fmla="*/ 0 h 7"/>
                  <a:gd name="T14" fmla="*/ 6 w 8"/>
                  <a:gd name="T15" fmla="*/ 0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0 h 7"/>
                  <a:gd name="T32" fmla="*/ 2 w 8"/>
                  <a:gd name="T33" fmla="*/ 0 h 7"/>
                  <a:gd name="T34" fmla="*/ 1 w 8"/>
                  <a:gd name="T35" fmla="*/ 1 h 7"/>
                  <a:gd name="T36" fmla="*/ 1 w 8"/>
                  <a:gd name="T37" fmla="*/ 1 h 7"/>
                  <a:gd name="T38" fmla="*/ 1 w 8"/>
                  <a:gd name="T39" fmla="*/ 2 h 7"/>
                  <a:gd name="T40" fmla="*/ 1 w 8"/>
                  <a:gd name="T41" fmla="*/ 2 h 7"/>
                  <a:gd name="T42" fmla="*/ 0 w 8"/>
                  <a:gd name="T43" fmla="*/ 3 h 7"/>
                  <a:gd name="T44" fmla="*/ 0 w 8"/>
                  <a:gd name="T45" fmla="*/ 3 h 7"/>
                  <a:gd name="T46" fmla="*/ 0 w 8"/>
                  <a:gd name="T47" fmla="*/ 4 h 7"/>
                  <a:gd name="T48" fmla="*/ 1 w 8"/>
                  <a:gd name="T49" fmla="*/ 4 h 7"/>
                  <a:gd name="T50" fmla="*/ 1 w 8"/>
                  <a:gd name="T51" fmla="*/ 5 h 7"/>
                  <a:gd name="T52" fmla="*/ 1 w 8"/>
                  <a:gd name="T53" fmla="*/ 5 h 7"/>
                  <a:gd name="T54" fmla="*/ 1 w 8"/>
                  <a:gd name="T55" fmla="*/ 6 h 7"/>
                  <a:gd name="T56" fmla="*/ 2 w 8"/>
                  <a:gd name="T57" fmla="*/ 6 h 7"/>
                  <a:gd name="T58" fmla="*/ 2 w 8"/>
                  <a:gd name="T59" fmla="*/ 6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6 h 7"/>
                  <a:gd name="T76" fmla="*/ 6 w 8"/>
                  <a:gd name="T77" fmla="*/ 6 h 7"/>
                  <a:gd name="T78" fmla="*/ 7 w 8"/>
                  <a:gd name="T79" fmla="*/ 6 h 7"/>
                  <a:gd name="T80" fmla="*/ 7 w 8"/>
                  <a:gd name="T81" fmla="*/ 5 h 7"/>
                  <a:gd name="T82" fmla="*/ 8 w 8"/>
                  <a:gd name="T83" fmla="*/ 5 h 7"/>
                  <a:gd name="T84" fmla="*/ 8 w 8"/>
                  <a:gd name="T85" fmla="*/ 4 h 7"/>
                  <a:gd name="T86" fmla="*/ 8 w 8"/>
                  <a:gd name="T87" fmla="*/ 4 h 7"/>
                  <a:gd name="T88" fmla="*/ 8 w 8"/>
                  <a:gd name="T8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1" name="Freeform 178"/>
              <p:cNvSpPr>
                <a:spLocks/>
              </p:cNvSpPr>
              <p:nvPr/>
            </p:nvSpPr>
            <p:spPr bwMode="auto">
              <a:xfrm>
                <a:off x="5568950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2" name="Freeform 179"/>
              <p:cNvSpPr>
                <a:spLocks/>
              </p:cNvSpPr>
              <p:nvPr/>
            </p:nvSpPr>
            <p:spPr bwMode="auto">
              <a:xfrm>
                <a:off x="5616575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6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6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3" name="Freeform 180"/>
              <p:cNvSpPr>
                <a:spLocks/>
              </p:cNvSpPr>
              <p:nvPr/>
            </p:nvSpPr>
            <p:spPr bwMode="auto">
              <a:xfrm>
                <a:off x="5662613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4" name="Freeform 181"/>
              <p:cNvSpPr>
                <a:spLocks/>
              </p:cNvSpPr>
              <p:nvPr/>
            </p:nvSpPr>
            <p:spPr bwMode="auto">
              <a:xfrm>
                <a:off x="5710238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5" name="Freeform 182"/>
              <p:cNvSpPr>
                <a:spLocks/>
              </p:cNvSpPr>
              <p:nvPr/>
            </p:nvSpPr>
            <p:spPr bwMode="auto">
              <a:xfrm>
                <a:off x="5756275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6" name="Freeform 183"/>
              <p:cNvSpPr>
                <a:spLocks/>
              </p:cNvSpPr>
              <p:nvPr/>
            </p:nvSpPr>
            <p:spPr bwMode="auto">
              <a:xfrm>
                <a:off x="5803900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6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0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0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6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7" name="Freeform 184"/>
              <p:cNvSpPr>
                <a:spLocks/>
              </p:cNvSpPr>
              <p:nvPr/>
            </p:nvSpPr>
            <p:spPr bwMode="auto">
              <a:xfrm>
                <a:off x="5849938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8" name="Freeform 185"/>
              <p:cNvSpPr>
                <a:spLocks/>
              </p:cNvSpPr>
              <p:nvPr/>
            </p:nvSpPr>
            <p:spPr bwMode="auto">
              <a:xfrm>
                <a:off x="5895975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1 w 8"/>
                  <a:gd name="T43" fmla="*/ 3 h 7"/>
                  <a:gd name="T44" fmla="*/ 0 w 8"/>
                  <a:gd name="T45" fmla="*/ 4 h 7"/>
                  <a:gd name="T46" fmla="*/ 1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9" name="Freeform 186"/>
              <p:cNvSpPr>
                <a:spLocks/>
              </p:cNvSpPr>
              <p:nvPr/>
            </p:nvSpPr>
            <p:spPr bwMode="auto">
              <a:xfrm>
                <a:off x="5943600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7 w 8"/>
                  <a:gd name="T3" fmla="*/ 3 h 7"/>
                  <a:gd name="T4" fmla="*/ 7 w 8"/>
                  <a:gd name="T5" fmla="*/ 3 h 7"/>
                  <a:gd name="T6" fmla="*/ 7 w 8"/>
                  <a:gd name="T7" fmla="*/ 2 h 7"/>
                  <a:gd name="T8" fmla="*/ 7 w 8"/>
                  <a:gd name="T9" fmla="*/ 2 h 7"/>
                  <a:gd name="T10" fmla="*/ 6 w 8"/>
                  <a:gd name="T11" fmla="*/ 1 h 7"/>
                  <a:gd name="T12" fmla="*/ 6 w 8"/>
                  <a:gd name="T13" fmla="*/ 1 h 7"/>
                  <a:gd name="T14" fmla="*/ 6 w 8"/>
                  <a:gd name="T15" fmla="*/ 1 h 7"/>
                  <a:gd name="T16" fmla="*/ 5 w 8"/>
                  <a:gd name="T17" fmla="*/ 0 h 7"/>
                  <a:gd name="T18" fmla="*/ 5 w 8"/>
                  <a:gd name="T19" fmla="*/ 0 h 7"/>
                  <a:gd name="T20" fmla="*/ 4 w 8"/>
                  <a:gd name="T21" fmla="*/ 0 h 7"/>
                  <a:gd name="T22" fmla="*/ 4 w 8"/>
                  <a:gd name="T23" fmla="*/ 0 h 7"/>
                  <a:gd name="T24" fmla="*/ 3 w 8"/>
                  <a:gd name="T25" fmla="*/ 0 h 7"/>
                  <a:gd name="T26" fmla="*/ 3 w 8"/>
                  <a:gd name="T27" fmla="*/ 0 h 7"/>
                  <a:gd name="T28" fmla="*/ 2 w 8"/>
                  <a:gd name="T29" fmla="*/ 0 h 7"/>
                  <a:gd name="T30" fmla="*/ 2 w 8"/>
                  <a:gd name="T31" fmla="*/ 1 h 7"/>
                  <a:gd name="T32" fmla="*/ 1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0 w 8"/>
                  <a:gd name="T39" fmla="*/ 2 h 7"/>
                  <a:gd name="T40" fmla="*/ 0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0 w 8"/>
                  <a:gd name="T49" fmla="*/ 5 h 7"/>
                  <a:gd name="T50" fmla="*/ 0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1 w 8"/>
                  <a:gd name="T57" fmla="*/ 7 h 7"/>
                  <a:gd name="T58" fmla="*/ 2 w 8"/>
                  <a:gd name="T59" fmla="*/ 7 h 7"/>
                  <a:gd name="T60" fmla="*/ 2 w 8"/>
                  <a:gd name="T61" fmla="*/ 7 h 7"/>
                  <a:gd name="T62" fmla="*/ 3 w 8"/>
                  <a:gd name="T63" fmla="*/ 7 h 7"/>
                  <a:gd name="T64" fmla="*/ 3 w 8"/>
                  <a:gd name="T65" fmla="*/ 7 h 7"/>
                  <a:gd name="T66" fmla="*/ 4 w 8"/>
                  <a:gd name="T67" fmla="*/ 7 h 7"/>
                  <a:gd name="T68" fmla="*/ 4 w 8"/>
                  <a:gd name="T69" fmla="*/ 7 h 7"/>
                  <a:gd name="T70" fmla="*/ 5 w 8"/>
                  <a:gd name="T71" fmla="*/ 7 h 7"/>
                  <a:gd name="T72" fmla="*/ 5 w 8"/>
                  <a:gd name="T73" fmla="*/ 7 h 7"/>
                  <a:gd name="T74" fmla="*/ 6 w 8"/>
                  <a:gd name="T75" fmla="*/ 7 h 7"/>
                  <a:gd name="T76" fmla="*/ 6 w 8"/>
                  <a:gd name="T77" fmla="*/ 7 h 7"/>
                  <a:gd name="T78" fmla="*/ 6 w 8"/>
                  <a:gd name="T79" fmla="*/ 6 h 7"/>
                  <a:gd name="T80" fmla="*/ 7 w 8"/>
                  <a:gd name="T81" fmla="*/ 6 h 7"/>
                  <a:gd name="T82" fmla="*/ 7 w 8"/>
                  <a:gd name="T83" fmla="*/ 5 h 7"/>
                  <a:gd name="T84" fmla="*/ 7 w 8"/>
                  <a:gd name="T85" fmla="*/ 5 h 7"/>
                  <a:gd name="T86" fmla="*/ 7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0" name="Freeform 187"/>
              <p:cNvSpPr>
                <a:spLocks/>
              </p:cNvSpPr>
              <p:nvPr/>
            </p:nvSpPr>
            <p:spPr bwMode="auto">
              <a:xfrm>
                <a:off x="5991225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6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4 w 7"/>
                  <a:gd name="T19" fmla="*/ 0 h 7"/>
                  <a:gd name="T20" fmla="*/ 4 w 7"/>
                  <a:gd name="T21" fmla="*/ 0 h 7"/>
                  <a:gd name="T22" fmla="*/ 3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1 w 7"/>
                  <a:gd name="T31" fmla="*/ 1 h 7"/>
                  <a:gd name="T32" fmla="*/ 1 w 7"/>
                  <a:gd name="T33" fmla="*/ 1 h 7"/>
                  <a:gd name="T34" fmla="*/ 0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0 w 7"/>
                  <a:gd name="T55" fmla="*/ 6 h 7"/>
                  <a:gd name="T56" fmla="*/ 1 w 7"/>
                  <a:gd name="T57" fmla="*/ 7 h 7"/>
                  <a:gd name="T58" fmla="*/ 1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3 w 7"/>
                  <a:gd name="T67" fmla="*/ 7 h 7"/>
                  <a:gd name="T68" fmla="*/ 4 w 7"/>
                  <a:gd name="T69" fmla="*/ 7 h 7"/>
                  <a:gd name="T70" fmla="*/ 4 w 7"/>
                  <a:gd name="T71" fmla="*/ 7 h 7"/>
                  <a:gd name="T72" fmla="*/ 5 w 7"/>
                  <a:gd name="T73" fmla="*/ 7 h 7"/>
                  <a:gd name="T74" fmla="*/ 5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6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1" name="Freeform 188"/>
              <p:cNvSpPr>
                <a:spLocks/>
              </p:cNvSpPr>
              <p:nvPr/>
            </p:nvSpPr>
            <p:spPr bwMode="auto">
              <a:xfrm>
                <a:off x="6037263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7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3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1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1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3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7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2" name="Freeform 189"/>
              <p:cNvSpPr>
                <a:spLocks/>
              </p:cNvSpPr>
              <p:nvPr/>
            </p:nvSpPr>
            <p:spPr bwMode="auto">
              <a:xfrm>
                <a:off x="6083300" y="4051300"/>
                <a:ext cx="12700" cy="11113"/>
              </a:xfrm>
              <a:custGeom>
                <a:avLst/>
                <a:gdLst>
                  <a:gd name="T0" fmla="*/ 8 w 8"/>
                  <a:gd name="T1" fmla="*/ 4 h 7"/>
                  <a:gd name="T2" fmla="*/ 8 w 8"/>
                  <a:gd name="T3" fmla="*/ 3 h 7"/>
                  <a:gd name="T4" fmla="*/ 8 w 8"/>
                  <a:gd name="T5" fmla="*/ 3 h 7"/>
                  <a:gd name="T6" fmla="*/ 8 w 8"/>
                  <a:gd name="T7" fmla="*/ 2 h 7"/>
                  <a:gd name="T8" fmla="*/ 7 w 8"/>
                  <a:gd name="T9" fmla="*/ 2 h 7"/>
                  <a:gd name="T10" fmla="*/ 7 w 8"/>
                  <a:gd name="T11" fmla="*/ 1 h 7"/>
                  <a:gd name="T12" fmla="*/ 7 w 8"/>
                  <a:gd name="T13" fmla="*/ 1 h 7"/>
                  <a:gd name="T14" fmla="*/ 6 w 8"/>
                  <a:gd name="T15" fmla="*/ 1 h 7"/>
                  <a:gd name="T16" fmla="*/ 6 w 8"/>
                  <a:gd name="T17" fmla="*/ 0 h 7"/>
                  <a:gd name="T18" fmla="*/ 5 w 8"/>
                  <a:gd name="T19" fmla="*/ 0 h 7"/>
                  <a:gd name="T20" fmla="*/ 5 w 8"/>
                  <a:gd name="T21" fmla="*/ 0 h 7"/>
                  <a:gd name="T22" fmla="*/ 4 w 8"/>
                  <a:gd name="T23" fmla="*/ 0 h 7"/>
                  <a:gd name="T24" fmla="*/ 4 w 8"/>
                  <a:gd name="T25" fmla="*/ 0 h 7"/>
                  <a:gd name="T26" fmla="*/ 3 w 8"/>
                  <a:gd name="T27" fmla="*/ 0 h 7"/>
                  <a:gd name="T28" fmla="*/ 3 w 8"/>
                  <a:gd name="T29" fmla="*/ 0 h 7"/>
                  <a:gd name="T30" fmla="*/ 2 w 8"/>
                  <a:gd name="T31" fmla="*/ 1 h 7"/>
                  <a:gd name="T32" fmla="*/ 2 w 8"/>
                  <a:gd name="T33" fmla="*/ 1 h 7"/>
                  <a:gd name="T34" fmla="*/ 1 w 8"/>
                  <a:gd name="T35" fmla="*/ 1 h 7"/>
                  <a:gd name="T36" fmla="*/ 1 w 8"/>
                  <a:gd name="T37" fmla="*/ 2 h 7"/>
                  <a:gd name="T38" fmla="*/ 1 w 8"/>
                  <a:gd name="T39" fmla="*/ 2 h 7"/>
                  <a:gd name="T40" fmla="*/ 1 w 8"/>
                  <a:gd name="T41" fmla="*/ 3 h 7"/>
                  <a:gd name="T42" fmla="*/ 0 w 8"/>
                  <a:gd name="T43" fmla="*/ 3 h 7"/>
                  <a:gd name="T44" fmla="*/ 0 w 8"/>
                  <a:gd name="T45" fmla="*/ 4 h 7"/>
                  <a:gd name="T46" fmla="*/ 0 w 8"/>
                  <a:gd name="T47" fmla="*/ 4 h 7"/>
                  <a:gd name="T48" fmla="*/ 1 w 8"/>
                  <a:gd name="T49" fmla="*/ 5 h 7"/>
                  <a:gd name="T50" fmla="*/ 1 w 8"/>
                  <a:gd name="T51" fmla="*/ 5 h 7"/>
                  <a:gd name="T52" fmla="*/ 1 w 8"/>
                  <a:gd name="T53" fmla="*/ 6 h 7"/>
                  <a:gd name="T54" fmla="*/ 1 w 8"/>
                  <a:gd name="T55" fmla="*/ 6 h 7"/>
                  <a:gd name="T56" fmla="*/ 2 w 8"/>
                  <a:gd name="T57" fmla="*/ 7 h 7"/>
                  <a:gd name="T58" fmla="*/ 2 w 8"/>
                  <a:gd name="T59" fmla="*/ 7 h 7"/>
                  <a:gd name="T60" fmla="*/ 3 w 8"/>
                  <a:gd name="T61" fmla="*/ 7 h 7"/>
                  <a:gd name="T62" fmla="*/ 3 w 8"/>
                  <a:gd name="T63" fmla="*/ 7 h 7"/>
                  <a:gd name="T64" fmla="*/ 4 w 8"/>
                  <a:gd name="T65" fmla="*/ 7 h 7"/>
                  <a:gd name="T66" fmla="*/ 4 w 8"/>
                  <a:gd name="T67" fmla="*/ 7 h 7"/>
                  <a:gd name="T68" fmla="*/ 5 w 8"/>
                  <a:gd name="T69" fmla="*/ 7 h 7"/>
                  <a:gd name="T70" fmla="*/ 5 w 8"/>
                  <a:gd name="T71" fmla="*/ 7 h 7"/>
                  <a:gd name="T72" fmla="*/ 6 w 8"/>
                  <a:gd name="T73" fmla="*/ 7 h 7"/>
                  <a:gd name="T74" fmla="*/ 6 w 8"/>
                  <a:gd name="T75" fmla="*/ 7 h 7"/>
                  <a:gd name="T76" fmla="*/ 7 w 8"/>
                  <a:gd name="T77" fmla="*/ 7 h 7"/>
                  <a:gd name="T78" fmla="*/ 7 w 8"/>
                  <a:gd name="T79" fmla="*/ 6 h 7"/>
                  <a:gd name="T80" fmla="*/ 7 w 8"/>
                  <a:gd name="T81" fmla="*/ 6 h 7"/>
                  <a:gd name="T82" fmla="*/ 8 w 8"/>
                  <a:gd name="T83" fmla="*/ 5 h 7"/>
                  <a:gd name="T84" fmla="*/ 8 w 8"/>
                  <a:gd name="T85" fmla="*/ 5 h 7"/>
                  <a:gd name="T86" fmla="*/ 8 w 8"/>
                  <a:gd name="T87" fmla="*/ 4 h 7"/>
                  <a:gd name="T88" fmla="*/ 8 w 8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3" name="Freeform 190"/>
              <p:cNvSpPr>
                <a:spLocks/>
              </p:cNvSpPr>
              <p:nvPr/>
            </p:nvSpPr>
            <p:spPr bwMode="auto">
              <a:xfrm>
                <a:off x="6154738" y="4051300"/>
                <a:ext cx="11113" cy="11113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7 w 7"/>
                  <a:gd name="T5" fmla="*/ 3 h 7"/>
                  <a:gd name="T6" fmla="*/ 7 w 7"/>
                  <a:gd name="T7" fmla="*/ 2 h 7"/>
                  <a:gd name="T8" fmla="*/ 7 w 7"/>
                  <a:gd name="T9" fmla="*/ 2 h 7"/>
                  <a:gd name="T10" fmla="*/ 6 w 7"/>
                  <a:gd name="T11" fmla="*/ 1 h 7"/>
                  <a:gd name="T12" fmla="*/ 6 w 7"/>
                  <a:gd name="T13" fmla="*/ 1 h 7"/>
                  <a:gd name="T14" fmla="*/ 6 w 7"/>
                  <a:gd name="T15" fmla="*/ 1 h 7"/>
                  <a:gd name="T16" fmla="*/ 5 w 7"/>
                  <a:gd name="T17" fmla="*/ 0 h 7"/>
                  <a:gd name="T18" fmla="*/ 5 w 7"/>
                  <a:gd name="T19" fmla="*/ 0 h 7"/>
                  <a:gd name="T20" fmla="*/ 4 w 7"/>
                  <a:gd name="T21" fmla="*/ 0 h 7"/>
                  <a:gd name="T22" fmla="*/ 4 w 7"/>
                  <a:gd name="T23" fmla="*/ 0 h 7"/>
                  <a:gd name="T24" fmla="*/ 3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2 w 7"/>
                  <a:gd name="T31" fmla="*/ 1 h 7"/>
                  <a:gd name="T32" fmla="*/ 1 w 7"/>
                  <a:gd name="T33" fmla="*/ 1 h 7"/>
                  <a:gd name="T34" fmla="*/ 1 w 7"/>
                  <a:gd name="T35" fmla="*/ 1 h 7"/>
                  <a:gd name="T36" fmla="*/ 0 w 7"/>
                  <a:gd name="T37" fmla="*/ 2 h 7"/>
                  <a:gd name="T38" fmla="*/ 0 w 7"/>
                  <a:gd name="T39" fmla="*/ 2 h 7"/>
                  <a:gd name="T40" fmla="*/ 0 w 7"/>
                  <a:gd name="T41" fmla="*/ 3 h 7"/>
                  <a:gd name="T42" fmla="*/ 0 w 7"/>
                  <a:gd name="T43" fmla="*/ 3 h 7"/>
                  <a:gd name="T44" fmla="*/ 0 w 7"/>
                  <a:gd name="T45" fmla="*/ 4 h 7"/>
                  <a:gd name="T46" fmla="*/ 0 w 7"/>
                  <a:gd name="T47" fmla="*/ 4 h 7"/>
                  <a:gd name="T48" fmla="*/ 0 w 7"/>
                  <a:gd name="T49" fmla="*/ 5 h 7"/>
                  <a:gd name="T50" fmla="*/ 0 w 7"/>
                  <a:gd name="T51" fmla="*/ 5 h 7"/>
                  <a:gd name="T52" fmla="*/ 0 w 7"/>
                  <a:gd name="T53" fmla="*/ 6 h 7"/>
                  <a:gd name="T54" fmla="*/ 1 w 7"/>
                  <a:gd name="T55" fmla="*/ 6 h 7"/>
                  <a:gd name="T56" fmla="*/ 1 w 7"/>
                  <a:gd name="T57" fmla="*/ 7 h 7"/>
                  <a:gd name="T58" fmla="*/ 2 w 7"/>
                  <a:gd name="T59" fmla="*/ 7 h 7"/>
                  <a:gd name="T60" fmla="*/ 2 w 7"/>
                  <a:gd name="T61" fmla="*/ 7 h 7"/>
                  <a:gd name="T62" fmla="*/ 2 w 7"/>
                  <a:gd name="T63" fmla="*/ 7 h 7"/>
                  <a:gd name="T64" fmla="*/ 3 w 7"/>
                  <a:gd name="T65" fmla="*/ 7 h 7"/>
                  <a:gd name="T66" fmla="*/ 4 w 7"/>
                  <a:gd name="T67" fmla="*/ 7 h 7"/>
                  <a:gd name="T68" fmla="*/ 4 w 7"/>
                  <a:gd name="T69" fmla="*/ 7 h 7"/>
                  <a:gd name="T70" fmla="*/ 5 w 7"/>
                  <a:gd name="T71" fmla="*/ 7 h 7"/>
                  <a:gd name="T72" fmla="*/ 5 w 7"/>
                  <a:gd name="T73" fmla="*/ 7 h 7"/>
                  <a:gd name="T74" fmla="*/ 6 w 7"/>
                  <a:gd name="T75" fmla="*/ 7 h 7"/>
                  <a:gd name="T76" fmla="*/ 6 w 7"/>
                  <a:gd name="T77" fmla="*/ 7 h 7"/>
                  <a:gd name="T78" fmla="*/ 6 w 7"/>
                  <a:gd name="T79" fmla="*/ 6 h 7"/>
                  <a:gd name="T80" fmla="*/ 7 w 7"/>
                  <a:gd name="T81" fmla="*/ 6 h 7"/>
                  <a:gd name="T82" fmla="*/ 7 w 7"/>
                  <a:gd name="T83" fmla="*/ 5 h 7"/>
                  <a:gd name="T84" fmla="*/ 7 w 7"/>
                  <a:gd name="T85" fmla="*/ 5 h 7"/>
                  <a:gd name="T86" fmla="*/ 7 w 7"/>
                  <a:gd name="T87" fmla="*/ 4 h 7"/>
                  <a:gd name="T88" fmla="*/ 7 w 7"/>
                  <a:gd name="T8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2" name="Group 201"/>
          <p:cNvGrpSpPr/>
          <p:nvPr/>
        </p:nvGrpSpPr>
        <p:grpSpPr>
          <a:xfrm>
            <a:off x="1362502" y="2445804"/>
            <a:ext cx="2703290" cy="506208"/>
            <a:chOff x="1362502" y="2445804"/>
            <a:chExt cx="2703290" cy="506208"/>
          </a:xfrm>
        </p:grpSpPr>
        <p:sp>
          <p:nvSpPr>
            <p:cNvPr id="203" name="Line 8"/>
            <p:cNvSpPr>
              <a:spLocks noChangeShapeType="1"/>
            </p:cNvSpPr>
            <p:nvPr/>
          </p:nvSpPr>
          <p:spPr bwMode="auto">
            <a:xfrm>
              <a:off x="1362502" y="2586417"/>
              <a:ext cx="27032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9"/>
            <p:cNvSpPr>
              <a:spLocks noChangeShapeType="1"/>
            </p:cNvSpPr>
            <p:nvPr/>
          </p:nvSpPr>
          <p:spPr bwMode="auto">
            <a:xfrm flipV="1">
              <a:off x="1362502" y="2445804"/>
              <a:ext cx="0" cy="506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Line 10"/>
            <p:cNvSpPr>
              <a:spLocks noChangeShapeType="1"/>
            </p:cNvSpPr>
            <p:nvPr/>
          </p:nvSpPr>
          <p:spPr bwMode="auto">
            <a:xfrm flipV="1">
              <a:off x="4065792" y="2445804"/>
              <a:ext cx="0" cy="506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3299450" y="3823814"/>
            <a:ext cx="594091" cy="147644"/>
            <a:chOff x="3299450" y="3823814"/>
            <a:chExt cx="594091" cy="147644"/>
          </a:xfrm>
        </p:grpSpPr>
        <p:sp>
          <p:nvSpPr>
            <p:cNvPr id="207" name="Line 11"/>
            <p:cNvSpPr>
              <a:spLocks noChangeShapeType="1"/>
            </p:cNvSpPr>
            <p:nvPr/>
          </p:nvSpPr>
          <p:spPr bwMode="auto">
            <a:xfrm>
              <a:off x="3663286" y="3915213"/>
              <a:ext cx="230255" cy="562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Line 12"/>
            <p:cNvSpPr>
              <a:spLocks noChangeShapeType="1"/>
            </p:cNvSpPr>
            <p:nvPr/>
          </p:nvSpPr>
          <p:spPr bwMode="auto">
            <a:xfrm flipH="1" flipV="1">
              <a:off x="3299450" y="3823814"/>
              <a:ext cx="228497" cy="562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4" name="TextBox 213"/>
          <p:cNvSpPr txBox="1"/>
          <p:nvPr/>
        </p:nvSpPr>
        <p:spPr>
          <a:xfrm>
            <a:off x="2461043" y="2395917"/>
            <a:ext cx="506208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96</a:t>
            </a:r>
            <a:r>
              <a:rPr lang="en-US" dirty="0" smtClean="0">
                <a:latin typeface="+mj-lt"/>
                <a:cs typeface="Arial"/>
              </a:rPr>
              <a:t>"</a:t>
            </a:r>
            <a:endParaRPr lang="en-US" dirty="0">
              <a:latin typeface="+mj-l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2905540" y="3590026"/>
            <a:ext cx="50620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Arial"/>
              </a:rPr>
              <a:t>5"</a:t>
            </a:r>
            <a:endParaRPr lang="en-US" dirty="0">
              <a:latin typeface="+mj-lt"/>
            </a:endParaRPr>
          </a:p>
        </p:txBody>
      </p:sp>
      <p:grpSp>
        <p:nvGrpSpPr>
          <p:cNvPr id="1192" name="Group 1191"/>
          <p:cNvGrpSpPr/>
          <p:nvPr/>
        </p:nvGrpSpPr>
        <p:grpSpPr>
          <a:xfrm>
            <a:off x="1232605" y="3932789"/>
            <a:ext cx="705907" cy="811001"/>
            <a:chOff x="4986070" y="3932789"/>
            <a:chExt cx="705907" cy="811001"/>
          </a:xfrm>
        </p:grpSpPr>
        <p:grpSp>
          <p:nvGrpSpPr>
            <p:cNvPr id="209" name="Group 208"/>
            <p:cNvGrpSpPr/>
            <p:nvPr/>
          </p:nvGrpSpPr>
          <p:grpSpPr>
            <a:xfrm>
              <a:off x="5373496" y="3932789"/>
              <a:ext cx="130067" cy="518512"/>
              <a:chOff x="5373496" y="3932789"/>
              <a:chExt cx="130067" cy="518512"/>
            </a:xfrm>
          </p:grpSpPr>
          <p:sp>
            <p:nvSpPr>
              <p:cNvPr id="210" name="Line 13"/>
              <p:cNvSpPr>
                <a:spLocks noChangeShapeType="1"/>
              </p:cNvSpPr>
              <p:nvPr/>
            </p:nvSpPr>
            <p:spPr bwMode="auto">
              <a:xfrm>
                <a:off x="5373496" y="3932789"/>
                <a:ext cx="130067" cy="518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14"/>
              <p:cNvSpPr>
                <a:spLocks noChangeShapeType="1"/>
              </p:cNvSpPr>
              <p:nvPr/>
            </p:nvSpPr>
            <p:spPr bwMode="auto">
              <a:xfrm flipH="1">
                <a:off x="5385800" y="4395055"/>
                <a:ext cx="1019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15"/>
              <p:cNvSpPr>
                <a:spLocks noChangeShapeType="1"/>
              </p:cNvSpPr>
              <p:nvPr/>
            </p:nvSpPr>
            <p:spPr bwMode="auto">
              <a:xfrm>
                <a:off x="5385800" y="3989035"/>
                <a:ext cx="0" cy="4060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6" name="TextBox 215"/>
            <p:cNvSpPr txBox="1"/>
            <p:nvPr/>
          </p:nvSpPr>
          <p:spPr>
            <a:xfrm>
              <a:off x="4986070" y="4047226"/>
              <a:ext cx="506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4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5185769" y="4405236"/>
              <a:ext cx="506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1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1938512" y="4753779"/>
            <a:ext cx="1549883" cy="394038"/>
            <a:chOff x="1938512" y="4753779"/>
            <a:chExt cx="1549883" cy="394038"/>
          </a:xfrm>
        </p:grpSpPr>
        <p:sp>
          <p:nvSpPr>
            <p:cNvPr id="220" name="Line 215"/>
            <p:cNvSpPr>
              <a:spLocks noChangeShapeType="1"/>
            </p:cNvSpPr>
            <p:nvPr/>
          </p:nvSpPr>
          <p:spPr bwMode="auto">
            <a:xfrm>
              <a:off x="1938512" y="5006620"/>
              <a:ext cx="15498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Line 216"/>
            <p:cNvSpPr>
              <a:spLocks noChangeShapeType="1"/>
            </p:cNvSpPr>
            <p:nvPr/>
          </p:nvSpPr>
          <p:spPr bwMode="auto">
            <a:xfrm>
              <a:off x="1938512" y="4753779"/>
              <a:ext cx="0" cy="394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Line 217"/>
            <p:cNvSpPr>
              <a:spLocks noChangeShapeType="1"/>
            </p:cNvSpPr>
            <p:nvPr/>
          </p:nvSpPr>
          <p:spPr bwMode="auto">
            <a:xfrm>
              <a:off x="3488395" y="4753779"/>
              <a:ext cx="0" cy="394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3" name="TextBox 222"/>
          <p:cNvSpPr txBox="1"/>
          <p:nvPr/>
        </p:nvSpPr>
        <p:spPr>
          <a:xfrm>
            <a:off x="2460349" y="4816120"/>
            <a:ext cx="506208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55</a:t>
            </a:r>
            <a:r>
              <a:rPr lang="en-US" dirty="0" smtClean="0">
                <a:latin typeface="+mj-lt"/>
                <a:cs typeface="Arial"/>
              </a:rPr>
              <a:t>"</a:t>
            </a:r>
            <a:endParaRPr lang="en-US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02082" y="3092625"/>
            <a:ext cx="998041" cy="1522139"/>
            <a:chOff x="3602082" y="3092625"/>
            <a:chExt cx="998041" cy="1522139"/>
          </a:xfrm>
        </p:grpSpPr>
        <p:sp>
          <p:nvSpPr>
            <p:cNvPr id="200" name="Line 6"/>
            <p:cNvSpPr>
              <a:spLocks noChangeShapeType="1"/>
            </p:cNvSpPr>
            <p:nvPr/>
          </p:nvSpPr>
          <p:spPr bwMode="auto">
            <a:xfrm>
              <a:off x="4347019" y="3092625"/>
              <a:ext cx="0" cy="1522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7"/>
            <p:cNvSpPr>
              <a:spLocks noChangeShapeType="1"/>
            </p:cNvSpPr>
            <p:nvPr/>
          </p:nvSpPr>
          <p:spPr bwMode="auto">
            <a:xfrm>
              <a:off x="3602082" y="4614764"/>
              <a:ext cx="8876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TextBox 1190"/>
            <p:cNvSpPr txBox="1"/>
            <p:nvPr/>
          </p:nvSpPr>
          <p:spPr>
            <a:xfrm>
              <a:off x="4093915" y="3663194"/>
              <a:ext cx="506208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54</a:t>
              </a:r>
              <a:r>
                <a:rPr lang="en-US" dirty="0" smtClean="0">
                  <a:latin typeface="+mj-lt"/>
                  <a:cs typeface="Arial"/>
                </a:rPr>
                <a:t>"</a:t>
              </a:r>
              <a:endParaRPr lang="en-US" dirty="0">
                <a:latin typeface="+mj-lt"/>
              </a:endParaRPr>
            </a:p>
          </p:txBody>
        </p:sp>
        <p:sp>
          <p:nvSpPr>
            <p:cNvPr id="224" name="Line 7"/>
            <p:cNvSpPr>
              <a:spLocks noChangeShapeType="1"/>
            </p:cNvSpPr>
            <p:nvPr/>
          </p:nvSpPr>
          <p:spPr bwMode="auto">
            <a:xfrm>
              <a:off x="4160520" y="3095780"/>
              <a:ext cx="329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422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5" grpId="0"/>
      <p:bldP spid="22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Friction</a:t>
            </a:r>
            <a:endParaRPr lang="en-US" dirty="0"/>
          </a:p>
        </p:txBody>
      </p:sp>
      <p:sp>
        <p:nvSpPr>
          <p:cNvPr id="62" name="Rectangle 40"/>
          <p:cNvSpPr>
            <a:spLocks noChangeArrowheads="1"/>
          </p:cNvSpPr>
          <p:nvPr/>
        </p:nvSpPr>
        <p:spPr bwMode="auto">
          <a:xfrm>
            <a:off x="2834770" y="2454108"/>
            <a:ext cx="1031454" cy="4716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9" name="Rectangle 43"/>
          <p:cNvSpPr>
            <a:spLocks noChangeArrowheads="1"/>
          </p:cNvSpPr>
          <p:nvPr/>
        </p:nvSpPr>
        <p:spPr bwMode="auto">
          <a:xfrm>
            <a:off x="2834770" y="1980711"/>
            <a:ext cx="1031454" cy="473397"/>
          </a:xfrm>
          <a:prstGeom prst="rect">
            <a:avLst/>
          </a:prstGeom>
          <a:pattFill prst="dkDn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3522406" y="1920240"/>
            <a:ext cx="188323" cy="1066009"/>
          </a:xfrm>
          <a:custGeom>
            <a:avLst/>
            <a:gdLst>
              <a:gd name="T0" fmla="*/ 38 w 109"/>
              <a:gd name="T1" fmla="*/ 35 h 617"/>
              <a:gd name="T2" fmla="*/ 0 w 109"/>
              <a:gd name="T3" fmla="*/ 35 h 617"/>
              <a:gd name="T4" fmla="*/ 0 w 109"/>
              <a:gd name="T5" fmla="*/ 0 h 617"/>
              <a:gd name="T6" fmla="*/ 109 w 109"/>
              <a:gd name="T7" fmla="*/ 0 h 617"/>
              <a:gd name="T8" fmla="*/ 109 w 109"/>
              <a:gd name="T9" fmla="*/ 35 h 617"/>
              <a:gd name="T10" fmla="*/ 71 w 109"/>
              <a:gd name="T11" fmla="*/ 35 h 617"/>
              <a:gd name="T12" fmla="*/ 71 w 109"/>
              <a:gd name="T13" fmla="*/ 582 h 617"/>
              <a:gd name="T14" fmla="*/ 109 w 109"/>
              <a:gd name="T15" fmla="*/ 582 h 617"/>
              <a:gd name="T16" fmla="*/ 109 w 109"/>
              <a:gd name="T17" fmla="*/ 617 h 617"/>
              <a:gd name="T18" fmla="*/ 0 w 109"/>
              <a:gd name="T19" fmla="*/ 617 h 617"/>
              <a:gd name="T20" fmla="*/ 0 w 109"/>
              <a:gd name="T21" fmla="*/ 582 h 617"/>
              <a:gd name="T22" fmla="*/ 38 w 109"/>
              <a:gd name="T23" fmla="*/ 582 h 617"/>
              <a:gd name="T24" fmla="*/ 38 w 109"/>
              <a:gd name="T25" fmla="*/ 35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" h="617">
                <a:moveTo>
                  <a:pt x="38" y="35"/>
                </a:moveTo>
                <a:lnTo>
                  <a:pt x="0" y="35"/>
                </a:lnTo>
                <a:lnTo>
                  <a:pt x="0" y="0"/>
                </a:lnTo>
                <a:lnTo>
                  <a:pt x="109" y="0"/>
                </a:lnTo>
                <a:lnTo>
                  <a:pt x="109" y="35"/>
                </a:lnTo>
                <a:lnTo>
                  <a:pt x="71" y="35"/>
                </a:lnTo>
                <a:lnTo>
                  <a:pt x="71" y="582"/>
                </a:lnTo>
                <a:lnTo>
                  <a:pt x="109" y="582"/>
                </a:lnTo>
                <a:lnTo>
                  <a:pt x="109" y="617"/>
                </a:lnTo>
                <a:lnTo>
                  <a:pt x="0" y="617"/>
                </a:lnTo>
                <a:lnTo>
                  <a:pt x="0" y="582"/>
                </a:lnTo>
                <a:lnTo>
                  <a:pt x="38" y="582"/>
                </a:lnTo>
                <a:lnTo>
                  <a:pt x="38" y="3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0" name="Freeform 28"/>
          <p:cNvSpPr>
            <a:spLocks/>
          </p:cNvSpPr>
          <p:nvPr/>
        </p:nvSpPr>
        <p:spPr bwMode="auto">
          <a:xfrm>
            <a:off x="2990265" y="1920240"/>
            <a:ext cx="188323" cy="1066009"/>
          </a:xfrm>
          <a:custGeom>
            <a:avLst/>
            <a:gdLst>
              <a:gd name="T0" fmla="*/ 71 w 109"/>
              <a:gd name="T1" fmla="*/ 35 h 617"/>
              <a:gd name="T2" fmla="*/ 109 w 109"/>
              <a:gd name="T3" fmla="*/ 35 h 617"/>
              <a:gd name="T4" fmla="*/ 109 w 109"/>
              <a:gd name="T5" fmla="*/ 0 h 617"/>
              <a:gd name="T6" fmla="*/ 0 w 109"/>
              <a:gd name="T7" fmla="*/ 0 h 617"/>
              <a:gd name="T8" fmla="*/ 0 w 109"/>
              <a:gd name="T9" fmla="*/ 35 h 617"/>
              <a:gd name="T10" fmla="*/ 37 w 109"/>
              <a:gd name="T11" fmla="*/ 35 h 617"/>
              <a:gd name="T12" fmla="*/ 37 w 109"/>
              <a:gd name="T13" fmla="*/ 582 h 617"/>
              <a:gd name="T14" fmla="*/ 0 w 109"/>
              <a:gd name="T15" fmla="*/ 582 h 617"/>
              <a:gd name="T16" fmla="*/ 0 w 109"/>
              <a:gd name="T17" fmla="*/ 617 h 617"/>
              <a:gd name="T18" fmla="*/ 109 w 109"/>
              <a:gd name="T19" fmla="*/ 617 h 617"/>
              <a:gd name="T20" fmla="*/ 109 w 109"/>
              <a:gd name="T21" fmla="*/ 582 h 617"/>
              <a:gd name="T22" fmla="*/ 71 w 109"/>
              <a:gd name="T23" fmla="*/ 582 h 617"/>
              <a:gd name="T24" fmla="*/ 71 w 109"/>
              <a:gd name="T25" fmla="*/ 35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" h="617">
                <a:moveTo>
                  <a:pt x="71" y="35"/>
                </a:moveTo>
                <a:lnTo>
                  <a:pt x="109" y="35"/>
                </a:lnTo>
                <a:lnTo>
                  <a:pt x="109" y="0"/>
                </a:lnTo>
                <a:lnTo>
                  <a:pt x="0" y="0"/>
                </a:lnTo>
                <a:lnTo>
                  <a:pt x="0" y="35"/>
                </a:lnTo>
                <a:lnTo>
                  <a:pt x="37" y="35"/>
                </a:lnTo>
                <a:lnTo>
                  <a:pt x="37" y="582"/>
                </a:lnTo>
                <a:lnTo>
                  <a:pt x="0" y="582"/>
                </a:lnTo>
                <a:lnTo>
                  <a:pt x="0" y="617"/>
                </a:lnTo>
                <a:lnTo>
                  <a:pt x="109" y="617"/>
                </a:lnTo>
                <a:lnTo>
                  <a:pt x="109" y="582"/>
                </a:lnTo>
                <a:lnTo>
                  <a:pt x="71" y="582"/>
                </a:lnTo>
                <a:lnTo>
                  <a:pt x="71" y="3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1" name="Rectangle 29"/>
          <p:cNvSpPr>
            <a:spLocks noChangeArrowheads="1"/>
          </p:cNvSpPr>
          <p:nvPr/>
        </p:nvSpPr>
        <p:spPr bwMode="auto">
          <a:xfrm>
            <a:off x="2834770" y="3957232"/>
            <a:ext cx="1031454" cy="471670"/>
          </a:xfrm>
          <a:prstGeom prst="rect">
            <a:avLst/>
          </a:prstGeom>
          <a:pattFill prst="dkDn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2" name="Rectangle 30"/>
          <p:cNvSpPr>
            <a:spLocks noChangeArrowheads="1"/>
          </p:cNvSpPr>
          <p:nvPr/>
        </p:nvSpPr>
        <p:spPr bwMode="auto">
          <a:xfrm>
            <a:off x="2834770" y="4498010"/>
            <a:ext cx="1031454" cy="4716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73" name="TextBox 14372"/>
          <p:cNvSpPr txBox="1"/>
          <p:nvPr/>
        </p:nvSpPr>
        <p:spPr>
          <a:xfrm>
            <a:off x="457200" y="2834640"/>
            <a:ext cx="2011680" cy="14773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Side view of theoretical shear friction specimen with distributed reinforcement</a:t>
            </a:r>
            <a:endParaRPr lang="en-US" dirty="0"/>
          </a:p>
        </p:txBody>
      </p:sp>
      <p:sp>
        <p:nvSpPr>
          <p:cNvPr id="14374" name="Rectangle 14373"/>
          <p:cNvSpPr/>
          <p:nvPr/>
        </p:nvSpPr>
        <p:spPr>
          <a:xfrm>
            <a:off x="365760" y="1645920"/>
            <a:ext cx="3931920" cy="4206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5" name="Line 33"/>
          <p:cNvSpPr>
            <a:spLocks noChangeShapeType="1"/>
          </p:cNvSpPr>
          <p:nvPr/>
        </p:nvSpPr>
        <p:spPr bwMode="auto">
          <a:xfrm>
            <a:off x="3083563" y="3457479"/>
            <a:ext cx="0" cy="433660"/>
          </a:xfrm>
          <a:prstGeom prst="line">
            <a:avLst/>
          </a:prstGeom>
          <a:noFill/>
          <a:ln w="15875">
            <a:solidFill>
              <a:schemeClr val="tx1"/>
            </a:solidFill>
            <a:prstDash val="solid"/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6" name="Line 34"/>
          <p:cNvSpPr>
            <a:spLocks noChangeShapeType="1"/>
          </p:cNvSpPr>
          <p:nvPr/>
        </p:nvSpPr>
        <p:spPr bwMode="auto">
          <a:xfrm>
            <a:off x="3615703" y="3457479"/>
            <a:ext cx="0" cy="433660"/>
          </a:xfrm>
          <a:prstGeom prst="line">
            <a:avLst/>
          </a:prstGeom>
          <a:noFill/>
          <a:ln w="15875">
            <a:solidFill>
              <a:schemeClr val="tx1"/>
            </a:solidFill>
            <a:prstDash val="solid"/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3582123" y="3383280"/>
                <a:ext cx="504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123" y="3383280"/>
                <a:ext cx="504781" cy="3385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3077342" y="3383280"/>
                <a:ext cx="504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42" y="3383280"/>
                <a:ext cx="504781" cy="3385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63" name="Line 31"/>
          <p:cNvSpPr>
            <a:spLocks noChangeShapeType="1"/>
          </p:cNvSpPr>
          <p:nvPr/>
        </p:nvSpPr>
        <p:spPr bwMode="auto">
          <a:xfrm flipV="1">
            <a:off x="3083563" y="5029200"/>
            <a:ext cx="0" cy="433660"/>
          </a:xfrm>
          <a:prstGeom prst="line">
            <a:avLst/>
          </a:prstGeom>
          <a:noFill/>
          <a:ln w="15875">
            <a:solidFill>
              <a:schemeClr val="tx1"/>
            </a:solidFill>
            <a:prstDash val="solid"/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4" name="Line 32"/>
          <p:cNvSpPr>
            <a:spLocks noChangeShapeType="1"/>
          </p:cNvSpPr>
          <p:nvPr/>
        </p:nvSpPr>
        <p:spPr bwMode="auto">
          <a:xfrm flipV="1">
            <a:off x="3615703" y="5029200"/>
            <a:ext cx="0" cy="433660"/>
          </a:xfrm>
          <a:prstGeom prst="line">
            <a:avLst/>
          </a:prstGeom>
          <a:noFill/>
          <a:ln w="15875">
            <a:solidFill>
              <a:schemeClr val="tx1"/>
            </a:solidFill>
            <a:prstDash val="solid"/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3582123" y="5186993"/>
                <a:ext cx="504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123" y="5186993"/>
                <a:ext cx="504781" cy="3385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3077342" y="5186993"/>
                <a:ext cx="504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42" y="5186993"/>
                <a:ext cx="504781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81" name="Group 14380"/>
          <p:cNvGrpSpPr/>
          <p:nvPr/>
        </p:nvGrpSpPr>
        <p:grpSpPr>
          <a:xfrm>
            <a:off x="4846320" y="1645920"/>
            <a:ext cx="3931920" cy="4206240"/>
            <a:chOff x="4846320" y="1645920"/>
            <a:chExt cx="3931920" cy="4206240"/>
          </a:xfrm>
        </p:grpSpPr>
        <p:sp>
          <p:nvSpPr>
            <p:cNvPr id="102" name="TextBox 101"/>
            <p:cNvSpPr txBox="1"/>
            <p:nvPr/>
          </p:nvSpPr>
          <p:spPr>
            <a:xfrm>
              <a:off x="6675120" y="2834640"/>
              <a:ext cx="2011680" cy="147732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Side view of </a:t>
              </a:r>
              <a:r>
                <a:rPr lang="en-US" dirty="0"/>
                <a:t>theoretical shear </a:t>
              </a:r>
              <a:r>
                <a:rPr lang="en-US" dirty="0" smtClean="0"/>
                <a:t>friction specimen with asymmetrical reinforcement</a:t>
              </a:r>
              <a:endParaRPr lang="en-US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846320" y="1645920"/>
              <a:ext cx="3931920" cy="4206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41"/>
            <p:cNvSpPr>
              <a:spLocks noChangeArrowheads="1"/>
            </p:cNvSpPr>
            <p:nvPr/>
          </p:nvSpPr>
          <p:spPr bwMode="auto">
            <a:xfrm flipH="1">
              <a:off x="5315826" y="1980711"/>
              <a:ext cx="1029726" cy="473397"/>
            </a:xfrm>
            <a:prstGeom prst="rect">
              <a:avLst/>
            </a:prstGeom>
            <a:pattFill prst="dkDnDiag">
              <a:fgClr>
                <a:schemeClr val="bg1">
                  <a:lumMod val="75000"/>
                </a:schemeClr>
              </a:fgClr>
              <a:bgClr>
                <a:schemeClr val="bg1">
                  <a:lumMod val="9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8" name="Rectangle 42"/>
            <p:cNvSpPr>
              <a:spLocks noChangeArrowheads="1"/>
            </p:cNvSpPr>
            <p:nvPr/>
          </p:nvSpPr>
          <p:spPr bwMode="auto">
            <a:xfrm flipH="1">
              <a:off x="5315826" y="2454108"/>
              <a:ext cx="1029726" cy="4716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7" name="Freeform 35"/>
            <p:cNvSpPr>
              <a:spLocks/>
            </p:cNvSpPr>
            <p:nvPr/>
          </p:nvSpPr>
          <p:spPr bwMode="auto">
            <a:xfrm flipH="1">
              <a:off x="5469594" y="1920240"/>
              <a:ext cx="190050" cy="1066009"/>
            </a:xfrm>
            <a:custGeom>
              <a:avLst/>
              <a:gdLst>
                <a:gd name="T0" fmla="*/ 38 w 110"/>
                <a:gd name="T1" fmla="*/ 35 h 617"/>
                <a:gd name="T2" fmla="*/ 0 w 110"/>
                <a:gd name="T3" fmla="*/ 35 h 617"/>
                <a:gd name="T4" fmla="*/ 0 w 110"/>
                <a:gd name="T5" fmla="*/ 0 h 617"/>
                <a:gd name="T6" fmla="*/ 110 w 110"/>
                <a:gd name="T7" fmla="*/ 0 h 617"/>
                <a:gd name="T8" fmla="*/ 110 w 110"/>
                <a:gd name="T9" fmla="*/ 35 h 617"/>
                <a:gd name="T10" fmla="*/ 72 w 110"/>
                <a:gd name="T11" fmla="*/ 35 h 617"/>
                <a:gd name="T12" fmla="*/ 72 w 110"/>
                <a:gd name="T13" fmla="*/ 582 h 617"/>
                <a:gd name="T14" fmla="*/ 110 w 110"/>
                <a:gd name="T15" fmla="*/ 582 h 617"/>
                <a:gd name="T16" fmla="*/ 110 w 110"/>
                <a:gd name="T17" fmla="*/ 617 h 617"/>
                <a:gd name="T18" fmla="*/ 0 w 110"/>
                <a:gd name="T19" fmla="*/ 617 h 617"/>
                <a:gd name="T20" fmla="*/ 0 w 110"/>
                <a:gd name="T21" fmla="*/ 582 h 617"/>
                <a:gd name="T22" fmla="*/ 38 w 110"/>
                <a:gd name="T23" fmla="*/ 582 h 617"/>
                <a:gd name="T24" fmla="*/ 38 w 110"/>
                <a:gd name="T25" fmla="*/ 35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617">
                  <a:moveTo>
                    <a:pt x="38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35"/>
                  </a:lnTo>
                  <a:lnTo>
                    <a:pt x="72" y="35"/>
                  </a:lnTo>
                  <a:lnTo>
                    <a:pt x="72" y="582"/>
                  </a:lnTo>
                  <a:lnTo>
                    <a:pt x="110" y="582"/>
                  </a:lnTo>
                  <a:lnTo>
                    <a:pt x="110" y="617"/>
                  </a:lnTo>
                  <a:lnTo>
                    <a:pt x="0" y="617"/>
                  </a:lnTo>
                  <a:lnTo>
                    <a:pt x="0" y="582"/>
                  </a:lnTo>
                  <a:lnTo>
                    <a:pt x="38" y="582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/>
            <p:cNvSpPr>
              <a:spLocks/>
            </p:cNvSpPr>
            <p:nvPr/>
          </p:nvSpPr>
          <p:spPr bwMode="auto">
            <a:xfrm flipH="1">
              <a:off x="5276088" y="3891578"/>
              <a:ext cx="1067736" cy="561512"/>
            </a:xfrm>
            <a:custGeom>
              <a:avLst/>
              <a:gdLst>
                <a:gd name="T0" fmla="*/ 24 w 618"/>
                <a:gd name="T1" fmla="*/ 0 h 325"/>
                <a:gd name="T2" fmla="*/ 0 w 618"/>
                <a:gd name="T3" fmla="*/ 273 h 325"/>
                <a:gd name="T4" fmla="*/ 595 w 618"/>
                <a:gd name="T5" fmla="*/ 325 h 325"/>
                <a:gd name="T6" fmla="*/ 618 w 618"/>
                <a:gd name="T7" fmla="*/ 52 h 325"/>
                <a:gd name="T8" fmla="*/ 24 w 618"/>
                <a:gd name="T9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325">
                  <a:moveTo>
                    <a:pt x="24" y="0"/>
                  </a:moveTo>
                  <a:lnTo>
                    <a:pt x="0" y="273"/>
                  </a:lnTo>
                  <a:lnTo>
                    <a:pt x="595" y="325"/>
                  </a:lnTo>
                  <a:lnTo>
                    <a:pt x="618" y="52"/>
                  </a:lnTo>
                  <a:lnTo>
                    <a:pt x="24" y="0"/>
                  </a:lnTo>
                  <a:close/>
                </a:path>
              </a:pathLst>
            </a:custGeom>
            <a:pattFill prst="dkDnDiag">
              <a:fgClr>
                <a:schemeClr val="bg1">
                  <a:lumMod val="75000"/>
                </a:schemeClr>
              </a:fgClr>
              <a:bgClr>
                <a:schemeClr val="bg1">
                  <a:lumMod val="95000"/>
                </a:schemeClr>
              </a:bgClr>
            </a:patt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/>
            <p:cNvSpPr>
              <a:spLocks/>
            </p:cNvSpPr>
            <p:nvPr/>
          </p:nvSpPr>
          <p:spPr bwMode="auto">
            <a:xfrm flipH="1">
              <a:off x="5276088" y="4477277"/>
              <a:ext cx="1067736" cy="561512"/>
            </a:xfrm>
            <a:custGeom>
              <a:avLst/>
              <a:gdLst>
                <a:gd name="T0" fmla="*/ 0 w 618"/>
                <a:gd name="T1" fmla="*/ 52 h 325"/>
                <a:gd name="T2" fmla="*/ 24 w 618"/>
                <a:gd name="T3" fmla="*/ 325 h 325"/>
                <a:gd name="T4" fmla="*/ 618 w 618"/>
                <a:gd name="T5" fmla="*/ 273 h 325"/>
                <a:gd name="T6" fmla="*/ 595 w 618"/>
                <a:gd name="T7" fmla="*/ 0 h 325"/>
                <a:gd name="T8" fmla="*/ 0 w 618"/>
                <a:gd name="T9" fmla="*/ 5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325">
                  <a:moveTo>
                    <a:pt x="0" y="52"/>
                  </a:moveTo>
                  <a:lnTo>
                    <a:pt x="24" y="325"/>
                  </a:lnTo>
                  <a:lnTo>
                    <a:pt x="618" y="273"/>
                  </a:lnTo>
                  <a:lnTo>
                    <a:pt x="59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39"/>
            <p:cNvSpPr>
              <a:spLocks noChangeShapeType="1"/>
            </p:cNvSpPr>
            <p:nvPr/>
          </p:nvSpPr>
          <p:spPr bwMode="auto">
            <a:xfrm flipH="1">
              <a:off x="5564619" y="3459207"/>
              <a:ext cx="0" cy="43366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/>
                <p:cNvSpPr txBox="1"/>
                <p:nvPr/>
              </p:nvSpPr>
              <p:spPr>
                <a:xfrm flipH="1">
                  <a:off x="5525640" y="3383280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1" name="TextBox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525640" y="3383280"/>
                  <a:ext cx="504781" cy="3385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Line 38"/>
            <p:cNvSpPr>
              <a:spLocks noChangeShapeType="1"/>
            </p:cNvSpPr>
            <p:nvPr/>
          </p:nvSpPr>
          <p:spPr bwMode="auto">
            <a:xfrm flipH="1" flipV="1">
              <a:off x="5564619" y="5030927"/>
              <a:ext cx="0" cy="43366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/>
                <p:cNvSpPr txBox="1"/>
                <p:nvPr/>
              </p:nvSpPr>
              <p:spPr>
                <a:xfrm flipH="1">
                  <a:off x="5525640" y="5186993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525640" y="5186993"/>
                  <a:ext cx="504781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 flipH="1">
            <a:off x="7067550" y="4648200"/>
            <a:ext cx="810989" cy="1005840"/>
            <a:chOff x="960438" y="1798638"/>
            <a:chExt cx="2160588" cy="2679701"/>
          </a:xfrm>
        </p:grpSpPr>
        <p:sp>
          <p:nvSpPr>
            <p:cNvPr id="32" name="Freeform 96"/>
            <p:cNvSpPr>
              <a:spLocks/>
            </p:cNvSpPr>
            <p:nvPr/>
          </p:nvSpPr>
          <p:spPr bwMode="auto">
            <a:xfrm>
              <a:off x="960438" y="2028826"/>
              <a:ext cx="2160588" cy="2449513"/>
            </a:xfrm>
            <a:custGeom>
              <a:avLst/>
              <a:gdLst>
                <a:gd name="T0" fmla="*/ 0 w 1361"/>
                <a:gd name="T1" fmla="*/ 1543 h 1543"/>
                <a:gd name="T2" fmla="*/ 758 w 1361"/>
                <a:gd name="T3" fmla="*/ 1543 h 1543"/>
                <a:gd name="T4" fmla="*/ 793 w 1361"/>
                <a:gd name="T5" fmla="*/ 1515 h 1543"/>
                <a:gd name="T6" fmla="*/ 1126 w 1361"/>
                <a:gd name="T7" fmla="*/ 192 h 1543"/>
                <a:gd name="T8" fmla="*/ 1361 w 1361"/>
                <a:gd name="T9" fmla="*/ 167 h 1543"/>
                <a:gd name="T10" fmla="*/ 1361 w 1361"/>
                <a:gd name="T11" fmla="*/ 0 h 1543"/>
                <a:gd name="T12" fmla="*/ 922 w 1361"/>
                <a:gd name="T13" fmla="*/ 0 h 1543"/>
                <a:gd name="T14" fmla="*/ 872 w 1361"/>
                <a:gd name="T15" fmla="*/ 618 h 1543"/>
                <a:gd name="T16" fmla="*/ 722 w 1361"/>
                <a:gd name="T17" fmla="*/ 1221 h 1543"/>
                <a:gd name="T18" fmla="*/ 615 w 1361"/>
                <a:gd name="T19" fmla="*/ 1307 h 1543"/>
                <a:gd name="T20" fmla="*/ 0 w 1361"/>
                <a:gd name="T21" fmla="*/ 1307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1" h="1543">
                  <a:moveTo>
                    <a:pt x="0" y="1543"/>
                  </a:moveTo>
                  <a:lnTo>
                    <a:pt x="758" y="1543"/>
                  </a:lnTo>
                  <a:lnTo>
                    <a:pt x="793" y="1515"/>
                  </a:lnTo>
                  <a:lnTo>
                    <a:pt x="1126" y="192"/>
                  </a:lnTo>
                  <a:lnTo>
                    <a:pt x="1361" y="167"/>
                  </a:lnTo>
                  <a:lnTo>
                    <a:pt x="1361" y="0"/>
                  </a:lnTo>
                  <a:lnTo>
                    <a:pt x="922" y="0"/>
                  </a:lnTo>
                  <a:lnTo>
                    <a:pt x="872" y="618"/>
                  </a:lnTo>
                  <a:lnTo>
                    <a:pt x="722" y="1221"/>
                  </a:lnTo>
                  <a:lnTo>
                    <a:pt x="615" y="1307"/>
                  </a:lnTo>
                  <a:lnTo>
                    <a:pt x="0" y="130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66788" y="1798638"/>
              <a:ext cx="1820863" cy="2619376"/>
              <a:chOff x="960438" y="1779588"/>
              <a:chExt cx="1820863" cy="2619376"/>
            </a:xfrm>
          </p:grpSpPr>
          <p:sp>
            <p:nvSpPr>
              <p:cNvPr id="83" name="Freeform 88"/>
              <p:cNvSpPr>
                <a:spLocks/>
              </p:cNvSpPr>
              <p:nvPr/>
            </p:nvSpPr>
            <p:spPr bwMode="auto">
              <a:xfrm>
                <a:off x="2555876" y="1858963"/>
                <a:ext cx="66675" cy="808038"/>
              </a:xfrm>
              <a:custGeom>
                <a:avLst/>
                <a:gdLst>
                  <a:gd name="T0" fmla="*/ 0 w 42"/>
                  <a:gd name="T1" fmla="*/ 509 h 509"/>
                  <a:gd name="T2" fmla="*/ 42 w 42"/>
                  <a:gd name="T3" fmla="*/ 343 h 509"/>
                  <a:gd name="T4" fmla="*/ 42 w 42"/>
                  <a:gd name="T5" fmla="*/ 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509">
                    <a:moveTo>
                      <a:pt x="0" y="509"/>
                    </a:moveTo>
                    <a:lnTo>
                      <a:pt x="42" y="343"/>
                    </a:lnTo>
                    <a:lnTo>
                      <a:pt x="42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89"/>
              <p:cNvSpPr>
                <a:spLocks/>
              </p:cNvSpPr>
              <p:nvPr/>
            </p:nvSpPr>
            <p:spPr bwMode="auto">
              <a:xfrm>
                <a:off x="2622551" y="1779588"/>
                <a:ext cx="158750" cy="98425"/>
              </a:xfrm>
              <a:custGeom>
                <a:avLst/>
                <a:gdLst>
                  <a:gd name="T0" fmla="*/ 99 w 100"/>
                  <a:gd name="T1" fmla="*/ 60 h 62"/>
                  <a:gd name="T2" fmla="*/ 100 w 100"/>
                  <a:gd name="T3" fmla="*/ 56 h 62"/>
                  <a:gd name="T4" fmla="*/ 100 w 100"/>
                  <a:gd name="T5" fmla="*/ 53 h 62"/>
                  <a:gd name="T6" fmla="*/ 100 w 100"/>
                  <a:gd name="T7" fmla="*/ 49 h 62"/>
                  <a:gd name="T8" fmla="*/ 100 w 100"/>
                  <a:gd name="T9" fmla="*/ 46 h 62"/>
                  <a:gd name="T10" fmla="*/ 99 w 100"/>
                  <a:gd name="T11" fmla="*/ 42 h 62"/>
                  <a:gd name="T12" fmla="*/ 99 w 100"/>
                  <a:gd name="T13" fmla="*/ 38 h 62"/>
                  <a:gd name="T14" fmla="*/ 98 w 100"/>
                  <a:gd name="T15" fmla="*/ 35 h 62"/>
                  <a:gd name="T16" fmla="*/ 96 w 100"/>
                  <a:gd name="T17" fmla="*/ 32 h 62"/>
                  <a:gd name="T18" fmla="*/ 95 w 100"/>
                  <a:gd name="T19" fmla="*/ 28 h 62"/>
                  <a:gd name="T20" fmla="*/ 93 w 100"/>
                  <a:gd name="T21" fmla="*/ 25 h 62"/>
                  <a:gd name="T22" fmla="*/ 91 w 100"/>
                  <a:gd name="T23" fmla="*/ 22 h 62"/>
                  <a:gd name="T24" fmla="*/ 89 w 100"/>
                  <a:gd name="T25" fmla="*/ 19 h 62"/>
                  <a:gd name="T26" fmla="*/ 87 w 100"/>
                  <a:gd name="T27" fmla="*/ 16 h 62"/>
                  <a:gd name="T28" fmla="*/ 84 w 100"/>
                  <a:gd name="T29" fmla="*/ 14 h 62"/>
                  <a:gd name="T30" fmla="*/ 81 w 100"/>
                  <a:gd name="T31" fmla="*/ 11 h 62"/>
                  <a:gd name="T32" fmla="*/ 78 w 100"/>
                  <a:gd name="T33" fmla="*/ 9 h 62"/>
                  <a:gd name="T34" fmla="*/ 75 w 100"/>
                  <a:gd name="T35" fmla="*/ 7 h 62"/>
                  <a:gd name="T36" fmla="*/ 72 w 100"/>
                  <a:gd name="T37" fmla="*/ 5 h 62"/>
                  <a:gd name="T38" fmla="*/ 69 w 100"/>
                  <a:gd name="T39" fmla="*/ 4 h 62"/>
                  <a:gd name="T40" fmla="*/ 66 w 100"/>
                  <a:gd name="T41" fmla="*/ 3 h 62"/>
                  <a:gd name="T42" fmla="*/ 62 w 100"/>
                  <a:gd name="T43" fmla="*/ 2 h 62"/>
                  <a:gd name="T44" fmla="*/ 58 w 100"/>
                  <a:gd name="T45" fmla="*/ 1 h 62"/>
                  <a:gd name="T46" fmla="*/ 55 w 100"/>
                  <a:gd name="T47" fmla="*/ 0 h 62"/>
                  <a:gd name="T48" fmla="*/ 51 w 100"/>
                  <a:gd name="T49" fmla="*/ 0 h 62"/>
                  <a:gd name="T50" fmla="*/ 48 w 100"/>
                  <a:gd name="T51" fmla="*/ 0 h 62"/>
                  <a:gd name="T52" fmla="*/ 44 w 100"/>
                  <a:gd name="T53" fmla="*/ 1 h 62"/>
                  <a:gd name="T54" fmla="*/ 40 w 100"/>
                  <a:gd name="T55" fmla="*/ 1 h 62"/>
                  <a:gd name="T56" fmla="*/ 37 w 100"/>
                  <a:gd name="T57" fmla="*/ 2 h 62"/>
                  <a:gd name="T58" fmla="*/ 33 w 100"/>
                  <a:gd name="T59" fmla="*/ 3 h 62"/>
                  <a:gd name="T60" fmla="*/ 30 w 100"/>
                  <a:gd name="T61" fmla="*/ 4 h 62"/>
                  <a:gd name="T62" fmla="*/ 27 w 100"/>
                  <a:gd name="T63" fmla="*/ 6 h 62"/>
                  <a:gd name="T64" fmla="*/ 24 w 100"/>
                  <a:gd name="T65" fmla="*/ 8 h 62"/>
                  <a:gd name="T66" fmla="*/ 21 w 100"/>
                  <a:gd name="T67" fmla="*/ 10 h 62"/>
                  <a:gd name="T68" fmla="*/ 18 w 100"/>
                  <a:gd name="T69" fmla="*/ 12 h 62"/>
                  <a:gd name="T70" fmla="*/ 15 w 100"/>
                  <a:gd name="T71" fmla="*/ 14 h 62"/>
                  <a:gd name="T72" fmla="*/ 13 w 100"/>
                  <a:gd name="T73" fmla="*/ 17 h 62"/>
                  <a:gd name="T74" fmla="*/ 10 w 100"/>
                  <a:gd name="T75" fmla="*/ 20 h 62"/>
                  <a:gd name="T76" fmla="*/ 8 w 100"/>
                  <a:gd name="T77" fmla="*/ 23 h 62"/>
                  <a:gd name="T78" fmla="*/ 6 w 100"/>
                  <a:gd name="T79" fmla="*/ 26 h 62"/>
                  <a:gd name="T80" fmla="*/ 5 w 100"/>
                  <a:gd name="T81" fmla="*/ 29 h 62"/>
                  <a:gd name="T82" fmla="*/ 3 w 100"/>
                  <a:gd name="T83" fmla="*/ 32 h 62"/>
                  <a:gd name="T84" fmla="*/ 2 w 100"/>
                  <a:gd name="T85" fmla="*/ 36 h 62"/>
                  <a:gd name="T86" fmla="*/ 1 w 100"/>
                  <a:gd name="T87" fmla="*/ 39 h 62"/>
                  <a:gd name="T88" fmla="*/ 0 w 100"/>
                  <a:gd name="T89" fmla="*/ 43 h 62"/>
                  <a:gd name="T90" fmla="*/ 0 w 100"/>
                  <a:gd name="T91" fmla="*/ 47 h 62"/>
                  <a:gd name="T92" fmla="*/ 0 w 100"/>
                  <a:gd name="T93" fmla="*/ 5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" h="62">
                    <a:moveTo>
                      <a:pt x="98" y="62"/>
                    </a:moveTo>
                    <a:lnTo>
                      <a:pt x="99" y="61"/>
                    </a:lnTo>
                    <a:lnTo>
                      <a:pt x="99" y="60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100" y="56"/>
                    </a:lnTo>
                    <a:lnTo>
                      <a:pt x="100" y="55"/>
                    </a:lnTo>
                    <a:lnTo>
                      <a:pt x="100" y="54"/>
                    </a:lnTo>
                    <a:lnTo>
                      <a:pt x="100" y="53"/>
                    </a:lnTo>
                    <a:lnTo>
                      <a:pt x="100" y="52"/>
                    </a:lnTo>
                    <a:lnTo>
                      <a:pt x="100" y="50"/>
                    </a:lnTo>
                    <a:lnTo>
                      <a:pt x="100" y="49"/>
                    </a:lnTo>
                    <a:lnTo>
                      <a:pt x="100" y="48"/>
                    </a:lnTo>
                    <a:lnTo>
                      <a:pt x="100" y="47"/>
                    </a:lnTo>
                    <a:lnTo>
                      <a:pt x="100" y="46"/>
                    </a:lnTo>
                    <a:lnTo>
                      <a:pt x="100" y="44"/>
                    </a:lnTo>
                    <a:lnTo>
                      <a:pt x="99" y="43"/>
                    </a:lnTo>
                    <a:lnTo>
                      <a:pt x="99" y="42"/>
                    </a:lnTo>
                    <a:lnTo>
                      <a:pt x="99" y="41"/>
                    </a:lnTo>
                    <a:lnTo>
                      <a:pt x="99" y="40"/>
                    </a:lnTo>
                    <a:lnTo>
                      <a:pt x="99" y="38"/>
                    </a:lnTo>
                    <a:lnTo>
                      <a:pt x="98" y="37"/>
                    </a:lnTo>
                    <a:lnTo>
                      <a:pt x="98" y="36"/>
                    </a:lnTo>
                    <a:lnTo>
                      <a:pt x="98" y="35"/>
                    </a:lnTo>
                    <a:lnTo>
                      <a:pt x="97" y="34"/>
                    </a:lnTo>
                    <a:lnTo>
                      <a:pt x="97" y="33"/>
                    </a:lnTo>
                    <a:lnTo>
                      <a:pt x="96" y="32"/>
                    </a:lnTo>
                    <a:lnTo>
                      <a:pt x="96" y="30"/>
                    </a:lnTo>
                    <a:lnTo>
                      <a:pt x="95" y="29"/>
                    </a:lnTo>
                    <a:lnTo>
                      <a:pt x="95" y="28"/>
                    </a:lnTo>
                    <a:lnTo>
                      <a:pt x="94" y="27"/>
                    </a:lnTo>
                    <a:lnTo>
                      <a:pt x="94" y="26"/>
                    </a:lnTo>
                    <a:lnTo>
                      <a:pt x="93" y="25"/>
                    </a:lnTo>
                    <a:lnTo>
                      <a:pt x="92" y="24"/>
                    </a:lnTo>
                    <a:lnTo>
                      <a:pt x="92" y="23"/>
                    </a:lnTo>
                    <a:lnTo>
                      <a:pt x="91" y="22"/>
                    </a:lnTo>
                    <a:lnTo>
                      <a:pt x="90" y="21"/>
                    </a:lnTo>
                    <a:lnTo>
                      <a:pt x="90" y="20"/>
                    </a:lnTo>
                    <a:lnTo>
                      <a:pt x="89" y="19"/>
                    </a:lnTo>
                    <a:lnTo>
                      <a:pt x="88" y="18"/>
                    </a:lnTo>
                    <a:lnTo>
                      <a:pt x="87" y="17"/>
                    </a:lnTo>
                    <a:lnTo>
                      <a:pt x="87" y="16"/>
                    </a:lnTo>
                    <a:lnTo>
                      <a:pt x="86" y="15"/>
                    </a:lnTo>
                    <a:lnTo>
                      <a:pt x="85" y="15"/>
                    </a:lnTo>
                    <a:lnTo>
                      <a:pt x="84" y="14"/>
                    </a:lnTo>
                    <a:lnTo>
                      <a:pt x="83" y="13"/>
                    </a:lnTo>
                    <a:lnTo>
                      <a:pt x="82" y="12"/>
                    </a:lnTo>
                    <a:lnTo>
                      <a:pt x="81" y="11"/>
                    </a:lnTo>
                    <a:lnTo>
                      <a:pt x="80" y="11"/>
                    </a:lnTo>
                    <a:lnTo>
                      <a:pt x="79" y="10"/>
                    </a:lnTo>
                    <a:lnTo>
                      <a:pt x="78" y="9"/>
                    </a:lnTo>
                    <a:lnTo>
                      <a:pt x="77" y="8"/>
                    </a:lnTo>
                    <a:lnTo>
                      <a:pt x="76" y="8"/>
                    </a:lnTo>
                    <a:lnTo>
                      <a:pt x="75" y="7"/>
                    </a:lnTo>
                    <a:lnTo>
                      <a:pt x="74" y="7"/>
                    </a:lnTo>
                    <a:lnTo>
                      <a:pt x="73" y="6"/>
                    </a:lnTo>
                    <a:lnTo>
                      <a:pt x="72" y="5"/>
                    </a:lnTo>
                    <a:lnTo>
                      <a:pt x="71" y="5"/>
                    </a:lnTo>
                    <a:lnTo>
                      <a:pt x="70" y="4"/>
                    </a:lnTo>
                    <a:lnTo>
                      <a:pt x="69" y="4"/>
                    </a:lnTo>
                    <a:lnTo>
                      <a:pt x="68" y="4"/>
                    </a:lnTo>
                    <a:lnTo>
                      <a:pt x="67" y="3"/>
                    </a:lnTo>
                    <a:lnTo>
                      <a:pt x="66" y="3"/>
                    </a:lnTo>
                    <a:lnTo>
                      <a:pt x="64" y="2"/>
                    </a:lnTo>
                    <a:lnTo>
                      <a:pt x="63" y="2"/>
                    </a:lnTo>
                    <a:lnTo>
                      <a:pt x="62" y="2"/>
                    </a:lnTo>
                    <a:lnTo>
                      <a:pt x="61" y="1"/>
                    </a:lnTo>
                    <a:lnTo>
                      <a:pt x="60" y="1"/>
                    </a:lnTo>
                    <a:lnTo>
                      <a:pt x="58" y="1"/>
                    </a:lnTo>
                    <a:lnTo>
                      <a:pt x="57" y="1"/>
                    </a:lnTo>
                    <a:lnTo>
                      <a:pt x="56" y="1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1"/>
                    </a:lnTo>
                    <a:lnTo>
                      <a:pt x="43" y="1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5" y="3"/>
                    </a:lnTo>
                    <a:lnTo>
                      <a:pt x="33" y="3"/>
                    </a:lnTo>
                    <a:lnTo>
                      <a:pt x="32" y="3"/>
                    </a:lnTo>
                    <a:lnTo>
                      <a:pt x="31" y="4"/>
                    </a:lnTo>
                    <a:lnTo>
                      <a:pt x="30" y="4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8"/>
                    </a:lnTo>
                    <a:lnTo>
                      <a:pt x="22" y="9"/>
                    </a:lnTo>
                    <a:lnTo>
                      <a:pt x="21" y="10"/>
                    </a:lnTo>
                    <a:lnTo>
                      <a:pt x="20" y="10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4" y="15"/>
                    </a:lnTo>
                    <a:lnTo>
                      <a:pt x="13" y="16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11" y="19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8" y="23"/>
                    </a:lnTo>
                    <a:lnTo>
                      <a:pt x="7" y="24"/>
                    </a:lnTo>
                    <a:lnTo>
                      <a:pt x="7" y="25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5" y="28"/>
                    </a:lnTo>
                    <a:lnTo>
                      <a:pt x="5" y="29"/>
                    </a:lnTo>
                    <a:lnTo>
                      <a:pt x="4" y="30"/>
                    </a:lnTo>
                    <a:lnTo>
                      <a:pt x="4" y="31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2" y="35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0" y="49"/>
                    </a:lnTo>
                    <a:lnTo>
                      <a:pt x="0" y="5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91"/>
              <p:cNvSpPr>
                <a:spLocks/>
              </p:cNvSpPr>
              <p:nvPr/>
            </p:nvSpPr>
            <p:spPr bwMode="auto">
              <a:xfrm>
                <a:off x="2101851" y="4356101"/>
                <a:ext cx="55563" cy="42863"/>
              </a:xfrm>
              <a:custGeom>
                <a:avLst/>
                <a:gdLst>
                  <a:gd name="T0" fmla="*/ 0 w 35"/>
                  <a:gd name="T1" fmla="*/ 27 h 27"/>
                  <a:gd name="T2" fmla="*/ 1 w 35"/>
                  <a:gd name="T3" fmla="*/ 27 h 27"/>
                  <a:gd name="T4" fmla="*/ 2 w 35"/>
                  <a:gd name="T5" fmla="*/ 27 h 27"/>
                  <a:gd name="T6" fmla="*/ 3 w 35"/>
                  <a:gd name="T7" fmla="*/ 27 h 27"/>
                  <a:gd name="T8" fmla="*/ 4 w 35"/>
                  <a:gd name="T9" fmla="*/ 27 h 27"/>
                  <a:gd name="T10" fmla="*/ 5 w 35"/>
                  <a:gd name="T11" fmla="*/ 26 h 27"/>
                  <a:gd name="T12" fmla="*/ 6 w 35"/>
                  <a:gd name="T13" fmla="*/ 26 h 27"/>
                  <a:gd name="T14" fmla="*/ 7 w 35"/>
                  <a:gd name="T15" fmla="*/ 26 h 27"/>
                  <a:gd name="T16" fmla="*/ 8 w 35"/>
                  <a:gd name="T17" fmla="*/ 26 h 27"/>
                  <a:gd name="T18" fmla="*/ 9 w 35"/>
                  <a:gd name="T19" fmla="*/ 26 h 27"/>
                  <a:gd name="T20" fmla="*/ 10 w 35"/>
                  <a:gd name="T21" fmla="*/ 25 h 27"/>
                  <a:gd name="T22" fmla="*/ 11 w 35"/>
                  <a:gd name="T23" fmla="*/ 25 h 27"/>
                  <a:gd name="T24" fmla="*/ 12 w 35"/>
                  <a:gd name="T25" fmla="*/ 25 h 27"/>
                  <a:gd name="T26" fmla="*/ 13 w 35"/>
                  <a:gd name="T27" fmla="*/ 24 h 27"/>
                  <a:gd name="T28" fmla="*/ 14 w 35"/>
                  <a:gd name="T29" fmla="*/ 24 h 27"/>
                  <a:gd name="T30" fmla="*/ 15 w 35"/>
                  <a:gd name="T31" fmla="*/ 24 h 27"/>
                  <a:gd name="T32" fmla="*/ 16 w 35"/>
                  <a:gd name="T33" fmla="*/ 23 h 27"/>
                  <a:gd name="T34" fmla="*/ 17 w 35"/>
                  <a:gd name="T35" fmla="*/ 23 h 27"/>
                  <a:gd name="T36" fmla="*/ 18 w 35"/>
                  <a:gd name="T37" fmla="*/ 22 h 27"/>
                  <a:gd name="T38" fmla="*/ 19 w 35"/>
                  <a:gd name="T39" fmla="*/ 22 h 27"/>
                  <a:gd name="T40" fmla="*/ 20 w 35"/>
                  <a:gd name="T41" fmla="*/ 21 h 27"/>
                  <a:gd name="T42" fmla="*/ 20 w 35"/>
                  <a:gd name="T43" fmla="*/ 20 h 27"/>
                  <a:gd name="T44" fmla="*/ 21 w 35"/>
                  <a:gd name="T45" fmla="*/ 20 h 27"/>
                  <a:gd name="T46" fmla="*/ 22 w 35"/>
                  <a:gd name="T47" fmla="*/ 19 h 27"/>
                  <a:gd name="T48" fmla="*/ 23 w 35"/>
                  <a:gd name="T49" fmla="*/ 19 h 27"/>
                  <a:gd name="T50" fmla="*/ 24 w 35"/>
                  <a:gd name="T51" fmla="*/ 18 h 27"/>
                  <a:gd name="T52" fmla="*/ 24 w 35"/>
                  <a:gd name="T53" fmla="*/ 17 h 27"/>
                  <a:gd name="T54" fmla="*/ 25 w 35"/>
                  <a:gd name="T55" fmla="*/ 17 h 27"/>
                  <a:gd name="T56" fmla="*/ 26 w 35"/>
                  <a:gd name="T57" fmla="*/ 16 h 27"/>
                  <a:gd name="T58" fmla="*/ 27 w 35"/>
                  <a:gd name="T59" fmla="*/ 15 h 27"/>
                  <a:gd name="T60" fmla="*/ 27 w 35"/>
                  <a:gd name="T61" fmla="*/ 14 h 27"/>
                  <a:gd name="T62" fmla="*/ 28 w 35"/>
                  <a:gd name="T63" fmla="*/ 13 h 27"/>
                  <a:gd name="T64" fmla="*/ 29 w 35"/>
                  <a:gd name="T65" fmla="*/ 13 h 27"/>
                  <a:gd name="T66" fmla="*/ 29 w 35"/>
                  <a:gd name="T67" fmla="*/ 12 h 27"/>
                  <a:gd name="T68" fmla="*/ 30 w 35"/>
                  <a:gd name="T69" fmla="*/ 11 h 27"/>
                  <a:gd name="T70" fmla="*/ 30 w 35"/>
                  <a:gd name="T71" fmla="*/ 10 h 27"/>
                  <a:gd name="T72" fmla="*/ 31 w 35"/>
                  <a:gd name="T73" fmla="*/ 9 h 27"/>
                  <a:gd name="T74" fmla="*/ 31 w 35"/>
                  <a:gd name="T75" fmla="*/ 8 h 27"/>
                  <a:gd name="T76" fmla="*/ 32 w 35"/>
                  <a:gd name="T77" fmla="*/ 7 h 27"/>
                  <a:gd name="T78" fmla="*/ 32 w 35"/>
                  <a:gd name="T79" fmla="*/ 7 h 27"/>
                  <a:gd name="T80" fmla="*/ 33 w 35"/>
                  <a:gd name="T81" fmla="*/ 6 h 27"/>
                  <a:gd name="T82" fmla="*/ 33 w 35"/>
                  <a:gd name="T83" fmla="*/ 5 h 27"/>
                  <a:gd name="T84" fmla="*/ 34 w 35"/>
                  <a:gd name="T85" fmla="*/ 4 h 27"/>
                  <a:gd name="T86" fmla="*/ 34 w 35"/>
                  <a:gd name="T87" fmla="*/ 3 h 27"/>
                  <a:gd name="T88" fmla="*/ 34 w 35"/>
                  <a:gd name="T89" fmla="*/ 2 h 27"/>
                  <a:gd name="T90" fmla="*/ 35 w 35"/>
                  <a:gd name="T91" fmla="*/ 1 h 27"/>
                  <a:gd name="T92" fmla="*/ 35 w 35"/>
                  <a:gd name="T9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" h="27">
                    <a:moveTo>
                      <a:pt x="0" y="27"/>
                    </a:move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9" y="26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2" y="25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5" y="24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0" y="21"/>
                    </a:lnTo>
                    <a:lnTo>
                      <a:pt x="20" y="20"/>
                    </a:lnTo>
                    <a:lnTo>
                      <a:pt x="21" y="20"/>
                    </a:lnTo>
                    <a:lnTo>
                      <a:pt x="22" y="19"/>
                    </a:lnTo>
                    <a:lnTo>
                      <a:pt x="23" y="19"/>
                    </a:lnTo>
                    <a:lnTo>
                      <a:pt x="24" y="18"/>
                    </a:lnTo>
                    <a:lnTo>
                      <a:pt x="24" y="17"/>
                    </a:lnTo>
                    <a:lnTo>
                      <a:pt x="25" y="17"/>
                    </a:lnTo>
                    <a:lnTo>
                      <a:pt x="26" y="16"/>
                    </a:lnTo>
                    <a:lnTo>
                      <a:pt x="27" y="15"/>
                    </a:lnTo>
                    <a:lnTo>
                      <a:pt x="27" y="14"/>
                    </a:lnTo>
                    <a:lnTo>
                      <a:pt x="28" y="13"/>
                    </a:lnTo>
                    <a:lnTo>
                      <a:pt x="29" y="13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31" y="9"/>
                    </a:lnTo>
                    <a:lnTo>
                      <a:pt x="31" y="8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2"/>
                    </a:lnTo>
                    <a:lnTo>
                      <a:pt x="35" y="1"/>
                    </a:lnTo>
                    <a:lnTo>
                      <a:pt x="35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92"/>
              <p:cNvSpPr>
                <a:spLocks noChangeShapeType="1"/>
              </p:cNvSpPr>
              <p:nvPr/>
            </p:nvSpPr>
            <p:spPr bwMode="auto">
              <a:xfrm flipH="1">
                <a:off x="960438" y="4398963"/>
                <a:ext cx="1141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90"/>
              <p:cNvSpPr>
                <a:spLocks noChangeShapeType="1"/>
              </p:cNvSpPr>
              <p:nvPr/>
            </p:nvSpPr>
            <p:spPr bwMode="auto">
              <a:xfrm flipH="1">
                <a:off x="2157413" y="1878013"/>
                <a:ext cx="620713" cy="2478088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960438" y="4189413"/>
              <a:ext cx="1219201" cy="201613"/>
              <a:chOff x="960438" y="4189413"/>
              <a:chExt cx="1219201" cy="201613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5" name="Freeform 97"/>
              <p:cNvSpPr>
                <a:spLocks/>
              </p:cNvSpPr>
              <p:nvPr/>
            </p:nvSpPr>
            <p:spPr bwMode="auto">
              <a:xfrm>
                <a:off x="960438" y="4368801"/>
                <a:ext cx="12700" cy="22225"/>
              </a:xfrm>
              <a:custGeom>
                <a:avLst/>
                <a:gdLst>
                  <a:gd name="T0" fmla="*/ 0 w 8"/>
                  <a:gd name="T1" fmla="*/ 14 h 14"/>
                  <a:gd name="T2" fmla="*/ 1 w 8"/>
                  <a:gd name="T3" fmla="*/ 14 h 14"/>
                  <a:gd name="T4" fmla="*/ 2 w 8"/>
                  <a:gd name="T5" fmla="*/ 14 h 14"/>
                  <a:gd name="T6" fmla="*/ 2 w 8"/>
                  <a:gd name="T7" fmla="*/ 14 h 14"/>
                  <a:gd name="T8" fmla="*/ 3 w 8"/>
                  <a:gd name="T9" fmla="*/ 14 h 14"/>
                  <a:gd name="T10" fmla="*/ 3 w 8"/>
                  <a:gd name="T11" fmla="*/ 13 h 14"/>
                  <a:gd name="T12" fmla="*/ 4 w 8"/>
                  <a:gd name="T13" fmla="*/ 13 h 14"/>
                  <a:gd name="T14" fmla="*/ 4 w 8"/>
                  <a:gd name="T15" fmla="*/ 13 h 14"/>
                  <a:gd name="T16" fmla="*/ 5 w 8"/>
                  <a:gd name="T17" fmla="*/ 13 h 14"/>
                  <a:gd name="T18" fmla="*/ 5 w 8"/>
                  <a:gd name="T19" fmla="*/ 12 h 14"/>
                  <a:gd name="T20" fmla="*/ 5 w 8"/>
                  <a:gd name="T21" fmla="*/ 12 h 14"/>
                  <a:gd name="T22" fmla="*/ 6 w 8"/>
                  <a:gd name="T23" fmla="*/ 11 h 14"/>
                  <a:gd name="T24" fmla="*/ 6 w 8"/>
                  <a:gd name="T25" fmla="*/ 11 h 14"/>
                  <a:gd name="T26" fmla="*/ 7 w 8"/>
                  <a:gd name="T27" fmla="*/ 11 h 14"/>
                  <a:gd name="T28" fmla="*/ 7 w 8"/>
                  <a:gd name="T29" fmla="*/ 10 h 14"/>
                  <a:gd name="T30" fmla="*/ 7 w 8"/>
                  <a:gd name="T31" fmla="*/ 10 h 14"/>
                  <a:gd name="T32" fmla="*/ 7 w 8"/>
                  <a:gd name="T33" fmla="*/ 9 h 14"/>
                  <a:gd name="T34" fmla="*/ 7 w 8"/>
                  <a:gd name="T35" fmla="*/ 8 h 14"/>
                  <a:gd name="T36" fmla="*/ 7 w 8"/>
                  <a:gd name="T37" fmla="*/ 8 h 14"/>
                  <a:gd name="T38" fmla="*/ 8 w 8"/>
                  <a:gd name="T39" fmla="*/ 7 h 14"/>
                  <a:gd name="T40" fmla="*/ 8 w 8"/>
                  <a:gd name="T41" fmla="*/ 7 h 14"/>
                  <a:gd name="T42" fmla="*/ 8 w 8"/>
                  <a:gd name="T43" fmla="*/ 6 h 14"/>
                  <a:gd name="T44" fmla="*/ 7 w 8"/>
                  <a:gd name="T45" fmla="*/ 6 h 14"/>
                  <a:gd name="T46" fmla="*/ 7 w 8"/>
                  <a:gd name="T47" fmla="*/ 5 h 14"/>
                  <a:gd name="T48" fmla="*/ 7 w 8"/>
                  <a:gd name="T49" fmla="*/ 5 h 14"/>
                  <a:gd name="T50" fmla="*/ 7 w 8"/>
                  <a:gd name="T51" fmla="*/ 4 h 14"/>
                  <a:gd name="T52" fmla="*/ 7 w 8"/>
                  <a:gd name="T53" fmla="*/ 4 h 14"/>
                  <a:gd name="T54" fmla="*/ 7 w 8"/>
                  <a:gd name="T55" fmla="*/ 3 h 14"/>
                  <a:gd name="T56" fmla="*/ 6 w 8"/>
                  <a:gd name="T57" fmla="*/ 3 h 14"/>
                  <a:gd name="T58" fmla="*/ 6 w 8"/>
                  <a:gd name="T59" fmla="*/ 2 h 14"/>
                  <a:gd name="T60" fmla="*/ 5 w 8"/>
                  <a:gd name="T61" fmla="*/ 2 h 14"/>
                  <a:gd name="T62" fmla="*/ 5 w 8"/>
                  <a:gd name="T63" fmla="*/ 1 h 14"/>
                  <a:gd name="T64" fmla="*/ 5 w 8"/>
                  <a:gd name="T65" fmla="*/ 1 h 14"/>
                  <a:gd name="T66" fmla="*/ 4 w 8"/>
                  <a:gd name="T67" fmla="*/ 1 h 14"/>
                  <a:gd name="T68" fmla="*/ 4 w 8"/>
                  <a:gd name="T69" fmla="*/ 0 h 14"/>
                  <a:gd name="T70" fmla="*/ 3 w 8"/>
                  <a:gd name="T71" fmla="*/ 0 h 14"/>
                  <a:gd name="T72" fmla="*/ 3 w 8"/>
                  <a:gd name="T73" fmla="*/ 0 h 14"/>
                  <a:gd name="T74" fmla="*/ 2 w 8"/>
                  <a:gd name="T75" fmla="*/ 0 h 14"/>
                  <a:gd name="T76" fmla="*/ 2 w 8"/>
                  <a:gd name="T77" fmla="*/ 0 h 14"/>
                  <a:gd name="T78" fmla="*/ 1 w 8"/>
                  <a:gd name="T79" fmla="*/ 0 h 14"/>
                  <a:gd name="T80" fmla="*/ 0 w 8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98"/>
              <p:cNvSpPr>
                <a:spLocks/>
              </p:cNvSpPr>
              <p:nvPr/>
            </p:nvSpPr>
            <p:spPr bwMode="auto">
              <a:xfrm>
                <a:off x="960438" y="4278313"/>
                <a:ext cx="12700" cy="23813"/>
              </a:xfrm>
              <a:custGeom>
                <a:avLst/>
                <a:gdLst>
                  <a:gd name="T0" fmla="*/ 0 w 8"/>
                  <a:gd name="T1" fmla="*/ 15 h 15"/>
                  <a:gd name="T2" fmla="*/ 1 w 8"/>
                  <a:gd name="T3" fmla="*/ 15 h 15"/>
                  <a:gd name="T4" fmla="*/ 2 w 8"/>
                  <a:gd name="T5" fmla="*/ 15 h 15"/>
                  <a:gd name="T6" fmla="*/ 2 w 8"/>
                  <a:gd name="T7" fmla="*/ 14 h 15"/>
                  <a:gd name="T8" fmla="*/ 3 w 8"/>
                  <a:gd name="T9" fmla="*/ 14 h 15"/>
                  <a:gd name="T10" fmla="*/ 3 w 8"/>
                  <a:gd name="T11" fmla="*/ 14 h 15"/>
                  <a:gd name="T12" fmla="*/ 4 w 8"/>
                  <a:gd name="T13" fmla="*/ 14 h 15"/>
                  <a:gd name="T14" fmla="*/ 4 w 8"/>
                  <a:gd name="T15" fmla="*/ 14 h 15"/>
                  <a:gd name="T16" fmla="*/ 5 w 8"/>
                  <a:gd name="T17" fmla="*/ 13 h 15"/>
                  <a:gd name="T18" fmla="*/ 5 w 8"/>
                  <a:gd name="T19" fmla="*/ 13 h 15"/>
                  <a:gd name="T20" fmla="*/ 5 w 8"/>
                  <a:gd name="T21" fmla="*/ 13 h 15"/>
                  <a:gd name="T22" fmla="*/ 6 w 8"/>
                  <a:gd name="T23" fmla="*/ 12 h 15"/>
                  <a:gd name="T24" fmla="*/ 6 w 8"/>
                  <a:gd name="T25" fmla="*/ 12 h 15"/>
                  <a:gd name="T26" fmla="*/ 7 w 8"/>
                  <a:gd name="T27" fmla="*/ 11 h 15"/>
                  <a:gd name="T28" fmla="*/ 7 w 8"/>
                  <a:gd name="T29" fmla="*/ 11 h 15"/>
                  <a:gd name="T30" fmla="*/ 7 w 8"/>
                  <a:gd name="T31" fmla="*/ 10 h 15"/>
                  <a:gd name="T32" fmla="*/ 7 w 8"/>
                  <a:gd name="T33" fmla="*/ 10 h 15"/>
                  <a:gd name="T34" fmla="*/ 7 w 8"/>
                  <a:gd name="T35" fmla="*/ 9 h 15"/>
                  <a:gd name="T36" fmla="*/ 7 w 8"/>
                  <a:gd name="T37" fmla="*/ 9 h 15"/>
                  <a:gd name="T38" fmla="*/ 8 w 8"/>
                  <a:gd name="T39" fmla="*/ 8 h 15"/>
                  <a:gd name="T40" fmla="*/ 8 w 8"/>
                  <a:gd name="T41" fmla="*/ 8 h 15"/>
                  <a:gd name="T42" fmla="*/ 8 w 8"/>
                  <a:gd name="T43" fmla="*/ 7 h 15"/>
                  <a:gd name="T44" fmla="*/ 7 w 8"/>
                  <a:gd name="T45" fmla="*/ 6 h 15"/>
                  <a:gd name="T46" fmla="*/ 7 w 8"/>
                  <a:gd name="T47" fmla="*/ 6 h 15"/>
                  <a:gd name="T48" fmla="*/ 7 w 8"/>
                  <a:gd name="T49" fmla="*/ 5 h 15"/>
                  <a:gd name="T50" fmla="*/ 7 w 8"/>
                  <a:gd name="T51" fmla="*/ 5 h 15"/>
                  <a:gd name="T52" fmla="*/ 7 w 8"/>
                  <a:gd name="T53" fmla="*/ 4 h 15"/>
                  <a:gd name="T54" fmla="*/ 7 w 8"/>
                  <a:gd name="T55" fmla="*/ 4 h 15"/>
                  <a:gd name="T56" fmla="*/ 6 w 8"/>
                  <a:gd name="T57" fmla="*/ 3 h 15"/>
                  <a:gd name="T58" fmla="*/ 6 w 8"/>
                  <a:gd name="T59" fmla="*/ 3 h 15"/>
                  <a:gd name="T60" fmla="*/ 5 w 8"/>
                  <a:gd name="T61" fmla="*/ 2 h 15"/>
                  <a:gd name="T62" fmla="*/ 5 w 8"/>
                  <a:gd name="T63" fmla="*/ 2 h 15"/>
                  <a:gd name="T64" fmla="*/ 5 w 8"/>
                  <a:gd name="T65" fmla="*/ 2 h 15"/>
                  <a:gd name="T66" fmla="*/ 4 w 8"/>
                  <a:gd name="T67" fmla="*/ 1 h 15"/>
                  <a:gd name="T68" fmla="*/ 4 w 8"/>
                  <a:gd name="T69" fmla="*/ 1 h 15"/>
                  <a:gd name="T70" fmla="*/ 3 w 8"/>
                  <a:gd name="T71" fmla="*/ 1 h 15"/>
                  <a:gd name="T72" fmla="*/ 3 w 8"/>
                  <a:gd name="T73" fmla="*/ 1 h 15"/>
                  <a:gd name="T74" fmla="*/ 2 w 8"/>
                  <a:gd name="T75" fmla="*/ 1 h 15"/>
                  <a:gd name="T76" fmla="*/ 2 w 8"/>
                  <a:gd name="T77" fmla="*/ 0 h 15"/>
                  <a:gd name="T78" fmla="*/ 1 w 8"/>
                  <a:gd name="T79" fmla="*/ 0 h 15"/>
                  <a:gd name="T80" fmla="*/ 0 w 8"/>
                  <a:gd name="T8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1" y="15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99"/>
              <p:cNvSpPr>
                <a:spLocks/>
              </p:cNvSpPr>
              <p:nvPr/>
            </p:nvSpPr>
            <p:spPr bwMode="auto">
              <a:xfrm>
                <a:off x="960438" y="4189413"/>
                <a:ext cx="12700" cy="22225"/>
              </a:xfrm>
              <a:custGeom>
                <a:avLst/>
                <a:gdLst>
                  <a:gd name="T0" fmla="*/ 0 w 8"/>
                  <a:gd name="T1" fmla="*/ 14 h 14"/>
                  <a:gd name="T2" fmla="*/ 1 w 8"/>
                  <a:gd name="T3" fmla="*/ 14 h 14"/>
                  <a:gd name="T4" fmla="*/ 2 w 8"/>
                  <a:gd name="T5" fmla="*/ 14 h 14"/>
                  <a:gd name="T6" fmla="*/ 2 w 8"/>
                  <a:gd name="T7" fmla="*/ 14 h 14"/>
                  <a:gd name="T8" fmla="*/ 3 w 8"/>
                  <a:gd name="T9" fmla="*/ 14 h 14"/>
                  <a:gd name="T10" fmla="*/ 3 w 8"/>
                  <a:gd name="T11" fmla="*/ 14 h 14"/>
                  <a:gd name="T12" fmla="*/ 4 w 8"/>
                  <a:gd name="T13" fmla="*/ 13 h 14"/>
                  <a:gd name="T14" fmla="*/ 4 w 8"/>
                  <a:gd name="T15" fmla="*/ 13 h 14"/>
                  <a:gd name="T16" fmla="*/ 5 w 8"/>
                  <a:gd name="T17" fmla="*/ 13 h 14"/>
                  <a:gd name="T18" fmla="*/ 5 w 8"/>
                  <a:gd name="T19" fmla="*/ 12 h 14"/>
                  <a:gd name="T20" fmla="*/ 5 w 8"/>
                  <a:gd name="T21" fmla="*/ 12 h 14"/>
                  <a:gd name="T22" fmla="*/ 6 w 8"/>
                  <a:gd name="T23" fmla="*/ 12 h 14"/>
                  <a:gd name="T24" fmla="*/ 6 w 8"/>
                  <a:gd name="T25" fmla="*/ 11 h 14"/>
                  <a:gd name="T26" fmla="*/ 7 w 8"/>
                  <a:gd name="T27" fmla="*/ 11 h 14"/>
                  <a:gd name="T28" fmla="*/ 7 w 8"/>
                  <a:gd name="T29" fmla="*/ 10 h 14"/>
                  <a:gd name="T30" fmla="*/ 7 w 8"/>
                  <a:gd name="T31" fmla="*/ 10 h 14"/>
                  <a:gd name="T32" fmla="*/ 7 w 8"/>
                  <a:gd name="T33" fmla="*/ 9 h 14"/>
                  <a:gd name="T34" fmla="*/ 7 w 8"/>
                  <a:gd name="T35" fmla="*/ 9 h 14"/>
                  <a:gd name="T36" fmla="*/ 7 w 8"/>
                  <a:gd name="T37" fmla="*/ 8 h 14"/>
                  <a:gd name="T38" fmla="*/ 8 w 8"/>
                  <a:gd name="T39" fmla="*/ 8 h 14"/>
                  <a:gd name="T40" fmla="*/ 8 w 8"/>
                  <a:gd name="T41" fmla="*/ 7 h 14"/>
                  <a:gd name="T42" fmla="*/ 8 w 8"/>
                  <a:gd name="T43" fmla="*/ 6 h 14"/>
                  <a:gd name="T44" fmla="*/ 7 w 8"/>
                  <a:gd name="T45" fmla="*/ 6 h 14"/>
                  <a:gd name="T46" fmla="*/ 7 w 8"/>
                  <a:gd name="T47" fmla="*/ 5 h 14"/>
                  <a:gd name="T48" fmla="*/ 7 w 8"/>
                  <a:gd name="T49" fmla="*/ 5 h 14"/>
                  <a:gd name="T50" fmla="*/ 7 w 8"/>
                  <a:gd name="T51" fmla="*/ 4 h 14"/>
                  <a:gd name="T52" fmla="*/ 7 w 8"/>
                  <a:gd name="T53" fmla="*/ 4 h 14"/>
                  <a:gd name="T54" fmla="*/ 7 w 8"/>
                  <a:gd name="T55" fmla="*/ 3 h 14"/>
                  <a:gd name="T56" fmla="*/ 6 w 8"/>
                  <a:gd name="T57" fmla="*/ 3 h 14"/>
                  <a:gd name="T58" fmla="*/ 6 w 8"/>
                  <a:gd name="T59" fmla="*/ 2 h 14"/>
                  <a:gd name="T60" fmla="*/ 5 w 8"/>
                  <a:gd name="T61" fmla="*/ 2 h 14"/>
                  <a:gd name="T62" fmla="*/ 5 w 8"/>
                  <a:gd name="T63" fmla="*/ 2 h 14"/>
                  <a:gd name="T64" fmla="*/ 5 w 8"/>
                  <a:gd name="T65" fmla="*/ 1 h 14"/>
                  <a:gd name="T66" fmla="*/ 4 w 8"/>
                  <a:gd name="T67" fmla="*/ 1 h 14"/>
                  <a:gd name="T68" fmla="*/ 4 w 8"/>
                  <a:gd name="T69" fmla="*/ 1 h 14"/>
                  <a:gd name="T70" fmla="*/ 3 w 8"/>
                  <a:gd name="T71" fmla="*/ 0 h 14"/>
                  <a:gd name="T72" fmla="*/ 3 w 8"/>
                  <a:gd name="T73" fmla="*/ 0 h 14"/>
                  <a:gd name="T74" fmla="*/ 2 w 8"/>
                  <a:gd name="T75" fmla="*/ 0 h 14"/>
                  <a:gd name="T76" fmla="*/ 2 w 8"/>
                  <a:gd name="T77" fmla="*/ 0 h 14"/>
                  <a:gd name="T78" fmla="*/ 1 w 8"/>
                  <a:gd name="T79" fmla="*/ 0 h 14"/>
                  <a:gd name="T80" fmla="*/ 0 w 8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1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00"/>
              <p:cNvSpPr>
                <a:spLocks/>
              </p:cNvSpPr>
              <p:nvPr/>
            </p:nvSpPr>
            <p:spPr bwMode="auto">
              <a:xfrm>
                <a:off x="1039813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3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01"/>
              <p:cNvSpPr>
                <a:spLocks/>
              </p:cNvSpPr>
              <p:nvPr/>
            </p:nvSpPr>
            <p:spPr bwMode="auto">
              <a:xfrm>
                <a:off x="1128713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02"/>
              <p:cNvSpPr>
                <a:spLocks/>
              </p:cNvSpPr>
              <p:nvPr/>
            </p:nvSpPr>
            <p:spPr bwMode="auto">
              <a:xfrm>
                <a:off x="1217613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03"/>
              <p:cNvSpPr>
                <a:spLocks/>
              </p:cNvSpPr>
              <p:nvPr/>
            </p:nvSpPr>
            <p:spPr bwMode="auto">
              <a:xfrm>
                <a:off x="13081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3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04"/>
              <p:cNvSpPr>
                <a:spLocks/>
              </p:cNvSpPr>
              <p:nvPr/>
            </p:nvSpPr>
            <p:spPr bwMode="auto">
              <a:xfrm>
                <a:off x="13970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05"/>
              <p:cNvSpPr>
                <a:spLocks/>
              </p:cNvSpPr>
              <p:nvPr/>
            </p:nvSpPr>
            <p:spPr bwMode="auto">
              <a:xfrm>
                <a:off x="1485901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3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06"/>
              <p:cNvSpPr>
                <a:spLocks/>
              </p:cNvSpPr>
              <p:nvPr/>
            </p:nvSpPr>
            <p:spPr bwMode="auto">
              <a:xfrm>
                <a:off x="1574801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07"/>
              <p:cNvSpPr>
                <a:spLocks/>
              </p:cNvSpPr>
              <p:nvPr/>
            </p:nvSpPr>
            <p:spPr bwMode="auto">
              <a:xfrm>
                <a:off x="1665288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1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08"/>
              <p:cNvSpPr>
                <a:spLocks/>
              </p:cNvSpPr>
              <p:nvPr/>
            </p:nvSpPr>
            <p:spPr bwMode="auto">
              <a:xfrm>
                <a:off x="1754188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09"/>
              <p:cNvSpPr>
                <a:spLocks/>
              </p:cNvSpPr>
              <p:nvPr/>
            </p:nvSpPr>
            <p:spPr bwMode="auto">
              <a:xfrm>
                <a:off x="1843088" y="4368801"/>
                <a:ext cx="23813" cy="22225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8 h 14"/>
                  <a:gd name="T78" fmla="*/ 14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10"/>
              <p:cNvSpPr>
                <a:spLocks/>
              </p:cNvSpPr>
              <p:nvPr/>
            </p:nvSpPr>
            <p:spPr bwMode="auto">
              <a:xfrm>
                <a:off x="1931988" y="4368801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1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1 w 15"/>
                  <a:gd name="T41" fmla="*/ 7 h 14"/>
                  <a:gd name="T42" fmla="*/ 1 w 15"/>
                  <a:gd name="T43" fmla="*/ 8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1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3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3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1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8 h 14"/>
                  <a:gd name="T78" fmla="*/ 15 w 15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11"/>
              <p:cNvSpPr>
                <a:spLocks/>
              </p:cNvSpPr>
              <p:nvPr/>
            </p:nvSpPr>
            <p:spPr bwMode="auto">
              <a:xfrm>
                <a:off x="2022476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12"/>
              <p:cNvSpPr>
                <a:spLocks/>
              </p:cNvSpPr>
              <p:nvPr/>
            </p:nvSpPr>
            <p:spPr bwMode="auto">
              <a:xfrm>
                <a:off x="2111376" y="4368801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1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1 h 14"/>
                  <a:gd name="T50" fmla="*/ 3 w 14"/>
                  <a:gd name="T51" fmla="*/ 12 h 14"/>
                  <a:gd name="T52" fmla="*/ 4 w 14"/>
                  <a:gd name="T53" fmla="*/ 13 h 14"/>
                  <a:gd name="T54" fmla="*/ 5 w 14"/>
                  <a:gd name="T55" fmla="*/ 13 h 14"/>
                  <a:gd name="T56" fmla="*/ 6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3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1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8 h 14"/>
                  <a:gd name="T78" fmla="*/ 14 w 14"/>
                  <a:gd name="T7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13"/>
              <p:cNvSpPr>
                <a:spLocks/>
              </p:cNvSpPr>
              <p:nvPr/>
            </p:nvSpPr>
            <p:spPr bwMode="auto">
              <a:xfrm>
                <a:off x="1039813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0 w 14"/>
                  <a:gd name="T13" fmla="*/ 1 h 15"/>
                  <a:gd name="T14" fmla="*/ 9 w 14"/>
                  <a:gd name="T15" fmla="*/ 1 h 15"/>
                  <a:gd name="T16" fmla="*/ 8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14"/>
              <p:cNvSpPr>
                <a:spLocks/>
              </p:cNvSpPr>
              <p:nvPr/>
            </p:nvSpPr>
            <p:spPr bwMode="auto">
              <a:xfrm>
                <a:off x="1128713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15"/>
              <p:cNvSpPr>
                <a:spLocks/>
              </p:cNvSpPr>
              <p:nvPr/>
            </p:nvSpPr>
            <p:spPr bwMode="auto">
              <a:xfrm>
                <a:off x="1217613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3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0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16"/>
              <p:cNvSpPr>
                <a:spLocks/>
              </p:cNvSpPr>
              <p:nvPr/>
            </p:nvSpPr>
            <p:spPr bwMode="auto">
              <a:xfrm>
                <a:off x="13081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0 w 14"/>
                  <a:gd name="T13" fmla="*/ 1 h 15"/>
                  <a:gd name="T14" fmla="*/ 9 w 14"/>
                  <a:gd name="T15" fmla="*/ 1 h 15"/>
                  <a:gd name="T16" fmla="*/ 8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17"/>
              <p:cNvSpPr>
                <a:spLocks/>
              </p:cNvSpPr>
              <p:nvPr/>
            </p:nvSpPr>
            <p:spPr bwMode="auto">
              <a:xfrm>
                <a:off x="13970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18"/>
              <p:cNvSpPr>
                <a:spLocks/>
              </p:cNvSpPr>
              <p:nvPr/>
            </p:nvSpPr>
            <p:spPr bwMode="auto">
              <a:xfrm>
                <a:off x="1485901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1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3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19"/>
              <p:cNvSpPr>
                <a:spLocks/>
              </p:cNvSpPr>
              <p:nvPr/>
            </p:nvSpPr>
            <p:spPr bwMode="auto">
              <a:xfrm>
                <a:off x="1574801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2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5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20"/>
              <p:cNvSpPr>
                <a:spLocks/>
              </p:cNvSpPr>
              <p:nvPr/>
            </p:nvSpPr>
            <p:spPr bwMode="auto">
              <a:xfrm>
                <a:off x="1665288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1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7 w 14"/>
                  <a:gd name="T19" fmla="*/ 0 h 15"/>
                  <a:gd name="T20" fmla="*/ 6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1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3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21"/>
              <p:cNvSpPr>
                <a:spLocks/>
              </p:cNvSpPr>
              <p:nvPr/>
            </p:nvSpPr>
            <p:spPr bwMode="auto">
              <a:xfrm>
                <a:off x="1754188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1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3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22"/>
              <p:cNvSpPr>
                <a:spLocks/>
              </p:cNvSpPr>
              <p:nvPr/>
            </p:nvSpPr>
            <p:spPr bwMode="auto">
              <a:xfrm>
                <a:off x="1843088" y="4278313"/>
                <a:ext cx="23813" cy="23813"/>
              </a:xfrm>
              <a:custGeom>
                <a:avLst/>
                <a:gdLst>
                  <a:gd name="T0" fmla="*/ 14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3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0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4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23"/>
              <p:cNvSpPr>
                <a:spLocks/>
              </p:cNvSpPr>
              <p:nvPr/>
            </p:nvSpPr>
            <p:spPr bwMode="auto">
              <a:xfrm>
                <a:off x="1931988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1 w 15"/>
                  <a:gd name="T39" fmla="*/ 7 h 15"/>
                  <a:gd name="T40" fmla="*/ 1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2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5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24"/>
              <p:cNvSpPr>
                <a:spLocks/>
              </p:cNvSpPr>
              <p:nvPr/>
            </p:nvSpPr>
            <p:spPr bwMode="auto">
              <a:xfrm>
                <a:off x="2022476" y="4278313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1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5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4 h 15"/>
                  <a:gd name="T34" fmla="*/ 0 w 14"/>
                  <a:gd name="T35" fmla="*/ 5 h 15"/>
                  <a:gd name="T36" fmla="*/ 0 w 14"/>
                  <a:gd name="T37" fmla="*/ 6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3 h 15"/>
                  <a:gd name="T52" fmla="*/ 3 w 14"/>
                  <a:gd name="T53" fmla="*/ 14 h 15"/>
                  <a:gd name="T54" fmla="*/ 4 w 14"/>
                  <a:gd name="T55" fmla="*/ 14 h 15"/>
                  <a:gd name="T56" fmla="*/ 5 w 14"/>
                  <a:gd name="T57" fmla="*/ 14 h 15"/>
                  <a:gd name="T58" fmla="*/ 7 w 14"/>
                  <a:gd name="T59" fmla="*/ 15 h 15"/>
                  <a:gd name="T60" fmla="*/ 8 w 14"/>
                  <a:gd name="T61" fmla="*/ 15 h 15"/>
                  <a:gd name="T62" fmla="*/ 9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1 h 15"/>
                  <a:gd name="T74" fmla="*/ 14 w 14"/>
                  <a:gd name="T75" fmla="*/ 10 h 15"/>
                  <a:gd name="T76" fmla="*/ 14 w 14"/>
                  <a:gd name="T77" fmla="*/ 9 h 15"/>
                  <a:gd name="T78" fmla="*/ 14 w 14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5"/>
              <p:cNvSpPr>
                <a:spLocks/>
              </p:cNvSpPr>
              <p:nvPr/>
            </p:nvSpPr>
            <p:spPr bwMode="auto">
              <a:xfrm>
                <a:off x="2133601" y="42783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1 w 15"/>
                  <a:gd name="T13" fmla="*/ 1 h 15"/>
                  <a:gd name="T14" fmla="*/ 10 w 15"/>
                  <a:gd name="T15" fmla="*/ 1 h 15"/>
                  <a:gd name="T16" fmla="*/ 9 w 15"/>
                  <a:gd name="T17" fmla="*/ 1 h 15"/>
                  <a:gd name="T18" fmla="*/ 8 w 15"/>
                  <a:gd name="T19" fmla="*/ 0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1 w 15"/>
                  <a:gd name="T33" fmla="*/ 4 h 15"/>
                  <a:gd name="T34" fmla="*/ 1 w 15"/>
                  <a:gd name="T35" fmla="*/ 5 h 15"/>
                  <a:gd name="T36" fmla="*/ 1 w 15"/>
                  <a:gd name="T37" fmla="*/ 6 h 15"/>
                  <a:gd name="T38" fmla="*/ 0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4 w 15"/>
                  <a:gd name="T53" fmla="*/ 14 h 15"/>
                  <a:gd name="T54" fmla="*/ 5 w 15"/>
                  <a:gd name="T55" fmla="*/ 14 h 15"/>
                  <a:gd name="T56" fmla="*/ 6 w 15"/>
                  <a:gd name="T57" fmla="*/ 14 h 15"/>
                  <a:gd name="T58" fmla="*/ 7 w 15"/>
                  <a:gd name="T59" fmla="*/ 15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4 w 15"/>
                  <a:gd name="T73" fmla="*/ 11 h 15"/>
                  <a:gd name="T74" fmla="*/ 14 w 15"/>
                  <a:gd name="T75" fmla="*/ 10 h 15"/>
                  <a:gd name="T76" fmla="*/ 14 w 15"/>
                  <a:gd name="T77" fmla="*/ 9 h 15"/>
                  <a:gd name="T78" fmla="*/ 15 w 15"/>
                  <a:gd name="T7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26"/>
              <p:cNvSpPr>
                <a:spLocks/>
              </p:cNvSpPr>
              <p:nvPr/>
            </p:nvSpPr>
            <p:spPr bwMode="auto">
              <a:xfrm>
                <a:off x="1039813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27"/>
              <p:cNvSpPr>
                <a:spLocks/>
              </p:cNvSpPr>
              <p:nvPr/>
            </p:nvSpPr>
            <p:spPr bwMode="auto">
              <a:xfrm>
                <a:off x="1128713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28"/>
              <p:cNvSpPr>
                <a:spLocks/>
              </p:cNvSpPr>
              <p:nvPr/>
            </p:nvSpPr>
            <p:spPr bwMode="auto">
              <a:xfrm>
                <a:off x="1217613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0 w 15"/>
                  <a:gd name="T43" fmla="*/ 9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29"/>
              <p:cNvSpPr>
                <a:spLocks/>
              </p:cNvSpPr>
              <p:nvPr/>
            </p:nvSpPr>
            <p:spPr bwMode="auto">
              <a:xfrm>
                <a:off x="13081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0 w 14"/>
                  <a:gd name="T13" fmla="*/ 1 h 14"/>
                  <a:gd name="T14" fmla="*/ 9 w 14"/>
                  <a:gd name="T15" fmla="*/ 0 h 14"/>
                  <a:gd name="T16" fmla="*/ 8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30"/>
              <p:cNvSpPr>
                <a:spLocks/>
              </p:cNvSpPr>
              <p:nvPr/>
            </p:nvSpPr>
            <p:spPr bwMode="auto">
              <a:xfrm>
                <a:off x="13970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131"/>
              <p:cNvSpPr>
                <a:spLocks/>
              </p:cNvSpPr>
              <p:nvPr/>
            </p:nvSpPr>
            <p:spPr bwMode="auto">
              <a:xfrm>
                <a:off x="1485901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3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3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32"/>
              <p:cNvSpPr>
                <a:spLocks/>
              </p:cNvSpPr>
              <p:nvPr/>
            </p:nvSpPr>
            <p:spPr bwMode="auto">
              <a:xfrm>
                <a:off x="1574801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33"/>
              <p:cNvSpPr>
                <a:spLocks/>
              </p:cNvSpPr>
              <p:nvPr/>
            </p:nvSpPr>
            <p:spPr bwMode="auto">
              <a:xfrm>
                <a:off x="1665288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3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1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7 w 14"/>
                  <a:gd name="T19" fmla="*/ 0 h 14"/>
                  <a:gd name="T20" fmla="*/ 6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1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1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1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34"/>
              <p:cNvSpPr>
                <a:spLocks/>
              </p:cNvSpPr>
              <p:nvPr/>
            </p:nvSpPr>
            <p:spPr bwMode="auto">
              <a:xfrm>
                <a:off x="1754188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3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1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3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35"/>
              <p:cNvSpPr>
                <a:spLocks/>
              </p:cNvSpPr>
              <p:nvPr/>
            </p:nvSpPr>
            <p:spPr bwMode="auto">
              <a:xfrm>
                <a:off x="1843088" y="4189413"/>
                <a:ext cx="23813" cy="22225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5 h 14"/>
                  <a:gd name="T4" fmla="*/ 14 w 15"/>
                  <a:gd name="T5" fmla="*/ 4 h 14"/>
                  <a:gd name="T6" fmla="*/ 13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1 w 15"/>
                  <a:gd name="T33" fmla="*/ 3 h 14"/>
                  <a:gd name="T34" fmla="*/ 1 w 15"/>
                  <a:gd name="T35" fmla="*/ 4 h 14"/>
                  <a:gd name="T36" fmla="*/ 0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0 w 15"/>
                  <a:gd name="T43" fmla="*/ 9 h 14"/>
                  <a:gd name="T44" fmla="*/ 1 w 15"/>
                  <a:gd name="T45" fmla="*/ 10 h 14"/>
                  <a:gd name="T46" fmla="*/ 1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6"/>
              <p:cNvSpPr>
                <a:spLocks/>
              </p:cNvSpPr>
              <p:nvPr/>
            </p:nvSpPr>
            <p:spPr bwMode="auto">
              <a:xfrm>
                <a:off x="1931988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1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37"/>
              <p:cNvSpPr>
                <a:spLocks/>
              </p:cNvSpPr>
              <p:nvPr/>
            </p:nvSpPr>
            <p:spPr bwMode="auto">
              <a:xfrm>
                <a:off x="2022476" y="4189413"/>
                <a:ext cx="22225" cy="22225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5 h 14"/>
                  <a:gd name="T4" fmla="*/ 14 w 14"/>
                  <a:gd name="T5" fmla="*/ 4 h 14"/>
                  <a:gd name="T6" fmla="*/ 13 w 14"/>
                  <a:gd name="T7" fmla="*/ 3 h 14"/>
                  <a:gd name="T8" fmla="*/ 12 w 14"/>
                  <a:gd name="T9" fmla="*/ 2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5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2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8 h 14"/>
                  <a:gd name="T42" fmla="*/ 0 w 14"/>
                  <a:gd name="T43" fmla="*/ 9 h 14"/>
                  <a:gd name="T44" fmla="*/ 0 w 14"/>
                  <a:gd name="T45" fmla="*/ 10 h 14"/>
                  <a:gd name="T46" fmla="*/ 1 w 14"/>
                  <a:gd name="T47" fmla="*/ 11 h 14"/>
                  <a:gd name="T48" fmla="*/ 2 w 14"/>
                  <a:gd name="T49" fmla="*/ 12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7 w 14"/>
                  <a:gd name="T59" fmla="*/ 14 h 14"/>
                  <a:gd name="T60" fmla="*/ 8 w 14"/>
                  <a:gd name="T61" fmla="*/ 14 h 14"/>
                  <a:gd name="T62" fmla="*/ 9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2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38"/>
              <p:cNvSpPr>
                <a:spLocks/>
              </p:cNvSpPr>
              <p:nvPr/>
            </p:nvSpPr>
            <p:spPr bwMode="auto">
              <a:xfrm>
                <a:off x="2155826" y="4189413"/>
                <a:ext cx="23813" cy="22225"/>
              </a:xfrm>
              <a:custGeom>
                <a:avLst/>
                <a:gdLst>
                  <a:gd name="T0" fmla="*/ 15 w 15"/>
                  <a:gd name="T1" fmla="*/ 6 h 14"/>
                  <a:gd name="T2" fmla="*/ 15 w 15"/>
                  <a:gd name="T3" fmla="*/ 5 h 14"/>
                  <a:gd name="T4" fmla="*/ 14 w 15"/>
                  <a:gd name="T5" fmla="*/ 4 h 14"/>
                  <a:gd name="T6" fmla="*/ 14 w 15"/>
                  <a:gd name="T7" fmla="*/ 3 h 14"/>
                  <a:gd name="T8" fmla="*/ 13 w 15"/>
                  <a:gd name="T9" fmla="*/ 2 h 14"/>
                  <a:gd name="T10" fmla="*/ 12 w 15"/>
                  <a:gd name="T11" fmla="*/ 2 h 14"/>
                  <a:gd name="T12" fmla="*/ 11 w 15"/>
                  <a:gd name="T13" fmla="*/ 1 h 14"/>
                  <a:gd name="T14" fmla="*/ 10 w 15"/>
                  <a:gd name="T15" fmla="*/ 0 h 14"/>
                  <a:gd name="T16" fmla="*/ 9 w 15"/>
                  <a:gd name="T17" fmla="*/ 0 h 14"/>
                  <a:gd name="T18" fmla="*/ 8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2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8 h 14"/>
                  <a:gd name="T42" fmla="*/ 1 w 15"/>
                  <a:gd name="T43" fmla="*/ 9 h 14"/>
                  <a:gd name="T44" fmla="*/ 1 w 15"/>
                  <a:gd name="T45" fmla="*/ 10 h 14"/>
                  <a:gd name="T46" fmla="*/ 2 w 15"/>
                  <a:gd name="T47" fmla="*/ 11 h 14"/>
                  <a:gd name="T48" fmla="*/ 2 w 15"/>
                  <a:gd name="T49" fmla="*/ 12 h 14"/>
                  <a:gd name="T50" fmla="*/ 3 w 15"/>
                  <a:gd name="T51" fmla="*/ 12 h 14"/>
                  <a:gd name="T52" fmla="*/ 4 w 15"/>
                  <a:gd name="T53" fmla="*/ 13 h 14"/>
                  <a:gd name="T54" fmla="*/ 5 w 15"/>
                  <a:gd name="T55" fmla="*/ 14 h 14"/>
                  <a:gd name="T56" fmla="*/ 6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2 h 14"/>
                  <a:gd name="T70" fmla="*/ 13 w 15"/>
                  <a:gd name="T71" fmla="*/ 12 h 14"/>
                  <a:gd name="T72" fmla="*/ 14 w 15"/>
                  <a:gd name="T73" fmla="*/ 11 h 14"/>
                  <a:gd name="T74" fmla="*/ 14 w 15"/>
                  <a:gd name="T75" fmla="*/ 10 h 14"/>
                  <a:gd name="T76" fmla="*/ 15 w 15"/>
                  <a:gd name="T77" fmla="*/ 9 h 14"/>
                  <a:gd name="T78" fmla="*/ 15 w 15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1444838" y="4768567"/>
            <a:ext cx="612562" cy="885473"/>
            <a:chOff x="3887788" y="2119313"/>
            <a:chExt cx="1631950" cy="2359026"/>
          </a:xfrm>
        </p:grpSpPr>
        <p:sp>
          <p:nvSpPr>
            <p:cNvPr id="89" name="Freeform 6"/>
            <p:cNvSpPr>
              <a:spLocks/>
            </p:cNvSpPr>
            <p:nvPr/>
          </p:nvSpPr>
          <p:spPr bwMode="auto">
            <a:xfrm>
              <a:off x="3887788" y="2390776"/>
              <a:ext cx="1631950" cy="2087563"/>
            </a:xfrm>
            <a:custGeom>
              <a:avLst/>
              <a:gdLst>
                <a:gd name="T0" fmla="*/ 614 w 1028"/>
                <a:gd name="T1" fmla="*/ 215 h 1315"/>
                <a:gd name="T2" fmla="*/ 671 w 1028"/>
                <a:gd name="T3" fmla="*/ 157 h 1315"/>
                <a:gd name="T4" fmla="*/ 1028 w 1028"/>
                <a:gd name="T5" fmla="*/ 100 h 1315"/>
                <a:gd name="T6" fmla="*/ 1028 w 1028"/>
                <a:gd name="T7" fmla="*/ 0 h 1315"/>
                <a:gd name="T8" fmla="*/ 0 w 1028"/>
                <a:gd name="T9" fmla="*/ 0 h 1315"/>
                <a:gd name="T10" fmla="*/ 0 w 1028"/>
                <a:gd name="T11" fmla="*/ 100 h 1315"/>
                <a:gd name="T12" fmla="*/ 357 w 1028"/>
                <a:gd name="T13" fmla="*/ 157 h 1315"/>
                <a:gd name="T14" fmla="*/ 414 w 1028"/>
                <a:gd name="T15" fmla="*/ 215 h 1315"/>
                <a:gd name="T16" fmla="*/ 414 w 1028"/>
                <a:gd name="T17" fmla="*/ 843 h 1315"/>
                <a:gd name="T18" fmla="*/ 328 w 1028"/>
                <a:gd name="T19" fmla="*/ 929 h 1315"/>
                <a:gd name="T20" fmla="*/ 57 w 1028"/>
                <a:gd name="T21" fmla="*/ 1065 h 1315"/>
                <a:gd name="T22" fmla="*/ 57 w 1028"/>
                <a:gd name="T23" fmla="*/ 1315 h 1315"/>
                <a:gd name="T24" fmla="*/ 971 w 1028"/>
                <a:gd name="T25" fmla="*/ 1315 h 1315"/>
                <a:gd name="T26" fmla="*/ 971 w 1028"/>
                <a:gd name="T27" fmla="*/ 1065 h 1315"/>
                <a:gd name="T28" fmla="*/ 700 w 1028"/>
                <a:gd name="T29" fmla="*/ 929 h 1315"/>
                <a:gd name="T30" fmla="*/ 614 w 1028"/>
                <a:gd name="T31" fmla="*/ 843 h 1315"/>
                <a:gd name="T32" fmla="*/ 614 w 1028"/>
                <a:gd name="T33" fmla="*/ 215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8" h="1315">
                  <a:moveTo>
                    <a:pt x="614" y="215"/>
                  </a:moveTo>
                  <a:lnTo>
                    <a:pt x="671" y="157"/>
                  </a:lnTo>
                  <a:lnTo>
                    <a:pt x="1028" y="100"/>
                  </a:lnTo>
                  <a:lnTo>
                    <a:pt x="1028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57" y="157"/>
                  </a:lnTo>
                  <a:lnTo>
                    <a:pt x="414" y="215"/>
                  </a:lnTo>
                  <a:lnTo>
                    <a:pt x="414" y="843"/>
                  </a:lnTo>
                  <a:lnTo>
                    <a:pt x="328" y="929"/>
                  </a:lnTo>
                  <a:lnTo>
                    <a:pt x="57" y="1065"/>
                  </a:lnTo>
                  <a:lnTo>
                    <a:pt x="57" y="1315"/>
                  </a:lnTo>
                  <a:lnTo>
                    <a:pt x="971" y="1315"/>
                  </a:lnTo>
                  <a:lnTo>
                    <a:pt x="971" y="1065"/>
                  </a:lnTo>
                  <a:lnTo>
                    <a:pt x="700" y="929"/>
                  </a:lnTo>
                  <a:lnTo>
                    <a:pt x="614" y="843"/>
                  </a:lnTo>
                  <a:lnTo>
                    <a:pt x="614" y="2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4192588" y="3446463"/>
              <a:ext cx="1112838" cy="930276"/>
              <a:chOff x="4192588" y="3446463"/>
              <a:chExt cx="1112838" cy="93027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4646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4556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9"/>
              <p:cNvSpPr>
                <a:spLocks/>
              </p:cNvSpPr>
              <p:nvPr/>
            </p:nvSpPr>
            <p:spPr bwMode="auto">
              <a:xfrm>
                <a:off x="4465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4375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1"/>
              <p:cNvSpPr>
                <a:spLocks/>
              </p:cNvSpPr>
              <p:nvPr/>
            </p:nvSpPr>
            <p:spPr bwMode="auto">
              <a:xfrm>
                <a:off x="4284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2"/>
              <p:cNvSpPr>
                <a:spLocks/>
              </p:cNvSpPr>
              <p:nvPr/>
            </p:nvSpPr>
            <p:spPr bwMode="auto">
              <a:xfrm>
                <a:off x="4192588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7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4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4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7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3"/>
              <p:cNvSpPr>
                <a:spLocks/>
              </p:cNvSpPr>
              <p:nvPr/>
            </p:nvSpPr>
            <p:spPr bwMode="auto">
              <a:xfrm>
                <a:off x="5191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2 w 14"/>
                  <a:gd name="T13" fmla="*/ 2 h 15"/>
                  <a:gd name="T14" fmla="*/ 11 w 14"/>
                  <a:gd name="T15" fmla="*/ 1 h 15"/>
                  <a:gd name="T16" fmla="*/ 10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2 w 14"/>
                  <a:gd name="T33" fmla="*/ 3 h 15"/>
                  <a:gd name="T34" fmla="*/ 1 w 14"/>
                  <a:gd name="T35" fmla="*/ 4 h 15"/>
                  <a:gd name="T36" fmla="*/ 1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4"/>
              <p:cNvSpPr>
                <a:spLocks/>
              </p:cNvSpPr>
              <p:nvPr/>
            </p:nvSpPr>
            <p:spPr bwMode="auto">
              <a:xfrm>
                <a:off x="5100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5"/>
              <p:cNvSpPr>
                <a:spLocks/>
              </p:cNvSpPr>
              <p:nvPr/>
            </p:nvSpPr>
            <p:spPr bwMode="auto">
              <a:xfrm>
                <a:off x="5010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6"/>
              <p:cNvSpPr>
                <a:spLocks/>
              </p:cNvSpPr>
              <p:nvPr/>
            </p:nvSpPr>
            <p:spPr bwMode="auto">
              <a:xfrm>
                <a:off x="4919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7"/>
              <p:cNvSpPr>
                <a:spLocks/>
              </p:cNvSpPr>
              <p:nvPr/>
            </p:nvSpPr>
            <p:spPr bwMode="auto">
              <a:xfrm>
                <a:off x="482917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8"/>
              <p:cNvSpPr>
                <a:spLocks/>
              </p:cNvSpPr>
              <p:nvPr/>
            </p:nvSpPr>
            <p:spPr bwMode="auto">
              <a:xfrm>
                <a:off x="4737101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19"/>
              <p:cNvSpPr>
                <a:spLocks/>
              </p:cNvSpPr>
              <p:nvPr/>
            </p:nvSpPr>
            <p:spPr bwMode="auto">
              <a:xfrm>
                <a:off x="5281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2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4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20"/>
              <p:cNvSpPr>
                <a:spLocks/>
              </p:cNvSpPr>
              <p:nvPr/>
            </p:nvSpPr>
            <p:spPr bwMode="auto">
              <a:xfrm>
                <a:off x="4646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21"/>
              <p:cNvSpPr>
                <a:spLocks/>
              </p:cNvSpPr>
              <p:nvPr/>
            </p:nvSpPr>
            <p:spPr bwMode="auto">
              <a:xfrm>
                <a:off x="4556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22"/>
              <p:cNvSpPr>
                <a:spLocks/>
              </p:cNvSpPr>
              <p:nvPr/>
            </p:nvSpPr>
            <p:spPr bwMode="auto">
              <a:xfrm>
                <a:off x="4465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23"/>
              <p:cNvSpPr>
                <a:spLocks/>
              </p:cNvSpPr>
              <p:nvPr/>
            </p:nvSpPr>
            <p:spPr bwMode="auto">
              <a:xfrm>
                <a:off x="4375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24"/>
              <p:cNvSpPr>
                <a:spLocks/>
              </p:cNvSpPr>
              <p:nvPr/>
            </p:nvSpPr>
            <p:spPr bwMode="auto">
              <a:xfrm>
                <a:off x="4284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25"/>
              <p:cNvSpPr>
                <a:spLocks/>
              </p:cNvSpPr>
              <p:nvPr/>
            </p:nvSpPr>
            <p:spPr bwMode="auto">
              <a:xfrm>
                <a:off x="4192588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26"/>
              <p:cNvSpPr>
                <a:spLocks/>
              </p:cNvSpPr>
              <p:nvPr/>
            </p:nvSpPr>
            <p:spPr bwMode="auto">
              <a:xfrm>
                <a:off x="5191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4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27"/>
              <p:cNvSpPr>
                <a:spLocks/>
              </p:cNvSpPr>
              <p:nvPr/>
            </p:nvSpPr>
            <p:spPr bwMode="auto">
              <a:xfrm>
                <a:off x="5100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28"/>
              <p:cNvSpPr>
                <a:spLocks/>
              </p:cNvSpPr>
              <p:nvPr/>
            </p:nvSpPr>
            <p:spPr bwMode="auto">
              <a:xfrm>
                <a:off x="5010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29"/>
              <p:cNvSpPr>
                <a:spLocks/>
              </p:cNvSpPr>
              <p:nvPr/>
            </p:nvSpPr>
            <p:spPr bwMode="auto">
              <a:xfrm>
                <a:off x="4919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0"/>
              <p:cNvSpPr>
                <a:spLocks/>
              </p:cNvSpPr>
              <p:nvPr/>
            </p:nvSpPr>
            <p:spPr bwMode="auto">
              <a:xfrm>
                <a:off x="482917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4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1"/>
              <p:cNvSpPr>
                <a:spLocks/>
              </p:cNvSpPr>
              <p:nvPr/>
            </p:nvSpPr>
            <p:spPr bwMode="auto">
              <a:xfrm>
                <a:off x="4737101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32"/>
              <p:cNvSpPr>
                <a:spLocks/>
              </p:cNvSpPr>
              <p:nvPr/>
            </p:nvSpPr>
            <p:spPr bwMode="auto">
              <a:xfrm>
                <a:off x="5281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33"/>
              <p:cNvSpPr>
                <a:spLocks/>
              </p:cNvSpPr>
              <p:nvPr/>
            </p:nvSpPr>
            <p:spPr bwMode="auto">
              <a:xfrm>
                <a:off x="4646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34"/>
              <p:cNvSpPr>
                <a:spLocks/>
              </p:cNvSpPr>
              <p:nvPr/>
            </p:nvSpPr>
            <p:spPr bwMode="auto">
              <a:xfrm>
                <a:off x="4556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35"/>
              <p:cNvSpPr>
                <a:spLocks/>
              </p:cNvSpPr>
              <p:nvPr/>
            </p:nvSpPr>
            <p:spPr bwMode="auto">
              <a:xfrm>
                <a:off x="4465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36"/>
              <p:cNvSpPr>
                <a:spLocks/>
              </p:cNvSpPr>
              <p:nvPr/>
            </p:nvSpPr>
            <p:spPr bwMode="auto">
              <a:xfrm>
                <a:off x="4375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7"/>
              <p:cNvSpPr>
                <a:spLocks/>
              </p:cNvSpPr>
              <p:nvPr/>
            </p:nvSpPr>
            <p:spPr bwMode="auto">
              <a:xfrm>
                <a:off x="4284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8"/>
              <p:cNvSpPr>
                <a:spLocks/>
              </p:cNvSpPr>
              <p:nvPr/>
            </p:nvSpPr>
            <p:spPr bwMode="auto">
              <a:xfrm>
                <a:off x="4192588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39"/>
              <p:cNvSpPr>
                <a:spLocks/>
              </p:cNvSpPr>
              <p:nvPr/>
            </p:nvSpPr>
            <p:spPr bwMode="auto">
              <a:xfrm>
                <a:off x="5191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40"/>
              <p:cNvSpPr>
                <a:spLocks/>
              </p:cNvSpPr>
              <p:nvPr/>
            </p:nvSpPr>
            <p:spPr bwMode="auto">
              <a:xfrm>
                <a:off x="5100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41"/>
              <p:cNvSpPr>
                <a:spLocks/>
              </p:cNvSpPr>
              <p:nvPr/>
            </p:nvSpPr>
            <p:spPr bwMode="auto">
              <a:xfrm>
                <a:off x="5010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42"/>
              <p:cNvSpPr>
                <a:spLocks/>
              </p:cNvSpPr>
              <p:nvPr/>
            </p:nvSpPr>
            <p:spPr bwMode="auto">
              <a:xfrm>
                <a:off x="4919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43"/>
              <p:cNvSpPr>
                <a:spLocks/>
              </p:cNvSpPr>
              <p:nvPr/>
            </p:nvSpPr>
            <p:spPr bwMode="auto">
              <a:xfrm>
                <a:off x="482917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44"/>
              <p:cNvSpPr>
                <a:spLocks/>
              </p:cNvSpPr>
              <p:nvPr/>
            </p:nvSpPr>
            <p:spPr bwMode="auto">
              <a:xfrm>
                <a:off x="4737101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45"/>
              <p:cNvSpPr>
                <a:spLocks/>
              </p:cNvSpPr>
              <p:nvPr/>
            </p:nvSpPr>
            <p:spPr bwMode="auto">
              <a:xfrm>
                <a:off x="5281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46"/>
              <p:cNvSpPr>
                <a:spLocks/>
              </p:cNvSpPr>
              <p:nvPr/>
            </p:nvSpPr>
            <p:spPr bwMode="auto">
              <a:xfrm>
                <a:off x="4646613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47"/>
              <p:cNvSpPr>
                <a:spLocks/>
              </p:cNvSpPr>
              <p:nvPr/>
            </p:nvSpPr>
            <p:spPr bwMode="auto">
              <a:xfrm>
                <a:off x="4556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48"/>
              <p:cNvSpPr>
                <a:spLocks/>
              </p:cNvSpPr>
              <p:nvPr/>
            </p:nvSpPr>
            <p:spPr bwMode="auto">
              <a:xfrm>
                <a:off x="4465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49"/>
              <p:cNvSpPr>
                <a:spLocks/>
              </p:cNvSpPr>
              <p:nvPr/>
            </p:nvSpPr>
            <p:spPr bwMode="auto">
              <a:xfrm>
                <a:off x="4375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50"/>
              <p:cNvSpPr>
                <a:spLocks/>
              </p:cNvSpPr>
              <p:nvPr/>
            </p:nvSpPr>
            <p:spPr bwMode="auto">
              <a:xfrm>
                <a:off x="4284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51"/>
              <p:cNvSpPr>
                <a:spLocks/>
              </p:cNvSpPr>
              <p:nvPr/>
            </p:nvSpPr>
            <p:spPr bwMode="auto">
              <a:xfrm>
                <a:off x="4192588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52"/>
              <p:cNvSpPr>
                <a:spLocks/>
              </p:cNvSpPr>
              <p:nvPr/>
            </p:nvSpPr>
            <p:spPr bwMode="auto">
              <a:xfrm>
                <a:off x="5191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0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53"/>
              <p:cNvSpPr>
                <a:spLocks/>
              </p:cNvSpPr>
              <p:nvPr/>
            </p:nvSpPr>
            <p:spPr bwMode="auto">
              <a:xfrm>
                <a:off x="5100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54"/>
              <p:cNvSpPr>
                <a:spLocks/>
              </p:cNvSpPr>
              <p:nvPr/>
            </p:nvSpPr>
            <p:spPr bwMode="auto">
              <a:xfrm>
                <a:off x="5010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55"/>
              <p:cNvSpPr>
                <a:spLocks/>
              </p:cNvSpPr>
              <p:nvPr/>
            </p:nvSpPr>
            <p:spPr bwMode="auto">
              <a:xfrm>
                <a:off x="4919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56"/>
              <p:cNvSpPr>
                <a:spLocks/>
              </p:cNvSpPr>
              <p:nvPr/>
            </p:nvSpPr>
            <p:spPr bwMode="auto">
              <a:xfrm>
                <a:off x="482917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0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57"/>
              <p:cNvSpPr>
                <a:spLocks/>
              </p:cNvSpPr>
              <p:nvPr/>
            </p:nvSpPr>
            <p:spPr bwMode="auto">
              <a:xfrm>
                <a:off x="4737101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58"/>
              <p:cNvSpPr>
                <a:spLocks/>
              </p:cNvSpPr>
              <p:nvPr/>
            </p:nvSpPr>
            <p:spPr bwMode="auto">
              <a:xfrm>
                <a:off x="4646613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59"/>
              <p:cNvSpPr>
                <a:spLocks/>
              </p:cNvSpPr>
              <p:nvPr/>
            </p:nvSpPr>
            <p:spPr bwMode="auto">
              <a:xfrm>
                <a:off x="4737101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8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60"/>
              <p:cNvSpPr>
                <a:spLocks/>
              </p:cNvSpPr>
              <p:nvPr/>
            </p:nvSpPr>
            <p:spPr bwMode="auto">
              <a:xfrm>
                <a:off x="4646613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61"/>
              <p:cNvSpPr>
                <a:spLocks/>
              </p:cNvSpPr>
              <p:nvPr/>
            </p:nvSpPr>
            <p:spPr bwMode="auto">
              <a:xfrm>
                <a:off x="4737101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62"/>
              <p:cNvSpPr>
                <a:spLocks/>
              </p:cNvSpPr>
              <p:nvPr/>
            </p:nvSpPr>
            <p:spPr bwMode="auto">
              <a:xfrm>
                <a:off x="4646613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63"/>
              <p:cNvSpPr>
                <a:spLocks/>
              </p:cNvSpPr>
              <p:nvPr/>
            </p:nvSpPr>
            <p:spPr bwMode="auto">
              <a:xfrm>
                <a:off x="4737101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64"/>
              <p:cNvSpPr>
                <a:spLocks/>
              </p:cNvSpPr>
              <p:nvPr/>
            </p:nvSpPr>
            <p:spPr bwMode="auto">
              <a:xfrm>
                <a:off x="4646613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65"/>
              <p:cNvSpPr>
                <a:spLocks/>
              </p:cNvSpPr>
              <p:nvPr/>
            </p:nvSpPr>
            <p:spPr bwMode="auto">
              <a:xfrm>
                <a:off x="4737101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66"/>
              <p:cNvSpPr>
                <a:spLocks/>
              </p:cNvSpPr>
              <p:nvPr/>
            </p:nvSpPr>
            <p:spPr bwMode="auto">
              <a:xfrm>
                <a:off x="4646613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67"/>
              <p:cNvSpPr>
                <a:spLocks/>
              </p:cNvSpPr>
              <p:nvPr/>
            </p:nvSpPr>
            <p:spPr bwMode="auto">
              <a:xfrm>
                <a:off x="4737101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68"/>
              <p:cNvSpPr>
                <a:spLocks/>
              </p:cNvSpPr>
              <p:nvPr/>
            </p:nvSpPr>
            <p:spPr bwMode="auto">
              <a:xfrm>
                <a:off x="4646613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69"/>
              <p:cNvSpPr>
                <a:spLocks/>
              </p:cNvSpPr>
              <p:nvPr/>
            </p:nvSpPr>
            <p:spPr bwMode="auto">
              <a:xfrm>
                <a:off x="4737101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70"/>
              <p:cNvSpPr>
                <a:spLocks/>
              </p:cNvSpPr>
              <p:nvPr/>
            </p:nvSpPr>
            <p:spPr bwMode="auto">
              <a:xfrm>
                <a:off x="4646613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71"/>
              <p:cNvSpPr>
                <a:spLocks/>
              </p:cNvSpPr>
              <p:nvPr/>
            </p:nvSpPr>
            <p:spPr bwMode="auto">
              <a:xfrm>
                <a:off x="4737101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72"/>
              <p:cNvSpPr>
                <a:spLocks/>
              </p:cNvSpPr>
              <p:nvPr/>
            </p:nvSpPr>
            <p:spPr bwMode="auto">
              <a:xfrm>
                <a:off x="455612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73"/>
              <p:cNvSpPr>
                <a:spLocks/>
              </p:cNvSpPr>
              <p:nvPr/>
            </p:nvSpPr>
            <p:spPr bwMode="auto">
              <a:xfrm>
                <a:off x="4465638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74"/>
              <p:cNvSpPr>
                <a:spLocks/>
              </p:cNvSpPr>
              <p:nvPr/>
            </p:nvSpPr>
            <p:spPr bwMode="auto">
              <a:xfrm>
                <a:off x="4375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75"/>
              <p:cNvSpPr>
                <a:spLocks/>
              </p:cNvSpPr>
              <p:nvPr/>
            </p:nvSpPr>
            <p:spPr bwMode="auto">
              <a:xfrm>
                <a:off x="5010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76"/>
              <p:cNvSpPr>
                <a:spLocks/>
              </p:cNvSpPr>
              <p:nvPr/>
            </p:nvSpPr>
            <p:spPr bwMode="auto">
              <a:xfrm>
                <a:off x="4919663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77"/>
              <p:cNvSpPr>
                <a:spLocks/>
              </p:cNvSpPr>
              <p:nvPr/>
            </p:nvSpPr>
            <p:spPr bwMode="auto">
              <a:xfrm>
                <a:off x="482917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78"/>
              <p:cNvSpPr>
                <a:spLocks/>
              </p:cNvSpPr>
              <p:nvPr/>
            </p:nvSpPr>
            <p:spPr bwMode="auto">
              <a:xfrm>
                <a:off x="455612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79"/>
              <p:cNvSpPr>
                <a:spLocks/>
              </p:cNvSpPr>
              <p:nvPr/>
            </p:nvSpPr>
            <p:spPr bwMode="auto">
              <a:xfrm>
                <a:off x="482917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4448176" y="2119313"/>
              <a:ext cx="511175" cy="2279650"/>
              <a:chOff x="4448176" y="2119313"/>
              <a:chExt cx="511175" cy="2279650"/>
            </a:xfrm>
          </p:grpSpPr>
          <p:sp>
            <p:nvSpPr>
              <p:cNvPr id="92" name="Line 80"/>
              <p:cNvSpPr>
                <a:spLocks noChangeShapeType="1"/>
              </p:cNvSpPr>
              <p:nvPr/>
            </p:nvSpPr>
            <p:spPr bwMode="auto">
              <a:xfrm>
                <a:off x="4448176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1"/>
              <p:cNvSpPr>
                <a:spLocks/>
              </p:cNvSpPr>
              <p:nvPr/>
            </p:nvSpPr>
            <p:spPr bwMode="auto">
              <a:xfrm>
                <a:off x="4573588" y="4341813"/>
                <a:ext cx="55563" cy="57150"/>
              </a:xfrm>
              <a:custGeom>
                <a:avLst/>
                <a:gdLst>
                  <a:gd name="T0" fmla="*/ 0 w 35"/>
                  <a:gd name="T1" fmla="*/ 36 h 36"/>
                  <a:gd name="T2" fmla="*/ 2 w 35"/>
                  <a:gd name="T3" fmla="*/ 36 h 36"/>
                  <a:gd name="T4" fmla="*/ 5 w 35"/>
                  <a:gd name="T5" fmla="*/ 35 h 36"/>
                  <a:gd name="T6" fmla="*/ 7 w 35"/>
                  <a:gd name="T7" fmla="*/ 35 h 36"/>
                  <a:gd name="T8" fmla="*/ 10 w 35"/>
                  <a:gd name="T9" fmla="*/ 34 h 36"/>
                  <a:gd name="T10" fmla="*/ 12 w 35"/>
                  <a:gd name="T11" fmla="*/ 34 h 36"/>
                  <a:gd name="T12" fmla="*/ 15 w 35"/>
                  <a:gd name="T13" fmla="*/ 33 h 36"/>
                  <a:gd name="T14" fmla="*/ 17 w 35"/>
                  <a:gd name="T15" fmla="*/ 31 h 36"/>
                  <a:gd name="T16" fmla="*/ 19 w 35"/>
                  <a:gd name="T17" fmla="*/ 30 h 36"/>
                  <a:gd name="T18" fmla="*/ 21 w 35"/>
                  <a:gd name="T19" fmla="*/ 29 h 36"/>
                  <a:gd name="T20" fmla="*/ 23 w 35"/>
                  <a:gd name="T21" fmla="*/ 27 h 36"/>
                  <a:gd name="T22" fmla="*/ 25 w 35"/>
                  <a:gd name="T23" fmla="*/ 25 h 36"/>
                  <a:gd name="T24" fmla="*/ 27 w 35"/>
                  <a:gd name="T25" fmla="*/ 23 h 36"/>
                  <a:gd name="T26" fmla="*/ 28 w 35"/>
                  <a:gd name="T27" fmla="*/ 21 h 36"/>
                  <a:gd name="T28" fmla="*/ 30 w 35"/>
                  <a:gd name="T29" fmla="*/ 19 h 36"/>
                  <a:gd name="T30" fmla="*/ 31 w 35"/>
                  <a:gd name="T31" fmla="*/ 17 h 36"/>
                  <a:gd name="T32" fmla="*/ 32 w 35"/>
                  <a:gd name="T33" fmla="*/ 15 h 36"/>
                  <a:gd name="T34" fmla="*/ 33 w 35"/>
                  <a:gd name="T35" fmla="*/ 13 h 36"/>
                  <a:gd name="T36" fmla="*/ 34 w 35"/>
                  <a:gd name="T37" fmla="*/ 10 h 36"/>
                  <a:gd name="T38" fmla="*/ 35 w 35"/>
                  <a:gd name="T39" fmla="*/ 8 h 36"/>
                  <a:gd name="T40" fmla="*/ 35 w 35"/>
                  <a:gd name="T41" fmla="*/ 5 h 36"/>
                  <a:gd name="T42" fmla="*/ 35 w 35"/>
                  <a:gd name="T43" fmla="*/ 3 h 36"/>
                  <a:gd name="T44" fmla="*/ 35 w 35"/>
                  <a:gd name="T4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lnTo>
                      <a:pt x="2" y="36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5" y="33"/>
                    </a:lnTo>
                    <a:lnTo>
                      <a:pt x="17" y="31"/>
                    </a:lnTo>
                    <a:lnTo>
                      <a:pt x="19" y="30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5" y="25"/>
                    </a:lnTo>
                    <a:lnTo>
                      <a:pt x="27" y="23"/>
                    </a:lnTo>
                    <a:lnTo>
                      <a:pt x="28" y="21"/>
                    </a:lnTo>
                    <a:lnTo>
                      <a:pt x="30" y="19"/>
                    </a:lnTo>
                    <a:lnTo>
                      <a:pt x="31" y="17"/>
                    </a:lnTo>
                    <a:lnTo>
                      <a:pt x="32" y="15"/>
                    </a:lnTo>
                    <a:lnTo>
                      <a:pt x="33" y="13"/>
                    </a:lnTo>
                    <a:lnTo>
                      <a:pt x="34" y="10"/>
                    </a:lnTo>
                    <a:lnTo>
                      <a:pt x="35" y="8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5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82"/>
              <p:cNvSpPr>
                <a:spLocks noChangeShapeType="1"/>
              </p:cNvSpPr>
              <p:nvPr/>
            </p:nvSpPr>
            <p:spPr bwMode="auto">
              <a:xfrm flipV="1">
                <a:off x="4629151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83"/>
              <p:cNvSpPr>
                <a:spLocks/>
              </p:cNvSpPr>
              <p:nvPr/>
            </p:nvSpPr>
            <p:spPr bwMode="auto">
              <a:xfrm>
                <a:off x="4629151" y="2119313"/>
                <a:ext cx="74613" cy="73025"/>
              </a:xfrm>
              <a:custGeom>
                <a:avLst/>
                <a:gdLst>
                  <a:gd name="T0" fmla="*/ 47 w 47"/>
                  <a:gd name="T1" fmla="*/ 0 h 46"/>
                  <a:gd name="T2" fmla="*/ 44 w 47"/>
                  <a:gd name="T3" fmla="*/ 0 h 46"/>
                  <a:gd name="T4" fmla="*/ 41 w 47"/>
                  <a:gd name="T5" fmla="*/ 0 h 46"/>
                  <a:gd name="T6" fmla="*/ 38 w 47"/>
                  <a:gd name="T7" fmla="*/ 1 h 46"/>
                  <a:gd name="T8" fmla="*/ 35 w 47"/>
                  <a:gd name="T9" fmla="*/ 1 h 46"/>
                  <a:gd name="T10" fmla="*/ 33 w 47"/>
                  <a:gd name="T11" fmla="*/ 2 h 46"/>
                  <a:gd name="T12" fmla="*/ 30 w 47"/>
                  <a:gd name="T13" fmla="*/ 3 h 46"/>
                  <a:gd name="T14" fmla="*/ 27 w 47"/>
                  <a:gd name="T15" fmla="*/ 4 h 46"/>
                  <a:gd name="T16" fmla="*/ 25 w 47"/>
                  <a:gd name="T17" fmla="*/ 5 h 46"/>
                  <a:gd name="T18" fmla="*/ 22 w 47"/>
                  <a:gd name="T19" fmla="*/ 7 h 46"/>
                  <a:gd name="T20" fmla="*/ 20 w 47"/>
                  <a:gd name="T21" fmla="*/ 9 h 46"/>
                  <a:gd name="T22" fmla="*/ 17 w 47"/>
                  <a:gd name="T23" fmla="*/ 10 h 46"/>
                  <a:gd name="T24" fmla="*/ 15 w 47"/>
                  <a:gd name="T25" fmla="*/ 12 h 46"/>
                  <a:gd name="T26" fmla="*/ 13 w 47"/>
                  <a:gd name="T27" fmla="*/ 14 h 46"/>
                  <a:gd name="T28" fmla="*/ 11 w 47"/>
                  <a:gd name="T29" fmla="*/ 17 h 46"/>
                  <a:gd name="T30" fmla="*/ 9 w 47"/>
                  <a:gd name="T31" fmla="*/ 19 h 46"/>
                  <a:gd name="T32" fmla="*/ 8 w 47"/>
                  <a:gd name="T33" fmla="*/ 21 h 46"/>
                  <a:gd name="T34" fmla="*/ 6 w 47"/>
                  <a:gd name="T35" fmla="*/ 24 h 46"/>
                  <a:gd name="T36" fmla="*/ 5 w 47"/>
                  <a:gd name="T37" fmla="*/ 26 h 46"/>
                  <a:gd name="T38" fmla="*/ 4 w 47"/>
                  <a:gd name="T39" fmla="*/ 29 h 46"/>
                  <a:gd name="T40" fmla="*/ 3 w 47"/>
                  <a:gd name="T41" fmla="*/ 32 h 46"/>
                  <a:gd name="T42" fmla="*/ 2 w 47"/>
                  <a:gd name="T43" fmla="*/ 35 h 46"/>
                  <a:gd name="T44" fmla="*/ 1 w 47"/>
                  <a:gd name="T45" fmla="*/ 37 h 46"/>
                  <a:gd name="T46" fmla="*/ 1 w 47"/>
                  <a:gd name="T47" fmla="*/ 40 h 46"/>
                  <a:gd name="T48" fmla="*/ 1 w 47"/>
                  <a:gd name="T49" fmla="*/ 43 h 46"/>
                  <a:gd name="T50" fmla="*/ 0 w 47"/>
                  <a:gd name="T5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46">
                    <a:moveTo>
                      <a:pt x="47" y="0"/>
                    </a:moveTo>
                    <a:lnTo>
                      <a:pt x="44" y="0"/>
                    </a:lnTo>
                    <a:lnTo>
                      <a:pt x="41" y="0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3" y="2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5" y="5"/>
                    </a:lnTo>
                    <a:lnTo>
                      <a:pt x="22" y="7"/>
                    </a:lnTo>
                    <a:lnTo>
                      <a:pt x="20" y="9"/>
                    </a:lnTo>
                    <a:lnTo>
                      <a:pt x="17" y="10"/>
                    </a:lnTo>
                    <a:lnTo>
                      <a:pt x="15" y="12"/>
                    </a:lnTo>
                    <a:lnTo>
                      <a:pt x="13" y="14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8" y="21"/>
                    </a:lnTo>
                    <a:lnTo>
                      <a:pt x="6" y="24"/>
                    </a:lnTo>
                    <a:lnTo>
                      <a:pt x="5" y="26"/>
                    </a:lnTo>
                    <a:lnTo>
                      <a:pt x="4" y="29"/>
                    </a:lnTo>
                    <a:lnTo>
                      <a:pt x="3" y="32"/>
                    </a:lnTo>
                    <a:lnTo>
                      <a:pt x="2" y="35"/>
                    </a:lnTo>
                    <a:lnTo>
                      <a:pt x="1" y="37"/>
                    </a:lnTo>
                    <a:lnTo>
                      <a:pt x="1" y="40"/>
                    </a:lnTo>
                    <a:lnTo>
                      <a:pt x="1" y="43"/>
                    </a:lnTo>
                    <a:lnTo>
                      <a:pt x="0" y="4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84"/>
              <p:cNvSpPr>
                <a:spLocks/>
              </p:cNvSpPr>
              <p:nvPr/>
            </p:nvSpPr>
            <p:spPr bwMode="auto">
              <a:xfrm>
                <a:off x="4703763" y="2119313"/>
                <a:ext cx="73025" cy="73025"/>
              </a:xfrm>
              <a:custGeom>
                <a:avLst/>
                <a:gdLst>
                  <a:gd name="T0" fmla="*/ 46 w 46"/>
                  <a:gd name="T1" fmla="*/ 46 h 46"/>
                  <a:gd name="T2" fmla="*/ 46 w 46"/>
                  <a:gd name="T3" fmla="*/ 43 h 46"/>
                  <a:gd name="T4" fmla="*/ 46 w 46"/>
                  <a:gd name="T5" fmla="*/ 40 h 46"/>
                  <a:gd name="T6" fmla="*/ 46 w 46"/>
                  <a:gd name="T7" fmla="*/ 37 h 46"/>
                  <a:gd name="T8" fmla="*/ 45 w 46"/>
                  <a:gd name="T9" fmla="*/ 35 h 46"/>
                  <a:gd name="T10" fmla="*/ 44 w 46"/>
                  <a:gd name="T11" fmla="*/ 32 h 46"/>
                  <a:gd name="T12" fmla="*/ 43 w 46"/>
                  <a:gd name="T13" fmla="*/ 29 h 46"/>
                  <a:gd name="T14" fmla="*/ 42 w 46"/>
                  <a:gd name="T15" fmla="*/ 26 h 46"/>
                  <a:gd name="T16" fmla="*/ 41 w 46"/>
                  <a:gd name="T17" fmla="*/ 24 h 46"/>
                  <a:gd name="T18" fmla="*/ 39 w 46"/>
                  <a:gd name="T19" fmla="*/ 21 h 46"/>
                  <a:gd name="T20" fmla="*/ 38 w 46"/>
                  <a:gd name="T21" fmla="*/ 19 h 46"/>
                  <a:gd name="T22" fmla="*/ 36 w 46"/>
                  <a:gd name="T23" fmla="*/ 17 h 46"/>
                  <a:gd name="T24" fmla="*/ 34 w 46"/>
                  <a:gd name="T25" fmla="*/ 14 h 46"/>
                  <a:gd name="T26" fmla="*/ 32 w 46"/>
                  <a:gd name="T27" fmla="*/ 12 h 46"/>
                  <a:gd name="T28" fmla="*/ 30 w 46"/>
                  <a:gd name="T29" fmla="*/ 10 h 46"/>
                  <a:gd name="T30" fmla="*/ 27 w 46"/>
                  <a:gd name="T31" fmla="*/ 9 h 46"/>
                  <a:gd name="T32" fmla="*/ 25 w 46"/>
                  <a:gd name="T33" fmla="*/ 7 h 46"/>
                  <a:gd name="T34" fmla="*/ 22 w 46"/>
                  <a:gd name="T35" fmla="*/ 5 h 46"/>
                  <a:gd name="T36" fmla="*/ 20 w 46"/>
                  <a:gd name="T37" fmla="*/ 4 h 46"/>
                  <a:gd name="T38" fmla="*/ 17 w 46"/>
                  <a:gd name="T39" fmla="*/ 3 h 46"/>
                  <a:gd name="T40" fmla="*/ 14 w 46"/>
                  <a:gd name="T41" fmla="*/ 2 h 46"/>
                  <a:gd name="T42" fmla="*/ 12 w 46"/>
                  <a:gd name="T43" fmla="*/ 1 h 46"/>
                  <a:gd name="T44" fmla="*/ 9 w 46"/>
                  <a:gd name="T45" fmla="*/ 1 h 46"/>
                  <a:gd name="T46" fmla="*/ 6 w 46"/>
                  <a:gd name="T47" fmla="*/ 0 h 46"/>
                  <a:gd name="T48" fmla="*/ 3 w 46"/>
                  <a:gd name="T49" fmla="*/ 0 h 46"/>
                  <a:gd name="T50" fmla="*/ 0 w 46"/>
                  <a:gd name="T5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46">
                    <a:moveTo>
                      <a:pt x="46" y="46"/>
                    </a:moveTo>
                    <a:lnTo>
                      <a:pt x="46" y="43"/>
                    </a:lnTo>
                    <a:lnTo>
                      <a:pt x="46" y="40"/>
                    </a:lnTo>
                    <a:lnTo>
                      <a:pt x="46" y="37"/>
                    </a:lnTo>
                    <a:lnTo>
                      <a:pt x="45" y="35"/>
                    </a:lnTo>
                    <a:lnTo>
                      <a:pt x="44" y="32"/>
                    </a:lnTo>
                    <a:lnTo>
                      <a:pt x="43" y="29"/>
                    </a:lnTo>
                    <a:lnTo>
                      <a:pt x="42" y="26"/>
                    </a:lnTo>
                    <a:lnTo>
                      <a:pt x="41" y="24"/>
                    </a:lnTo>
                    <a:lnTo>
                      <a:pt x="39" y="21"/>
                    </a:lnTo>
                    <a:lnTo>
                      <a:pt x="38" y="19"/>
                    </a:lnTo>
                    <a:lnTo>
                      <a:pt x="36" y="17"/>
                    </a:lnTo>
                    <a:lnTo>
                      <a:pt x="34" y="14"/>
                    </a:lnTo>
                    <a:lnTo>
                      <a:pt x="32" y="12"/>
                    </a:lnTo>
                    <a:lnTo>
                      <a:pt x="30" y="10"/>
                    </a:lnTo>
                    <a:lnTo>
                      <a:pt x="27" y="9"/>
                    </a:lnTo>
                    <a:lnTo>
                      <a:pt x="25" y="7"/>
                    </a:lnTo>
                    <a:lnTo>
                      <a:pt x="22" y="5"/>
                    </a:lnTo>
                    <a:lnTo>
                      <a:pt x="20" y="4"/>
                    </a:lnTo>
                    <a:lnTo>
                      <a:pt x="17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85"/>
              <p:cNvSpPr>
                <a:spLocks noChangeShapeType="1"/>
              </p:cNvSpPr>
              <p:nvPr/>
            </p:nvSpPr>
            <p:spPr bwMode="auto">
              <a:xfrm>
                <a:off x="4776788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86"/>
              <p:cNvSpPr>
                <a:spLocks/>
              </p:cNvSpPr>
              <p:nvPr/>
            </p:nvSpPr>
            <p:spPr bwMode="auto">
              <a:xfrm>
                <a:off x="4776788" y="4341813"/>
                <a:ext cx="57150" cy="57150"/>
              </a:xfrm>
              <a:custGeom>
                <a:avLst/>
                <a:gdLst>
                  <a:gd name="T0" fmla="*/ 0 w 36"/>
                  <a:gd name="T1" fmla="*/ 0 h 36"/>
                  <a:gd name="T2" fmla="*/ 1 w 36"/>
                  <a:gd name="T3" fmla="*/ 3 h 36"/>
                  <a:gd name="T4" fmla="*/ 1 w 36"/>
                  <a:gd name="T5" fmla="*/ 5 h 36"/>
                  <a:gd name="T6" fmla="*/ 1 w 36"/>
                  <a:gd name="T7" fmla="*/ 8 h 36"/>
                  <a:gd name="T8" fmla="*/ 2 w 36"/>
                  <a:gd name="T9" fmla="*/ 10 h 36"/>
                  <a:gd name="T10" fmla="*/ 3 w 36"/>
                  <a:gd name="T11" fmla="*/ 13 h 36"/>
                  <a:gd name="T12" fmla="*/ 4 w 36"/>
                  <a:gd name="T13" fmla="*/ 15 h 36"/>
                  <a:gd name="T14" fmla="*/ 5 w 36"/>
                  <a:gd name="T15" fmla="*/ 17 h 36"/>
                  <a:gd name="T16" fmla="*/ 6 w 36"/>
                  <a:gd name="T17" fmla="*/ 19 h 36"/>
                  <a:gd name="T18" fmla="*/ 8 w 36"/>
                  <a:gd name="T19" fmla="*/ 21 h 36"/>
                  <a:gd name="T20" fmla="*/ 9 w 36"/>
                  <a:gd name="T21" fmla="*/ 23 h 36"/>
                  <a:gd name="T22" fmla="*/ 11 w 36"/>
                  <a:gd name="T23" fmla="*/ 25 h 36"/>
                  <a:gd name="T24" fmla="*/ 13 w 36"/>
                  <a:gd name="T25" fmla="*/ 27 h 36"/>
                  <a:gd name="T26" fmla="*/ 15 w 36"/>
                  <a:gd name="T27" fmla="*/ 29 h 36"/>
                  <a:gd name="T28" fmla="*/ 17 w 36"/>
                  <a:gd name="T29" fmla="*/ 30 h 36"/>
                  <a:gd name="T30" fmla="*/ 19 w 36"/>
                  <a:gd name="T31" fmla="*/ 31 h 36"/>
                  <a:gd name="T32" fmla="*/ 21 w 36"/>
                  <a:gd name="T33" fmla="*/ 33 h 36"/>
                  <a:gd name="T34" fmla="*/ 24 w 36"/>
                  <a:gd name="T35" fmla="*/ 34 h 36"/>
                  <a:gd name="T36" fmla="*/ 26 w 36"/>
                  <a:gd name="T37" fmla="*/ 34 h 36"/>
                  <a:gd name="T38" fmla="*/ 29 w 36"/>
                  <a:gd name="T39" fmla="*/ 35 h 36"/>
                  <a:gd name="T40" fmla="*/ 31 w 36"/>
                  <a:gd name="T41" fmla="*/ 35 h 36"/>
                  <a:gd name="T42" fmla="*/ 34 w 36"/>
                  <a:gd name="T43" fmla="*/ 36 h 36"/>
                  <a:gd name="T44" fmla="*/ 36 w 36"/>
                  <a:gd name="T4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36">
                    <a:moveTo>
                      <a:pt x="0" y="0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3"/>
                    </a:lnTo>
                    <a:lnTo>
                      <a:pt x="4" y="15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8" y="21"/>
                    </a:lnTo>
                    <a:lnTo>
                      <a:pt x="9" y="23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5" y="29"/>
                    </a:lnTo>
                    <a:lnTo>
                      <a:pt x="17" y="30"/>
                    </a:lnTo>
                    <a:lnTo>
                      <a:pt x="19" y="31"/>
                    </a:lnTo>
                    <a:lnTo>
                      <a:pt x="21" y="33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9" y="35"/>
                    </a:lnTo>
                    <a:lnTo>
                      <a:pt x="31" y="35"/>
                    </a:lnTo>
                    <a:lnTo>
                      <a:pt x="34" y="36"/>
                    </a:lnTo>
                    <a:lnTo>
                      <a:pt x="36" y="3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87"/>
              <p:cNvSpPr>
                <a:spLocks noChangeShapeType="1"/>
              </p:cNvSpPr>
              <p:nvPr/>
            </p:nvSpPr>
            <p:spPr bwMode="auto">
              <a:xfrm>
                <a:off x="4833938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2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in U-Beams</a:t>
            </a:r>
            <a:endParaRPr lang="en-US" dirty="0"/>
          </a:p>
        </p:txBody>
      </p:sp>
      <p:grpSp>
        <p:nvGrpSpPr>
          <p:cNvPr id="310" name="Group 309"/>
          <p:cNvGrpSpPr/>
          <p:nvPr/>
        </p:nvGrpSpPr>
        <p:grpSpPr>
          <a:xfrm>
            <a:off x="2438132" y="1798890"/>
            <a:ext cx="2643870" cy="3497184"/>
            <a:chOff x="444811" y="1917263"/>
            <a:chExt cx="2643870" cy="3497184"/>
          </a:xfrm>
        </p:grpSpPr>
        <p:sp>
          <p:nvSpPr>
            <p:cNvPr id="245" name="TextBox 244"/>
            <p:cNvSpPr txBox="1"/>
            <p:nvPr/>
          </p:nvSpPr>
          <p:spPr>
            <a:xfrm>
              <a:off x="457200" y="4869707"/>
              <a:ext cx="589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latin typeface="+mj-lt"/>
                  <a:cs typeface="Times New Roman" pitchFamily="18" charset="0"/>
                </a:rPr>
                <a:t>P</a:t>
              </a:r>
              <a:endParaRPr lang="en-US" sz="14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1315202" y="1917263"/>
              <a:ext cx="589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  <a:cs typeface="Times New Roman" pitchFamily="18" charset="0"/>
                </a:rPr>
                <a:t>P</a:t>
              </a:r>
              <a:endParaRPr lang="en-US" sz="1400" b="1" dirty="0">
                <a:latin typeface="+mj-lt"/>
                <a:cs typeface="Times New Roman" pitchFamily="18" charset="0"/>
              </a:endParaRPr>
            </a:p>
          </p:txBody>
        </p:sp>
        <p:grpSp>
          <p:nvGrpSpPr>
            <p:cNvPr id="303" name="Group 302"/>
            <p:cNvGrpSpPr/>
            <p:nvPr/>
          </p:nvGrpSpPr>
          <p:grpSpPr>
            <a:xfrm>
              <a:off x="444811" y="2418235"/>
              <a:ext cx="1523624" cy="2366958"/>
              <a:chOff x="922711" y="2708928"/>
              <a:chExt cx="882908" cy="1371600"/>
            </a:xfrm>
          </p:grpSpPr>
          <p:sp>
            <p:nvSpPr>
              <p:cNvPr id="246" name="Freeform 33"/>
              <p:cNvSpPr>
                <a:spLocks/>
              </p:cNvSpPr>
              <p:nvPr/>
            </p:nvSpPr>
            <p:spPr bwMode="auto">
              <a:xfrm>
                <a:off x="922711" y="2731948"/>
                <a:ext cx="882908" cy="1325081"/>
              </a:xfrm>
              <a:custGeom>
                <a:avLst/>
                <a:gdLst>
                  <a:gd name="T0" fmla="*/ 185 w 1841"/>
                  <a:gd name="T1" fmla="*/ 0 h 2763"/>
                  <a:gd name="T2" fmla="*/ 1841 w 1841"/>
                  <a:gd name="T3" fmla="*/ 157 h 2763"/>
                  <a:gd name="T4" fmla="*/ 1841 w 1841"/>
                  <a:gd name="T5" fmla="*/ 673 h 2763"/>
                  <a:gd name="T6" fmla="*/ 1710 w 1841"/>
                  <a:gd name="T7" fmla="*/ 764 h 2763"/>
                  <a:gd name="T8" fmla="*/ 1841 w 1841"/>
                  <a:gd name="T9" fmla="*/ 776 h 2763"/>
                  <a:gd name="T10" fmla="*/ 1841 w 1841"/>
                  <a:gd name="T11" fmla="*/ 2634 h 2763"/>
                  <a:gd name="T12" fmla="*/ 1656 w 1841"/>
                  <a:gd name="T13" fmla="*/ 2763 h 2763"/>
                  <a:gd name="T14" fmla="*/ 0 w 1841"/>
                  <a:gd name="T15" fmla="*/ 2606 h 2763"/>
                  <a:gd name="T16" fmla="*/ 0 w 1841"/>
                  <a:gd name="T17" fmla="*/ 2090 h 2763"/>
                  <a:gd name="T18" fmla="*/ 131 w 1841"/>
                  <a:gd name="T19" fmla="*/ 1999 h 2763"/>
                  <a:gd name="T20" fmla="*/ 0 w 1841"/>
                  <a:gd name="T21" fmla="*/ 1987 h 2763"/>
                  <a:gd name="T22" fmla="*/ 0 w 1841"/>
                  <a:gd name="T23" fmla="*/ 129 h 2763"/>
                  <a:gd name="T24" fmla="*/ 185 w 1841"/>
                  <a:gd name="T25" fmla="*/ 0 h 2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1" h="2763">
                    <a:moveTo>
                      <a:pt x="185" y="0"/>
                    </a:moveTo>
                    <a:lnTo>
                      <a:pt x="1841" y="157"/>
                    </a:lnTo>
                    <a:lnTo>
                      <a:pt x="1841" y="673"/>
                    </a:lnTo>
                    <a:lnTo>
                      <a:pt x="1710" y="764"/>
                    </a:lnTo>
                    <a:lnTo>
                      <a:pt x="1841" y="776"/>
                    </a:lnTo>
                    <a:lnTo>
                      <a:pt x="1841" y="2634"/>
                    </a:lnTo>
                    <a:lnTo>
                      <a:pt x="1656" y="2763"/>
                    </a:lnTo>
                    <a:lnTo>
                      <a:pt x="0" y="2606"/>
                    </a:lnTo>
                    <a:lnTo>
                      <a:pt x="0" y="2090"/>
                    </a:lnTo>
                    <a:lnTo>
                      <a:pt x="131" y="1999"/>
                    </a:lnTo>
                    <a:lnTo>
                      <a:pt x="0" y="1987"/>
                    </a:lnTo>
                    <a:lnTo>
                      <a:pt x="0" y="129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1320283" y="3017778"/>
                <a:ext cx="422031" cy="97834"/>
              </a:xfrm>
              <a:custGeom>
                <a:avLst/>
                <a:gdLst>
                  <a:gd name="connsiteX0" fmla="*/ 0 w 1397000"/>
                  <a:gd name="connsiteY0" fmla="*/ 200025 h 323850"/>
                  <a:gd name="connsiteX1" fmla="*/ 295275 w 1397000"/>
                  <a:gd name="connsiteY1" fmla="*/ 0 h 323850"/>
                  <a:gd name="connsiteX2" fmla="*/ 292100 w 1397000"/>
                  <a:gd name="connsiteY2" fmla="*/ 165100 h 323850"/>
                  <a:gd name="connsiteX3" fmla="*/ 1397000 w 1397000"/>
                  <a:gd name="connsiteY3" fmla="*/ 266700 h 323850"/>
                  <a:gd name="connsiteX4" fmla="*/ 1317625 w 1397000"/>
                  <a:gd name="connsiteY4" fmla="*/ 323850 h 323850"/>
                  <a:gd name="connsiteX5" fmla="*/ 0 w 1397000"/>
                  <a:gd name="connsiteY5" fmla="*/ 200025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7000" h="323850">
                    <a:moveTo>
                      <a:pt x="0" y="200025"/>
                    </a:moveTo>
                    <a:lnTo>
                      <a:pt x="295275" y="0"/>
                    </a:lnTo>
                    <a:cubicBezTo>
                      <a:pt x="294217" y="55033"/>
                      <a:pt x="293158" y="110067"/>
                      <a:pt x="292100" y="165100"/>
                    </a:cubicBezTo>
                    <a:lnTo>
                      <a:pt x="1397000" y="266700"/>
                    </a:lnTo>
                    <a:lnTo>
                      <a:pt x="1317625" y="323850"/>
                    </a:lnTo>
                    <a:lnTo>
                      <a:pt x="0" y="20002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986495" y="3672885"/>
                <a:ext cx="421072" cy="98794"/>
              </a:xfrm>
              <a:custGeom>
                <a:avLst/>
                <a:gdLst>
                  <a:gd name="connsiteX0" fmla="*/ 0 w 1393825"/>
                  <a:gd name="connsiteY0" fmla="*/ 57150 h 327025"/>
                  <a:gd name="connsiteX1" fmla="*/ 79375 w 1393825"/>
                  <a:gd name="connsiteY1" fmla="*/ 0 h 327025"/>
                  <a:gd name="connsiteX2" fmla="*/ 1393825 w 1393825"/>
                  <a:gd name="connsiteY2" fmla="*/ 123825 h 327025"/>
                  <a:gd name="connsiteX3" fmla="*/ 1104900 w 1393825"/>
                  <a:gd name="connsiteY3" fmla="*/ 327025 h 327025"/>
                  <a:gd name="connsiteX4" fmla="*/ 1104900 w 1393825"/>
                  <a:gd name="connsiteY4" fmla="*/ 165100 h 327025"/>
                  <a:gd name="connsiteX5" fmla="*/ 0 w 1393825"/>
                  <a:gd name="connsiteY5" fmla="*/ 57150 h 32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825" h="327025">
                    <a:moveTo>
                      <a:pt x="0" y="57150"/>
                    </a:moveTo>
                    <a:lnTo>
                      <a:pt x="79375" y="0"/>
                    </a:lnTo>
                    <a:lnTo>
                      <a:pt x="1393825" y="123825"/>
                    </a:lnTo>
                    <a:lnTo>
                      <a:pt x="1104900" y="327025"/>
                    </a:lnTo>
                    <a:lnTo>
                      <a:pt x="1104900" y="16510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31"/>
              <p:cNvSpPr>
                <a:spLocks/>
              </p:cNvSpPr>
              <p:nvPr/>
            </p:nvSpPr>
            <p:spPr bwMode="auto">
              <a:xfrm>
                <a:off x="1319804" y="3066695"/>
                <a:ext cx="88723" cy="655587"/>
              </a:xfrm>
              <a:custGeom>
                <a:avLst/>
                <a:gdLst>
                  <a:gd name="T0" fmla="*/ 0 w 185"/>
                  <a:gd name="T1" fmla="*/ 129 h 1367"/>
                  <a:gd name="T2" fmla="*/ 0 w 185"/>
                  <a:gd name="T3" fmla="*/ 1367 h 1367"/>
                  <a:gd name="T4" fmla="*/ 185 w 185"/>
                  <a:gd name="T5" fmla="*/ 1238 h 1367"/>
                  <a:gd name="T6" fmla="*/ 185 w 185"/>
                  <a:gd name="T7" fmla="*/ 0 h 1367"/>
                  <a:gd name="T8" fmla="*/ 0 w 185"/>
                  <a:gd name="T9" fmla="*/ 129 h 1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367">
                    <a:moveTo>
                      <a:pt x="0" y="129"/>
                    </a:moveTo>
                    <a:lnTo>
                      <a:pt x="0" y="1367"/>
                    </a:lnTo>
                    <a:lnTo>
                      <a:pt x="185" y="1238"/>
                    </a:lnTo>
                    <a:lnTo>
                      <a:pt x="185" y="0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40000"/>
                </a:schemeClr>
              </a:solidFill>
              <a:ln w="635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6"/>
              <p:cNvSpPr>
                <a:spLocks noChangeShapeType="1"/>
              </p:cNvSpPr>
              <p:nvPr/>
            </p:nvSpPr>
            <p:spPr bwMode="auto">
              <a:xfrm flipH="1" flipV="1">
                <a:off x="923190" y="2793814"/>
                <a:ext cx="793706" cy="7529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7"/>
              <p:cNvSpPr>
                <a:spLocks noChangeShapeType="1"/>
              </p:cNvSpPr>
              <p:nvPr/>
            </p:nvSpPr>
            <p:spPr bwMode="auto">
              <a:xfrm flipV="1">
                <a:off x="1716896" y="2869108"/>
                <a:ext cx="0" cy="24746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Line 8"/>
              <p:cNvSpPr>
                <a:spLocks noChangeShapeType="1"/>
              </p:cNvSpPr>
              <p:nvPr/>
            </p:nvSpPr>
            <p:spPr bwMode="auto">
              <a:xfrm flipH="1">
                <a:off x="1716896" y="2807242"/>
                <a:ext cx="88723" cy="618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9"/>
              <p:cNvSpPr>
                <a:spLocks noChangeShapeType="1"/>
              </p:cNvSpPr>
              <p:nvPr/>
            </p:nvSpPr>
            <p:spPr bwMode="auto">
              <a:xfrm flipV="1">
                <a:off x="1716896" y="3165968"/>
                <a:ext cx="0" cy="89106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12"/>
              <p:cNvSpPr>
                <a:spLocks noChangeShapeType="1"/>
              </p:cNvSpPr>
              <p:nvPr/>
            </p:nvSpPr>
            <p:spPr bwMode="auto">
              <a:xfrm flipV="1">
                <a:off x="1408526" y="3660416"/>
                <a:ext cx="0" cy="4987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55" name="Group 254"/>
              <p:cNvGrpSpPr/>
              <p:nvPr/>
            </p:nvGrpSpPr>
            <p:grpSpPr>
              <a:xfrm>
                <a:off x="922711" y="3672405"/>
                <a:ext cx="882907" cy="322758"/>
                <a:chOff x="2758946" y="3687962"/>
                <a:chExt cx="882907" cy="322758"/>
              </a:xfrm>
            </p:grpSpPr>
            <p:sp>
              <p:nvSpPr>
                <p:cNvPr id="25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847668" y="3687962"/>
                  <a:ext cx="0" cy="24746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Line 15"/>
                <p:cNvSpPr>
                  <a:spLocks noChangeShapeType="1"/>
                </p:cNvSpPr>
                <p:nvPr/>
              </p:nvSpPr>
              <p:spPr bwMode="auto">
                <a:xfrm>
                  <a:off x="2847668" y="3935426"/>
                  <a:ext cx="794185" cy="7529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758946" y="3935426"/>
                  <a:ext cx="88723" cy="6186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9" name="Group 258"/>
              <p:cNvGrpSpPr/>
              <p:nvPr/>
            </p:nvGrpSpPr>
            <p:grpSpPr>
              <a:xfrm>
                <a:off x="922711" y="2731948"/>
                <a:ext cx="485815" cy="952926"/>
                <a:chOff x="2758946" y="2747505"/>
                <a:chExt cx="485815" cy="952926"/>
              </a:xfrm>
            </p:grpSpPr>
            <p:sp>
              <p:nvSpPr>
                <p:cNvPr id="260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47668" y="2747505"/>
                  <a:ext cx="0" cy="89106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2847668" y="3638565"/>
                  <a:ext cx="397093" cy="3740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758946" y="3638565"/>
                  <a:ext cx="88723" cy="6186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3" name="Freeform 19"/>
              <p:cNvSpPr>
                <a:spLocks/>
              </p:cNvSpPr>
              <p:nvPr/>
            </p:nvSpPr>
            <p:spPr bwMode="auto">
              <a:xfrm>
                <a:off x="1199429" y="3946245"/>
                <a:ext cx="329472" cy="134283"/>
              </a:xfrm>
              <a:custGeom>
                <a:avLst/>
                <a:gdLst>
                  <a:gd name="T0" fmla="*/ 0 w 687"/>
                  <a:gd name="T1" fmla="*/ 129 h 280"/>
                  <a:gd name="T2" fmla="*/ 185 w 687"/>
                  <a:gd name="T3" fmla="*/ 0 h 280"/>
                  <a:gd name="T4" fmla="*/ 687 w 687"/>
                  <a:gd name="T5" fmla="*/ 47 h 280"/>
                  <a:gd name="T6" fmla="*/ 687 w 687"/>
                  <a:gd name="T7" fmla="*/ 151 h 280"/>
                  <a:gd name="T8" fmla="*/ 502 w 687"/>
                  <a:gd name="T9" fmla="*/ 280 h 280"/>
                  <a:gd name="T10" fmla="*/ 0 w 687"/>
                  <a:gd name="T11" fmla="*/ 232 h 280"/>
                  <a:gd name="T12" fmla="*/ 0 w 687"/>
                  <a:gd name="T13" fmla="*/ 12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7" h="280">
                    <a:moveTo>
                      <a:pt x="0" y="129"/>
                    </a:moveTo>
                    <a:lnTo>
                      <a:pt x="185" y="0"/>
                    </a:lnTo>
                    <a:lnTo>
                      <a:pt x="687" y="47"/>
                    </a:lnTo>
                    <a:lnTo>
                      <a:pt x="687" y="151"/>
                    </a:lnTo>
                    <a:lnTo>
                      <a:pt x="502" y="280"/>
                    </a:lnTo>
                    <a:lnTo>
                      <a:pt x="0" y="232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Line 20"/>
              <p:cNvSpPr>
                <a:spLocks noChangeShapeType="1"/>
              </p:cNvSpPr>
              <p:nvPr/>
            </p:nvSpPr>
            <p:spPr bwMode="auto">
              <a:xfrm flipV="1">
                <a:off x="1440178" y="4030652"/>
                <a:ext cx="0" cy="4987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21"/>
              <p:cNvSpPr>
                <a:spLocks noChangeShapeType="1"/>
              </p:cNvSpPr>
              <p:nvPr/>
            </p:nvSpPr>
            <p:spPr bwMode="auto">
              <a:xfrm flipH="1">
                <a:off x="1199429" y="3995642"/>
                <a:ext cx="88723" cy="618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22"/>
              <p:cNvSpPr>
                <a:spLocks noChangeShapeType="1"/>
              </p:cNvSpPr>
              <p:nvPr/>
            </p:nvSpPr>
            <p:spPr bwMode="auto">
              <a:xfrm flipH="1">
                <a:off x="1440178" y="3968786"/>
                <a:ext cx="88723" cy="618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23"/>
              <p:cNvSpPr>
                <a:spLocks noChangeShapeType="1"/>
              </p:cNvSpPr>
              <p:nvPr/>
            </p:nvSpPr>
            <p:spPr bwMode="auto">
              <a:xfrm flipV="1">
                <a:off x="1288151" y="3946245"/>
                <a:ext cx="0" cy="493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24"/>
              <p:cNvSpPr>
                <a:spLocks noChangeShapeType="1"/>
              </p:cNvSpPr>
              <p:nvPr/>
            </p:nvSpPr>
            <p:spPr bwMode="auto">
              <a:xfrm flipH="1" flipV="1">
                <a:off x="1288151" y="3995642"/>
                <a:ext cx="240749" cy="2302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25"/>
              <p:cNvSpPr>
                <a:spLocks/>
              </p:cNvSpPr>
              <p:nvPr/>
            </p:nvSpPr>
            <p:spPr bwMode="auto">
              <a:xfrm>
                <a:off x="1199429" y="2708928"/>
                <a:ext cx="329472" cy="133803"/>
              </a:xfrm>
              <a:custGeom>
                <a:avLst/>
                <a:gdLst>
                  <a:gd name="T0" fmla="*/ 0 w 687"/>
                  <a:gd name="T1" fmla="*/ 232 h 279"/>
                  <a:gd name="T2" fmla="*/ 0 w 687"/>
                  <a:gd name="T3" fmla="*/ 129 h 279"/>
                  <a:gd name="T4" fmla="*/ 185 w 687"/>
                  <a:gd name="T5" fmla="*/ 0 h 279"/>
                  <a:gd name="T6" fmla="*/ 687 w 687"/>
                  <a:gd name="T7" fmla="*/ 47 h 279"/>
                  <a:gd name="T8" fmla="*/ 687 w 687"/>
                  <a:gd name="T9" fmla="*/ 150 h 279"/>
                  <a:gd name="T10" fmla="*/ 502 w 687"/>
                  <a:gd name="T11" fmla="*/ 279 h 279"/>
                  <a:gd name="T12" fmla="*/ 0 w 687"/>
                  <a:gd name="T13" fmla="*/ 23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7" h="279">
                    <a:moveTo>
                      <a:pt x="0" y="232"/>
                    </a:moveTo>
                    <a:lnTo>
                      <a:pt x="0" y="129"/>
                    </a:lnTo>
                    <a:lnTo>
                      <a:pt x="185" y="0"/>
                    </a:lnTo>
                    <a:lnTo>
                      <a:pt x="687" y="47"/>
                    </a:lnTo>
                    <a:lnTo>
                      <a:pt x="687" y="150"/>
                    </a:lnTo>
                    <a:lnTo>
                      <a:pt x="502" y="279"/>
                    </a:lnTo>
                    <a:lnTo>
                      <a:pt x="0" y="23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26"/>
              <p:cNvSpPr>
                <a:spLocks noChangeShapeType="1"/>
              </p:cNvSpPr>
              <p:nvPr/>
            </p:nvSpPr>
            <p:spPr bwMode="auto">
              <a:xfrm flipH="1" flipV="1">
                <a:off x="1199429" y="2770794"/>
                <a:ext cx="240749" cy="2254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Line 27"/>
              <p:cNvSpPr>
                <a:spLocks noChangeShapeType="1"/>
              </p:cNvSpPr>
              <p:nvPr/>
            </p:nvSpPr>
            <p:spPr bwMode="auto">
              <a:xfrm flipV="1">
                <a:off x="1440178" y="2793334"/>
                <a:ext cx="0" cy="493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Line 28"/>
              <p:cNvSpPr>
                <a:spLocks noChangeShapeType="1"/>
              </p:cNvSpPr>
              <p:nvPr/>
            </p:nvSpPr>
            <p:spPr bwMode="auto">
              <a:xfrm flipH="1">
                <a:off x="1440178" y="2731468"/>
                <a:ext cx="88723" cy="618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29"/>
              <p:cNvSpPr>
                <a:spLocks noChangeShapeType="1"/>
              </p:cNvSpPr>
              <p:nvPr/>
            </p:nvSpPr>
            <p:spPr bwMode="auto">
              <a:xfrm flipH="1">
                <a:off x="1199429" y="2758325"/>
                <a:ext cx="88723" cy="618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30"/>
              <p:cNvSpPr>
                <a:spLocks noChangeShapeType="1"/>
              </p:cNvSpPr>
              <p:nvPr/>
            </p:nvSpPr>
            <p:spPr bwMode="auto">
              <a:xfrm flipV="1">
                <a:off x="1288151" y="2708928"/>
                <a:ext cx="0" cy="493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32"/>
              <p:cNvSpPr>
                <a:spLocks/>
              </p:cNvSpPr>
              <p:nvPr/>
            </p:nvSpPr>
            <p:spPr bwMode="auto">
              <a:xfrm>
                <a:off x="1319804" y="3079164"/>
                <a:ext cx="422990" cy="37407"/>
              </a:xfrm>
              <a:custGeom>
                <a:avLst/>
                <a:gdLst>
                  <a:gd name="T0" fmla="*/ 0 w 882"/>
                  <a:gd name="T1" fmla="*/ 0 h 78"/>
                  <a:gd name="T2" fmla="*/ 828 w 882"/>
                  <a:gd name="T3" fmla="*/ 78 h 78"/>
                  <a:gd name="T4" fmla="*/ 882 w 882"/>
                  <a:gd name="T5" fmla="*/ 4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2" h="78">
                    <a:moveTo>
                      <a:pt x="0" y="0"/>
                    </a:moveTo>
                    <a:lnTo>
                      <a:pt x="828" y="78"/>
                    </a:lnTo>
                    <a:lnTo>
                      <a:pt x="882" y="4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34"/>
              <p:cNvSpPr>
                <a:spLocks noChangeShapeType="1"/>
              </p:cNvSpPr>
              <p:nvPr/>
            </p:nvSpPr>
            <p:spPr bwMode="auto">
              <a:xfrm>
                <a:off x="985536" y="3690629"/>
                <a:ext cx="334268" cy="3165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35"/>
              <p:cNvSpPr>
                <a:spLocks noChangeShapeType="1"/>
              </p:cNvSpPr>
              <p:nvPr/>
            </p:nvSpPr>
            <p:spPr bwMode="auto">
              <a:xfrm>
                <a:off x="922711" y="3734271"/>
                <a:ext cx="397093" cy="3788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36"/>
              <p:cNvSpPr>
                <a:spLocks noChangeShapeType="1"/>
              </p:cNvSpPr>
              <p:nvPr/>
            </p:nvSpPr>
            <p:spPr bwMode="auto">
              <a:xfrm flipV="1">
                <a:off x="1319804" y="3722282"/>
                <a:ext cx="0" cy="4987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79" name="Group 278"/>
              <p:cNvGrpSpPr/>
              <p:nvPr/>
            </p:nvGrpSpPr>
            <p:grpSpPr>
              <a:xfrm>
                <a:off x="1011433" y="3672405"/>
                <a:ext cx="397094" cy="99753"/>
                <a:chOff x="2847668" y="3687962"/>
                <a:chExt cx="397094" cy="99753"/>
              </a:xfrm>
            </p:grpSpPr>
            <p:sp>
              <p:nvSpPr>
                <p:cNvPr id="280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156039" y="3725849"/>
                  <a:ext cx="88723" cy="6186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2847668" y="3687962"/>
                  <a:ext cx="397093" cy="3788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2" name="Line 39"/>
              <p:cNvSpPr>
                <a:spLocks noChangeShapeType="1"/>
              </p:cNvSpPr>
              <p:nvPr/>
            </p:nvSpPr>
            <p:spPr bwMode="auto">
              <a:xfrm flipH="1">
                <a:off x="985536" y="3672405"/>
                <a:ext cx="25897" cy="1822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41"/>
              <p:cNvSpPr>
                <a:spLocks noChangeShapeType="1"/>
              </p:cNvSpPr>
              <p:nvPr/>
            </p:nvSpPr>
            <p:spPr bwMode="auto">
              <a:xfrm>
                <a:off x="1408526" y="3017298"/>
                <a:ext cx="0" cy="493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84" name="Group 283"/>
              <p:cNvGrpSpPr/>
              <p:nvPr/>
            </p:nvGrpSpPr>
            <p:grpSpPr>
              <a:xfrm>
                <a:off x="1319804" y="3017298"/>
                <a:ext cx="485815" cy="86804"/>
                <a:chOff x="3156039" y="3032855"/>
                <a:chExt cx="485815" cy="86804"/>
              </a:xfrm>
            </p:grpSpPr>
            <p:sp>
              <p:nvSpPr>
                <p:cNvPr id="285" name="Line 17"/>
                <p:cNvSpPr>
                  <a:spLocks noChangeShapeType="1"/>
                </p:cNvSpPr>
                <p:nvPr/>
              </p:nvSpPr>
              <p:spPr bwMode="auto">
                <a:xfrm>
                  <a:off x="3244761" y="3032855"/>
                  <a:ext cx="397093" cy="3740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156039" y="3032855"/>
                  <a:ext cx="88723" cy="6186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Line 42"/>
                <p:cNvSpPr>
                  <a:spLocks noChangeShapeType="1"/>
                </p:cNvSpPr>
                <p:nvPr/>
              </p:nvSpPr>
              <p:spPr bwMode="auto">
                <a:xfrm>
                  <a:off x="3244761" y="3082252"/>
                  <a:ext cx="397093" cy="3740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8" name="Line 43"/>
              <p:cNvSpPr>
                <a:spLocks noChangeShapeType="1"/>
              </p:cNvSpPr>
              <p:nvPr/>
            </p:nvSpPr>
            <p:spPr bwMode="auto">
              <a:xfrm flipH="1">
                <a:off x="1716896" y="3104102"/>
                <a:ext cx="88723" cy="618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44"/>
              <p:cNvSpPr>
                <a:spLocks noChangeShapeType="1"/>
              </p:cNvSpPr>
              <p:nvPr/>
            </p:nvSpPr>
            <p:spPr bwMode="auto">
              <a:xfrm>
                <a:off x="1319804" y="3079164"/>
                <a:ext cx="0" cy="493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45"/>
              <p:cNvSpPr>
                <a:spLocks noChangeShapeType="1"/>
              </p:cNvSpPr>
              <p:nvPr/>
            </p:nvSpPr>
            <p:spPr bwMode="auto">
              <a:xfrm>
                <a:off x="1319804" y="3128561"/>
                <a:ext cx="397093" cy="374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Line 46"/>
              <p:cNvSpPr>
                <a:spLocks noChangeShapeType="1"/>
              </p:cNvSpPr>
              <p:nvPr/>
            </p:nvSpPr>
            <p:spPr bwMode="auto">
              <a:xfrm>
                <a:off x="1288151" y="3946245"/>
                <a:ext cx="240749" cy="2254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47"/>
              <p:cNvSpPr>
                <a:spLocks noChangeShapeType="1"/>
              </p:cNvSpPr>
              <p:nvPr/>
            </p:nvSpPr>
            <p:spPr bwMode="auto">
              <a:xfrm>
                <a:off x="1225806" y="2752090"/>
                <a:ext cx="303095" cy="287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Line 61"/>
              <p:cNvSpPr>
                <a:spLocks noChangeShapeType="1"/>
              </p:cNvSpPr>
              <p:nvPr/>
            </p:nvSpPr>
            <p:spPr bwMode="auto">
              <a:xfrm>
                <a:off x="1199429" y="4008112"/>
                <a:ext cx="303095" cy="287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94" name="Group 293"/>
              <p:cNvGrpSpPr/>
              <p:nvPr/>
            </p:nvGrpSpPr>
            <p:grpSpPr>
              <a:xfrm>
                <a:off x="1319804" y="3066695"/>
                <a:ext cx="88723" cy="655587"/>
                <a:chOff x="3156039" y="3082252"/>
                <a:chExt cx="88723" cy="655587"/>
              </a:xfrm>
            </p:grpSpPr>
            <p:sp>
              <p:nvSpPr>
                <p:cNvPr id="295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156039" y="3675973"/>
                  <a:ext cx="88723" cy="6186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156039" y="3082252"/>
                  <a:ext cx="88723" cy="6186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Line 69"/>
                <p:cNvSpPr>
                  <a:spLocks noChangeShapeType="1"/>
                </p:cNvSpPr>
                <p:nvPr/>
              </p:nvSpPr>
              <p:spPr bwMode="auto">
                <a:xfrm>
                  <a:off x="3244761" y="3082252"/>
                  <a:ext cx="0" cy="59372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00" name="Line 67"/>
              <p:cNvSpPr>
                <a:spLocks noChangeShapeType="1"/>
              </p:cNvSpPr>
              <p:nvPr/>
            </p:nvSpPr>
            <p:spPr bwMode="auto">
              <a:xfrm flipV="1">
                <a:off x="1319804" y="3128561"/>
                <a:ext cx="0" cy="59372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1" name="TextBox 300"/>
            <p:cNvSpPr txBox="1"/>
            <p:nvPr/>
          </p:nvSpPr>
          <p:spPr>
            <a:xfrm>
              <a:off x="1379214" y="5106670"/>
              <a:ext cx="17094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critical plane</a:t>
              </a:r>
              <a:endParaRPr lang="en-US" sz="1400" dirty="0"/>
            </a:p>
          </p:txBody>
        </p:sp>
        <p:sp>
          <p:nvSpPr>
            <p:cNvPr id="298" name="Down Arrow 297"/>
            <p:cNvSpPr/>
            <p:nvPr/>
          </p:nvSpPr>
          <p:spPr>
            <a:xfrm>
              <a:off x="1111034" y="2052818"/>
              <a:ext cx="236695" cy="315594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Down Arrow 243"/>
            <p:cNvSpPr/>
            <p:nvPr/>
          </p:nvSpPr>
          <p:spPr>
            <a:xfrm flipV="1">
              <a:off x="1065515" y="4811458"/>
              <a:ext cx="236695" cy="315594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1206624" y="3695700"/>
              <a:ext cx="926976" cy="1356360"/>
            </a:xfrm>
            <a:custGeom>
              <a:avLst/>
              <a:gdLst>
                <a:gd name="connsiteX0" fmla="*/ 883920 w 883920"/>
                <a:gd name="connsiteY0" fmla="*/ 1356360 h 1356360"/>
                <a:gd name="connsiteX1" fmla="*/ 525780 w 883920"/>
                <a:gd name="connsiteY1" fmla="*/ 403860 h 1356360"/>
                <a:gd name="connsiteX2" fmla="*/ 0 w 883920"/>
                <a:gd name="connsiteY2" fmla="*/ 0 h 135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3920" h="1356360">
                  <a:moveTo>
                    <a:pt x="883920" y="1356360"/>
                  </a:moveTo>
                  <a:cubicBezTo>
                    <a:pt x="778510" y="993140"/>
                    <a:pt x="673100" y="629920"/>
                    <a:pt x="525780" y="403860"/>
                  </a:cubicBezTo>
                  <a:cubicBezTo>
                    <a:pt x="378460" y="177800"/>
                    <a:pt x="189230" y="88900"/>
                    <a:pt x="0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 rot="16200000">
            <a:off x="6008915" y="1687286"/>
            <a:ext cx="1484810" cy="2834640"/>
            <a:chOff x="5700029" y="2587362"/>
            <a:chExt cx="1005840" cy="1920240"/>
          </a:xfrm>
        </p:grpSpPr>
        <p:sp>
          <p:nvSpPr>
            <p:cNvPr id="312" name="Rectangle 6"/>
            <p:cNvSpPr>
              <a:spLocks noChangeArrowheads="1"/>
            </p:cNvSpPr>
            <p:nvPr/>
          </p:nvSpPr>
          <p:spPr bwMode="auto">
            <a:xfrm>
              <a:off x="5803321" y="2587362"/>
              <a:ext cx="799257" cy="19202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925242" y="2665256"/>
              <a:ext cx="558803" cy="1761066"/>
              <a:chOff x="3931921" y="2665256"/>
              <a:chExt cx="558803" cy="1761066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3931921" y="2665256"/>
                <a:ext cx="558803" cy="1761066"/>
              </a:xfrm>
              <a:prstGeom prst="roundRect">
                <a:avLst>
                  <a:gd name="adj" fmla="val 2604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4009815" y="2746536"/>
                <a:ext cx="399629" cy="1601892"/>
              </a:xfrm>
              <a:prstGeom prst="roundRect">
                <a:avLst>
                  <a:gd name="adj" fmla="val 1488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Line 16"/>
              <p:cNvSpPr>
                <a:spLocks noChangeShapeType="1"/>
              </p:cNvSpPr>
              <p:nvPr/>
            </p:nvSpPr>
            <p:spPr bwMode="auto">
              <a:xfrm flipH="1">
                <a:off x="4070776" y="4348428"/>
                <a:ext cx="2810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7"/>
              <p:cNvSpPr>
                <a:spLocks/>
              </p:cNvSpPr>
              <p:nvPr/>
            </p:nvSpPr>
            <p:spPr bwMode="auto">
              <a:xfrm>
                <a:off x="4009815" y="4287468"/>
                <a:ext cx="60960" cy="60960"/>
              </a:xfrm>
              <a:custGeom>
                <a:avLst/>
                <a:gdLst>
                  <a:gd name="T0" fmla="*/ 0 w 18"/>
                  <a:gd name="T1" fmla="*/ 0 h 18"/>
                  <a:gd name="T2" fmla="*/ 1 w 18"/>
                  <a:gd name="T3" fmla="*/ 5 h 18"/>
                  <a:gd name="T4" fmla="*/ 3 w 18"/>
                  <a:gd name="T5" fmla="*/ 9 h 18"/>
                  <a:gd name="T6" fmla="*/ 6 w 18"/>
                  <a:gd name="T7" fmla="*/ 13 h 18"/>
                  <a:gd name="T8" fmla="*/ 9 w 18"/>
                  <a:gd name="T9" fmla="*/ 15 h 18"/>
                  <a:gd name="T10" fmla="*/ 13 w 18"/>
                  <a:gd name="T11" fmla="*/ 17 h 18"/>
                  <a:gd name="T12" fmla="*/ 18 w 1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1" y="5"/>
                    </a:lnTo>
                    <a:lnTo>
                      <a:pt x="3" y="9"/>
                    </a:lnTo>
                    <a:lnTo>
                      <a:pt x="6" y="13"/>
                    </a:lnTo>
                    <a:lnTo>
                      <a:pt x="9" y="15"/>
                    </a:lnTo>
                    <a:lnTo>
                      <a:pt x="13" y="17"/>
                    </a:lnTo>
                    <a:lnTo>
                      <a:pt x="18" y="1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18"/>
              <p:cNvSpPr>
                <a:spLocks noChangeShapeType="1"/>
              </p:cNvSpPr>
              <p:nvPr/>
            </p:nvSpPr>
            <p:spPr bwMode="auto">
              <a:xfrm flipV="1">
                <a:off x="4009815" y="2807496"/>
                <a:ext cx="0" cy="14799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9"/>
              <p:cNvSpPr>
                <a:spLocks/>
              </p:cNvSpPr>
              <p:nvPr/>
            </p:nvSpPr>
            <p:spPr bwMode="auto">
              <a:xfrm>
                <a:off x="4009815" y="2746536"/>
                <a:ext cx="60960" cy="60960"/>
              </a:xfrm>
              <a:custGeom>
                <a:avLst/>
                <a:gdLst>
                  <a:gd name="T0" fmla="*/ 18 w 18"/>
                  <a:gd name="T1" fmla="*/ 0 h 18"/>
                  <a:gd name="T2" fmla="*/ 13 w 18"/>
                  <a:gd name="T3" fmla="*/ 1 h 18"/>
                  <a:gd name="T4" fmla="*/ 9 w 18"/>
                  <a:gd name="T5" fmla="*/ 2 h 18"/>
                  <a:gd name="T6" fmla="*/ 6 w 18"/>
                  <a:gd name="T7" fmla="*/ 5 h 18"/>
                  <a:gd name="T8" fmla="*/ 3 w 18"/>
                  <a:gd name="T9" fmla="*/ 9 h 18"/>
                  <a:gd name="T10" fmla="*/ 1 w 18"/>
                  <a:gd name="T11" fmla="*/ 13 h 18"/>
                  <a:gd name="T12" fmla="*/ 0 w 1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3" y="1"/>
                    </a:lnTo>
                    <a:lnTo>
                      <a:pt x="9" y="2"/>
                    </a:lnTo>
                    <a:lnTo>
                      <a:pt x="6" y="5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Line 20"/>
              <p:cNvSpPr>
                <a:spLocks noChangeShapeType="1"/>
              </p:cNvSpPr>
              <p:nvPr/>
            </p:nvSpPr>
            <p:spPr bwMode="auto">
              <a:xfrm>
                <a:off x="4070776" y="2746536"/>
                <a:ext cx="2810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21"/>
              <p:cNvSpPr>
                <a:spLocks/>
              </p:cNvSpPr>
              <p:nvPr/>
            </p:nvSpPr>
            <p:spPr bwMode="auto">
              <a:xfrm>
                <a:off x="4351869" y="2746536"/>
                <a:ext cx="57575" cy="60960"/>
              </a:xfrm>
              <a:custGeom>
                <a:avLst/>
                <a:gdLst>
                  <a:gd name="T0" fmla="*/ 17 w 17"/>
                  <a:gd name="T1" fmla="*/ 18 h 18"/>
                  <a:gd name="T2" fmla="*/ 17 w 17"/>
                  <a:gd name="T3" fmla="*/ 13 h 18"/>
                  <a:gd name="T4" fmla="*/ 15 w 17"/>
                  <a:gd name="T5" fmla="*/ 9 h 18"/>
                  <a:gd name="T6" fmla="*/ 12 w 17"/>
                  <a:gd name="T7" fmla="*/ 5 h 18"/>
                  <a:gd name="T8" fmla="*/ 8 w 17"/>
                  <a:gd name="T9" fmla="*/ 2 h 18"/>
                  <a:gd name="T10" fmla="*/ 4 w 17"/>
                  <a:gd name="T11" fmla="*/ 1 h 18"/>
                  <a:gd name="T12" fmla="*/ 0 w 1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8">
                    <a:moveTo>
                      <a:pt x="17" y="18"/>
                    </a:moveTo>
                    <a:lnTo>
                      <a:pt x="17" y="13"/>
                    </a:lnTo>
                    <a:lnTo>
                      <a:pt x="15" y="9"/>
                    </a:lnTo>
                    <a:lnTo>
                      <a:pt x="12" y="5"/>
                    </a:lnTo>
                    <a:lnTo>
                      <a:pt x="8" y="2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Line 22"/>
              <p:cNvSpPr>
                <a:spLocks noChangeShapeType="1"/>
              </p:cNvSpPr>
              <p:nvPr/>
            </p:nvSpPr>
            <p:spPr bwMode="auto">
              <a:xfrm>
                <a:off x="4409444" y="2807496"/>
                <a:ext cx="0" cy="14799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23"/>
              <p:cNvSpPr>
                <a:spLocks/>
              </p:cNvSpPr>
              <p:nvPr/>
            </p:nvSpPr>
            <p:spPr bwMode="auto">
              <a:xfrm>
                <a:off x="4351869" y="4287468"/>
                <a:ext cx="57575" cy="60960"/>
              </a:xfrm>
              <a:custGeom>
                <a:avLst/>
                <a:gdLst>
                  <a:gd name="T0" fmla="*/ 0 w 17"/>
                  <a:gd name="T1" fmla="*/ 18 h 18"/>
                  <a:gd name="T2" fmla="*/ 4 w 17"/>
                  <a:gd name="T3" fmla="*/ 17 h 18"/>
                  <a:gd name="T4" fmla="*/ 8 w 17"/>
                  <a:gd name="T5" fmla="*/ 15 h 18"/>
                  <a:gd name="T6" fmla="*/ 12 w 17"/>
                  <a:gd name="T7" fmla="*/ 13 h 18"/>
                  <a:gd name="T8" fmla="*/ 15 w 17"/>
                  <a:gd name="T9" fmla="*/ 9 h 18"/>
                  <a:gd name="T10" fmla="*/ 17 w 17"/>
                  <a:gd name="T11" fmla="*/ 5 h 18"/>
                  <a:gd name="T12" fmla="*/ 17 w 1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4" y="17"/>
                    </a:lnTo>
                    <a:lnTo>
                      <a:pt x="8" y="15"/>
                    </a:lnTo>
                    <a:lnTo>
                      <a:pt x="12" y="13"/>
                    </a:lnTo>
                    <a:lnTo>
                      <a:pt x="15" y="9"/>
                    </a:lnTo>
                    <a:lnTo>
                      <a:pt x="17" y="5"/>
                    </a:lnTo>
                    <a:lnTo>
                      <a:pt x="1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24"/>
              <p:cNvSpPr>
                <a:spLocks noChangeShapeType="1"/>
              </p:cNvSpPr>
              <p:nvPr/>
            </p:nvSpPr>
            <p:spPr bwMode="auto">
              <a:xfrm flipH="1">
                <a:off x="4070776" y="4348428"/>
                <a:ext cx="2810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25"/>
              <p:cNvSpPr>
                <a:spLocks noChangeShapeType="1"/>
              </p:cNvSpPr>
              <p:nvPr/>
            </p:nvSpPr>
            <p:spPr bwMode="auto">
              <a:xfrm flipH="1">
                <a:off x="4070776" y="4426322"/>
                <a:ext cx="2810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26"/>
              <p:cNvSpPr>
                <a:spLocks/>
              </p:cNvSpPr>
              <p:nvPr/>
            </p:nvSpPr>
            <p:spPr bwMode="auto">
              <a:xfrm>
                <a:off x="3931921" y="4287468"/>
                <a:ext cx="138855" cy="138854"/>
              </a:xfrm>
              <a:custGeom>
                <a:avLst/>
                <a:gdLst>
                  <a:gd name="T0" fmla="*/ 0 w 41"/>
                  <a:gd name="T1" fmla="*/ 0 h 41"/>
                  <a:gd name="T2" fmla="*/ 0 w 41"/>
                  <a:gd name="T3" fmla="*/ 7 h 41"/>
                  <a:gd name="T4" fmla="*/ 2 w 41"/>
                  <a:gd name="T5" fmla="*/ 13 h 41"/>
                  <a:gd name="T6" fmla="*/ 4 w 41"/>
                  <a:gd name="T7" fmla="*/ 19 h 41"/>
                  <a:gd name="T8" fmla="*/ 8 w 41"/>
                  <a:gd name="T9" fmla="*/ 24 h 41"/>
                  <a:gd name="T10" fmla="*/ 12 w 41"/>
                  <a:gd name="T11" fmla="*/ 29 h 41"/>
                  <a:gd name="T12" fmla="*/ 17 w 41"/>
                  <a:gd name="T13" fmla="*/ 34 h 41"/>
                  <a:gd name="T14" fmla="*/ 22 w 41"/>
                  <a:gd name="T15" fmla="*/ 37 h 41"/>
                  <a:gd name="T16" fmla="*/ 28 w 41"/>
                  <a:gd name="T17" fmla="*/ 39 h 41"/>
                  <a:gd name="T18" fmla="*/ 35 w 41"/>
                  <a:gd name="T19" fmla="*/ 41 h 41"/>
                  <a:gd name="T20" fmla="*/ 41 w 41"/>
                  <a:gd name="T2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1">
                    <a:moveTo>
                      <a:pt x="0" y="0"/>
                    </a:moveTo>
                    <a:lnTo>
                      <a:pt x="0" y="7"/>
                    </a:lnTo>
                    <a:lnTo>
                      <a:pt x="2" y="13"/>
                    </a:lnTo>
                    <a:lnTo>
                      <a:pt x="4" y="19"/>
                    </a:lnTo>
                    <a:lnTo>
                      <a:pt x="8" y="24"/>
                    </a:lnTo>
                    <a:lnTo>
                      <a:pt x="12" y="29"/>
                    </a:lnTo>
                    <a:lnTo>
                      <a:pt x="17" y="34"/>
                    </a:lnTo>
                    <a:lnTo>
                      <a:pt x="22" y="37"/>
                    </a:lnTo>
                    <a:lnTo>
                      <a:pt x="28" y="39"/>
                    </a:lnTo>
                    <a:lnTo>
                      <a:pt x="35" y="41"/>
                    </a:lnTo>
                    <a:lnTo>
                      <a:pt x="41" y="4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27"/>
              <p:cNvSpPr>
                <a:spLocks noChangeShapeType="1"/>
              </p:cNvSpPr>
              <p:nvPr/>
            </p:nvSpPr>
            <p:spPr bwMode="auto">
              <a:xfrm flipV="1">
                <a:off x="3931921" y="2807496"/>
                <a:ext cx="0" cy="14799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28"/>
              <p:cNvSpPr>
                <a:spLocks/>
              </p:cNvSpPr>
              <p:nvPr/>
            </p:nvSpPr>
            <p:spPr bwMode="auto">
              <a:xfrm>
                <a:off x="3931921" y="2665256"/>
                <a:ext cx="138855" cy="142240"/>
              </a:xfrm>
              <a:custGeom>
                <a:avLst/>
                <a:gdLst>
                  <a:gd name="T0" fmla="*/ 41 w 41"/>
                  <a:gd name="T1" fmla="*/ 0 h 42"/>
                  <a:gd name="T2" fmla="*/ 35 w 41"/>
                  <a:gd name="T3" fmla="*/ 1 h 42"/>
                  <a:gd name="T4" fmla="*/ 28 w 41"/>
                  <a:gd name="T5" fmla="*/ 3 h 42"/>
                  <a:gd name="T6" fmla="*/ 22 w 41"/>
                  <a:gd name="T7" fmla="*/ 5 h 42"/>
                  <a:gd name="T8" fmla="*/ 17 w 41"/>
                  <a:gd name="T9" fmla="*/ 8 h 42"/>
                  <a:gd name="T10" fmla="*/ 12 w 41"/>
                  <a:gd name="T11" fmla="*/ 13 h 42"/>
                  <a:gd name="T12" fmla="*/ 8 w 41"/>
                  <a:gd name="T13" fmla="*/ 17 h 42"/>
                  <a:gd name="T14" fmla="*/ 4 w 41"/>
                  <a:gd name="T15" fmla="*/ 23 h 42"/>
                  <a:gd name="T16" fmla="*/ 2 w 41"/>
                  <a:gd name="T17" fmla="*/ 29 h 42"/>
                  <a:gd name="T18" fmla="*/ 0 w 41"/>
                  <a:gd name="T19" fmla="*/ 35 h 42"/>
                  <a:gd name="T20" fmla="*/ 0 w 41"/>
                  <a:gd name="T2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2">
                    <a:moveTo>
                      <a:pt x="41" y="0"/>
                    </a:moveTo>
                    <a:lnTo>
                      <a:pt x="35" y="1"/>
                    </a:lnTo>
                    <a:lnTo>
                      <a:pt x="28" y="3"/>
                    </a:lnTo>
                    <a:lnTo>
                      <a:pt x="22" y="5"/>
                    </a:lnTo>
                    <a:lnTo>
                      <a:pt x="17" y="8"/>
                    </a:lnTo>
                    <a:lnTo>
                      <a:pt x="12" y="13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0" y="4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Line 29"/>
              <p:cNvSpPr>
                <a:spLocks noChangeShapeType="1"/>
              </p:cNvSpPr>
              <p:nvPr/>
            </p:nvSpPr>
            <p:spPr bwMode="auto">
              <a:xfrm>
                <a:off x="4070776" y="2665256"/>
                <a:ext cx="2810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30"/>
              <p:cNvSpPr>
                <a:spLocks/>
              </p:cNvSpPr>
              <p:nvPr/>
            </p:nvSpPr>
            <p:spPr bwMode="auto">
              <a:xfrm>
                <a:off x="4351869" y="2665256"/>
                <a:ext cx="138855" cy="142240"/>
              </a:xfrm>
              <a:custGeom>
                <a:avLst/>
                <a:gdLst>
                  <a:gd name="T0" fmla="*/ 41 w 41"/>
                  <a:gd name="T1" fmla="*/ 42 h 42"/>
                  <a:gd name="T2" fmla="*/ 40 w 41"/>
                  <a:gd name="T3" fmla="*/ 35 h 42"/>
                  <a:gd name="T4" fmla="*/ 39 w 41"/>
                  <a:gd name="T5" fmla="*/ 29 h 42"/>
                  <a:gd name="T6" fmla="*/ 36 w 41"/>
                  <a:gd name="T7" fmla="*/ 23 h 42"/>
                  <a:gd name="T8" fmla="*/ 33 w 41"/>
                  <a:gd name="T9" fmla="*/ 17 h 42"/>
                  <a:gd name="T10" fmla="*/ 29 w 41"/>
                  <a:gd name="T11" fmla="*/ 13 h 42"/>
                  <a:gd name="T12" fmla="*/ 24 w 41"/>
                  <a:gd name="T13" fmla="*/ 8 h 42"/>
                  <a:gd name="T14" fmla="*/ 18 w 41"/>
                  <a:gd name="T15" fmla="*/ 5 h 42"/>
                  <a:gd name="T16" fmla="*/ 12 w 41"/>
                  <a:gd name="T17" fmla="*/ 3 h 42"/>
                  <a:gd name="T18" fmla="*/ 6 w 41"/>
                  <a:gd name="T19" fmla="*/ 1 h 42"/>
                  <a:gd name="T20" fmla="*/ 0 w 41"/>
                  <a:gd name="T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lnTo>
                      <a:pt x="40" y="35"/>
                    </a:lnTo>
                    <a:lnTo>
                      <a:pt x="39" y="29"/>
                    </a:lnTo>
                    <a:lnTo>
                      <a:pt x="36" y="23"/>
                    </a:lnTo>
                    <a:lnTo>
                      <a:pt x="33" y="17"/>
                    </a:lnTo>
                    <a:lnTo>
                      <a:pt x="29" y="13"/>
                    </a:lnTo>
                    <a:lnTo>
                      <a:pt x="24" y="8"/>
                    </a:lnTo>
                    <a:lnTo>
                      <a:pt x="18" y="5"/>
                    </a:lnTo>
                    <a:lnTo>
                      <a:pt x="12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31"/>
              <p:cNvSpPr>
                <a:spLocks noChangeShapeType="1"/>
              </p:cNvSpPr>
              <p:nvPr/>
            </p:nvSpPr>
            <p:spPr bwMode="auto">
              <a:xfrm>
                <a:off x="4490724" y="2807496"/>
                <a:ext cx="0" cy="14799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32"/>
              <p:cNvSpPr>
                <a:spLocks/>
              </p:cNvSpPr>
              <p:nvPr/>
            </p:nvSpPr>
            <p:spPr bwMode="auto">
              <a:xfrm>
                <a:off x="4351869" y="4287468"/>
                <a:ext cx="138855" cy="138854"/>
              </a:xfrm>
              <a:custGeom>
                <a:avLst/>
                <a:gdLst>
                  <a:gd name="T0" fmla="*/ 0 w 41"/>
                  <a:gd name="T1" fmla="*/ 41 h 41"/>
                  <a:gd name="T2" fmla="*/ 6 w 41"/>
                  <a:gd name="T3" fmla="*/ 41 h 41"/>
                  <a:gd name="T4" fmla="*/ 12 w 41"/>
                  <a:gd name="T5" fmla="*/ 39 h 41"/>
                  <a:gd name="T6" fmla="*/ 18 w 41"/>
                  <a:gd name="T7" fmla="*/ 37 h 41"/>
                  <a:gd name="T8" fmla="*/ 24 w 41"/>
                  <a:gd name="T9" fmla="*/ 34 h 41"/>
                  <a:gd name="T10" fmla="*/ 29 w 41"/>
                  <a:gd name="T11" fmla="*/ 29 h 41"/>
                  <a:gd name="T12" fmla="*/ 33 w 41"/>
                  <a:gd name="T13" fmla="*/ 24 h 41"/>
                  <a:gd name="T14" fmla="*/ 36 w 41"/>
                  <a:gd name="T15" fmla="*/ 19 h 41"/>
                  <a:gd name="T16" fmla="*/ 39 w 41"/>
                  <a:gd name="T17" fmla="*/ 13 h 41"/>
                  <a:gd name="T18" fmla="*/ 40 w 41"/>
                  <a:gd name="T19" fmla="*/ 7 h 41"/>
                  <a:gd name="T20" fmla="*/ 41 w 41"/>
                  <a:gd name="T2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lnTo>
                      <a:pt x="6" y="41"/>
                    </a:lnTo>
                    <a:lnTo>
                      <a:pt x="12" y="39"/>
                    </a:lnTo>
                    <a:lnTo>
                      <a:pt x="18" y="37"/>
                    </a:lnTo>
                    <a:lnTo>
                      <a:pt x="24" y="34"/>
                    </a:lnTo>
                    <a:lnTo>
                      <a:pt x="29" y="29"/>
                    </a:lnTo>
                    <a:lnTo>
                      <a:pt x="33" y="24"/>
                    </a:lnTo>
                    <a:lnTo>
                      <a:pt x="36" y="19"/>
                    </a:lnTo>
                    <a:lnTo>
                      <a:pt x="39" y="13"/>
                    </a:lnTo>
                    <a:lnTo>
                      <a:pt x="40" y="7"/>
                    </a:lnTo>
                    <a:lnTo>
                      <a:pt x="41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Line 33"/>
              <p:cNvSpPr>
                <a:spLocks noChangeShapeType="1"/>
              </p:cNvSpPr>
              <p:nvPr/>
            </p:nvSpPr>
            <p:spPr bwMode="auto">
              <a:xfrm flipH="1">
                <a:off x="4070776" y="4426322"/>
                <a:ext cx="2810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3" name="Line 7"/>
            <p:cNvSpPr>
              <a:spLocks noChangeShapeType="1"/>
            </p:cNvSpPr>
            <p:nvPr/>
          </p:nvSpPr>
          <p:spPr bwMode="auto">
            <a:xfrm>
              <a:off x="5700029" y="3545789"/>
              <a:ext cx="100584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5178" y="3221849"/>
            <a:ext cx="2819400" cy="592223"/>
            <a:chOff x="1676400" y="3176693"/>
            <a:chExt cx="2819400" cy="592223"/>
          </a:xfrm>
        </p:grpSpPr>
        <p:cxnSp>
          <p:nvCxnSpPr>
            <p:cNvPr id="4" name="Straight Connector 3"/>
            <p:cNvCxnSpPr/>
            <p:nvPr/>
          </p:nvCxnSpPr>
          <p:spPr>
            <a:xfrm rot="300000">
              <a:off x="1676400" y="3276600"/>
              <a:ext cx="2819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300000">
              <a:off x="4227268" y="3385737"/>
              <a:ext cx="0" cy="3831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300000">
              <a:off x="1997898" y="3176693"/>
              <a:ext cx="0" cy="3831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 193"/>
          <p:cNvGrpSpPr>
            <a:grpSpLocks noChangeAspect="1"/>
          </p:cNvGrpSpPr>
          <p:nvPr/>
        </p:nvGrpSpPr>
        <p:grpSpPr>
          <a:xfrm rot="5400000">
            <a:off x="5827198" y="3469202"/>
            <a:ext cx="2214004" cy="3200400"/>
            <a:chOff x="3887788" y="2119313"/>
            <a:chExt cx="1631950" cy="2359026"/>
          </a:xfrm>
        </p:grpSpPr>
        <p:sp>
          <p:nvSpPr>
            <p:cNvPr id="195" name="Freeform 6"/>
            <p:cNvSpPr>
              <a:spLocks/>
            </p:cNvSpPr>
            <p:nvPr/>
          </p:nvSpPr>
          <p:spPr bwMode="auto">
            <a:xfrm>
              <a:off x="3887788" y="2390776"/>
              <a:ext cx="1631950" cy="2087563"/>
            </a:xfrm>
            <a:custGeom>
              <a:avLst/>
              <a:gdLst>
                <a:gd name="T0" fmla="*/ 614 w 1028"/>
                <a:gd name="T1" fmla="*/ 215 h 1315"/>
                <a:gd name="T2" fmla="*/ 671 w 1028"/>
                <a:gd name="T3" fmla="*/ 157 h 1315"/>
                <a:gd name="T4" fmla="*/ 1028 w 1028"/>
                <a:gd name="T5" fmla="*/ 100 h 1315"/>
                <a:gd name="T6" fmla="*/ 1028 w 1028"/>
                <a:gd name="T7" fmla="*/ 0 h 1315"/>
                <a:gd name="T8" fmla="*/ 0 w 1028"/>
                <a:gd name="T9" fmla="*/ 0 h 1315"/>
                <a:gd name="T10" fmla="*/ 0 w 1028"/>
                <a:gd name="T11" fmla="*/ 100 h 1315"/>
                <a:gd name="T12" fmla="*/ 357 w 1028"/>
                <a:gd name="T13" fmla="*/ 157 h 1315"/>
                <a:gd name="T14" fmla="*/ 414 w 1028"/>
                <a:gd name="T15" fmla="*/ 215 h 1315"/>
                <a:gd name="T16" fmla="*/ 414 w 1028"/>
                <a:gd name="T17" fmla="*/ 843 h 1315"/>
                <a:gd name="T18" fmla="*/ 328 w 1028"/>
                <a:gd name="T19" fmla="*/ 929 h 1315"/>
                <a:gd name="T20" fmla="*/ 57 w 1028"/>
                <a:gd name="T21" fmla="*/ 1065 h 1315"/>
                <a:gd name="T22" fmla="*/ 57 w 1028"/>
                <a:gd name="T23" fmla="*/ 1315 h 1315"/>
                <a:gd name="T24" fmla="*/ 971 w 1028"/>
                <a:gd name="T25" fmla="*/ 1315 h 1315"/>
                <a:gd name="T26" fmla="*/ 971 w 1028"/>
                <a:gd name="T27" fmla="*/ 1065 h 1315"/>
                <a:gd name="T28" fmla="*/ 700 w 1028"/>
                <a:gd name="T29" fmla="*/ 929 h 1315"/>
                <a:gd name="T30" fmla="*/ 614 w 1028"/>
                <a:gd name="T31" fmla="*/ 843 h 1315"/>
                <a:gd name="T32" fmla="*/ 614 w 1028"/>
                <a:gd name="T33" fmla="*/ 215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8" h="1315">
                  <a:moveTo>
                    <a:pt x="614" y="215"/>
                  </a:moveTo>
                  <a:lnTo>
                    <a:pt x="671" y="157"/>
                  </a:lnTo>
                  <a:lnTo>
                    <a:pt x="1028" y="100"/>
                  </a:lnTo>
                  <a:lnTo>
                    <a:pt x="1028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57" y="157"/>
                  </a:lnTo>
                  <a:lnTo>
                    <a:pt x="414" y="215"/>
                  </a:lnTo>
                  <a:lnTo>
                    <a:pt x="414" y="843"/>
                  </a:lnTo>
                  <a:lnTo>
                    <a:pt x="328" y="929"/>
                  </a:lnTo>
                  <a:lnTo>
                    <a:pt x="57" y="1065"/>
                  </a:lnTo>
                  <a:lnTo>
                    <a:pt x="57" y="1315"/>
                  </a:lnTo>
                  <a:lnTo>
                    <a:pt x="971" y="1315"/>
                  </a:lnTo>
                  <a:lnTo>
                    <a:pt x="971" y="1065"/>
                  </a:lnTo>
                  <a:lnTo>
                    <a:pt x="700" y="929"/>
                  </a:lnTo>
                  <a:lnTo>
                    <a:pt x="614" y="843"/>
                  </a:lnTo>
                  <a:lnTo>
                    <a:pt x="614" y="2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4192588" y="3446463"/>
              <a:ext cx="1112838" cy="930276"/>
              <a:chOff x="4192588" y="3446463"/>
              <a:chExt cx="1112838" cy="93027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06" name="Freeform 7"/>
              <p:cNvSpPr>
                <a:spLocks/>
              </p:cNvSpPr>
              <p:nvPr/>
            </p:nvSpPr>
            <p:spPr bwMode="auto">
              <a:xfrm>
                <a:off x="4646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8"/>
              <p:cNvSpPr>
                <a:spLocks/>
              </p:cNvSpPr>
              <p:nvPr/>
            </p:nvSpPr>
            <p:spPr bwMode="auto">
              <a:xfrm>
                <a:off x="4556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9"/>
              <p:cNvSpPr>
                <a:spLocks/>
              </p:cNvSpPr>
              <p:nvPr/>
            </p:nvSpPr>
            <p:spPr bwMode="auto">
              <a:xfrm>
                <a:off x="4465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0"/>
              <p:cNvSpPr>
                <a:spLocks/>
              </p:cNvSpPr>
              <p:nvPr/>
            </p:nvSpPr>
            <p:spPr bwMode="auto">
              <a:xfrm>
                <a:off x="4375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1"/>
              <p:cNvSpPr>
                <a:spLocks/>
              </p:cNvSpPr>
              <p:nvPr/>
            </p:nvSpPr>
            <p:spPr bwMode="auto">
              <a:xfrm>
                <a:off x="4284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2"/>
              <p:cNvSpPr>
                <a:spLocks/>
              </p:cNvSpPr>
              <p:nvPr/>
            </p:nvSpPr>
            <p:spPr bwMode="auto">
              <a:xfrm>
                <a:off x="4192588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7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4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4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7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3"/>
              <p:cNvSpPr>
                <a:spLocks/>
              </p:cNvSpPr>
              <p:nvPr/>
            </p:nvSpPr>
            <p:spPr bwMode="auto">
              <a:xfrm>
                <a:off x="519112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2 w 14"/>
                  <a:gd name="T13" fmla="*/ 2 h 15"/>
                  <a:gd name="T14" fmla="*/ 11 w 14"/>
                  <a:gd name="T15" fmla="*/ 1 h 15"/>
                  <a:gd name="T16" fmla="*/ 10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2 w 14"/>
                  <a:gd name="T33" fmla="*/ 3 h 15"/>
                  <a:gd name="T34" fmla="*/ 1 w 14"/>
                  <a:gd name="T35" fmla="*/ 4 h 15"/>
                  <a:gd name="T36" fmla="*/ 1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1 w 14"/>
                  <a:gd name="T45" fmla="*/ 10 h 15"/>
                  <a:gd name="T46" fmla="*/ 1 w 14"/>
                  <a:gd name="T47" fmla="*/ 11 h 15"/>
                  <a:gd name="T48" fmla="*/ 2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10 w 14"/>
                  <a:gd name="T65" fmla="*/ 14 h 15"/>
                  <a:gd name="T66" fmla="*/ 11 w 14"/>
                  <a:gd name="T67" fmla="*/ 14 h 15"/>
                  <a:gd name="T68" fmla="*/ 12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4"/>
              <p:cNvSpPr>
                <a:spLocks/>
              </p:cNvSpPr>
              <p:nvPr/>
            </p:nvSpPr>
            <p:spPr bwMode="auto">
              <a:xfrm>
                <a:off x="5100638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5"/>
              <p:cNvSpPr>
                <a:spLocks/>
              </p:cNvSpPr>
              <p:nvPr/>
            </p:nvSpPr>
            <p:spPr bwMode="auto">
              <a:xfrm>
                <a:off x="5010151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6"/>
              <p:cNvSpPr>
                <a:spLocks/>
              </p:cNvSpPr>
              <p:nvPr/>
            </p:nvSpPr>
            <p:spPr bwMode="auto">
              <a:xfrm>
                <a:off x="4919663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7"/>
              <p:cNvSpPr>
                <a:spLocks/>
              </p:cNvSpPr>
              <p:nvPr/>
            </p:nvSpPr>
            <p:spPr bwMode="auto">
              <a:xfrm>
                <a:off x="4829176" y="4352926"/>
                <a:ext cx="22225" cy="23813"/>
              </a:xfrm>
              <a:custGeom>
                <a:avLst/>
                <a:gdLst>
                  <a:gd name="T0" fmla="*/ 14 w 14"/>
                  <a:gd name="T1" fmla="*/ 7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7 h 15"/>
                  <a:gd name="T42" fmla="*/ 0 w 14"/>
                  <a:gd name="T43" fmla="*/ 8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2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4 h 15"/>
                  <a:gd name="T60" fmla="*/ 7 w 14"/>
                  <a:gd name="T61" fmla="*/ 15 h 15"/>
                  <a:gd name="T62" fmla="*/ 8 w 14"/>
                  <a:gd name="T63" fmla="*/ 14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2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8 h 15"/>
                  <a:gd name="T80" fmla="*/ 14 w 14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8"/>
              <p:cNvSpPr>
                <a:spLocks/>
              </p:cNvSpPr>
              <p:nvPr/>
            </p:nvSpPr>
            <p:spPr bwMode="auto">
              <a:xfrm>
                <a:off x="4737101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9"/>
              <p:cNvSpPr>
                <a:spLocks/>
              </p:cNvSpPr>
              <p:nvPr/>
            </p:nvSpPr>
            <p:spPr bwMode="auto">
              <a:xfrm>
                <a:off x="5281613" y="4352926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4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2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2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4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20"/>
              <p:cNvSpPr>
                <a:spLocks/>
              </p:cNvSpPr>
              <p:nvPr/>
            </p:nvSpPr>
            <p:spPr bwMode="auto">
              <a:xfrm>
                <a:off x="4646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21"/>
              <p:cNvSpPr>
                <a:spLocks/>
              </p:cNvSpPr>
              <p:nvPr/>
            </p:nvSpPr>
            <p:spPr bwMode="auto">
              <a:xfrm>
                <a:off x="4556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22"/>
              <p:cNvSpPr>
                <a:spLocks/>
              </p:cNvSpPr>
              <p:nvPr/>
            </p:nvSpPr>
            <p:spPr bwMode="auto">
              <a:xfrm>
                <a:off x="4465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23"/>
              <p:cNvSpPr>
                <a:spLocks/>
              </p:cNvSpPr>
              <p:nvPr/>
            </p:nvSpPr>
            <p:spPr bwMode="auto">
              <a:xfrm>
                <a:off x="4375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24"/>
              <p:cNvSpPr>
                <a:spLocks/>
              </p:cNvSpPr>
              <p:nvPr/>
            </p:nvSpPr>
            <p:spPr bwMode="auto">
              <a:xfrm>
                <a:off x="4284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25"/>
              <p:cNvSpPr>
                <a:spLocks/>
              </p:cNvSpPr>
              <p:nvPr/>
            </p:nvSpPr>
            <p:spPr bwMode="auto">
              <a:xfrm>
                <a:off x="4192588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519112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4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5100638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5010151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4919663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4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30"/>
              <p:cNvSpPr>
                <a:spLocks/>
              </p:cNvSpPr>
              <p:nvPr/>
            </p:nvSpPr>
            <p:spPr bwMode="auto">
              <a:xfrm>
                <a:off x="4829176" y="4262438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4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4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31"/>
              <p:cNvSpPr>
                <a:spLocks/>
              </p:cNvSpPr>
              <p:nvPr/>
            </p:nvSpPr>
            <p:spPr bwMode="auto">
              <a:xfrm>
                <a:off x="4737101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32"/>
              <p:cNvSpPr>
                <a:spLocks/>
              </p:cNvSpPr>
              <p:nvPr/>
            </p:nvSpPr>
            <p:spPr bwMode="auto">
              <a:xfrm>
                <a:off x="5281613" y="4262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33"/>
              <p:cNvSpPr>
                <a:spLocks/>
              </p:cNvSpPr>
              <p:nvPr/>
            </p:nvSpPr>
            <p:spPr bwMode="auto">
              <a:xfrm>
                <a:off x="4646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34"/>
              <p:cNvSpPr>
                <a:spLocks/>
              </p:cNvSpPr>
              <p:nvPr/>
            </p:nvSpPr>
            <p:spPr bwMode="auto">
              <a:xfrm>
                <a:off x="4556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35"/>
              <p:cNvSpPr>
                <a:spLocks/>
              </p:cNvSpPr>
              <p:nvPr/>
            </p:nvSpPr>
            <p:spPr bwMode="auto">
              <a:xfrm>
                <a:off x="4465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36"/>
              <p:cNvSpPr>
                <a:spLocks/>
              </p:cNvSpPr>
              <p:nvPr/>
            </p:nvSpPr>
            <p:spPr bwMode="auto">
              <a:xfrm>
                <a:off x="4375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37"/>
              <p:cNvSpPr>
                <a:spLocks/>
              </p:cNvSpPr>
              <p:nvPr/>
            </p:nvSpPr>
            <p:spPr bwMode="auto">
              <a:xfrm>
                <a:off x="4284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38"/>
              <p:cNvSpPr>
                <a:spLocks/>
              </p:cNvSpPr>
              <p:nvPr/>
            </p:nvSpPr>
            <p:spPr bwMode="auto">
              <a:xfrm>
                <a:off x="4192588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39"/>
              <p:cNvSpPr>
                <a:spLocks/>
              </p:cNvSpPr>
              <p:nvPr/>
            </p:nvSpPr>
            <p:spPr bwMode="auto">
              <a:xfrm>
                <a:off x="519112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1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40"/>
              <p:cNvSpPr>
                <a:spLocks/>
              </p:cNvSpPr>
              <p:nvPr/>
            </p:nvSpPr>
            <p:spPr bwMode="auto">
              <a:xfrm>
                <a:off x="5100638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41"/>
              <p:cNvSpPr>
                <a:spLocks/>
              </p:cNvSpPr>
              <p:nvPr/>
            </p:nvSpPr>
            <p:spPr bwMode="auto">
              <a:xfrm>
                <a:off x="5010151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42"/>
              <p:cNvSpPr>
                <a:spLocks/>
              </p:cNvSpPr>
              <p:nvPr/>
            </p:nvSpPr>
            <p:spPr bwMode="auto">
              <a:xfrm>
                <a:off x="4919663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1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43"/>
              <p:cNvSpPr>
                <a:spLocks/>
              </p:cNvSpPr>
              <p:nvPr/>
            </p:nvSpPr>
            <p:spPr bwMode="auto">
              <a:xfrm>
                <a:off x="4829176" y="4171951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1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1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44"/>
              <p:cNvSpPr>
                <a:spLocks/>
              </p:cNvSpPr>
              <p:nvPr/>
            </p:nvSpPr>
            <p:spPr bwMode="auto">
              <a:xfrm>
                <a:off x="4737101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45"/>
              <p:cNvSpPr>
                <a:spLocks/>
              </p:cNvSpPr>
              <p:nvPr/>
            </p:nvSpPr>
            <p:spPr bwMode="auto">
              <a:xfrm>
                <a:off x="5281613" y="4171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4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2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2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4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46"/>
              <p:cNvSpPr>
                <a:spLocks/>
              </p:cNvSpPr>
              <p:nvPr/>
            </p:nvSpPr>
            <p:spPr bwMode="auto">
              <a:xfrm>
                <a:off x="4646613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47"/>
              <p:cNvSpPr>
                <a:spLocks/>
              </p:cNvSpPr>
              <p:nvPr/>
            </p:nvSpPr>
            <p:spPr bwMode="auto">
              <a:xfrm>
                <a:off x="4556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48"/>
              <p:cNvSpPr>
                <a:spLocks/>
              </p:cNvSpPr>
              <p:nvPr/>
            </p:nvSpPr>
            <p:spPr bwMode="auto">
              <a:xfrm>
                <a:off x="4465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49"/>
              <p:cNvSpPr>
                <a:spLocks/>
              </p:cNvSpPr>
              <p:nvPr/>
            </p:nvSpPr>
            <p:spPr bwMode="auto">
              <a:xfrm>
                <a:off x="4375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50"/>
              <p:cNvSpPr>
                <a:spLocks/>
              </p:cNvSpPr>
              <p:nvPr/>
            </p:nvSpPr>
            <p:spPr bwMode="auto">
              <a:xfrm>
                <a:off x="4284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51"/>
              <p:cNvSpPr>
                <a:spLocks/>
              </p:cNvSpPr>
              <p:nvPr/>
            </p:nvSpPr>
            <p:spPr bwMode="auto">
              <a:xfrm>
                <a:off x="4192588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7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4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4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7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52"/>
              <p:cNvSpPr>
                <a:spLocks/>
              </p:cNvSpPr>
              <p:nvPr/>
            </p:nvSpPr>
            <p:spPr bwMode="auto">
              <a:xfrm>
                <a:off x="519112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2 w 14"/>
                  <a:gd name="T13" fmla="*/ 1 h 14"/>
                  <a:gd name="T14" fmla="*/ 11 w 14"/>
                  <a:gd name="T15" fmla="*/ 0 h 14"/>
                  <a:gd name="T16" fmla="*/ 10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2 w 14"/>
                  <a:gd name="T33" fmla="*/ 3 h 14"/>
                  <a:gd name="T34" fmla="*/ 1 w 14"/>
                  <a:gd name="T35" fmla="*/ 4 h 14"/>
                  <a:gd name="T36" fmla="*/ 1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1 w 14"/>
                  <a:gd name="T45" fmla="*/ 9 h 14"/>
                  <a:gd name="T46" fmla="*/ 1 w 14"/>
                  <a:gd name="T47" fmla="*/ 10 h 14"/>
                  <a:gd name="T48" fmla="*/ 2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10 w 14"/>
                  <a:gd name="T65" fmla="*/ 14 h 14"/>
                  <a:gd name="T66" fmla="*/ 11 w 14"/>
                  <a:gd name="T67" fmla="*/ 13 h 14"/>
                  <a:gd name="T68" fmla="*/ 12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53"/>
              <p:cNvSpPr>
                <a:spLocks/>
              </p:cNvSpPr>
              <p:nvPr/>
            </p:nvSpPr>
            <p:spPr bwMode="auto">
              <a:xfrm>
                <a:off x="5100638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4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4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54"/>
              <p:cNvSpPr>
                <a:spLocks/>
              </p:cNvSpPr>
              <p:nvPr/>
            </p:nvSpPr>
            <p:spPr bwMode="auto">
              <a:xfrm>
                <a:off x="5010151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1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1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55"/>
              <p:cNvSpPr>
                <a:spLocks/>
              </p:cNvSpPr>
              <p:nvPr/>
            </p:nvSpPr>
            <p:spPr bwMode="auto">
              <a:xfrm>
                <a:off x="4919663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4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5 w 14"/>
                  <a:gd name="T25" fmla="*/ 0 h 14"/>
                  <a:gd name="T26" fmla="*/ 4 w 14"/>
                  <a:gd name="T27" fmla="*/ 0 h 14"/>
                  <a:gd name="T28" fmla="*/ 3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3 w 14"/>
                  <a:gd name="T53" fmla="*/ 13 h 14"/>
                  <a:gd name="T54" fmla="*/ 4 w 14"/>
                  <a:gd name="T55" fmla="*/ 13 h 14"/>
                  <a:gd name="T56" fmla="*/ 5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3 w 14"/>
                  <a:gd name="T73" fmla="*/ 11 h 14"/>
                  <a:gd name="T74" fmla="*/ 13 w 14"/>
                  <a:gd name="T75" fmla="*/ 10 h 14"/>
                  <a:gd name="T76" fmla="*/ 14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56"/>
              <p:cNvSpPr>
                <a:spLocks/>
              </p:cNvSpPr>
              <p:nvPr/>
            </p:nvSpPr>
            <p:spPr bwMode="auto">
              <a:xfrm>
                <a:off x="4829176" y="4081463"/>
                <a:ext cx="22225" cy="22225"/>
              </a:xfrm>
              <a:custGeom>
                <a:avLst/>
                <a:gdLst>
                  <a:gd name="T0" fmla="*/ 14 w 14"/>
                  <a:gd name="T1" fmla="*/ 7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2 w 14"/>
                  <a:gd name="T9" fmla="*/ 3 h 14"/>
                  <a:gd name="T10" fmla="*/ 12 w 14"/>
                  <a:gd name="T11" fmla="*/ 2 h 14"/>
                  <a:gd name="T12" fmla="*/ 11 w 14"/>
                  <a:gd name="T13" fmla="*/ 1 h 14"/>
                  <a:gd name="T14" fmla="*/ 10 w 14"/>
                  <a:gd name="T15" fmla="*/ 0 h 14"/>
                  <a:gd name="T16" fmla="*/ 9 w 14"/>
                  <a:gd name="T17" fmla="*/ 0 h 14"/>
                  <a:gd name="T18" fmla="*/ 8 w 14"/>
                  <a:gd name="T19" fmla="*/ 0 h 14"/>
                  <a:gd name="T20" fmla="*/ 7 w 14"/>
                  <a:gd name="T21" fmla="*/ 0 h 14"/>
                  <a:gd name="T22" fmla="*/ 6 w 14"/>
                  <a:gd name="T23" fmla="*/ 0 h 14"/>
                  <a:gd name="T24" fmla="*/ 4 w 14"/>
                  <a:gd name="T25" fmla="*/ 0 h 14"/>
                  <a:gd name="T26" fmla="*/ 3 w 14"/>
                  <a:gd name="T27" fmla="*/ 0 h 14"/>
                  <a:gd name="T28" fmla="*/ 2 w 14"/>
                  <a:gd name="T29" fmla="*/ 1 h 14"/>
                  <a:gd name="T30" fmla="*/ 2 w 14"/>
                  <a:gd name="T31" fmla="*/ 2 h 14"/>
                  <a:gd name="T32" fmla="*/ 1 w 14"/>
                  <a:gd name="T33" fmla="*/ 3 h 14"/>
                  <a:gd name="T34" fmla="*/ 0 w 14"/>
                  <a:gd name="T35" fmla="*/ 4 h 14"/>
                  <a:gd name="T36" fmla="*/ 0 w 14"/>
                  <a:gd name="T37" fmla="*/ 5 h 14"/>
                  <a:gd name="T38" fmla="*/ 0 w 14"/>
                  <a:gd name="T39" fmla="*/ 6 h 14"/>
                  <a:gd name="T40" fmla="*/ 0 w 14"/>
                  <a:gd name="T41" fmla="*/ 7 h 14"/>
                  <a:gd name="T42" fmla="*/ 0 w 14"/>
                  <a:gd name="T43" fmla="*/ 8 h 14"/>
                  <a:gd name="T44" fmla="*/ 0 w 14"/>
                  <a:gd name="T45" fmla="*/ 9 h 14"/>
                  <a:gd name="T46" fmla="*/ 0 w 14"/>
                  <a:gd name="T47" fmla="*/ 10 h 14"/>
                  <a:gd name="T48" fmla="*/ 1 w 14"/>
                  <a:gd name="T49" fmla="*/ 11 h 14"/>
                  <a:gd name="T50" fmla="*/ 2 w 14"/>
                  <a:gd name="T51" fmla="*/ 12 h 14"/>
                  <a:gd name="T52" fmla="*/ 2 w 14"/>
                  <a:gd name="T53" fmla="*/ 13 h 14"/>
                  <a:gd name="T54" fmla="*/ 3 w 14"/>
                  <a:gd name="T55" fmla="*/ 13 h 14"/>
                  <a:gd name="T56" fmla="*/ 4 w 14"/>
                  <a:gd name="T57" fmla="*/ 14 h 14"/>
                  <a:gd name="T58" fmla="*/ 6 w 14"/>
                  <a:gd name="T59" fmla="*/ 14 h 14"/>
                  <a:gd name="T60" fmla="*/ 7 w 14"/>
                  <a:gd name="T61" fmla="*/ 14 h 14"/>
                  <a:gd name="T62" fmla="*/ 8 w 14"/>
                  <a:gd name="T63" fmla="*/ 14 h 14"/>
                  <a:gd name="T64" fmla="*/ 9 w 14"/>
                  <a:gd name="T65" fmla="*/ 14 h 14"/>
                  <a:gd name="T66" fmla="*/ 10 w 14"/>
                  <a:gd name="T67" fmla="*/ 13 h 14"/>
                  <a:gd name="T68" fmla="*/ 11 w 14"/>
                  <a:gd name="T69" fmla="*/ 13 h 14"/>
                  <a:gd name="T70" fmla="*/ 12 w 14"/>
                  <a:gd name="T71" fmla="*/ 12 h 14"/>
                  <a:gd name="T72" fmla="*/ 12 w 14"/>
                  <a:gd name="T73" fmla="*/ 11 h 14"/>
                  <a:gd name="T74" fmla="*/ 13 w 14"/>
                  <a:gd name="T75" fmla="*/ 10 h 14"/>
                  <a:gd name="T76" fmla="*/ 13 w 14"/>
                  <a:gd name="T77" fmla="*/ 9 h 14"/>
                  <a:gd name="T78" fmla="*/ 14 w 14"/>
                  <a:gd name="T79" fmla="*/ 8 h 14"/>
                  <a:gd name="T80" fmla="*/ 14 w 14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4">
                    <a:moveTo>
                      <a:pt x="14" y="7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57"/>
              <p:cNvSpPr>
                <a:spLocks/>
              </p:cNvSpPr>
              <p:nvPr/>
            </p:nvSpPr>
            <p:spPr bwMode="auto">
              <a:xfrm>
                <a:off x="4737101" y="4081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58"/>
              <p:cNvSpPr>
                <a:spLocks/>
              </p:cNvSpPr>
              <p:nvPr/>
            </p:nvSpPr>
            <p:spPr bwMode="auto">
              <a:xfrm>
                <a:off x="4646613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7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7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59"/>
              <p:cNvSpPr>
                <a:spLocks/>
              </p:cNvSpPr>
              <p:nvPr/>
            </p:nvSpPr>
            <p:spPr bwMode="auto">
              <a:xfrm>
                <a:off x="4737101" y="3989388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7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3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1 h 15"/>
                  <a:gd name="T20" fmla="*/ 8 w 15"/>
                  <a:gd name="T21" fmla="*/ 0 h 15"/>
                  <a:gd name="T22" fmla="*/ 6 w 15"/>
                  <a:gd name="T23" fmla="*/ 1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3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7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60"/>
              <p:cNvSpPr>
                <a:spLocks/>
              </p:cNvSpPr>
              <p:nvPr/>
            </p:nvSpPr>
            <p:spPr bwMode="auto">
              <a:xfrm>
                <a:off x="4646613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8 h 15"/>
                  <a:gd name="T42" fmla="*/ 0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7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61"/>
              <p:cNvSpPr>
                <a:spLocks/>
              </p:cNvSpPr>
              <p:nvPr/>
            </p:nvSpPr>
            <p:spPr bwMode="auto">
              <a:xfrm>
                <a:off x="4737101" y="3898901"/>
                <a:ext cx="23813" cy="23813"/>
              </a:xfrm>
              <a:custGeom>
                <a:avLst/>
                <a:gdLst>
                  <a:gd name="T0" fmla="*/ 15 w 15"/>
                  <a:gd name="T1" fmla="*/ 8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8 h 15"/>
                  <a:gd name="T42" fmla="*/ 1 w 15"/>
                  <a:gd name="T43" fmla="*/ 9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3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5 h 15"/>
                  <a:gd name="T60" fmla="*/ 8 w 15"/>
                  <a:gd name="T61" fmla="*/ 15 h 15"/>
                  <a:gd name="T62" fmla="*/ 9 w 15"/>
                  <a:gd name="T63" fmla="*/ 15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3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9 h 15"/>
                  <a:gd name="T80" fmla="*/ 15 w 15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9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62"/>
              <p:cNvSpPr>
                <a:spLocks/>
              </p:cNvSpPr>
              <p:nvPr/>
            </p:nvSpPr>
            <p:spPr bwMode="auto">
              <a:xfrm>
                <a:off x="4646613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7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2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0 w 15"/>
                  <a:gd name="T39" fmla="*/ 6 h 15"/>
                  <a:gd name="T40" fmla="*/ 0 w 15"/>
                  <a:gd name="T41" fmla="*/ 7 h 15"/>
                  <a:gd name="T42" fmla="*/ 0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2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7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63"/>
              <p:cNvSpPr>
                <a:spLocks/>
              </p:cNvSpPr>
              <p:nvPr/>
            </p:nvSpPr>
            <p:spPr bwMode="auto">
              <a:xfrm>
                <a:off x="4737101" y="3808413"/>
                <a:ext cx="23813" cy="23813"/>
              </a:xfrm>
              <a:custGeom>
                <a:avLst/>
                <a:gdLst>
                  <a:gd name="T0" fmla="*/ 15 w 15"/>
                  <a:gd name="T1" fmla="*/ 7 h 15"/>
                  <a:gd name="T2" fmla="*/ 15 w 15"/>
                  <a:gd name="T3" fmla="*/ 6 h 15"/>
                  <a:gd name="T4" fmla="*/ 14 w 15"/>
                  <a:gd name="T5" fmla="*/ 5 h 15"/>
                  <a:gd name="T6" fmla="*/ 14 w 15"/>
                  <a:gd name="T7" fmla="*/ 4 h 15"/>
                  <a:gd name="T8" fmla="*/ 13 w 15"/>
                  <a:gd name="T9" fmla="*/ 3 h 15"/>
                  <a:gd name="T10" fmla="*/ 13 w 15"/>
                  <a:gd name="T11" fmla="*/ 2 h 15"/>
                  <a:gd name="T12" fmla="*/ 12 w 15"/>
                  <a:gd name="T13" fmla="*/ 2 h 15"/>
                  <a:gd name="T14" fmla="*/ 11 w 15"/>
                  <a:gd name="T15" fmla="*/ 1 h 15"/>
                  <a:gd name="T16" fmla="*/ 10 w 15"/>
                  <a:gd name="T17" fmla="*/ 1 h 15"/>
                  <a:gd name="T18" fmla="*/ 9 w 15"/>
                  <a:gd name="T19" fmla="*/ 0 h 15"/>
                  <a:gd name="T20" fmla="*/ 8 w 15"/>
                  <a:gd name="T21" fmla="*/ 0 h 15"/>
                  <a:gd name="T22" fmla="*/ 6 w 15"/>
                  <a:gd name="T23" fmla="*/ 0 h 15"/>
                  <a:gd name="T24" fmla="*/ 5 w 15"/>
                  <a:gd name="T25" fmla="*/ 1 h 15"/>
                  <a:gd name="T26" fmla="*/ 4 w 15"/>
                  <a:gd name="T27" fmla="*/ 1 h 15"/>
                  <a:gd name="T28" fmla="*/ 3 w 15"/>
                  <a:gd name="T29" fmla="*/ 2 h 15"/>
                  <a:gd name="T30" fmla="*/ 3 w 15"/>
                  <a:gd name="T31" fmla="*/ 2 h 15"/>
                  <a:gd name="T32" fmla="*/ 2 w 15"/>
                  <a:gd name="T33" fmla="*/ 3 h 15"/>
                  <a:gd name="T34" fmla="*/ 1 w 15"/>
                  <a:gd name="T35" fmla="*/ 4 h 15"/>
                  <a:gd name="T36" fmla="*/ 1 w 15"/>
                  <a:gd name="T37" fmla="*/ 5 h 15"/>
                  <a:gd name="T38" fmla="*/ 1 w 15"/>
                  <a:gd name="T39" fmla="*/ 6 h 15"/>
                  <a:gd name="T40" fmla="*/ 0 w 15"/>
                  <a:gd name="T41" fmla="*/ 7 h 15"/>
                  <a:gd name="T42" fmla="*/ 1 w 15"/>
                  <a:gd name="T43" fmla="*/ 8 h 15"/>
                  <a:gd name="T44" fmla="*/ 1 w 15"/>
                  <a:gd name="T45" fmla="*/ 10 h 15"/>
                  <a:gd name="T46" fmla="*/ 1 w 15"/>
                  <a:gd name="T47" fmla="*/ 11 h 15"/>
                  <a:gd name="T48" fmla="*/ 2 w 15"/>
                  <a:gd name="T49" fmla="*/ 12 h 15"/>
                  <a:gd name="T50" fmla="*/ 3 w 15"/>
                  <a:gd name="T51" fmla="*/ 12 h 15"/>
                  <a:gd name="T52" fmla="*/ 3 w 15"/>
                  <a:gd name="T53" fmla="*/ 13 h 15"/>
                  <a:gd name="T54" fmla="*/ 4 w 15"/>
                  <a:gd name="T55" fmla="*/ 14 h 15"/>
                  <a:gd name="T56" fmla="*/ 5 w 15"/>
                  <a:gd name="T57" fmla="*/ 14 h 15"/>
                  <a:gd name="T58" fmla="*/ 6 w 15"/>
                  <a:gd name="T59" fmla="*/ 14 h 15"/>
                  <a:gd name="T60" fmla="*/ 8 w 15"/>
                  <a:gd name="T61" fmla="*/ 15 h 15"/>
                  <a:gd name="T62" fmla="*/ 9 w 15"/>
                  <a:gd name="T63" fmla="*/ 14 h 15"/>
                  <a:gd name="T64" fmla="*/ 10 w 15"/>
                  <a:gd name="T65" fmla="*/ 14 h 15"/>
                  <a:gd name="T66" fmla="*/ 11 w 15"/>
                  <a:gd name="T67" fmla="*/ 14 h 15"/>
                  <a:gd name="T68" fmla="*/ 12 w 15"/>
                  <a:gd name="T69" fmla="*/ 13 h 15"/>
                  <a:gd name="T70" fmla="*/ 13 w 15"/>
                  <a:gd name="T71" fmla="*/ 12 h 15"/>
                  <a:gd name="T72" fmla="*/ 13 w 15"/>
                  <a:gd name="T73" fmla="*/ 12 h 15"/>
                  <a:gd name="T74" fmla="*/ 14 w 15"/>
                  <a:gd name="T75" fmla="*/ 11 h 15"/>
                  <a:gd name="T76" fmla="*/ 14 w 15"/>
                  <a:gd name="T77" fmla="*/ 10 h 15"/>
                  <a:gd name="T78" fmla="*/ 15 w 15"/>
                  <a:gd name="T79" fmla="*/ 8 h 15"/>
                  <a:gd name="T80" fmla="*/ 15 w 15"/>
                  <a:gd name="T8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64"/>
              <p:cNvSpPr>
                <a:spLocks/>
              </p:cNvSpPr>
              <p:nvPr/>
            </p:nvSpPr>
            <p:spPr bwMode="auto">
              <a:xfrm>
                <a:off x="4646613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65"/>
              <p:cNvSpPr>
                <a:spLocks/>
              </p:cNvSpPr>
              <p:nvPr/>
            </p:nvSpPr>
            <p:spPr bwMode="auto">
              <a:xfrm>
                <a:off x="4737101" y="3717926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4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4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66"/>
              <p:cNvSpPr>
                <a:spLocks/>
              </p:cNvSpPr>
              <p:nvPr/>
            </p:nvSpPr>
            <p:spPr bwMode="auto">
              <a:xfrm>
                <a:off x="4646613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67"/>
              <p:cNvSpPr>
                <a:spLocks/>
              </p:cNvSpPr>
              <p:nvPr/>
            </p:nvSpPr>
            <p:spPr bwMode="auto">
              <a:xfrm>
                <a:off x="4737101" y="3627438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68"/>
              <p:cNvSpPr>
                <a:spLocks/>
              </p:cNvSpPr>
              <p:nvPr/>
            </p:nvSpPr>
            <p:spPr bwMode="auto">
              <a:xfrm>
                <a:off x="4646613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69"/>
              <p:cNvSpPr>
                <a:spLocks/>
              </p:cNvSpPr>
              <p:nvPr/>
            </p:nvSpPr>
            <p:spPr bwMode="auto">
              <a:xfrm>
                <a:off x="4737101" y="3536951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1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1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70"/>
              <p:cNvSpPr>
                <a:spLocks/>
              </p:cNvSpPr>
              <p:nvPr/>
            </p:nvSpPr>
            <p:spPr bwMode="auto">
              <a:xfrm>
                <a:off x="4646613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7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2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0 w 15"/>
                  <a:gd name="T39" fmla="*/ 6 h 14"/>
                  <a:gd name="T40" fmla="*/ 0 w 15"/>
                  <a:gd name="T41" fmla="*/ 7 h 14"/>
                  <a:gd name="T42" fmla="*/ 0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2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7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71"/>
              <p:cNvSpPr>
                <a:spLocks/>
              </p:cNvSpPr>
              <p:nvPr/>
            </p:nvSpPr>
            <p:spPr bwMode="auto">
              <a:xfrm>
                <a:off x="4737101" y="3446463"/>
                <a:ext cx="23813" cy="22225"/>
              </a:xfrm>
              <a:custGeom>
                <a:avLst/>
                <a:gdLst>
                  <a:gd name="T0" fmla="*/ 15 w 15"/>
                  <a:gd name="T1" fmla="*/ 7 h 14"/>
                  <a:gd name="T2" fmla="*/ 15 w 15"/>
                  <a:gd name="T3" fmla="*/ 6 h 14"/>
                  <a:gd name="T4" fmla="*/ 14 w 15"/>
                  <a:gd name="T5" fmla="*/ 5 h 14"/>
                  <a:gd name="T6" fmla="*/ 14 w 15"/>
                  <a:gd name="T7" fmla="*/ 4 h 14"/>
                  <a:gd name="T8" fmla="*/ 13 w 15"/>
                  <a:gd name="T9" fmla="*/ 3 h 14"/>
                  <a:gd name="T10" fmla="*/ 13 w 15"/>
                  <a:gd name="T11" fmla="*/ 2 h 14"/>
                  <a:gd name="T12" fmla="*/ 12 w 15"/>
                  <a:gd name="T13" fmla="*/ 1 h 14"/>
                  <a:gd name="T14" fmla="*/ 11 w 15"/>
                  <a:gd name="T15" fmla="*/ 0 h 14"/>
                  <a:gd name="T16" fmla="*/ 10 w 15"/>
                  <a:gd name="T17" fmla="*/ 0 h 14"/>
                  <a:gd name="T18" fmla="*/ 9 w 15"/>
                  <a:gd name="T19" fmla="*/ 0 h 14"/>
                  <a:gd name="T20" fmla="*/ 8 w 15"/>
                  <a:gd name="T21" fmla="*/ 0 h 14"/>
                  <a:gd name="T22" fmla="*/ 6 w 15"/>
                  <a:gd name="T23" fmla="*/ 0 h 14"/>
                  <a:gd name="T24" fmla="*/ 5 w 15"/>
                  <a:gd name="T25" fmla="*/ 0 h 14"/>
                  <a:gd name="T26" fmla="*/ 4 w 15"/>
                  <a:gd name="T27" fmla="*/ 0 h 14"/>
                  <a:gd name="T28" fmla="*/ 3 w 15"/>
                  <a:gd name="T29" fmla="*/ 1 h 14"/>
                  <a:gd name="T30" fmla="*/ 3 w 15"/>
                  <a:gd name="T31" fmla="*/ 2 h 14"/>
                  <a:gd name="T32" fmla="*/ 2 w 15"/>
                  <a:gd name="T33" fmla="*/ 3 h 14"/>
                  <a:gd name="T34" fmla="*/ 1 w 15"/>
                  <a:gd name="T35" fmla="*/ 4 h 14"/>
                  <a:gd name="T36" fmla="*/ 1 w 15"/>
                  <a:gd name="T37" fmla="*/ 5 h 14"/>
                  <a:gd name="T38" fmla="*/ 1 w 15"/>
                  <a:gd name="T39" fmla="*/ 6 h 14"/>
                  <a:gd name="T40" fmla="*/ 0 w 15"/>
                  <a:gd name="T41" fmla="*/ 7 h 14"/>
                  <a:gd name="T42" fmla="*/ 1 w 15"/>
                  <a:gd name="T43" fmla="*/ 8 h 14"/>
                  <a:gd name="T44" fmla="*/ 1 w 15"/>
                  <a:gd name="T45" fmla="*/ 9 h 14"/>
                  <a:gd name="T46" fmla="*/ 1 w 15"/>
                  <a:gd name="T47" fmla="*/ 10 h 14"/>
                  <a:gd name="T48" fmla="*/ 2 w 15"/>
                  <a:gd name="T49" fmla="*/ 11 h 14"/>
                  <a:gd name="T50" fmla="*/ 3 w 15"/>
                  <a:gd name="T51" fmla="*/ 12 h 14"/>
                  <a:gd name="T52" fmla="*/ 3 w 15"/>
                  <a:gd name="T53" fmla="*/ 13 h 14"/>
                  <a:gd name="T54" fmla="*/ 4 w 15"/>
                  <a:gd name="T55" fmla="*/ 13 h 14"/>
                  <a:gd name="T56" fmla="*/ 5 w 15"/>
                  <a:gd name="T57" fmla="*/ 14 h 14"/>
                  <a:gd name="T58" fmla="*/ 6 w 15"/>
                  <a:gd name="T59" fmla="*/ 14 h 14"/>
                  <a:gd name="T60" fmla="*/ 8 w 15"/>
                  <a:gd name="T61" fmla="*/ 14 h 14"/>
                  <a:gd name="T62" fmla="*/ 9 w 15"/>
                  <a:gd name="T63" fmla="*/ 14 h 14"/>
                  <a:gd name="T64" fmla="*/ 10 w 15"/>
                  <a:gd name="T65" fmla="*/ 14 h 14"/>
                  <a:gd name="T66" fmla="*/ 11 w 15"/>
                  <a:gd name="T67" fmla="*/ 13 h 14"/>
                  <a:gd name="T68" fmla="*/ 12 w 15"/>
                  <a:gd name="T69" fmla="*/ 13 h 14"/>
                  <a:gd name="T70" fmla="*/ 13 w 15"/>
                  <a:gd name="T71" fmla="*/ 12 h 14"/>
                  <a:gd name="T72" fmla="*/ 13 w 15"/>
                  <a:gd name="T73" fmla="*/ 11 h 14"/>
                  <a:gd name="T74" fmla="*/ 14 w 15"/>
                  <a:gd name="T75" fmla="*/ 10 h 14"/>
                  <a:gd name="T76" fmla="*/ 14 w 15"/>
                  <a:gd name="T77" fmla="*/ 9 h 14"/>
                  <a:gd name="T78" fmla="*/ 15 w 15"/>
                  <a:gd name="T79" fmla="*/ 8 h 14"/>
                  <a:gd name="T80" fmla="*/ 15 w 15"/>
                  <a:gd name="T8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72"/>
              <p:cNvSpPr>
                <a:spLocks/>
              </p:cNvSpPr>
              <p:nvPr/>
            </p:nvSpPr>
            <p:spPr bwMode="auto">
              <a:xfrm>
                <a:off x="455612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73"/>
              <p:cNvSpPr>
                <a:spLocks/>
              </p:cNvSpPr>
              <p:nvPr/>
            </p:nvSpPr>
            <p:spPr bwMode="auto">
              <a:xfrm>
                <a:off x="4465638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74"/>
              <p:cNvSpPr>
                <a:spLocks/>
              </p:cNvSpPr>
              <p:nvPr/>
            </p:nvSpPr>
            <p:spPr bwMode="auto">
              <a:xfrm>
                <a:off x="4375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75"/>
              <p:cNvSpPr>
                <a:spLocks/>
              </p:cNvSpPr>
              <p:nvPr/>
            </p:nvSpPr>
            <p:spPr bwMode="auto">
              <a:xfrm>
                <a:off x="5010151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76"/>
              <p:cNvSpPr>
                <a:spLocks/>
              </p:cNvSpPr>
              <p:nvPr/>
            </p:nvSpPr>
            <p:spPr bwMode="auto">
              <a:xfrm>
                <a:off x="4919663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4 w 14"/>
                  <a:gd name="T5" fmla="*/ 5 h 15"/>
                  <a:gd name="T6" fmla="*/ 13 w 14"/>
                  <a:gd name="T7" fmla="*/ 4 h 15"/>
                  <a:gd name="T8" fmla="*/ 13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3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77"/>
              <p:cNvSpPr>
                <a:spLocks/>
              </p:cNvSpPr>
              <p:nvPr/>
            </p:nvSpPr>
            <p:spPr bwMode="auto">
              <a:xfrm>
                <a:off x="4829176" y="3989388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7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3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1 h 15"/>
                  <a:gd name="T20" fmla="*/ 7 w 14"/>
                  <a:gd name="T21" fmla="*/ 0 h 15"/>
                  <a:gd name="T22" fmla="*/ 6 w 14"/>
                  <a:gd name="T23" fmla="*/ 1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3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7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7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78"/>
              <p:cNvSpPr>
                <a:spLocks/>
              </p:cNvSpPr>
              <p:nvPr/>
            </p:nvSpPr>
            <p:spPr bwMode="auto">
              <a:xfrm>
                <a:off x="455612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4 w 14"/>
                  <a:gd name="T5" fmla="*/ 5 h 15"/>
                  <a:gd name="T6" fmla="*/ 14 w 14"/>
                  <a:gd name="T7" fmla="*/ 4 h 15"/>
                  <a:gd name="T8" fmla="*/ 13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5 w 14"/>
                  <a:gd name="T25" fmla="*/ 1 h 15"/>
                  <a:gd name="T26" fmla="*/ 4 w 14"/>
                  <a:gd name="T27" fmla="*/ 1 h 15"/>
                  <a:gd name="T28" fmla="*/ 3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1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1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3 w 14"/>
                  <a:gd name="T53" fmla="*/ 13 h 15"/>
                  <a:gd name="T54" fmla="*/ 4 w 14"/>
                  <a:gd name="T55" fmla="*/ 14 h 15"/>
                  <a:gd name="T56" fmla="*/ 5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3 w 14"/>
                  <a:gd name="T73" fmla="*/ 12 h 15"/>
                  <a:gd name="T74" fmla="*/ 14 w 14"/>
                  <a:gd name="T75" fmla="*/ 11 h 15"/>
                  <a:gd name="T76" fmla="*/ 14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79"/>
              <p:cNvSpPr>
                <a:spLocks/>
              </p:cNvSpPr>
              <p:nvPr/>
            </p:nvSpPr>
            <p:spPr bwMode="auto">
              <a:xfrm>
                <a:off x="4829176" y="3898901"/>
                <a:ext cx="22225" cy="23813"/>
              </a:xfrm>
              <a:custGeom>
                <a:avLst/>
                <a:gdLst>
                  <a:gd name="T0" fmla="*/ 14 w 14"/>
                  <a:gd name="T1" fmla="*/ 8 h 15"/>
                  <a:gd name="T2" fmla="*/ 14 w 14"/>
                  <a:gd name="T3" fmla="*/ 6 h 15"/>
                  <a:gd name="T4" fmla="*/ 13 w 14"/>
                  <a:gd name="T5" fmla="*/ 5 h 15"/>
                  <a:gd name="T6" fmla="*/ 13 w 14"/>
                  <a:gd name="T7" fmla="*/ 4 h 15"/>
                  <a:gd name="T8" fmla="*/ 12 w 14"/>
                  <a:gd name="T9" fmla="*/ 3 h 15"/>
                  <a:gd name="T10" fmla="*/ 12 w 14"/>
                  <a:gd name="T11" fmla="*/ 2 h 15"/>
                  <a:gd name="T12" fmla="*/ 11 w 14"/>
                  <a:gd name="T13" fmla="*/ 2 h 15"/>
                  <a:gd name="T14" fmla="*/ 10 w 14"/>
                  <a:gd name="T15" fmla="*/ 1 h 15"/>
                  <a:gd name="T16" fmla="*/ 9 w 14"/>
                  <a:gd name="T17" fmla="*/ 1 h 15"/>
                  <a:gd name="T18" fmla="*/ 8 w 14"/>
                  <a:gd name="T19" fmla="*/ 0 h 15"/>
                  <a:gd name="T20" fmla="*/ 7 w 14"/>
                  <a:gd name="T21" fmla="*/ 0 h 15"/>
                  <a:gd name="T22" fmla="*/ 6 w 14"/>
                  <a:gd name="T23" fmla="*/ 0 h 15"/>
                  <a:gd name="T24" fmla="*/ 4 w 14"/>
                  <a:gd name="T25" fmla="*/ 1 h 15"/>
                  <a:gd name="T26" fmla="*/ 3 w 14"/>
                  <a:gd name="T27" fmla="*/ 1 h 15"/>
                  <a:gd name="T28" fmla="*/ 2 w 14"/>
                  <a:gd name="T29" fmla="*/ 2 h 15"/>
                  <a:gd name="T30" fmla="*/ 2 w 14"/>
                  <a:gd name="T31" fmla="*/ 2 h 15"/>
                  <a:gd name="T32" fmla="*/ 1 w 14"/>
                  <a:gd name="T33" fmla="*/ 3 h 15"/>
                  <a:gd name="T34" fmla="*/ 0 w 14"/>
                  <a:gd name="T35" fmla="*/ 4 h 15"/>
                  <a:gd name="T36" fmla="*/ 0 w 14"/>
                  <a:gd name="T37" fmla="*/ 5 h 15"/>
                  <a:gd name="T38" fmla="*/ 0 w 14"/>
                  <a:gd name="T39" fmla="*/ 6 h 15"/>
                  <a:gd name="T40" fmla="*/ 0 w 14"/>
                  <a:gd name="T41" fmla="*/ 8 h 15"/>
                  <a:gd name="T42" fmla="*/ 0 w 14"/>
                  <a:gd name="T43" fmla="*/ 9 h 15"/>
                  <a:gd name="T44" fmla="*/ 0 w 14"/>
                  <a:gd name="T45" fmla="*/ 10 h 15"/>
                  <a:gd name="T46" fmla="*/ 0 w 14"/>
                  <a:gd name="T47" fmla="*/ 11 h 15"/>
                  <a:gd name="T48" fmla="*/ 1 w 14"/>
                  <a:gd name="T49" fmla="*/ 12 h 15"/>
                  <a:gd name="T50" fmla="*/ 2 w 14"/>
                  <a:gd name="T51" fmla="*/ 13 h 15"/>
                  <a:gd name="T52" fmla="*/ 2 w 14"/>
                  <a:gd name="T53" fmla="*/ 13 h 15"/>
                  <a:gd name="T54" fmla="*/ 3 w 14"/>
                  <a:gd name="T55" fmla="*/ 14 h 15"/>
                  <a:gd name="T56" fmla="*/ 4 w 14"/>
                  <a:gd name="T57" fmla="*/ 14 h 15"/>
                  <a:gd name="T58" fmla="*/ 6 w 14"/>
                  <a:gd name="T59" fmla="*/ 15 h 15"/>
                  <a:gd name="T60" fmla="*/ 7 w 14"/>
                  <a:gd name="T61" fmla="*/ 15 h 15"/>
                  <a:gd name="T62" fmla="*/ 8 w 14"/>
                  <a:gd name="T63" fmla="*/ 15 h 15"/>
                  <a:gd name="T64" fmla="*/ 9 w 14"/>
                  <a:gd name="T65" fmla="*/ 14 h 15"/>
                  <a:gd name="T66" fmla="*/ 10 w 14"/>
                  <a:gd name="T67" fmla="*/ 14 h 15"/>
                  <a:gd name="T68" fmla="*/ 11 w 14"/>
                  <a:gd name="T69" fmla="*/ 13 h 15"/>
                  <a:gd name="T70" fmla="*/ 12 w 14"/>
                  <a:gd name="T71" fmla="*/ 13 h 15"/>
                  <a:gd name="T72" fmla="*/ 12 w 14"/>
                  <a:gd name="T73" fmla="*/ 12 h 15"/>
                  <a:gd name="T74" fmla="*/ 13 w 14"/>
                  <a:gd name="T75" fmla="*/ 11 h 15"/>
                  <a:gd name="T76" fmla="*/ 13 w 14"/>
                  <a:gd name="T77" fmla="*/ 10 h 15"/>
                  <a:gd name="T78" fmla="*/ 14 w 14"/>
                  <a:gd name="T79" fmla="*/ 9 h 15"/>
                  <a:gd name="T80" fmla="*/ 14 w 14"/>
                  <a:gd name="T8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5">
                    <a:moveTo>
                      <a:pt x="14" y="8"/>
                    </a:move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4448176" y="2119313"/>
              <a:ext cx="511175" cy="2279650"/>
              <a:chOff x="4448176" y="2119313"/>
              <a:chExt cx="511175" cy="2279650"/>
            </a:xfrm>
          </p:grpSpPr>
          <p:sp>
            <p:nvSpPr>
              <p:cNvPr id="198" name="Line 80"/>
              <p:cNvSpPr>
                <a:spLocks noChangeShapeType="1"/>
              </p:cNvSpPr>
              <p:nvPr/>
            </p:nvSpPr>
            <p:spPr bwMode="auto">
              <a:xfrm>
                <a:off x="4448176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81"/>
              <p:cNvSpPr>
                <a:spLocks/>
              </p:cNvSpPr>
              <p:nvPr/>
            </p:nvSpPr>
            <p:spPr bwMode="auto">
              <a:xfrm>
                <a:off x="4573588" y="4341813"/>
                <a:ext cx="55563" cy="57150"/>
              </a:xfrm>
              <a:custGeom>
                <a:avLst/>
                <a:gdLst>
                  <a:gd name="T0" fmla="*/ 0 w 35"/>
                  <a:gd name="T1" fmla="*/ 36 h 36"/>
                  <a:gd name="T2" fmla="*/ 2 w 35"/>
                  <a:gd name="T3" fmla="*/ 36 h 36"/>
                  <a:gd name="T4" fmla="*/ 5 w 35"/>
                  <a:gd name="T5" fmla="*/ 35 h 36"/>
                  <a:gd name="T6" fmla="*/ 7 w 35"/>
                  <a:gd name="T7" fmla="*/ 35 h 36"/>
                  <a:gd name="T8" fmla="*/ 10 w 35"/>
                  <a:gd name="T9" fmla="*/ 34 h 36"/>
                  <a:gd name="T10" fmla="*/ 12 w 35"/>
                  <a:gd name="T11" fmla="*/ 34 h 36"/>
                  <a:gd name="T12" fmla="*/ 15 w 35"/>
                  <a:gd name="T13" fmla="*/ 33 h 36"/>
                  <a:gd name="T14" fmla="*/ 17 w 35"/>
                  <a:gd name="T15" fmla="*/ 31 h 36"/>
                  <a:gd name="T16" fmla="*/ 19 w 35"/>
                  <a:gd name="T17" fmla="*/ 30 h 36"/>
                  <a:gd name="T18" fmla="*/ 21 w 35"/>
                  <a:gd name="T19" fmla="*/ 29 h 36"/>
                  <a:gd name="T20" fmla="*/ 23 w 35"/>
                  <a:gd name="T21" fmla="*/ 27 h 36"/>
                  <a:gd name="T22" fmla="*/ 25 w 35"/>
                  <a:gd name="T23" fmla="*/ 25 h 36"/>
                  <a:gd name="T24" fmla="*/ 27 w 35"/>
                  <a:gd name="T25" fmla="*/ 23 h 36"/>
                  <a:gd name="T26" fmla="*/ 28 w 35"/>
                  <a:gd name="T27" fmla="*/ 21 h 36"/>
                  <a:gd name="T28" fmla="*/ 30 w 35"/>
                  <a:gd name="T29" fmla="*/ 19 h 36"/>
                  <a:gd name="T30" fmla="*/ 31 w 35"/>
                  <a:gd name="T31" fmla="*/ 17 h 36"/>
                  <a:gd name="T32" fmla="*/ 32 w 35"/>
                  <a:gd name="T33" fmla="*/ 15 h 36"/>
                  <a:gd name="T34" fmla="*/ 33 w 35"/>
                  <a:gd name="T35" fmla="*/ 13 h 36"/>
                  <a:gd name="T36" fmla="*/ 34 w 35"/>
                  <a:gd name="T37" fmla="*/ 10 h 36"/>
                  <a:gd name="T38" fmla="*/ 35 w 35"/>
                  <a:gd name="T39" fmla="*/ 8 h 36"/>
                  <a:gd name="T40" fmla="*/ 35 w 35"/>
                  <a:gd name="T41" fmla="*/ 5 h 36"/>
                  <a:gd name="T42" fmla="*/ 35 w 35"/>
                  <a:gd name="T43" fmla="*/ 3 h 36"/>
                  <a:gd name="T44" fmla="*/ 35 w 35"/>
                  <a:gd name="T4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lnTo>
                      <a:pt x="2" y="36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5" y="33"/>
                    </a:lnTo>
                    <a:lnTo>
                      <a:pt x="17" y="31"/>
                    </a:lnTo>
                    <a:lnTo>
                      <a:pt x="19" y="30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5" y="25"/>
                    </a:lnTo>
                    <a:lnTo>
                      <a:pt x="27" y="23"/>
                    </a:lnTo>
                    <a:lnTo>
                      <a:pt x="28" y="21"/>
                    </a:lnTo>
                    <a:lnTo>
                      <a:pt x="30" y="19"/>
                    </a:lnTo>
                    <a:lnTo>
                      <a:pt x="31" y="17"/>
                    </a:lnTo>
                    <a:lnTo>
                      <a:pt x="32" y="15"/>
                    </a:lnTo>
                    <a:lnTo>
                      <a:pt x="33" y="13"/>
                    </a:lnTo>
                    <a:lnTo>
                      <a:pt x="34" y="10"/>
                    </a:lnTo>
                    <a:lnTo>
                      <a:pt x="35" y="8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5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82"/>
              <p:cNvSpPr>
                <a:spLocks noChangeShapeType="1"/>
              </p:cNvSpPr>
              <p:nvPr/>
            </p:nvSpPr>
            <p:spPr bwMode="auto">
              <a:xfrm flipV="1">
                <a:off x="4629151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83"/>
              <p:cNvSpPr>
                <a:spLocks/>
              </p:cNvSpPr>
              <p:nvPr/>
            </p:nvSpPr>
            <p:spPr bwMode="auto">
              <a:xfrm>
                <a:off x="4629151" y="2119313"/>
                <a:ext cx="74613" cy="73025"/>
              </a:xfrm>
              <a:custGeom>
                <a:avLst/>
                <a:gdLst>
                  <a:gd name="T0" fmla="*/ 47 w 47"/>
                  <a:gd name="T1" fmla="*/ 0 h 46"/>
                  <a:gd name="T2" fmla="*/ 44 w 47"/>
                  <a:gd name="T3" fmla="*/ 0 h 46"/>
                  <a:gd name="T4" fmla="*/ 41 w 47"/>
                  <a:gd name="T5" fmla="*/ 0 h 46"/>
                  <a:gd name="T6" fmla="*/ 38 w 47"/>
                  <a:gd name="T7" fmla="*/ 1 h 46"/>
                  <a:gd name="T8" fmla="*/ 35 w 47"/>
                  <a:gd name="T9" fmla="*/ 1 h 46"/>
                  <a:gd name="T10" fmla="*/ 33 w 47"/>
                  <a:gd name="T11" fmla="*/ 2 h 46"/>
                  <a:gd name="T12" fmla="*/ 30 w 47"/>
                  <a:gd name="T13" fmla="*/ 3 h 46"/>
                  <a:gd name="T14" fmla="*/ 27 w 47"/>
                  <a:gd name="T15" fmla="*/ 4 h 46"/>
                  <a:gd name="T16" fmla="*/ 25 w 47"/>
                  <a:gd name="T17" fmla="*/ 5 h 46"/>
                  <a:gd name="T18" fmla="*/ 22 w 47"/>
                  <a:gd name="T19" fmla="*/ 7 h 46"/>
                  <a:gd name="T20" fmla="*/ 20 w 47"/>
                  <a:gd name="T21" fmla="*/ 9 h 46"/>
                  <a:gd name="T22" fmla="*/ 17 w 47"/>
                  <a:gd name="T23" fmla="*/ 10 h 46"/>
                  <a:gd name="T24" fmla="*/ 15 w 47"/>
                  <a:gd name="T25" fmla="*/ 12 h 46"/>
                  <a:gd name="T26" fmla="*/ 13 w 47"/>
                  <a:gd name="T27" fmla="*/ 14 h 46"/>
                  <a:gd name="T28" fmla="*/ 11 w 47"/>
                  <a:gd name="T29" fmla="*/ 17 h 46"/>
                  <a:gd name="T30" fmla="*/ 9 w 47"/>
                  <a:gd name="T31" fmla="*/ 19 h 46"/>
                  <a:gd name="T32" fmla="*/ 8 w 47"/>
                  <a:gd name="T33" fmla="*/ 21 h 46"/>
                  <a:gd name="T34" fmla="*/ 6 w 47"/>
                  <a:gd name="T35" fmla="*/ 24 h 46"/>
                  <a:gd name="T36" fmla="*/ 5 w 47"/>
                  <a:gd name="T37" fmla="*/ 26 h 46"/>
                  <a:gd name="T38" fmla="*/ 4 w 47"/>
                  <a:gd name="T39" fmla="*/ 29 h 46"/>
                  <a:gd name="T40" fmla="*/ 3 w 47"/>
                  <a:gd name="T41" fmla="*/ 32 h 46"/>
                  <a:gd name="T42" fmla="*/ 2 w 47"/>
                  <a:gd name="T43" fmla="*/ 35 h 46"/>
                  <a:gd name="T44" fmla="*/ 1 w 47"/>
                  <a:gd name="T45" fmla="*/ 37 h 46"/>
                  <a:gd name="T46" fmla="*/ 1 w 47"/>
                  <a:gd name="T47" fmla="*/ 40 h 46"/>
                  <a:gd name="T48" fmla="*/ 1 w 47"/>
                  <a:gd name="T49" fmla="*/ 43 h 46"/>
                  <a:gd name="T50" fmla="*/ 0 w 47"/>
                  <a:gd name="T5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46">
                    <a:moveTo>
                      <a:pt x="47" y="0"/>
                    </a:moveTo>
                    <a:lnTo>
                      <a:pt x="44" y="0"/>
                    </a:lnTo>
                    <a:lnTo>
                      <a:pt x="41" y="0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3" y="2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5" y="5"/>
                    </a:lnTo>
                    <a:lnTo>
                      <a:pt x="22" y="7"/>
                    </a:lnTo>
                    <a:lnTo>
                      <a:pt x="20" y="9"/>
                    </a:lnTo>
                    <a:lnTo>
                      <a:pt x="17" y="10"/>
                    </a:lnTo>
                    <a:lnTo>
                      <a:pt x="15" y="12"/>
                    </a:lnTo>
                    <a:lnTo>
                      <a:pt x="13" y="14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8" y="21"/>
                    </a:lnTo>
                    <a:lnTo>
                      <a:pt x="6" y="24"/>
                    </a:lnTo>
                    <a:lnTo>
                      <a:pt x="5" y="26"/>
                    </a:lnTo>
                    <a:lnTo>
                      <a:pt x="4" y="29"/>
                    </a:lnTo>
                    <a:lnTo>
                      <a:pt x="3" y="32"/>
                    </a:lnTo>
                    <a:lnTo>
                      <a:pt x="2" y="35"/>
                    </a:lnTo>
                    <a:lnTo>
                      <a:pt x="1" y="37"/>
                    </a:lnTo>
                    <a:lnTo>
                      <a:pt x="1" y="40"/>
                    </a:lnTo>
                    <a:lnTo>
                      <a:pt x="1" y="43"/>
                    </a:lnTo>
                    <a:lnTo>
                      <a:pt x="0" y="4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4"/>
              <p:cNvSpPr>
                <a:spLocks/>
              </p:cNvSpPr>
              <p:nvPr/>
            </p:nvSpPr>
            <p:spPr bwMode="auto">
              <a:xfrm>
                <a:off x="4703763" y="2119313"/>
                <a:ext cx="73025" cy="73025"/>
              </a:xfrm>
              <a:custGeom>
                <a:avLst/>
                <a:gdLst>
                  <a:gd name="T0" fmla="*/ 46 w 46"/>
                  <a:gd name="T1" fmla="*/ 46 h 46"/>
                  <a:gd name="T2" fmla="*/ 46 w 46"/>
                  <a:gd name="T3" fmla="*/ 43 h 46"/>
                  <a:gd name="T4" fmla="*/ 46 w 46"/>
                  <a:gd name="T5" fmla="*/ 40 h 46"/>
                  <a:gd name="T6" fmla="*/ 46 w 46"/>
                  <a:gd name="T7" fmla="*/ 37 h 46"/>
                  <a:gd name="T8" fmla="*/ 45 w 46"/>
                  <a:gd name="T9" fmla="*/ 35 h 46"/>
                  <a:gd name="T10" fmla="*/ 44 w 46"/>
                  <a:gd name="T11" fmla="*/ 32 h 46"/>
                  <a:gd name="T12" fmla="*/ 43 w 46"/>
                  <a:gd name="T13" fmla="*/ 29 h 46"/>
                  <a:gd name="T14" fmla="*/ 42 w 46"/>
                  <a:gd name="T15" fmla="*/ 26 h 46"/>
                  <a:gd name="T16" fmla="*/ 41 w 46"/>
                  <a:gd name="T17" fmla="*/ 24 h 46"/>
                  <a:gd name="T18" fmla="*/ 39 w 46"/>
                  <a:gd name="T19" fmla="*/ 21 h 46"/>
                  <a:gd name="T20" fmla="*/ 38 w 46"/>
                  <a:gd name="T21" fmla="*/ 19 h 46"/>
                  <a:gd name="T22" fmla="*/ 36 w 46"/>
                  <a:gd name="T23" fmla="*/ 17 h 46"/>
                  <a:gd name="T24" fmla="*/ 34 w 46"/>
                  <a:gd name="T25" fmla="*/ 14 h 46"/>
                  <a:gd name="T26" fmla="*/ 32 w 46"/>
                  <a:gd name="T27" fmla="*/ 12 h 46"/>
                  <a:gd name="T28" fmla="*/ 30 w 46"/>
                  <a:gd name="T29" fmla="*/ 10 h 46"/>
                  <a:gd name="T30" fmla="*/ 27 w 46"/>
                  <a:gd name="T31" fmla="*/ 9 h 46"/>
                  <a:gd name="T32" fmla="*/ 25 w 46"/>
                  <a:gd name="T33" fmla="*/ 7 h 46"/>
                  <a:gd name="T34" fmla="*/ 22 w 46"/>
                  <a:gd name="T35" fmla="*/ 5 h 46"/>
                  <a:gd name="T36" fmla="*/ 20 w 46"/>
                  <a:gd name="T37" fmla="*/ 4 h 46"/>
                  <a:gd name="T38" fmla="*/ 17 w 46"/>
                  <a:gd name="T39" fmla="*/ 3 h 46"/>
                  <a:gd name="T40" fmla="*/ 14 w 46"/>
                  <a:gd name="T41" fmla="*/ 2 h 46"/>
                  <a:gd name="T42" fmla="*/ 12 w 46"/>
                  <a:gd name="T43" fmla="*/ 1 h 46"/>
                  <a:gd name="T44" fmla="*/ 9 w 46"/>
                  <a:gd name="T45" fmla="*/ 1 h 46"/>
                  <a:gd name="T46" fmla="*/ 6 w 46"/>
                  <a:gd name="T47" fmla="*/ 0 h 46"/>
                  <a:gd name="T48" fmla="*/ 3 w 46"/>
                  <a:gd name="T49" fmla="*/ 0 h 46"/>
                  <a:gd name="T50" fmla="*/ 0 w 46"/>
                  <a:gd name="T5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46">
                    <a:moveTo>
                      <a:pt x="46" y="46"/>
                    </a:moveTo>
                    <a:lnTo>
                      <a:pt x="46" y="43"/>
                    </a:lnTo>
                    <a:lnTo>
                      <a:pt x="46" y="40"/>
                    </a:lnTo>
                    <a:lnTo>
                      <a:pt x="46" y="37"/>
                    </a:lnTo>
                    <a:lnTo>
                      <a:pt x="45" y="35"/>
                    </a:lnTo>
                    <a:lnTo>
                      <a:pt x="44" y="32"/>
                    </a:lnTo>
                    <a:lnTo>
                      <a:pt x="43" y="29"/>
                    </a:lnTo>
                    <a:lnTo>
                      <a:pt x="42" y="26"/>
                    </a:lnTo>
                    <a:lnTo>
                      <a:pt x="41" y="24"/>
                    </a:lnTo>
                    <a:lnTo>
                      <a:pt x="39" y="21"/>
                    </a:lnTo>
                    <a:lnTo>
                      <a:pt x="38" y="19"/>
                    </a:lnTo>
                    <a:lnTo>
                      <a:pt x="36" y="17"/>
                    </a:lnTo>
                    <a:lnTo>
                      <a:pt x="34" y="14"/>
                    </a:lnTo>
                    <a:lnTo>
                      <a:pt x="32" y="12"/>
                    </a:lnTo>
                    <a:lnTo>
                      <a:pt x="30" y="10"/>
                    </a:lnTo>
                    <a:lnTo>
                      <a:pt x="27" y="9"/>
                    </a:lnTo>
                    <a:lnTo>
                      <a:pt x="25" y="7"/>
                    </a:lnTo>
                    <a:lnTo>
                      <a:pt x="22" y="5"/>
                    </a:lnTo>
                    <a:lnTo>
                      <a:pt x="20" y="4"/>
                    </a:lnTo>
                    <a:lnTo>
                      <a:pt x="17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85"/>
              <p:cNvSpPr>
                <a:spLocks noChangeShapeType="1"/>
              </p:cNvSpPr>
              <p:nvPr/>
            </p:nvSpPr>
            <p:spPr bwMode="auto">
              <a:xfrm>
                <a:off x="4776788" y="2192338"/>
                <a:ext cx="0" cy="214947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86"/>
              <p:cNvSpPr>
                <a:spLocks/>
              </p:cNvSpPr>
              <p:nvPr/>
            </p:nvSpPr>
            <p:spPr bwMode="auto">
              <a:xfrm>
                <a:off x="4776788" y="4341813"/>
                <a:ext cx="57150" cy="57150"/>
              </a:xfrm>
              <a:custGeom>
                <a:avLst/>
                <a:gdLst>
                  <a:gd name="T0" fmla="*/ 0 w 36"/>
                  <a:gd name="T1" fmla="*/ 0 h 36"/>
                  <a:gd name="T2" fmla="*/ 1 w 36"/>
                  <a:gd name="T3" fmla="*/ 3 h 36"/>
                  <a:gd name="T4" fmla="*/ 1 w 36"/>
                  <a:gd name="T5" fmla="*/ 5 h 36"/>
                  <a:gd name="T6" fmla="*/ 1 w 36"/>
                  <a:gd name="T7" fmla="*/ 8 h 36"/>
                  <a:gd name="T8" fmla="*/ 2 w 36"/>
                  <a:gd name="T9" fmla="*/ 10 h 36"/>
                  <a:gd name="T10" fmla="*/ 3 w 36"/>
                  <a:gd name="T11" fmla="*/ 13 h 36"/>
                  <a:gd name="T12" fmla="*/ 4 w 36"/>
                  <a:gd name="T13" fmla="*/ 15 h 36"/>
                  <a:gd name="T14" fmla="*/ 5 w 36"/>
                  <a:gd name="T15" fmla="*/ 17 h 36"/>
                  <a:gd name="T16" fmla="*/ 6 w 36"/>
                  <a:gd name="T17" fmla="*/ 19 h 36"/>
                  <a:gd name="T18" fmla="*/ 8 w 36"/>
                  <a:gd name="T19" fmla="*/ 21 h 36"/>
                  <a:gd name="T20" fmla="*/ 9 w 36"/>
                  <a:gd name="T21" fmla="*/ 23 h 36"/>
                  <a:gd name="T22" fmla="*/ 11 w 36"/>
                  <a:gd name="T23" fmla="*/ 25 h 36"/>
                  <a:gd name="T24" fmla="*/ 13 w 36"/>
                  <a:gd name="T25" fmla="*/ 27 h 36"/>
                  <a:gd name="T26" fmla="*/ 15 w 36"/>
                  <a:gd name="T27" fmla="*/ 29 h 36"/>
                  <a:gd name="T28" fmla="*/ 17 w 36"/>
                  <a:gd name="T29" fmla="*/ 30 h 36"/>
                  <a:gd name="T30" fmla="*/ 19 w 36"/>
                  <a:gd name="T31" fmla="*/ 31 h 36"/>
                  <a:gd name="T32" fmla="*/ 21 w 36"/>
                  <a:gd name="T33" fmla="*/ 33 h 36"/>
                  <a:gd name="T34" fmla="*/ 24 w 36"/>
                  <a:gd name="T35" fmla="*/ 34 h 36"/>
                  <a:gd name="T36" fmla="*/ 26 w 36"/>
                  <a:gd name="T37" fmla="*/ 34 h 36"/>
                  <a:gd name="T38" fmla="*/ 29 w 36"/>
                  <a:gd name="T39" fmla="*/ 35 h 36"/>
                  <a:gd name="T40" fmla="*/ 31 w 36"/>
                  <a:gd name="T41" fmla="*/ 35 h 36"/>
                  <a:gd name="T42" fmla="*/ 34 w 36"/>
                  <a:gd name="T43" fmla="*/ 36 h 36"/>
                  <a:gd name="T44" fmla="*/ 36 w 36"/>
                  <a:gd name="T4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36">
                    <a:moveTo>
                      <a:pt x="0" y="0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3" y="13"/>
                    </a:lnTo>
                    <a:lnTo>
                      <a:pt x="4" y="15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8" y="21"/>
                    </a:lnTo>
                    <a:lnTo>
                      <a:pt x="9" y="23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5" y="29"/>
                    </a:lnTo>
                    <a:lnTo>
                      <a:pt x="17" y="30"/>
                    </a:lnTo>
                    <a:lnTo>
                      <a:pt x="19" y="31"/>
                    </a:lnTo>
                    <a:lnTo>
                      <a:pt x="21" y="33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9" y="35"/>
                    </a:lnTo>
                    <a:lnTo>
                      <a:pt x="31" y="35"/>
                    </a:lnTo>
                    <a:lnTo>
                      <a:pt x="34" y="36"/>
                    </a:lnTo>
                    <a:lnTo>
                      <a:pt x="36" y="36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87"/>
              <p:cNvSpPr>
                <a:spLocks noChangeShapeType="1"/>
              </p:cNvSpPr>
              <p:nvPr/>
            </p:nvSpPr>
            <p:spPr bwMode="auto">
              <a:xfrm>
                <a:off x="4833938" y="4398963"/>
                <a:ext cx="125413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60" name="Line 7"/>
          <p:cNvSpPr>
            <a:spLocks noChangeShapeType="1"/>
          </p:cNvSpPr>
          <p:nvPr/>
        </p:nvSpPr>
        <p:spPr bwMode="auto">
          <a:xfrm rot="16200000">
            <a:off x="5623218" y="5069403"/>
            <a:ext cx="148481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1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in U-Beams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52600" y="1846052"/>
            <a:ext cx="5943600" cy="3738377"/>
            <a:chOff x="1752600" y="1846052"/>
            <a:chExt cx="5943600" cy="3738377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973822" y="2155779"/>
              <a:ext cx="1569566" cy="2926080"/>
            </a:xfrm>
            <a:custGeom>
              <a:avLst/>
              <a:gdLst>
                <a:gd name="T0" fmla="*/ 162 w 1385"/>
                <a:gd name="T1" fmla="*/ 0 h 2582"/>
                <a:gd name="T2" fmla="*/ 0 w 1385"/>
                <a:gd name="T3" fmla="*/ 114 h 2582"/>
                <a:gd name="T4" fmla="*/ 0 w 1385"/>
                <a:gd name="T5" fmla="*/ 2481 h 2582"/>
                <a:gd name="T6" fmla="*/ 1059 w 1385"/>
                <a:gd name="T7" fmla="*/ 2582 h 2582"/>
                <a:gd name="T8" fmla="*/ 1385 w 1385"/>
                <a:gd name="T9" fmla="*/ 2354 h 2582"/>
                <a:gd name="T10" fmla="*/ 1385 w 1385"/>
                <a:gd name="T11" fmla="*/ 1603 h 2582"/>
                <a:gd name="T12" fmla="*/ 1222 w 1385"/>
                <a:gd name="T13" fmla="*/ 1588 h 2582"/>
                <a:gd name="T14" fmla="*/ 1222 w 1385"/>
                <a:gd name="T15" fmla="*/ 101 h 2582"/>
                <a:gd name="T16" fmla="*/ 162 w 1385"/>
                <a:gd name="T17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5" h="2582">
                  <a:moveTo>
                    <a:pt x="162" y="0"/>
                  </a:moveTo>
                  <a:lnTo>
                    <a:pt x="0" y="114"/>
                  </a:lnTo>
                  <a:lnTo>
                    <a:pt x="0" y="2481"/>
                  </a:lnTo>
                  <a:lnTo>
                    <a:pt x="1059" y="2582"/>
                  </a:lnTo>
                  <a:lnTo>
                    <a:pt x="1385" y="2354"/>
                  </a:lnTo>
                  <a:lnTo>
                    <a:pt x="1385" y="1603"/>
                  </a:lnTo>
                  <a:lnTo>
                    <a:pt x="1222" y="1588"/>
                  </a:lnTo>
                  <a:lnTo>
                    <a:pt x="1222" y="10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157411" y="3859070"/>
              <a:ext cx="1201822" cy="244784"/>
            </a:xfrm>
            <a:custGeom>
              <a:avLst/>
              <a:gdLst>
                <a:gd name="connsiteX0" fmla="*/ 0 w 1683543"/>
                <a:gd name="connsiteY0" fmla="*/ 180975 h 342900"/>
                <a:gd name="connsiteX1" fmla="*/ 264318 w 1683543"/>
                <a:gd name="connsiteY1" fmla="*/ 0 h 342900"/>
                <a:gd name="connsiteX2" fmla="*/ 1683543 w 1683543"/>
                <a:gd name="connsiteY2" fmla="*/ 138113 h 342900"/>
                <a:gd name="connsiteX3" fmla="*/ 1683543 w 1683543"/>
                <a:gd name="connsiteY3" fmla="*/ 342900 h 342900"/>
                <a:gd name="connsiteX4" fmla="*/ 0 w 1683543"/>
                <a:gd name="connsiteY4" fmla="*/ 18097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3543" h="342900">
                  <a:moveTo>
                    <a:pt x="0" y="180975"/>
                  </a:moveTo>
                  <a:lnTo>
                    <a:pt x="264318" y="0"/>
                  </a:lnTo>
                  <a:lnTo>
                    <a:pt x="1683543" y="138113"/>
                  </a:lnTo>
                  <a:lnTo>
                    <a:pt x="1683543" y="342900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5358666" y="3972396"/>
              <a:ext cx="184722" cy="129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V="1">
              <a:off x="4157410" y="2155779"/>
              <a:ext cx="0" cy="1831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 flipH="1" flipV="1">
              <a:off x="4157410" y="3987129"/>
              <a:ext cx="1201256" cy="1144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4157410" y="3857937"/>
              <a:ext cx="184722" cy="129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 flipV="1">
              <a:off x="4342132" y="3857937"/>
              <a:ext cx="1016535" cy="974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342132" y="3857937"/>
              <a:ext cx="0" cy="8522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3973822" y="4710149"/>
              <a:ext cx="368310" cy="2572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5173945" y="2270238"/>
              <a:ext cx="184722" cy="1280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 flipV="1">
              <a:off x="3973822" y="2284971"/>
              <a:ext cx="1200123" cy="1133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5358666" y="3955398"/>
              <a:ext cx="0" cy="146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4342132" y="4710149"/>
              <a:ext cx="1201256" cy="1133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5262339" y="4688617"/>
              <a:ext cx="50997" cy="52130"/>
            </a:xfrm>
            <a:custGeom>
              <a:avLst/>
              <a:gdLst>
                <a:gd name="T0" fmla="*/ 9 w 45"/>
                <a:gd name="T1" fmla="*/ 4 h 46"/>
                <a:gd name="T2" fmla="*/ 6 w 45"/>
                <a:gd name="T3" fmla="*/ 6 h 46"/>
                <a:gd name="T4" fmla="*/ 4 w 45"/>
                <a:gd name="T5" fmla="*/ 9 h 46"/>
                <a:gd name="T6" fmla="*/ 2 w 45"/>
                <a:gd name="T7" fmla="*/ 13 h 46"/>
                <a:gd name="T8" fmla="*/ 1 w 45"/>
                <a:gd name="T9" fmla="*/ 17 h 46"/>
                <a:gd name="T10" fmla="*/ 0 w 45"/>
                <a:gd name="T11" fmla="*/ 22 h 46"/>
                <a:gd name="T12" fmla="*/ 1 w 45"/>
                <a:gd name="T13" fmla="*/ 26 h 46"/>
                <a:gd name="T14" fmla="*/ 2 w 45"/>
                <a:gd name="T15" fmla="*/ 30 h 46"/>
                <a:gd name="T16" fmla="*/ 4 w 45"/>
                <a:gd name="T17" fmla="*/ 34 h 46"/>
                <a:gd name="T18" fmla="*/ 7 w 45"/>
                <a:gd name="T19" fmla="*/ 38 h 46"/>
                <a:gd name="T20" fmla="*/ 10 w 45"/>
                <a:gd name="T21" fmla="*/ 41 h 46"/>
                <a:gd name="T22" fmla="*/ 14 w 45"/>
                <a:gd name="T23" fmla="*/ 43 h 46"/>
                <a:gd name="T24" fmla="*/ 18 w 45"/>
                <a:gd name="T25" fmla="*/ 45 h 46"/>
                <a:gd name="T26" fmla="*/ 22 w 45"/>
                <a:gd name="T27" fmla="*/ 46 h 46"/>
                <a:gd name="T28" fmla="*/ 26 w 45"/>
                <a:gd name="T29" fmla="*/ 46 h 46"/>
                <a:gd name="T30" fmla="*/ 30 w 45"/>
                <a:gd name="T31" fmla="*/ 45 h 46"/>
                <a:gd name="T32" fmla="*/ 34 w 45"/>
                <a:gd name="T33" fmla="*/ 43 h 46"/>
                <a:gd name="T34" fmla="*/ 37 w 45"/>
                <a:gd name="T35" fmla="*/ 41 h 46"/>
                <a:gd name="T36" fmla="*/ 40 w 45"/>
                <a:gd name="T37" fmla="*/ 38 h 46"/>
                <a:gd name="T38" fmla="*/ 42 w 45"/>
                <a:gd name="T39" fmla="*/ 34 h 46"/>
                <a:gd name="T40" fmla="*/ 44 w 45"/>
                <a:gd name="T41" fmla="*/ 30 h 46"/>
                <a:gd name="T42" fmla="*/ 45 w 45"/>
                <a:gd name="T43" fmla="*/ 26 h 46"/>
                <a:gd name="T44" fmla="*/ 44 w 45"/>
                <a:gd name="T45" fmla="*/ 22 h 46"/>
                <a:gd name="T46" fmla="*/ 43 w 45"/>
                <a:gd name="T47" fmla="*/ 18 h 46"/>
                <a:gd name="T48" fmla="*/ 42 w 45"/>
                <a:gd name="T49" fmla="*/ 13 h 46"/>
                <a:gd name="T50" fmla="*/ 39 w 45"/>
                <a:gd name="T51" fmla="*/ 10 h 46"/>
                <a:gd name="T52" fmla="*/ 36 w 45"/>
                <a:gd name="T53" fmla="*/ 6 h 46"/>
                <a:gd name="T54" fmla="*/ 33 w 45"/>
                <a:gd name="T55" fmla="*/ 4 h 46"/>
                <a:gd name="T56" fmla="*/ 29 w 45"/>
                <a:gd name="T57" fmla="*/ 2 h 46"/>
                <a:gd name="T58" fmla="*/ 25 w 45"/>
                <a:gd name="T59" fmla="*/ 0 h 46"/>
                <a:gd name="T60" fmla="*/ 20 w 45"/>
                <a:gd name="T61" fmla="*/ 0 h 46"/>
                <a:gd name="T62" fmla="*/ 17 w 45"/>
                <a:gd name="T63" fmla="*/ 0 h 46"/>
                <a:gd name="T64" fmla="*/ 13 w 45"/>
                <a:gd name="T65" fmla="*/ 1 h 46"/>
                <a:gd name="T66" fmla="*/ 9 w 45"/>
                <a:gd name="T67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6">
                  <a:moveTo>
                    <a:pt x="9" y="4"/>
                  </a:moveTo>
                  <a:lnTo>
                    <a:pt x="6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7" y="38"/>
                  </a:lnTo>
                  <a:lnTo>
                    <a:pt x="10" y="41"/>
                  </a:lnTo>
                  <a:lnTo>
                    <a:pt x="14" y="43"/>
                  </a:lnTo>
                  <a:lnTo>
                    <a:pt x="18" y="45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30" y="45"/>
                  </a:lnTo>
                  <a:lnTo>
                    <a:pt x="34" y="43"/>
                  </a:lnTo>
                  <a:lnTo>
                    <a:pt x="37" y="41"/>
                  </a:lnTo>
                  <a:lnTo>
                    <a:pt x="40" y="38"/>
                  </a:lnTo>
                  <a:lnTo>
                    <a:pt x="42" y="34"/>
                  </a:lnTo>
                  <a:lnTo>
                    <a:pt x="44" y="30"/>
                  </a:lnTo>
                  <a:lnTo>
                    <a:pt x="45" y="26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2" y="13"/>
                  </a:lnTo>
                  <a:lnTo>
                    <a:pt x="39" y="10"/>
                  </a:lnTo>
                  <a:lnTo>
                    <a:pt x="36" y="6"/>
                  </a:lnTo>
                  <a:lnTo>
                    <a:pt x="33" y="4"/>
                  </a:lnTo>
                  <a:lnTo>
                    <a:pt x="29" y="2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4993756" y="2392630"/>
              <a:ext cx="53264" cy="13599"/>
            </a:xfrm>
            <a:custGeom>
              <a:avLst/>
              <a:gdLst>
                <a:gd name="T0" fmla="*/ 47 w 47"/>
                <a:gd name="T1" fmla="*/ 6 h 12"/>
                <a:gd name="T2" fmla="*/ 46 w 47"/>
                <a:gd name="T3" fmla="*/ 5 h 12"/>
                <a:gd name="T4" fmla="*/ 45 w 47"/>
                <a:gd name="T5" fmla="*/ 4 h 12"/>
                <a:gd name="T6" fmla="*/ 43 w 47"/>
                <a:gd name="T7" fmla="*/ 2 h 12"/>
                <a:gd name="T8" fmla="*/ 40 w 47"/>
                <a:gd name="T9" fmla="*/ 2 h 12"/>
                <a:gd name="T10" fmla="*/ 37 w 47"/>
                <a:gd name="T11" fmla="*/ 1 h 12"/>
                <a:gd name="T12" fmla="*/ 33 w 47"/>
                <a:gd name="T13" fmla="*/ 0 h 12"/>
                <a:gd name="T14" fmla="*/ 29 w 47"/>
                <a:gd name="T15" fmla="*/ 0 h 12"/>
                <a:gd name="T16" fmla="*/ 24 w 47"/>
                <a:gd name="T17" fmla="*/ 0 h 12"/>
                <a:gd name="T18" fmla="*/ 20 w 47"/>
                <a:gd name="T19" fmla="*/ 0 h 12"/>
                <a:gd name="T20" fmla="*/ 16 w 47"/>
                <a:gd name="T21" fmla="*/ 0 h 12"/>
                <a:gd name="T22" fmla="*/ 11 w 47"/>
                <a:gd name="T23" fmla="*/ 1 h 12"/>
                <a:gd name="T24" fmla="*/ 8 w 47"/>
                <a:gd name="T25" fmla="*/ 1 h 12"/>
                <a:gd name="T26" fmla="*/ 5 w 47"/>
                <a:gd name="T27" fmla="*/ 2 h 12"/>
                <a:gd name="T28" fmla="*/ 2 w 47"/>
                <a:gd name="T29" fmla="*/ 3 h 12"/>
                <a:gd name="T30" fmla="*/ 1 w 47"/>
                <a:gd name="T31" fmla="*/ 4 h 12"/>
                <a:gd name="T32" fmla="*/ 0 w 47"/>
                <a:gd name="T33" fmla="*/ 5 h 12"/>
                <a:gd name="T34" fmla="*/ 0 w 47"/>
                <a:gd name="T35" fmla="*/ 6 h 12"/>
                <a:gd name="T36" fmla="*/ 1 w 47"/>
                <a:gd name="T37" fmla="*/ 8 h 12"/>
                <a:gd name="T38" fmla="*/ 2 w 47"/>
                <a:gd name="T39" fmla="*/ 9 h 12"/>
                <a:gd name="T40" fmla="*/ 5 w 47"/>
                <a:gd name="T41" fmla="*/ 10 h 12"/>
                <a:gd name="T42" fmla="*/ 8 w 47"/>
                <a:gd name="T43" fmla="*/ 10 h 12"/>
                <a:gd name="T44" fmla="*/ 11 w 47"/>
                <a:gd name="T45" fmla="*/ 11 h 12"/>
                <a:gd name="T46" fmla="*/ 16 w 47"/>
                <a:gd name="T47" fmla="*/ 11 h 12"/>
                <a:gd name="T48" fmla="*/ 20 w 47"/>
                <a:gd name="T49" fmla="*/ 12 h 12"/>
                <a:gd name="T50" fmla="*/ 24 w 47"/>
                <a:gd name="T51" fmla="*/ 12 h 12"/>
                <a:gd name="T52" fmla="*/ 29 w 47"/>
                <a:gd name="T53" fmla="*/ 12 h 12"/>
                <a:gd name="T54" fmla="*/ 33 w 47"/>
                <a:gd name="T55" fmla="*/ 11 h 12"/>
                <a:gd name="T56" fmla="*/ 37 w 47"/>
                <a:gd name="T57" fmla="*/ 11 h 12"/>
                <a:gd name="T58" fmla="*/ 40 w 47"/>
                <a:gd name="T59" fmla="*/ 10 h 12"/>
                <a:gd name="T60" fmla="*/ 43 w 47"/>
                <a:gd name="T61" fmla="*/ 9 h 12"/>
                <a:gd name="T62" fmla="*/ 45 w 47"/>
                <a:gd name="T63" fmla="*/ 8 h 12"/>
                <a:gd name="T64" fmla="*/ 46 w 47"/>
                <a:gd name="T65" fmla="*/ 7 h 12"/>
                <a:gd name="T66" fmla="*/ 47 w 47"/>
                <a:gd name="T6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12">
                  <a:moveTo>
                    <a:pt x="47" y="6"/>
                  </a:moveTo>
                  <a:lnTo>
                    <a:pt x="46" y="5"/>
                  </a:lnTo>
                  <a:lnTo>
                    <a:pt x="45" y="4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40" y="10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4862298" y="4650086"/>
              <a:ext cx="49863" cy="52130"/>
            </a:xfrm>
            <a:custGeom>
              <a:avLst/>
              <a:gdLst>
                <a:gd name="T0" fmla="*/ 9 w 44"/>
                <a:gd name="T1" fmla="*/ 4 h 46"/>
                <a:gd name="T2" fmla="*/ 6 w 44"/>
                <a:gd name="T3" fmla="*/ 7 h 46"/>
                <a:gd name="T4" fmla="*/ 3 w 44"/>
                <a:gd name="T5" fmla="*/ 10 h 46"/>
                <a:gd name="T6" fmla="*/ 1 w 44"/>
                <a:gd name="T7" fmla="*/ 14 h 46"/>
                <a:gd name="T8" fmla="*/ 0 w 44"/>
                <a:gd name="T9" fmla="*/ 18 h 46"/>
                <a:gd name="T10" fmla="*/ 0 w 44"/>
                <a:gd name="T11" fmla="*/ 22 h 46"/>
                <a:gd name="T12" fmla="*/ 1 w 44"/>
                <a:gd name="T13" fmla="*/ 26 h 46"/>
                <a:gd name="T14" fmla="*/ 2 w 44"/>
                <a:gd name="T15" fmla="*/ 31 h 46"/>
                <a:gd name="T16" fmla="*/ 4 w 44"/>
                <a:gd name="T17" fmla="*/ 35 h 46"/>
                <a:gd name="T18" fmla="*/ 7 w 44"/>
                <a:gd name="T19" fmla="*/ 38 h 46"/>
                <a:gd name="T20" fmla="*/ 10 w 44"/>
                <a:gd name="T21" fmla="*/ 41 h 46"/>
                <a:gd name="T22" fmla="*/ 14 w 44"/>
                <a:gd name="T23" fmla="*/ 43 h 46"/>
                <a:gd name="T24" fmla="*/ 18 w 44"/>
                <a:gd name="T25" fmla="*/ 45 h 46"/>
                <a:gd name="T26" fmla="*/ 22 w 44"/>
                <a:gd name="T27" fmla="*/ 46 h 46"/>
                <a:gd name="T28" fmla="*/ 26 w 44"/>
                <a:gd name="T29" fmla="*/ 46 h 46"/>
                <a:gd name="T30" fmla="*/ 30 w 44"/>
                <a:gd name="T31" fmla="*/ 45 h 46"/>
                <a:gd name="T32" fmla="*/ 34 w 44"/>
                <a:gd name="T33" fmla="*/ 44 h 46"/>
                <a:gd name="T34" fmla="*/ 37 w 44"/>
                <a:gd name="T35" fmla="*/ 41 h 46"/>
                <a:gd name="T36" fmla="*/ 40 w 44"/>
                <a:gd name="T37" fmla="*/ 38 h 46"/>
                <a:gd name="T38" fmla="*/ 42 w 44"/>
                <a:gd name="T39" fmla="*/ 35 h 46"/>
                <a:gd name="T40" fmla="*/ 44 w 44"/>
                <a:gd name="T41" fmla="*/ 31 h 46"/>
                <a:gd name="T42" fmla="*/ 44 w 44"/>
                <a:gd name="T43" fmla="*/ 27 h 46"/>
                <a:gd name="T44" fmla="*/ 44 w 44"/>
                <a:gd name="T45" fmla="*/ 22 h 46"/>
                <a:gd name="T46" fmla="*/ 43 w 44"/>
                <a:gd name="T47" fmla="*/ 18 h 46"/>
                <a:gd name="T48" fmla="*/ 41 w 44"/>
                <a:gd name="T49" fmla="*/ 14 h 46"/>
                <a:gd name="T50" fmla="*/ 39 w 44"/>
                <a:gd name="T51" fmla="*/ 10 h 46"/>
                <a:gd name="T52" fmla="*/ 36 w 44"/>
                <a:gd name="T53" fmla="*/ 7 h 46"/>
                <a:gd name="T54" fmla="*/ 32 w 44"/>
                <a:gd name="T55" fmla="*/ 4 h 46"/>
                <a:gd name="T56" fmla="*/ 28 w 44"/>
                <a:gd name="T57" fmla="*/ 2 h 46"/>
                <a:gd name="T58" fmla="*/ 24 w 44"/>
                <a:gd name="T59" fmla="*/ 1 h 46"/>
                <a:gd name="T60" fmla="*/ 20 w 44"/>
                <a:gd name="T61" fmla="*/ 0 h 46"/>
                <a:gd name="T62" fmla="*/ 16 w 44"/>
                <a:gd name="T63" fmla="*/ 1 h 46"/>
                <a:gd name="T64" fmla="*/ 12 w 44"/>
                <a:gd name="T65" fmla="*/ 2 h 46"/>
                <a:gd name="T66" fmla="*/ 9 w 44"/>
                <a:gd name="T67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6">
                  <a:moveTo>
                    <a:pt x="9" y="4"/>
                  </a:moveTo>
                  <a:lnTo>
                    <a:pt x="6" y="7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8"/>
                  </a:lnTo>
                  <a:lnTo>
                    <a:pt x="10" y="41"/>
                  </a:lnTo>
                  <a:lnTo>
                    <a:pt x="14" y="43"/>
                  </a:lnTo>
                  <a:lnTo>
                    <a:pt x="18" y="45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30" y="45"/>
                  </a:lnTo>
                  <a:lnTo>
                    <a:pt x="34" y="44"/>
                  </a:lnTo>
                  <a:lnTo>
                    <a:pt x="37" y="41"/>
                  </a:lnTo>
                  <a:lnTo>
                    <a:pt x="40" y="38"/>
                  </a:lnTo>
                  <a:lnTo>
                    <a:pt x="42" y="35"/>
                  </a:lnTo>
                  <a:lnTo>
                    <a:pt x="44" y="31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1" y="14"/>
                  </a:lnTo>
                  <a:lnTo>
                    <a:pt x="39" y="10"/>
                  </a:lnTo>
                  <a:lnTo>
                    <a:pt x="36" y="7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4593716" y="2354099"/>
              <a:ext cx="53264" cy="13599"/>
            </a:xfrm>
            <a:custGeom>
              <a:avLst/>
              <a:gdLst>
                <a:gd name="T0" fmla="*/ 47 w 47"/>
                <a:gd name="T1" fmla="*/ 6 h 12"/>
                <a:gd name="T2" fmla="*/ 46 w 47"/>
                <a:gd name="T3" fmla="*/ 5 h 12"/>
                <a:gd name="T4" fmla="*/ 45 w 47"/>
                <a:gd name="T5" fmla="*/ 4 h 12"/>
                <a:gd name="T6" fmla="*/ 43 w 47"/>
                <a:gd name="T7" fmla="*/ 3 h 12"/>
                <a:gd name="T8" fmla="*/ 40 w 47"/>
                <a:gd name="T9" fmla="*/ 2 h 12"/>
                <a:gd name="T10" fmla="*/ 37 w 47"/>
                <a:gd name="T11" fmla="*/ 1 h 12"/>
                <a:gd name="T12" fmla="*/ 33 w 47"/>
                <a:gd name="T13" fmla="*/ 1 h 12"/>
                <a:gd name="T14" fmla="*/ 29 w 47"/>
                <a:gd name="T15" fmla="*/ 0 h 12"/>
                <a:gd name="T16" fmla="*/ 24 w 47"/>
                <a:gd name="T17" fmla="*/ 0 h 12"/>
                <a:gd name="T18" fmla="*/ 20 w 47"/>
                <a:gd name="T19" fmla="*/ 0 h 12"/>
                <a:gd name="T20" fmla="*/ 15 w 47"/>
                <a:gd name="T21" fmla="*/ 0 h 12"/>
                <a:gd name="T22" fmla="*/ 11 w 47"/>
                <a:gd name="T23" fmla="*/ 1 h 12"/>
                <a:gd name="T24" fmla="*/ 8 w 47"/>
                <a:gd name="T25" fmla="*/ 2 h 12"/>
                <a:gd name="T26" fmla="*/ 5 w 47"/>
                <a:gd name="T27" fmla="*/ 3 h 12"/>
                <a:gd name="T28" fmla="*/ 2 w 47"/>
                <a:gd name="T29" fmla="*/ 3 h 12"/>
                <a:gd name="T30" fmla="*/ 0 w 47"/>
                <a:gd name="T31" fmla="*/ 4 h 12"/>
                <a:gd name="T32" fmla="*/ 0 w 47"/>
                <a:gd name="T33" fmla="*/ 6 h 12"/>
                <a:gd name="T34" fmla="*/ 0 w 47"/>
                <a:gd name="T35" fmla="*/ 7 h 12"/>
                <a:gd name="T36" fmla="*/ 0 w 47"/>
                <a:gd name="T37" fmla="*/ 8 h 12"/>
                <a:gd name="T38" fmla="*/ 2 w 47"/>
                <a:gd name="T39" fmla="*/ 9 h 12"/>
                <a:gd name="T40" fmla="*/ 5 w 47"/>
                <a:gd name="T41" fmla="*/ 10 h 12"/>
                <a:gd name="T42" fmla="*/ 8 w 47"/>
                <a:gd name="T43" fmla="*/ 11 h 12"/>
                <a:gd name="T44" fmla="*/ 11 w 47"/>
                <a:gd name="T45" fmla="*/ 12 h 12"/>
                <a:gd name="T46" fmla="*/ 15 w 47"/>
                <a:gd name="T47" fmla="*/ 12 h 12"/>
                <a:gd name="T48" fmla="*/ 20 w 47"/>
                <a:gd name="T49" fmla="*/ 12 h 12"/>
                <a:gd name="T50" fmla="*/ 24 w 47"/>
                <a:gd name="T51" fmla="*/ 12 h 12"/>
                <a:gd name="T52" fmla="*/ 29 w 47"/>
                <a:gd name="T53" fmla="*/ 12 h 12"/>
                <a:gd name="T54" fmla="*/ 33 w 47"/>
                <a:gd name="T55" fmla="*/ 12 h 12"/>
                <a:gd name="T56" fmla="*/ 37 w 47"/>
                <a:gd name="T57" fmla="*/ 11 h 12"/>
                <a:gd name="T58" fmla="*/ 40 w 47"/>
                <a:gd name="T59" fmla="*/ 11 h 12"/>
                <a:gd name="T60" fmla="*/ 43 w 47"/>
                <a:gd name="T61" fmla="*/ 9 h 12"/>
                <a:gd name="T62" fmla="*/ 45 w 47"/>
                <a:gd name="T63" fmla="*/ 8 h 12"/>
                <a:gd name="T64" fmla="*/ 46 w 47"/>
                <a:gd name="T65" fmla="*/ 7 h 12"/>
                <a:gd name="T66" fmla="*/ 47 w 47"/>
                <a:gd name="T6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12">
                  <a:moveTo>
                    <a:pt x="47" y="6"/>
                  </a:moveTo>
                  <a:lnTo>
                    <a:pt x="46" y="5"/>
                  </a:lnTo>
                  <a:lnTo>
                    <a:pt x="45" y="4"/>
                  </a:lnTo>
                  <a:lnTo>
                    <a:pt x="43" y="3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2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9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1"/>
                  </a:lnTo>
                  <a:lnTo>
                    <a:pt x="40" y="11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4462258" y="4612689"/>
              <a:ext cx="49863" cy="50997"/>
            </a:xfrm>
            <a:custGeom>
              <a:avLst/>
              <a:gdLst>
                <a:gd name="T0" fmla="*/ 8 w 44"/>
                <a:gd name="T1" fmla="*/ 4 h 45"/>
                <a:gd name="T2" fmla="*/ 5 w 44"/>
                <a:gd name="T3" fmla="*/ 6 h 45"/>
                <a:gd name="T4" fmla="*/ 3 w 44"/>
                <a:gd name="T5" fmla="*/ 9 h 45"/>
                <a:gd name="T6" fmla="*/ 1 w 44"/>
                <a:gd name="T7" fmla="*/ 13 h 45"/>
                <a:gd name="T8" fmla="*/ 0 w 44"/>
                <a:gd name="T9" fmla="*/ 17 h 45"/>
                <a:gd name="T10" fmla="*/ 0 w 44"/>
                <a:gd name="T11" fmla="*/ 22 h 45"/>
                <a:gd name="T12" fmla="*/ 0 w 44"/>
                <a:gd name="T13" fmla="*/ 26 h 45"/>
                <a:gd name="T14" fmla="*/ 2 w 44"/>
                <a:gd name="T15" fmla="*/ 30 h 45"/>
                <a:gd name="T16" fmla="*/ 4 w 44"/>
                <a:gd name="T17" fmla="*/ 34 h 45"/>
                <a:gd name="T18" fmla="*/ 6 w 44"/>
                <a:gd name="T19" fmla="*/ 37 h 45"/>
                <a:gd name="T20" fmla="*/ 10 w 44"/>
                <a:gd name="T21" fmla="*/ 41 h 45"/>
                <a:gd name="T22" fmla="*/ 13 w 44"/>
                <a:gd name="T23" fmla="*/ 43 h 45"/>
                <a:gd name="T24" fmla="*/ 17 w 44"/>
                <a:gd name="T25" fmla="*/ 45 h 45"/>
                <a:gd name="T26" fmla="*/ 22 w 44"/>
                <a:gd name="T27" fmla="*/ 45 h 45"/>
                <a:gd name="T28" fmla="*/ 26 w 44"/>
                <a:gd name="T29" fmla="*/ 45 h 45"/>
                <a:gd name="T30" fmla="*/ 30 w 44"/>
                <a:gd name="T31" fmla="*/ 45 h 45"/>
                <a:gd name="T32" fmla="*/ 33 w 44"/>
                <a:gd name="T33" fmla="*/ 43 h 45"/>
                <a:gd name="T34" fmla="*/ 37 w 44"/>
                <a:gd name="T35" fmla="*/ 41 h 45"/>
                <a:gd name="T36" fmla="*/ 40 w 44"/>
                <a:gd name="T37" fmla="*/ 38 h 45"/>
                <a:gd name="T38" fmla="*/ 42 w 44"/>
                <a:gd name="T39" fmla="*/ 34 h 45"/>
                <a:gd name="T40" fmla="*/ 43 w 44"/>
                <a:gd name="T41" fmla="*/ 30 h 45"/>
                <a:gd name="T42" fmla="*/ 44 w 44"/>
                <a:gd name="T43" fmla="*/ 26 h 45"/>
                <a:gd name="T44" fmla="*/ 44 w 44"/>
                <a:gd name="T45" fmla="*/ 22 h 45"/>
                <a:gd name="T46" fmla="*/ 43 w 44"/>
                <a:gd name="T47" fmla="*/ 18 h 45"/>
                <a:gd name="T48" fmla="*/ 41 w 44"/>
                <a:gd name="T49" fmla="*/ 13 h 45"/>
                <a:gd name="T50" fmla="*/ 39 w 44"/>
                <a:gd name="T51" fmla="*/ 10 h 45"/>
                <a:gd name="T52" fmla="*/ 36 w 44"/>
                <a:gd name="T53" fmla="*/ 6 h 45"/>
                <a:gd name="T54" fmla="*/ 32 w 44"/>
                <a:gd name="T55" fmla="*/ 4 h 45"/>
                <a:gd name="T56" fmla="*/ 28 w 44"/>
                <a:gd name="T57" fmla="*/ 2 h 45"/>
                <a:gd name="T58" fmla="*/ 24 w 44"/>
                <a:gd name="T59" fmla="*/ 0 h 45"/>
                <a:gd name="T60" fmla="*/ 20 w 44"/>
                <a:gd name="T61" fmla="*/ 0 h 45"/>
                <a:gd name="T62" fmla="*/ 16 w 44"/>
                <a:gd name="T63" fmla="*/ 0 h 45"/>
                <a:gd name="T64" fmla="*/ 12 w 44"/>
                <a:gd name="T65" fmla="*/ 1 h 45"/>
                <a:gd name="T66" fmla="*/ 8 w 44"/>
                <a:gd name="T67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5">
                  <a:moveTo>
                    <a:pt x="8" y="4"/>
                  </a:moveTo>
                  <a:lnTo>
                    <a:pt x="5" y="6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6" y="37"/>
                  </a:lnTo>
                  <a:lnTo>
                    <a:pt x="10" y="41"/>
                  </a:lnTo>
                  <a:lnTo>
                    <a:pt x="13" y="43"/>
                  </a:lnTo>
                  <a:lnTo>
                    <a:pt x="17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0" y="45"/>
                  </a:lnTo>
                  <a:lnTo>
                    <a:pt x="33" y="43"/>
                  </a:lnTo>
                  <a:lnTo>
                    <a:pt x="37" y="41"/>
                  </a:lnTo>
                  <a:lnTo>
                    <a:pt x="40" y="38"/>
                  </a:lnTo>
                  <a:lnTo>
                    <a:pt x="42" y="34"/>
                  </a:lnTo>
                  <a:lnTo>
                    <a:pt x="43" y="30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1" y="13"/>
                  </a:lnTo>
                  <a:lnTo>
                    <a:pt x="39" y="10"/>
                  </a:lnTo>
                  <a:lnTo>
                    <a:pt x="36" y="6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4192542" y="2316702"/>
              <a:ext cx="53264" cy="13599"/>
            </a:xfrm>
            <a:custGeom>
              <a:avLst/>
              <a:gdLst>
                <a:gd name="T0" fmla="*/ 47 w 47"/>
                <a:gd name="T1" fmla="*/ 6 h 12"/>
                <a:gd name="T2" fmla="*/ 47 w 47"/>
                <a:gd name="T3" fmla="*/ 5 h 12"/>
                <a:gd name="T4" fmla="*/ 46 w 47"/>
                <a:gd name="T5" fmla="*/ 4 h 12"/>
                <a:gd name="T6" fmla="*/ 43 w 47"/>
                <a:gd name="T7" fmla="*/ 2 h 12"/>
                <a:gd name="T8" fmla="*/ 41 w 47"/>
                <a:gd name="T9" fmla="*/ 1 h 12"/>
                <a:gd name="T10" fmla="*/ 37 w 47"/>
                <a:gd name="T11" fmla="*/ 1 h 12"/>
                <a:gd name="T12" fmla="*/ 34 w 47"/>
                <a:gd name="T13" fmla="*/ 0 h 12"/>
                <a:gd name="T14" fmla="*/ 29 w 47"/>
                <a:gd name="T15" fmla="*/ 0 h 12"/>
                <a:gd name="T16" fmla="*/ 25 w 47"/>
                <a:gd name="T17" fmla="*/ 0 h 12"/>
                <a:gd name="T18" fmla="*/ 20 w 47"/>
                <a:gd name="T19" fmla="*/ 0 h 12"/>
                <a:gd name="T20" fmla="*/ 16 w 47"/>
                <a:gd name="T21" fmla="*/ 0 h 12"/>
                <a:gd name="T22" fmla="*/ 12 w 47"/>
                <a:gd name="T23" fmla="*/ 0 h 12"/>
                <a:gd name="T24" fmla="*/ 8 w 47"/>
                <a:gd name="T25" fmla="*/ 1 h 12"/>
                <a:gd name="T26" fmla="*/ 5 w 47"/>
                <a:gd name="T27" fmla="*/ 2 h 12"/>
                <a:gd name="T28" fmla="*/ 3 w 47"/>
                <a:gd name="T29" fmla="*/ 3 h 12"/>
                <a:gd name="T30" fmla="*/ 1 w 47"/>
                <a:gd name="T31" fmla="*/ 4 h 12"/>
                <a:gd name="T32" fmla="*/ 0 w 47"/>
                <a:gd name="T33" fmla="*/ 5 h 12"/>
                <a:gd name="T34" fmla="*/ 0 w 47"/>
                <a:gd name="T35" fmla="*/ 6 h 12"/>
                <a:gd name="T36" fmla="*/ 1 w 47"/>
                <a:gd name="T37" fmla="*/ 7 h 12"/>
                <a:gd name="T38" fmla="*/ 3 w 47"/>
                <a:gd name="T39" fmla="*/ 9 h 12"/>
                <a:gd name="T40" fmla="*/ 5 w 47"/>
                <a:gd name="T41" fmla="*/ 9 h 12"/>
                <a:gd name="T42" fmla="*/ 8 w 47"/>
                <a:gd name="T43" fmla="*/ 10 h 12"/>
                <a:gd name="T44" fmla="*/ 12 w 47"/>
                <a:gd name="T45" fmla="*/ 11 h 12"/>
                <a:gd name="T46" fmla="*/ 16 w 47"/>
                <a:gd name="T47" fmla="*/ 11 h 12"/>
                <a:gd name="T48" fmla="*/ 20 w 47"/>
                <a:gd name="T49" fmla="*/ 12 h 12"/>
                <a:gd name="T50" fmla="*/ 25 w 47"/>
                <a:gd name="T51" fmla="*/ 12 h 12"/>
                <a:gd name="T52" fmla="*/ 29 w 47"/>
                <a:gd name="T53" fmla="*/ 11 h 12"/>
                <a:gd name="T54" fmla="*/ 34 w 47"/>
                <a:gd name="T55" fmla="*/ 11 h 12"/>
                <a:gd name="T56" fmla="*/ 37 w 47"/>
                <a:gd name="T57" fmla="*/ 11 h 12"/>
                <a:gd name="T58" fmla="*/ 41 w 47"/>
                <a:gd name="T59" fmla="*/ 10 h 12"/>
                <a:gd name="T60" fmla="*/ 43 w 47"/>
                <a:gd name="T61" fmla="*/ 9 h 12"/>
                <a:gd name="T62" fmla="*/ 46 w 47"/>
                <a:gd name="T63" fmla="*/ 8 h 12"/>
                <a:gd name="T64" fmla="*/ 47 w 47"/>
                <a:gd name="T65" fmla="*/ 7 h 12"/>
                <a:gd name="T66" fmla="*/ 47 w 47"/>
                <a:gd name="T6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12">
                  <a:moveTo>
                    <a:pt x="47" y="6"/>
                  </a:moveTo>
                  <a:lnTo>
                    <a:pt x="47" y="5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10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20" y="12"/>
                  </a:lnTo>
                  <a:lnTo>
                    <a:pt x="25" y="12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41" y="10"/>
                  </a:lnTo>
                  <a:lnTo>
                    <a:pt x="43" y="9"/>
                  </a:lnTo>
                  <a:lnTo>
                    <a:pt x="46" y="8"/>
                  </a:lnTo>
                  <a:lnTo>
                    <a:pt x="47" y="7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4666100" y="2972634"/>
              <a:ext cx="1774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WEB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9440000">
              <a:off x="5334000" y="3555413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Bottom Flange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973822" y="5167200"/>
              <a:ext cx="1200123" cy="114459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973822" y="5029200"/>
              <a:ext cx="0" cy="2743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173945" y="5143658"/>
              <a:ext cx="0" cy="2743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300000">
              <a:off x="4157976" y="5215097"/>
              <a:ext cx="78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12 in.</a:t>
              </a:r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3866834" y="2129901"/>
              <a:ext cx="183588" cy="129192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293399" y="1846052"/>
              <a:ext cx="78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 in.</a:t>
              </a:r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007743" y="3945015"/>
              <a:ext cx="910628" cy="9122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3975100" y="3987800"/>
              <a:ext cx="1384300" cy="250825"/>
            </a:xfrm>
            <a:custGeom>
              <a:avLst/>
              <a:gdLst>
                <a:gd name="connsiteX0" fmla="*/ 184150 w 1384300"/>
                <a:gd name="connsiteY0" fmla="*/ 0 h 250825"/>
                <a:gd name="connsiteX1" fmla="*/ 0 w 1384300"/>
                <a:gd name="connsiteY1" fmla="*/ 123825 h 250825"/>
                <a:gd name="connsiteX2" fmla="*/ 1200150 w 1384300"/>
                <a:gd name="connsiteY2" fmla="*/ 250825 h 250825"/>
                <a:gd name="connsiteX3" fmla="*/ 1384300 w 1384300"/>
                <a:gd name="connsiteY3" fmla="*/ 114300 h 250825"/>
                <a:gd name="connsiteX4" fmla="*/ 184150 w 1384300"/>
                <a:gd name="connsiteY4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4300" h="250825">
                  <a:moveTo>
                    <a:pt x="184150" y="0"/>
                  </a:moveTo>
                  <a:lnTo>
                    <a:pt x="0" y="123825"/>
                  </a:lnTo>
                  <a:lnTo>
                    <a:pt x="1200150" y="250825"/>
                  </a:lnTo>
                  <a:lnTo>
                    <a:pt x="1384300" y="114300"/>
                  </a:lnTo>
                  <a:lnTo>
                    <a:pt x="18415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4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4993756" y="2399430"/>
              <a:ext cx="309380" cy="2499974"/>
            </a:xfrm>
            <a:custGeom>
              <a:avLst/>
              <a:gdLst>
                <a:gd name="T0" fmla="*/ 246 w 273"/>
                <a:gd name="T1" fmla="*/ 2024 h 2206"/>
                <a:gd name="T2" fmla="*/ 56 w 273"/>
                <a:gd name="T3" fmla="*/ 2156 h 2206"/>
                <a:gd name="T4" fmla="*/ 53 w 273"/>
                <a:gd name="T5" fmla="*/ 2147 h 2206"/>
                <a:gd name="T6" fmla="*/ 49 w 273"/>
                <a:gd name="T7" fmla="*/ 2125 h 2206"/>
                <a:gd name="T8" fmla="*/ 47 w 273"/>
                <a:gd name="T9" fmla="*/ 2094 h 2206"/>
                <a:gd name="T10" fmla="*/ 47 w 273"/>
                <a:gd name="T11" fmla="*/ 0 h 2206"/>
                <a:gd name="T12" fmla="*/ 0 w 273"/>
                <a:gd name="T13" fmla="*/ 0 h 2206"/>
                <a:gd name="T14" fmla="*/ 0 w 273"/>
                <a:gd name="T15" fmla="*/ 2094 h 2206"/>
                <a:gd name="T16" fmla="*/ 0 w 273"/>
                <a:gd name="T17" fmla="*/ 2100 h 2206"/>
                <a:gd name="T18" fmla="*/ 1 w 273"/>
                <a:gd name="T19" fmla="*/ 2124 h 2206"/>
                <a:gd name="T20" fmla="*/ 4 w 273"/>
                <a:gd name="T21" fmla="*/ 2142 h 2206"/>
                <a:gd name="T22" fmla="*/ 10 w 273"/>
                <a:gd name="T23" fmla="*/ 2167 h 2206"/>
                <a:gd name="T24" fmla="*/ 20 w 273"/>
                <a:gd name="T25" fmla="*/ 2187 h 2206"/>
                <a:gd name="T26" fmla="*/ 35 w 273"/>
                <a:gd name="T27" fmla="*/ 2201 h 2206"/>
                <a:gd name="T28" fmla="*/ 49 w 273"/>
                <a:gd name="T29" fmla="*/ 2206 h 2206"/>
                <a:gd name="T30" fmla="*/ 64 w 273"/>
                <a:gd name="T31" fmla="*/ 2205 h 2206"/>
                <a:gd name="T32" fmla="*/ 77 w 273"/>
                <a:gd name="T33" fmla="*/ 2199 h 2206"/>
                <a:gd name="T34" fmla="*/ 273 w 273"/>
                <a:gd name="T35" fmla="*/ 2062 h 2206"/>
                <a:gd name="T36" fmla="*/ 246 w 273"/>
                <a:gd name="T37" fmla="*/ 2024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2206">
                  <a:moveTo>
                    <a:pt x="246" y="2024"/>
                  </a:moveTo>
                  <a:lnTo>
                    <a:pt x="56" y="2156"/>
                  </a:lnTo>
                  <a:lnTo>
                    <a:pt x="53" y="2147"/>
                  </a:lnTo>
                  <a:lnTo>
                    <a:pt x="49" y="2125"/>
                  </a:lnTo>
                  <a:lnTo>
                    <a:pt x="47" y="2094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2094"/>
                  </a:lnTo>
                  <a:lnTo>
                    <a:pt x="0" y="2100"/>
                  </a:lnTo>
                  <a:lnTo>
                    <a:pt x="1" y="2124"/>
                  </a:lnTo>
                  <a:lnTo>
                    <a:pt x="4" y="2142"/>
                  </a:lnTo>
                  <a:lnTo>
                    <a:pt x="10" y="2167"/>
                  </a:lnTo>
                  <a:lnTo>
                    <a:pt x="20" y="2187"/>
                  </a:lnTo>
                  <a:lnTo>
                    <a:pt x="35" y="2201"/>
                  </a:lnTo>
                  <a:lnTo>
                    <a:pt x="49" y="2206"/>
                  </a:lnTo>
                  <a:lnTo>
                    <a:pt x="64" y="2205"/>
                  </a:lnTo>
                  <a:lnTo>
                    <a:pt x="77" y="2199"/>
                  </a:lnTo>
                  <a:lnTo>
                    <a:pt x="273" y="2062"/>
                  </a:lnTo>
                  <a:lnTo>
                    <a:pt x="246" y="202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4593716" y="2360899"/>
              <a:ext cx="309380" cy="2499974"/>
            </a:xfrm>
            <a:custGeom>
              <a:avLst/>
              <a:gdLst>
                <a:gd name="T0" fmla="*/ 246 w 273"/>
                <a:gd name="T1" fmla="*/ 2024 h 2206"/>
                <a:gd name="T2" fmla="*/ 56 w 273"/>
                <a:gd name="T3" fmla="*/ 2156 h 2206"/>
                <a:gd name="T4" fmla="*/ 53 w 273"/>
                <a:gd name="T5" fmla="*/ 2147 h 2206"/>
                <a:gd name="T6" fmla="*/ 48 w 273"/>
                <a:gd name="T7" fmla="*/ 2125 h 2206"/>
                <a:gd name="T8" fmla="*/ 47 w 273"/>
                <a:gd name="T9" fmla="*/ 2094 h 2206"/>
                <a:gd name="T10" fmla="*/ 47 w 273"/>
                <a:gd name="T11" fmla="*/ 0 h 2206"/>
                <a:gd name="T12" fmla="*/ 0 w 273"/>
                <a:gd name="T13" fmla="*/ 0 h 2206"/>
                <a:gd name="T14" fmla="*/ 0 w 273"/>
                <a:gd name="T15" fmla="*/ 2094 h 2206"/>
                <a:gd name="T16" fmla="*/ 0 w 273"/>
                <a:gd name="T17" fmla="*/ 2100 h 2206"/>
                <a:gd name="T18" fmla="*/ 1 w 273"/>
                <a:gd name="T19" fmla="*/ 2125 h 2206"/>
                <a:gd name="T20" fmla="*/ 4 w 273"/>
                <a:gd name="T21" fmla="*/ 2143 h 2206"/>
                <a:gd name="T22" fmla="*/ 10 w 273"/>
                <a:gd name="T23" fmla="*/ 2168 h 2206"/>
                <a:gd name="T24" fmla="*/ 20 w 273"/>
                <a:gd name="T25" fmla="*/ 2187 h 2206"/>
                <a:gd name="T26" fmla="*/ 35 w 273"/>
                <a:gd name="T27" fmla="*/ 2201 h 2206"/>
                <a:gd name="T28" fmla="*/ 49 w 273"/>
                <a:gd name="T29" fmla="*/ 2206 h 2206"/>
                <a:gd name="T30" fmla="*/ 64 w 273"/>
                <a:gd name="T31" fmla="*/ 2205 h 2206"/>
                <a:gd name="T32" fmla="*/ 77 w 273"/>
                <a:gd name="T33" fmla="*/ 2199 h 2206"/>
                <a:gd name="T34" fmla="*/ 273 w 273"/>
                <a:gd name="T35" fmla="*/ 2063 h 2206"/>
                <a:gd name="T36" fmla="*/ 246 w 273"/>
                <a:gd name="T37" fmla="*/ 2024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2206">
                  <a:moveTo>
                    <a:pt x="246" y="2024"/>
                  </a:moveTo>
                  <a:lnTo>
                    <a:pt x="56" y="2156"/>
                  </a:lnTo>
                  <a:lnTo>
                    <a:pt x="53" y="2147"/>
                  </a:lnTo>
                  <a:lnTo>
                    <a:pt x="48" y="2125"/>
                  </a:lnTo>
                  <a:lnTo>
                    <a:pt x="47" y="2094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2094"/>
                  </a:lnTo>
                  <a:lnTo>
                    <a:pt x="0" y="2100"/>
                  </a:lnTo>
                  <a:lnTo>
                    <a:pt x="1" y="2125"/>
                  </a:lnTo>
                  <a:lnTo>
                    <a:pt x="4" y="2143"/>
                  </a:lnTo>
                  <a:lnTo>
                    <a:pt x="10" y="2168"/>
                  </a:lnTo>
                  <a:lnTo>
                    <a:pt x="20" y="2187"/>
                  </a:lnTo>
                  <a:lnTo>
                    <a:pt x="35" y="2201"/>
                  </a:lnTo>
                  <a:lnTo>
                    <a:pt x="49" y="2206"/>
                  </a:lnTo>
                  <a:lnTo>
                    <a:pt x="64" y="2205"/>
                  </a:lnTo>
                  <a:lnTo>
                    <a:pt x="77" y="2199"/>
                  </a:lnTo>
                  <a:lnTo>
                    <a:pt x="273" y="2063"/>
                  </a:lnTo>
                  <a:lnTo>
                    <a:pt x="246" y="202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4192542" y="2323502"/>
              <a:ext cx="309380" cy="2499974"/>
            </a:xfrm>
            <a:custGeom>
              <a:avLst/>
              <a:gdLst>
                <a:gd name="T0" fmla="*/ 246 w 273"/>
                <a:gd name="T1" fmla="*/ 2024 h 2206"/>
                <a:gd name="T2" fmla="*/ 57 w 273"/>
                <a:gd name="T3" fmla="*/ 2156 h 2206"/>
                <a:gd name="T4" fmla="*/ 54 w 273"/>
                <a:gd name="T5" fmla="*/ 2146 h 2206"/>
                <a:gd name="T6" fmla="*/ 49 w 273"/>
                <a:gd name="T7" fmla="*/ 2125 h 2206"/>
                <a:gd name="T8" fmla="*/ 47 w 273"/>
                <a:gd name="T9" fmla="*/ 2094 h 2206"/>
                <a:gd name="T10" fmla="*/ 47 w 273"/>
                <a:gd name="T11" fmla="*/ 0 h 2206"/>
                <a:gd name="T12" fmla="*/ 0 w 273"/>
                <a:gd name="T13" fmla="*/ 0 h 2206"/>
                <a:gd name="T14" fmla="*/ 0 w 273"/>
                <a:gd name="T15" fmla="*/ 2094 h 2206"/>
                <a:gd name="T16" fmla="*/ 0 w 273"/>
                <a:gd name="T17" fmla="*/ 2100 h 2206"/>
                <a:gd name="T18" fmla="*/ 2 w 273"/>
                <a:gd name="T19" fmla="*/ 2124 h 2206"/>
                <a:gd name="T20" fmla="*/ 4 w 273"/>
                <a:gd name="T21" fmla="*/ 2142 h 2206"/>
                <a:gd name="T22" fmla="*/ 11 w 273"/>
                <a:gd name="T23" fmla="*/ 2167 h 2206"/>
                <a:gd name="T24" fmla="*/ 20 w 273"/>
                <a:gd name="T25" fmla="*/ 2187 h 2206"/>
                <a:gd name="T26" fmla="*/ 35 w 273"/>
                <a:gd name="T27" fmla="*/ 2201 h 2206"/>
                <a:gd name="T28" fmla="*/ 49 w 273"/>
                <a:gd name="T29" fmla="*/ 2206 h 2206"/>
                <a:gd name="T30" fmla="*/ 65 w 273"/>
                <a:gd name="T31" fmla="*/ 2205 h 2206"/>
                <a:gd name="T32" fmla="*/ 78 w 273"/>
                <a:gd name="T33" fmla="*/ 2199 h 2206"/>
                <a:gd name="T34" fmla="*/ 273 w 273"/>
                <a:gd name="T35" fmla="*/ 2062 h 2206"/>
                <a:gd name="T36" fmla="*/ 246 w 273"/>
                <a:gd name="T37" fmla="*/ 2024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2206">
                  <a:moveTo>
                    <a:pt x="246" y="2024"/>
                  </a:moveTo>
                  <a:lnTo>
                    <a:pt x="57" y="2156"/>
                  </a:lnTo>
                  <a:lnTo>
                    <a:pt x="54" y="2146"/>
                  </a:lnTo>
                  <a:lnTo>
                    <a:pt x="49" y="2125"/>
                  </a:lnTo>
                  <a:lnTo>
                    <a:pt x="47" y="2094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2094"/>
                  </a:lnTo>
                  <a:lnTo>
                    <a:pt x="0" y="2100"/>
                  </a:lnTo>
                  <a:lnTo>
                    <a:pt x="2" y="2124"/>
                  </a:lnTo>
                  <a:lnTo>
                    <a:pt x="4" y="2142"/>
                  </a:lnTo>
                  <a:lnTo>
                    <a:pt x="11" y="2167"/>
                  </a:lnTo>
                  <a:lnTo>
                    <a:pt x="20" y="2187"/>
                  </a:lnTo>
                  <a:lnTo>
                    <a:pt x="35" y="2201"/>
                  </a:lnTo>
                  <a:lnTo>
                    <a:pt x="49" y="2206"/>
                  </a:lnTo>
                  <a:lnTo>
                    <a:pt x="65" y="2205"/>
                  </a:lnTo>
                  <a:lnTo>
                    <a:pt x="78" y="2199"/>
                  </a:lnTo>
                  <a:lnTo>
                    <a:pt x="273" y="2062"/>
                  </a:lnTo>
                  <a:lnTo>
                    <a:pt x="246" y="202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5173945" y="2398297"/>
              <a:ext cx="0" cy="26835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7" name="Straight Connector 36"/>
            <p:cNvCxnSpPr>
              <a:stCxn id="32" idx="1"/>
            </p:cNvCxnSpPr>
            <p:nvPr/>
          </p:nvCxnSpPr>
          <p:spPr>
            <a:xfrm>
              <a:off x="3975100" y="4111625"/>
              <a:ext cx="1198845" cy="127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752600" y="35814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Critical Interface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9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Shear in U-Beams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2155779"/>
            <a:ext cx="3222404" cy="2926080"/>
            <a:chOff x="3973822" y="2155779"/>
            <a:chExt cx="3222404" cy="2926080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973822" y="2155779"/>
              <a:ext cx="1569566" cy="2926080"/>
            </a:xfrm>
            <a:custGeom>
              <a:avLst/>
              <a:gdLst>
                <a:gd name="T0" fmla="*/ 162 w 1385"/>
                <a:gd name="T1" fmla="*/ 0 h 2582"/>
                <a:gd name="T2" fmla="*/ 0 w 1385"/>
                <a:gd name="T3" fmla="*/ 114 h 2582"/>
                <a:gd name="T4" fmla="*/ 0 w 1385"/>
                <a:gd name="T5" fmla="*/ 2481 h 2582"/>
                <a:gd name="T6" fmla="*/ 1059 w 1385"/>
                <a:gd name="T7" fmla="*/ 2582 h 2582"/>
                <a:gd name="T8" fmla="*/ 1385 w 1385"/>
                <a:gd name="T9" fmla="*/ 2354 h 2582"/>
                <a:gd name="T10" fmla="*/ 1385 w 1385"/>
                <a:gd name="T11" fmla="*/ 1603 h 2582"/>
                <a:gd name="T12" fmla="*/ 1222 w 1385"/>
                <a:gd name="T13" fmla="*/ 1588 h 2582"/>
                <a:gd name="T14" fmla="*/ 1222 w 1385"/>
                <a:gd name="T15" fmla="*/ 101 h 2582"/>
                <a:gd name="T16" fmla="*/ 162 w 1385"/>
                <a:gd name="T17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5" h="2582">
                  <a:moveTo>
                    <a:pt x="162" y="0"/>
                  </a:moveTo>
                  <a:lnTo>
                    <a:pt x="0" y="114"/>
                  </a:lnTo>
                  <a:lnTo>
                    <a:pt x="0" y="2481"/>
                  </a:lnTo>
                  <a:lnTo>
                    <a:pt x="1059" y="2582"/>
                  </a:lnTo>
                  <a:lnTo>
                    <a:pt x="1385" y="2354"/>
                  </a:lnTo>
                  <a:lnTo>
                    <a:pt x="1385" y="1603"/>
                  </a:lnTo>
                  <a:lnTo>
                    <a:pt x="1222" y="1588"/>
                  </a:lnTo>
                  <a:lnTo>
                    <a:pt x="1222" y="10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157411" y="3859070"/>
              <a:ext cx="1201822" cy="244784"/>
            </a:xfrm>
            <a:custGeom>
              <a:avLst/>
              <a:gdLst>
                <a:gd name="connsiteX0" fmla="*/ 0 w 1683543"/>
                <a:gd name="connsiteY0" fmla="*/ 180975 h 342900"/>
                <a:gd name="connsiteX1" fmla="*/ 264318 w 1683543"/>
                <a:gd name="connsiteY1" fmla="*/ 0 h 342900"/>
                <a:gd name="connsiteX2" fmla="*/ 1683543 w 1683543"/>
                <a:gd name="connsiteY2" fmla="*/ 138113 h 342900"/>
                <a:gd name="connsiteX3" fmla="*/ 1683543 w 1683543"/>
                <a:gd name="connsiteY3" fmla="*/ 342900 h 342900"/>
                <a:gd name="connsiteX4" fmla="*/ 0 w 1683543"/>
                <a:gd name="connsiteY4" fmla="*/ 18097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3543" h="342900">
                  <a:moveTo>
                    <a:pt x="0" y="180975"/>
                  </a:moveTo>
                  <a:lnTo>
                    <a:pt x="264318" y="0"/>
                  </a:lnTo>
                  <a:lnTo>
                    <a:pt x="1683543" y="138113"/>
                  </a:lnTo>
                  <a:lnTo>
                    <a:pt x="1683543" y="342900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5358666" y="3972396"/>
              <a:ext cx="184722" cy="129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V="1">
              <a:off x="4157410" y="2155779"/>
              <a:ext cx="0" cy="1831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 flipH="1" flipV="1">
              <a:off x="4157410" y="3987129"/>
              <a:ext cx="1201256" cy="1144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4157410" y="3857937"/>
              <a:ext cx="184722" cy="129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 flipV="1">
              <a:off x="4342132" y="3857937"/>
              <a:ext cx="1016535" cy="974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342132" y="3857937"/>
              <a:ext cx="0" cy="8522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3973822" y="4710149"/>
              <a:ext cx="368310" cy="2572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5173945" y="2270238"/>
              <a:ext cx="184722" cy="1280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 flipV="1">
              <a:off x="3973822" y="2284971"/>
              <a:ext cx="1200123" cy="1133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5358666" y="3955398"/>
              <a:ext cx="0" cy="146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4342132" y="4710149"/>
              <a:ext cx="1201256" cy="1133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5262339" y="4688617"/>
              <a:ext cx="50997" cy="52130"/>
            </a:xfrm>
            <a:custGeom>
              <a:avLst/>
              <a:gdLst>
                <a:gd name="T0" fmla="*/ 9 w 45"/>
                <a:gd name="T1" fmla="*/ 4 h 46"/>
                <a:gd name="T2" fmla="*/ 6 w 45"/>
                <a:gd name="T3" fmla="*/ 6 h 46"/>
                <a:gd name="T4" fmla="*/ 4 w 45"/>
                <a:gd name="T5" fmla="*/ 9 h 46"/>
                <a:gd name="T6" fmla="*/ 2 w 45"/>
                <a:gd name="T7" fmla="*/ 13 h 46"/>
                <a:gd name="T8" fmla="*/ 1 w 45"/>
                <a:gd name="T9" fmla="*/ 17 h 46"/>
                <a:gd name="T10" fmla="*/ 0 w 45"/>
                <a:gd name="T11" fmla="*/ 22 h 46"/>
                <a:gd name="T12" fmla="*/ 1 w 45"/>
                <a:gd name="T13" fmla="*/ 26 h 46"/>
                <a:gd name="T14" fmla="*/ 2 w 45"/>
                <a:gd name="T15" fmla="*/ 30 h 46"/>
                <a:gd name="T16" fmla="*/ 4 w 45"/>
                <a:gd name="T17" fmla="*/ 34 h 46"/>
                <a:gd name="T18" fmla="*/ 7 w 45"/>
                <a:gd name="T19" fmla="*/ 38 h 46"/>
                <a:gd name="T20" fmla="*/ 10 w 45"/>
                <a:gd name="T21" fmla="*/ 41 h 46"/>
                <a:gd name="T22" fmla="*/ 14 w 45"/>
                <a:gd name="T23" fmla="*/ 43 h 46"/>
                <a:gd name="T24" fmla="*/ 18 w 45"/>
                <a:gd name="T25" fmla="*/ 45 h 46"/>
                <a:gd name="T26" fmla="*/ 22 w 45"/>
                <a:gd name="T27" fmla="*/ 46 h 46"/>
                <a:gd name="T28" fmla="*/ 26 w 45"/>
                <a:gd name="T29" fmla="*/ 46 h 46"/>
                <a:gd name="T30" fmla="*/ 30 w 45"/>
                <a:gd name="T31" fmla="*/ 45 h 46"/>
                <a:gd name="T32" fmla="*/ 34 w 45"/>
                <a:gd name="T33" fmla="*/ 43 h 46"/>
                <a:gd name="T34" fmla="*/ 37 w 45"/>
                <a:gd name="T35" fmla="*/ 41 h 46"/>
                <a:gd name="T36" fmla="*/ 40 w 45"/>
                <a:gd name="T37" fmla="*/ 38 h 46"/>
                <a:gd name="T38" fmla="*/ 42 w 45"/>
                <a:gd name="T39" fmla="*/ 34 h 46"/>
                <a:gd name="T40" fmla="*/ 44 w 45"/>
                <a:gd name="T41" fmla="*/ 30 h 46"/>
                <a:gd name="T42" fmla="*/ 45 w 45"/>
                <a:gd name="T43" fmla="*/ 26 h 46"/>
                <a:gd name="T44" fmla="*/ 44 w 45"/>
                <a:gd name="T45" fmla="*/ 22 h 46"/>
                <a:gd name="T46" fmla="*/ 43 w 45"/>
                <a:gd name="T47" fmla="*/ 18 h 46"/>
                <a:gd name="T48" fmla="*/ 42 w 45"/>
                <a:gd name="T49" fmla="*/ 13 h 46"/>
                <a:gd name="T50" fmla="*/ 39 w 45"/>
                <a:gd name="T51" fmla="*/ 10 h 46"/>
                <a:gd name="T52" fmla="*/ 36 w 45"/>
                <a:gd name="T53" fmla="*/ 6 h 46"/>
                <a:gd name="T54" fmla="*/ 33 w 45"/>
                <a:gd name="T55" fmla="*/ 4 h 46"/>
                <a:gd name="T56" fmla="*/ 29 w 45"/>
                <a:gd name="T57" fmla="*/ 2 h 46"/>
                <a:gd name="T58" fmla="*/ 25 w 45"/>
                <a:gd name="T59" fmla="*/ 0 h 46"/>
                <a:gd name="T60" fmla="*/ 20 w 45"/>
                <a:gd name="T61" fmla="*/ 0 h 46"/>
                <a:gd name="T62" fmla="*/ 17 w 45"/>
                <a:gd name="T63" fmla="*/ 0 h 46"/>
                <a:gd name="T64" fmla="*/ 13 w 45"/>
                <a:gd name="T65" fmla="*/ 1 h 46"/>
                <a:gd name="T66" fmla="*/ 9 w 45"/>
                <a:gd name="T67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6">
                  <a:moveTo>
                    <a:pt x="9" y="4"/>
                  </a:moveTo>
                  <a:lnTo>
                    <a:pt x="6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7" y="38"/>
                  </a:lnTo>
                  <a:lnTo>
                    <a:pt x="10" y="41"/>
                  </a:lnTo>
                  <a:lnTo>
                    <a:pt x="14" y="43"/>
                  </a:lnTo>
                  <a:lnTo>
                    <a:pt x="18" y="45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30" y="45"/>
                  </a:lnTo>
                  <a:lnTo>
                    <a:pt x="34" y="43"/>
                  </a:lnTo>
                  <a:lnTo>
                    <a:pt x="37" y="41"/>
                  </a:lnTo>
                  <a:lnTo>
                    <a:pt x="40" y="38"/>
                  </a:lnTo>
                  <a:lnTo>
                    <a:pt x="42" y="34"/>
                  </a:lnTo>
                  <a:lnTo>
                    <a:pt x="44" y="30"/>
                  </a:lnTo>
                  <a:lnTo>
                    <a:pt x="45" y="26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2" y="13"/>
                  </a:lnTo>
                  <a:lnTo>
                    <a:pt x="39" y="10"/>
                  </a:lnTo>
                  <a:lnTo>
                    <a:pt x="36" y="6"/>
                  </a:lnTo>
                  <a:lnTo>
                    <a:pt x="33" y="4"/>
                  </a:lnTo>
                  <a:lnTo>
                    <a:pt x="29" y="2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4993756" y="2392630"/>
              <a:ext cx="53264" cy="13599"/>
            </a:xfrm>
            <a:custGeom>
              <a:avLst/>
              <a:gdLst>
                <a:gd name="T0" fmla="*/ 47 w 47"/>
                <a:gd name="T1" fmla="*/ 6 h 12"/>
                <a:gd name="T2" fmla="*/ 46 w 47"/>
                <a:gd name="T3" fmla="*/ 5 h 12"/>
                <a:gd name="T4" fmla="*/ 45 w 47"/>
                <a:gd name="T5" fmla="*/ 4 h 12"/>
                <a:gd name="T6" fmla="*/ 43 w 47"/>
                <a:gd name="T7" fmla="*/ 2 h 12"/>
                <a:gd name="T8" fmla="*/ 40 w 47"/>
                <a:gd name="T9" fmla="*/ 2 h 12"/>
                <a:gd name="T10" fmla="*/ 37 w 47"/>
                <a:gd name="T11" fmla="*/ 1 h 12"/>
                <a:gd name="T12" fmla="*/ 33 w 47"/>
                <a:gd name="T13" fmla="*/ 0 h 12"/>
                <a:gd name="T14" fmla="*/ 29 w 47"/>
                <a:gd name="T15" fmla="*/ 0 h 12"/>
                <a:gd name="T16" fmla="*/ 24 w 47"/>
                <a:gd name="T17" fmla="*/ 0 h 12"/>
                <a:gd name="T18" fmla="*/ 20 w 47"/>
                <a:gd name="T19" fmla="*/ 0 h 12"/>
                <a:gd name="T20" fmla="*/ 16 w 47"/>
                <a:gd name="T21" fmla="*/ 0 h 12"/>
                <a:gd name="T22" fmla="*/ 11 w 47"/>
                <a:gd name="T23" fmla="*/ 1 h 12"/>
                <a:gd name="T24" fmla="*/ 8 w 47"/>
                <a:gd name="T25" fmla="*/ 1 h 12"/>
                <a:gd name="T26" fmla="*/ 5 w 47"/>
                <a:gd name="T27" fmla="*/ 2 h 12"/>
                <a:gd name="T28" fmla="*/ 2 w 47"/>
                <a:gd name="T29" fmla="*/ 3 h 12"/>
                <a:gd name="T30" fmla="*/ 1 w 47"/>
                <a:gd name="T31" fmla="*/ 4 h 12"/>
                <a:gd name="T32" fmla="*/ 0 w 47"/>
                <a:gd name="T33" fmla="*/ 5 h 12"/>
                <a:gd name="T34" fmla="*/ 0 w 47"/>
                <a:gd name="T35" fmla="*/ 6 h 12"/>
                <a:gd name="T36" fmla="*/ 1 w 47"/>
                <a:gd name="T37" fmla="*/ 8 h 12"/>
                <a:gd name="T38" fmla="*/ 2 w 47"/>
                <a:gd name="T39" fmla="*/ 9 h 12"/>
                <a:gd name="T40" fmla="*/ 5 w 47"/>
                <a:gd name="T41" fmla="*/ 10 h 12"/>
                <a:gd name="T42" fmla="*/ 8 w 47"/>
                <a:gd name="T43" fmla="*/ 10 h 12"/>
                <a:gd name="T44" fmla="*/ 11 w 47"/>
                <a:gd name="T45" fmla="*/ 11 h 12"/>
                <a:gd name="T46" fmla="*/ 16 w 47"/>
                <a:gd name="T47" fmla="*/ 11 h 12"/>
                <a:gd name="T48" fmla="*/ 20 w 47"/>
                <a:gd name="T49" fmla="*/ 12 h 12"/>
                <a:gd name="T50" fmla="*/ 24 w 47"/>
                <a:gd name="T51" fmla="*/ 12 h 12"/>
                <a:gd name="T52" fmla="*/ 29 w 47"/>
                <a:gd name="T53" fmla="*/ 12 h 12"/>
                <a:gd name="T54" fmla="*/ 33 w 47"/>
                <a:gd name="T55" fmla="*/ 11 h 12"/>
                <a:gd name="T56" fmla="*/ 37 w 47"/>
                <a:gd name="T57" fmla="*/ 11 h 12"/>
                <a:gd name="T58" fmla="*/ 40 w 47"/>
                <a:gd name="T59" fmla="*/ 10 h 12"/>
                <a:gd name="T60" fmla="*/ 43 w 47"/>
                <a:gd name="T61" fmla="*/ 9 h 12"/>
                <a:gd name="T62" fmla="*/ 45 w 47"/>
                <a:gd name="T63" fmla="*/ 8 h 12"/>
                <a:gd name="T64" fmla="*/ 46 w 47"/>
                <a:gd name="T65" fmla="*/ 7 h 12"/>
                <a:gd name="T66" fmla="*/ 47 w 47"/>
                <a:gd name="T6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12">
                  <a:moveTo>
                    <a:pt x="47" y="6"/>
                  </a:moveTo>
                  <a:lnTo>
                    <a:pt x="46" y="5"/>
                  </a:lnTo>
                  <a:lnTo>
                    <a:pt x="45" y="4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40" y="10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4862298" y="4650086"/>
              <a:ext cx="49863" cy="52130"/>
            </a:xfrm>
            <a:custGeom>
              <a:avLst/>
              <a:gdLst>
                <a:gd name="T0" fmla="*/ 9 w 44"/>
                <a:gd name="T1" fmla="*/ 4 h 46"/>
                <a:gd name="T2" fmla="*/ 6 w 44"/>
                <a:gd name="T3" fmla="*/ 7 h 46"/>
                <a:gd name="T4" fmla="*/ 3 w 44"/>
                <a:gd name="T5" fmla="*/ 10 h 46"/>
                <a:gd name="T6" fmla="*/ 1 w 44"/>
                <a:gd name="T7" fmla="*/ 14 h 46"/>
                <a:gd name="T8" fmla="*/ 0 w 44"/>
                <a:gd name="T9" fmla="*/ 18 h 46"/>
                <a:gd name="T10" fmla="*/ 0 w 44"/>
                <a:gd name="T11" fmla="*/ 22 h 46"/>
                <a:gd name="T12" fmla="*/ 1 w 44"/>
                <a:gd name="T13" fmla="*/ 26 h 46"/>
                <a:gd name="T14" fmla="*/ 2 w 44"/>
                <a:gd name="T15" fmla="*/ 31 h 46"/>
                <a:gd name="T16" fmla="*/ 4 w 44"/>
                <a:gd name="T17" fmla="*/ 35 h 46"/>
                <a:gd name="T18" fmla="*/ 7 w 44"/>
                <a:gd name="T19" fmla="*/ 38 h 46"/>
                <a:gd name="T20" fmla="*/ 10 w 44"/>
                <a:gd name="T21" fmla="*/ 41 h 46"/>
                <a:gd name="T22" fmla="*/ 14 w 44"/>
                <a:gd name="T23" fmla="*/ 43 h 46"/>
                <a:gd name="T24" fmla="*/ 18 w 44"/>
                <a:gd name="T25" fmla="*/ 45 h 46"/>
                <a:gd name="T26" fmla="*/ 22 w 44"/>
                <a:gd name="T27" fmla="*/ 46 h 46"/>
                <a:gd name="T28" fmla="*/ 26 w 44"/>
                <a:gd name="T29" fmla="*/ 46 h 46"/>
                <a:gd name="T30" fmla="*/ 30 w 44"/>
                <a:gd name="T31" fmla="*/ 45 h 46"/>
                <a:gd name="T32" fmla="*/ 34 w 44"/>
                <a:gd name="T33" fmla="*/ 44 h 46"/>
                <a:gd name="T34" fmla="*/ 37 w 44"/>
                <a:gd name="T35" fmla="*/ 41 h 46"/>
                <a:gd name="T36" fmla="*/ 40 w 44"/>
                <a:gd name="T37" fmla="*/ 38 h 46"/>
                <a:gd name="T38" fmla="*/ 42 w 44"/>
                <a:gd name="T39" fmla="*/ 35 h 46"/>
                <a:gd name="T40" fmla="*/ 44 w 44"/>
                <a:gd name="T41" fmla="*/ 31 h 46"/>
                <a:gd name="T42" fmla="*/ 44 w 44"/>
                <a:gd name="T43" fmla="*/ 27 h 46"/>
                <a:gd name="T44" fmla="*/ 44 w 44"/>
                <a:gd name="T45" fmla="*/ 22 h 46"/>
                <a:gd name="T46" fmla="*/ 43 w 44"/>
                <a:gd name="T47" fmla="*/ 18 h 46"/>
                <a:gd name="T48" fmla="*/ 41 w 44"/>
                <a:gd name="T49" fmla="*/ 14 h 46"/>
                <a:gd name="T50" fmla="*/ 39 w 44"/>
                <a:gd name="T51" fmla="*/ 10 h 46"/>
                <a:gd name="T52" fmla="*/ 36 w 44"/>
                <a:gd name="T53" fmla="*/ 7 h 46"/>
                <a:gd name="T54" fmla="*/ 32 w 44"/>
                <a:gd name="T55" fmla="*/ 4 h 46"/>
                <a:gd name="T56" fmla="*/ 28 w 44"/>
                <a:gd name="T57" fmla="*/ 2 h 46"/>
                <a:gd name="T58" fmla="*/ 24 w 44"/>
                <a:gd name="T59" fmla="*/ 1 h 46"/>
                <a:gd name="T60" fmla="*/ 20 w 44"/>
                <a:gd name="T61" fmla="*/ 0 h 46"/>
                <a:gd name="T62" fmla="*/ 16 w 44"/>
                <a:gd name="T63" fmla="*/ 1 h 46"/>
                <a:gd name="T64" fmla="*/ 12 w 44"/>
                <a:gd name="T65" fmla="*/ 2 h 46"/>
                <a:gd name="T66" fmla="*/ 9 w 44"/>
                <a:gd name="T67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6">
                  <a:moveTo>
                    <a:pt x="9" y="4"/>
                  </a:moveTo>
                  <a:lnTo>
                    <a:pt x="6" y="7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8"/>
                  </a:lnTo>
                  <a:lnTo>
                    <a:pt x="10" y="41"/>
                  </a:lnTo>
                  <a:lnTo>
                    <a:pt x="14" y="43"/>
                  </a:lnTo>
                  <a:lnTo>
                    <a:pt x="18" y="45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30" y="45"/>
                  </a:lnTo>
                  <a:lnTo>
                    <a:pt x="34" y="44"/>
                  </a:lnTo>
                  <a:lnTo>
                    <a:pt x="37" y="41"/>
                  </a:lnTo>
                  <a:lnTo>
                    <a:pt x="40" y="38"/>
                  </a:lnTo>
                  <a:lnTo>
                    <a:pt x="42" y="35"/>
                  </a:lnTo>
                  <a:lnTo>
                    <a:pt x="44" y="31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1" y="14"/>
                  </a:lnTo>
                  <a:lnTo>
                    <a:pt x="39" y="10"/>
                  </a:lnTo>
                  <a:lnTo>
                    <a:pt x="36" y="7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4593716" y="2354099"/>
              <a:ext cx="53264" cy="13599"/>
            </a:xfrm>
            <a:custGeom>
              <a:avLst/>
              <a:gdLst>
                <a:gd name="T0" fmla="*/ 47 w 47"/>
                <a:gd name="T1" fmla="*/ 6 h 12"/>
                <a:gd name="T2" fmla="*/ 46 w 47"/>
                <a:gd name="T3" fmla="*/ 5 h 12"/>
                <a:gd name="T4" fmla="*/ 45 w 47"/>
                <a:gd name="T5" fmla="*/ 4 h 12"/>
                <a:gd name="T6" fmla="*/ 43 w 47"/>
                <a:gd name="T7" fmla="*/ 3 h 12"/>
                <a:gd name="T8" fmla="*/ 40 w 47"/>
                <a:gd name="T9" fmla="*/ 2 h 12"/>
                <a:gd name="T10" fmla="*/ 37 w 47"/>
                <a:gd name="T11" fmla="*/ 1 h 12"/>
                <a:gd name="T12" fmla="*/ 33 w 47"/>
                <a:gd name="T13" fmla="*/ 1 h 12"/>
                <a:gd name="T14" fmla="*/ 29 w 47"/>
                <a:gd name="T15" fmla="*/ 0 h 12"/>
                <a:gd name="T16" fmla="*/ 24 w 47"/>
                <a:gd name="T17" fmla="*/ 0 h 12"/>
                <a:gd name="T18" fmla="*/ 20 w 47"/>
                <a:gd name="T19" fmla="*/ 0 h 12"/>
                <a:gd name="T20" fmla="*/ 15 w 47"/>
                <a:gd name="T21" fmla="*/ 0 h 12"/>
                <a:gd name="T22" fmla="*/ 11 w 47"/>
                <a:gd name="T23" fmla="*/ 1 h 12"/>
                <a:gd name="T24" fmla="*/ 8 w 47"/>
                <a:gd name="T25" fmla="*/ 2 h 12"/>
                <a:gd name="T26" fmla="*/ 5 w 47"/>
                <a:gd name="T27" fmla="*/ 3 h 12"/>
                <a:gd name="T28" fmla="*/ 2 w 47"/>
                <a:gd name="T29" fmla="*/ 3 h 12"/>
                <a:gd name="T30" fmla="*/ 0 w 47"/>
                <a:gd name="T31" fmla="*/ 4 h 12"/>
                <a:gd name="T32" fmla="*/ 0 w 47"/>
                <a:gd name="T33" fmla="*/ 6 h 12"/>
                <a:gd name="T34" fmla="*/ 0 w 47"/>
                <a:gd name="T35" fmla="*/ 7 h 12"/>
                <a:gd name="T36" fmla="*/ 0 w 47"/>
                <a:gd name="T37" fmla="*/ 8 h 12"/>
                <a:gd name="T38" fmla="*/ 2 w 47"/>
                <a:gd name="T39" fmla="*/ 9 h 12"/>
                <a:gd name="T40" fmla="*/ 5 w 47"/>
                <a:gd name="T41" fmla="*/ 10 h 12"/>
                <a:gd name="T42" fmla="*/ 8 w 47"/>
                <a:gd name="T43" fmla="*/ 11 h 12"/>
                <a:gd name="T44" fmla="*/ 11 w 47"/>
                <a:gd name="T45" fmla="*/ 12 h 12"/>
                <a:gd name="T46" fmla="*/ 15 w 47"/>
                <a:gd name="T47" fmla="*/ 12 h 12"/>
                <a:gd name="T48" fmla="*/ 20 w 47"/>
                <a:gd name="T49" fmla="*/ 12 h 12"/>
                <a:gd name="T50" fmla="*/ 24 w 47"/>
                <a:gd name="T51" fmla="*/ 12 h 12"/>
                <a:gd name="T52" fmla="*/ 29 w 47"/>
                <a:gd name="T53" fmla="*/ 12 h 12"/>
                <a:gd name="T54" fmla="*/ 33 w 47"/>
                <a:gd name="T55" fmla="*/ 12 h 12"/>
                <a:gd name="T56" fmla="*/ 37 w 47"/>
                <a:gd name="T57" fmla="*/ 11 h 12"/>
                <a:gd name="T58" fmla="*/ 40 w 47"/>
                <a:gd name="T59" fmla="*/ 11 h 12"/>
                <a:gd name="T60" fmla="*/ 43 w 47"/>
                <a:gd name="T61" fmla="*/ 9 h 12"/>
                <a:gd name="T62" fmla="*/ 45 w 47"/>
                <a:gd name="T63" fmla="*/ 8 h 12"/>
                <a:gd name="T64" fmla="*/ 46 w 47"/>
                <a:gd name="T65" fmla="*/ 7 h 12"/>
                <a:gd name="T66" fmla="*/ 47 w 47"/>
                <a:gd name="T6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12">
                  <a:moveTo>
                    <a:pt x="47" y="6"/>
                  </a:moveTo>
                  <a:lnTo>
                    <a:pt x="46" y="5"/>
                  </a:lnTo>
                  <a:lnTo>
                    <a:pt x="45" y="4"/>
                  </a:lnTo>
                  <a:lnTo>
                    <a:pt x="43" y="3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2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9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11" y="12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1"/>
                  </a:lnTo>
                  <a:lnTo>
                    <a:pt x="40" y="11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4462258" y="4612689"/>
              <a:ext cx="49863" cy="50997"/>
            </a:xfrm>
            <a:custGeom>
              <a:avLst/>
              <a:gdLst>
                <a:gd name="T0" fmla="*/ 8 w 44"/>
                <a:gd name="T1" fmla="*/ 4 h 45"/>
                <a:gd name="T2" fmla="*/ 5 w 44"/>
                <a:gd name="T3" fmla="*/ 6 h 45"/>
                <a:gd name="T4" fmla="*/ 3 w 44"/>
                <a:gd name="T5" fmla="*/ 9 h 45"/>
                <a:gd name="T6" fmla="*/ 1 w 44"/>
                <a:gd name="T7" fmla="*/ 13 h 45"/>
                <a:gd name="T8" fmla="*/ 0 w 44"/>
                <a:gd name="T9" fmla="*/ 17 h 45"/>
                <a:gd name="T10" fmla="*/ 0 w 44"/>
                <a:gd name="T11" fmla="*/ 22 h 45"/>
                <a:gd name="T12" fmla="*/ 0 w 44"/>
                <a:gd name="T13" fmla="*/ 26 h 45"/>
                <a:gd name="T14" fmla="*/ 2 w 44"/>
                <a:gd name="T15" fmla="*/ 30 h 45"/>
                <a:gd name="T16" fmla="*/ 4 w 44"/>
                <a:gd name="T17" fmla="*/ 34 h 45"/>
                <a:gd name="T18" fmla="*/ 6 w 44"/>
                <a:gd name="T19" fmla="*/ 37 h 45"/>
                <a:gd name="T20" fmla="*/ 10 w 44"/>
                <a:gd name="T21" fmla="*/ 41 h 45"/>
                <a:gd name="T22" fmla="*/ 13 w 44"/>
                <a:gd name="T23" fmla="*/ 43 h 45"/>
                <a:gd name="T24" fmla="*/ 17 w 44"/>
                <a:gd name="T25" fmla="*/ 45 h 45"/>
                <a:gd name="T26" fmla="*/ 22 w 44"/>
                <a:gd name="T27" fmla="*/ 45 h 45"/>
                <a:gd name="T28" fmla="*/ 26 w 44"/>
                <a:gd name="T29" fmla="*/ 45 h 45"/>
                <a:gd name="T30" fmla="*/ 30 w 44"/>
                <a:gd name="T31" fmla="*/ 45 h 45"/>
                <a:gd name="T32" fmla="*/ 33 w 44"/>
                <a:gd name="T33" fmla="*/ 43 h 45"/>
                <a:gd name="T34" fmla="*/ 37 w 44"/>
                <a:gd name="T35" fmla="*/ 41 h 45"/>
                <a:gd name="T36" fmla="*/ 40 w 44"/>
                <a:gd name="T37" fmla="*/ 38 h 45"/>
                <a:gd name="T38" fmla="*/ 42 w 44"/>
                <a:gd name="T39" fmla="*/ 34 h 45"/>
                <a:gd name="T40" fmla="*/ 43 w 44"/>
                <a:gd name="T41" fmla="*/ 30 h 45"/>
                <a:gd name="T42" fmla="*/ 44 w 44"/>
                <a:gd name="T43" fmla="*/ 26 h 45"/>
                <a:gd name="T44" fmla="*/ 44 w 44"/>
                <a:gd name="T45" fmla="*/ 22 h 45"/>
                <a:gd name="T46" fmla="*/ 43 w 44"/>
                <a:gd name="T47" fmla="*/ 18 h 45"/>
                <a:gd name="T48" fmla="*/ 41 w 44"/>
                <a:gd name="T49" fmla="*/ 13 h 45"/>
                <a:gd name="T50" fmla="*/ 39 w 44"/>
                <a:gd name="T51" fmla="*/ 10 h 45"/>
                <a:gd name="T52" fmla="*/ 36 w 44"/>
                <a:gd name="T53" fmla="*/ 6 h 45"/>
                <a:gd name="T54" fmla="*/ 32 w 44"/>
                <a:gd name="T55" fmla="*/ 4 h 45"/>
                <a:gd name="T56" fmla="*/ 28 w 44"/>
                <a:gd name="T57" fmla="*/ 2 h 45"/>
                <a:gd name="T58" fmla="*/ 24 w 44"/>
                <a:gd name="T59" fmla="*/ 0 h 45"/>
                <a:gd name="T60" fmla="*/ 20 w 44"/>
                <a:gd name="T61" fmla="*/ 0 h 45"/>
                <a:gd name="T62" fmla="*/ 16 w 44"/>
                <a:gd name="T63" fmla="*/ 0 h 45"/>
                <a:gd name="T64" fmla="*/ 12 w 44"/>
                <a:gd name="T65" fmla="*/ 1 h 45"/>
                <a:gd name="T66" fmla="*/ 8 w 44"/>
                <a:gd name="T67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5">
                  <a:moveTo>
                    <a:pt x="8" y="4"/>
                  </a:moveTo>
                  <a:lnTo>
                    <a:pt x="5" y="6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6" y="37"/>
                  </a:lnTo>
                  <a:lnTo>
                    <a:pt x="10" y="41"/>
                  </a:lnTo>
                  <a:lnTo>
                    <a:pt x="13" y="43"/>
                  </a:lnTo>
                  <a:lnTo>
                    <a:pt x="17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0" y="45"/>
                  </a:lnTo>
                  <a:lnTo>
                    <a:pt x="33" y="43"/>
                  </a:lnTo>
                  <a:lnTo>
                    <a:pt x="37" y="41"/>
                  </a:lnTo>
                  <a:lnTo>
                    <a:pt x="40" y="38"/>
                  </a:lnTo>
                  <a:lnTo>
                    <a:pt x="42" y="34"/>
                  </a:lnTo>
                  <a:lnTo>
                    <a:pt x="43" y="30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1" y="13"/>
                  </a:lnTo>
                  <a:lnTo>
                    <a:pt x="39" y="10"/>
                  </a:lnTo>
                  <a:lnTo>
                    <a:pt x="36" y="6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4192542" y="2316702"/>
              <a:ext cx="53264" cy="13599"/>
            </a:xfrm>
            <a:custGeom>
              <a:avLst/>
              <a:gdLst>
                <a:gd name="T0" fmla="*/ 47 w 47"/>
                <a:gd name="T1" fmla="*/ 6 h 12"/>
                <a:gd name="T2" fmla="*/ 47 w 47"/>
                <a:gd name="T3" fmla="*/ 5 h 12"/>
                <a:gd name="T4" fmla="*/ 46 w 47"/>
                <a:gd name="T5" fmla="*/ 4 h 12"/>
                <a:gd name="T6" fmla="*/ 43 w 47"/>
                <a:gd name="T7" fmla="*/ 2 h 12"/>
                <a:gd name="T8" fmla="*/ 41 w 47"/>
                <a:gd name="T9" fmla="*/ 1 h 12"/>
                <a:gd name="T10" fmla="*/ 37 w 47"/>
                <a:gd name="T11" fmla="*/ 1 h 12"/>
                <a:gd name="T12" fmla="*/ 34 w 47"/>
                <a:gd name="T13" fmla="*/ 0 h 12"/>
                <a:gd name="T14" fmla="*/ 29 w 47"/>
                <a:gd name="T15" fmla="*/ 0 h 12"/>
                <a:gd name="T16" fmla="*/ 25 w 47"/>
                <a:gd name="T17" fmla="*/ 0 h 12"/>
                <a:gd name="T18" fmla="*/ 20 w 47"/>
                <a:gd name="T19" fmla="*/ 0 h 12"/>
                <a:gd name="T20" fmla="*/ 16 w 47"/>
                <a:gd name="T21" fmla="*/ 0 h 12"/>
                <a:gd name="T22" fmla="*/ 12 w 47"/>
                <a:gd name="T23" fmla="*/ 0 h 12"/>
                <a:gd name="T24" fmla="*/ 8 w 47"/>
                <a:gd name="T25" fmla="*/ 1 h 12"/>
                <a:gd name="T26" fmla="*/ 5 w 47"/>
                <a:gd name="T27" fmla="*/ 2 h 12"/>
                <a:gd name="T28" fmla="*/ 3 w 47"/>
                <a:gd name="T29" fmla="*/ 3 h 12"/>
                <a:gd name="T30" fmla="*/ 1 w 47"/>
                <a:gd name="T31" fmla="*/ 4 h 12"/>
                <a:gd name="T32" fmla="*/ 0 w 47"/>
                <a:gd name="T33" fmla="*/ 5 h 12"/>
                <a:gd name="T34" fmla="*/ 0 w 47"/>
                <a:gd name="T35" fmla="*/ 6 h 12"/>
                <a:gd name="T36" fmla="*/ 1 w 47"/>
                <a:gd name="T37" fmla="*/ 7 h 12"/>
                <a:gd name="T38" fmla="*/ 3 w 47"/>
                <a:gd name="T39" fmla="*/ 9 h 12"/>
                <a:gd name="T40" fmla="*/ 5 w 47"/>
                <a:gd name="T41" fmla="*/ 9 h 12"/>
                <a:gd name="T42" fmla="*/ 8 w 47"/>
                <a:gd name="T43" fmla="*/ 10 h 12"/>
                <a:gd name="T44" fmla="*/ 12 w 47"/>
                <a:gd name="T45" fmla="*/ 11 h 12"/>
                <a:gd name="T46" fmla="*/ 16 w 47"/>
                <a:gd name="T47" fmla="*/ 11 h 12"/>
                <a:gd name="T48" fmla="*/ 20 w 47"/>
                <a:gd name="T49" fmla="*/ 12 h 12"/>
                <a:gd name="T50" fmla="*/ 25 w 47"/>
                <a:gd name="T51" fmla="*/ 12 h 12"/>
                <a:gd name="T52" fmla="*/ 29 w 47"/>
                <a:gd name="T53" fmla="*/ 11 h 12"/>
                <a:gd name="T54" fmla="*/ 34 w 47"/>
                <a:gd name="T55" fmla="*/ 11 h 12"/>
                <a:gd name="T56" fmla="*/ 37 w 47"/>
                <a:gd name="T57" fmla="*/ 11 h 12"/>
                <a:gd name="T58" fmla="*/ 41 w 47"/>
                <a:gd name="T59" fmla="*/ 10 h 12"/>
                <a:gd name="T60" fmla="*/ 43 w 47"/>
                <a:gd name="T61" fmla="*/ 9 h 12"/>
                <a:gd name="T62" fmla="*/ 46 w 47"/>
                <a:gd name="T63" fmla="*/ 8 h 12"/>
                <a:gd name="T64" fmla="*/ 47 w 47"/>
                <a:gd name="T65" fmla="*/ 7 h 12"/>
                <a:gd name="T66" fmla="*/ 47 w 47"/>
                <a:gd name="T6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12">
                  <a:moveTo>
                    <a:pt x="47" y="6"/>
                  </a:moveTo>
                  <a:lnTo>
                    <a:pt x="47" y="5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10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20" y="12"/>
                  </a:lnTo>
                  <a:lnTo>
                    <a:pt x="25" y="12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41" y="10"/>
                  </a:lnTo>
                  <a:lnTo>
                    <a:pt x="43" y="9"/>
                  </a:lnTo>
                  <a:lnTo>
                    <a:pt x="46" y="8"/>
                  </a:lnTo>
                  <a:lnTo>
                    <a:pt x="47" y="7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4666100" y="2972634"/>
              <a:ext cx="1774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WEB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9440000">
              <a:off x="5386783" y="3717864"/>
              <a:ext cx="1809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Bottom Flange</a:t>
              </a:r>
              <a:endParaRPr lang="en-US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3975100" y="3987800"/>
              <a:ext cx="1384300" cy="250825"/>
            </a:xfrm>
            <a:custGeom>
              <a:avLst/>
              <a:gdLst>
                <a:gd name="connsiteX0" fmla="*/ 184150 w 1384300"/>
                <a:gd name="connsiteY0" fmla="*/ 0 h 250825"/>
                <a:gd name="connsiteX1" fmla="*/ 0 w 1384300"/>
                <a:gd name="connsiteY1" fmla="*/ 123825 h 250825"/>
                <a:gd name="connsiteX2" fmla="*/ 1200150 w 1384300"/>
                <a:gd name="connsiteY2" fmla="*/ 250825 h 250825"/>
                <a:gd name="connsiteX3" fmla="*/ 1384300 w 1384300"/>
                <a:gd name="connsiteY3" fmla="*/ 114300 h 250825"/>
                <a:gd name="connsiteX4" fmla="*/ 184150 w 1384300"/>
                <a:gd name="connsiteY4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4300" h="250825">
                  <a:moveTo>
                    <a:pt x="184150" y="0"/>
                  </a:moveTo>
                  <a:lnTo>
                    <a:pt x="0" y="123825"/>
                  </a:lnTo>
                  <a:lnTo>
                    <a:pt x="1200150" y="250825"/>
                  </a:lnTo>
                  <a:lnTo>
                    <a:pt x="1384300" y="114300"/>
                  </a:lnTo>
                  <a:lnTo>
                    <a:pt x="18415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4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4993756" y="2399430"/>
              <a:ext cx="309380" cy="2499974"/>
            </a:xfrm>
            <a:custGeom>
              <a:avLst/>
              <a:gdLst>
                <a:gd name="T0" fmla="*/ 246 w 273"/>
                <a:gd name="T1" fmla="*/ 2024 h 2206"/>
                <a:gd name="T2" fmla="*/ 56 w 273"/>
                <a:gd name="T3" fmla="*/ 2156 h 2206"/>
                <a:gd name="T4" fmla="*/ 53 w 273"/>
                <a:gd name="T5" fmla="*/ 2147 h 2206"/>
                <a:gd name="T6" fmla="*/ 49 w 273"/>
                <a:gd name="T7" fmla="*/ 2125 h 2206"/>
                <a:gd name="T8" fmla="*/ 47 w 273"/>
                <a:gd name="T9" fmla="*/ 2094 h 2206"/>
                <a:gd name="T10" fmla="*/ 47 w 273"/>
                <a:gd name="T11" fmla="*/ 0 h 2206"/>
                <a:gd name="T12" fmla="*/ 0 w 273"/>
                <a:gd name="T13" fmla="*/ 0 h 2206"/>
                <a:gd name="T14" fmla="*/ 0 w 273"/>
                <a:gd name="T15" fmla="*/ 2094 h 2206"/>
                <a:gd name="T16" fmla="*/ 0 w 273"/>
                <a:gd name="T17" fmla="*/ 2100 h 2206"/>
                <a:gd name="T18" fmla="*/ 1 w 273"/>
                <a:gd name="T19" fmla="*/ 2124 h 2206"/>
                <a:gd name="T20" fmla="*/ 4 w 273"/>
                <a:gd name="T21" fmla="*/ 2142 h 2206"/>
                <a:gd name="T22" fmla="*/ 10 w 273"/>
                <a:gd name="T23" fmla="*/ 2167 h 2206"/>
                <a:gd name="T24" fmla="*/ 20 w 273"/>
                <a:gd name="T25" fmla="*/ 2187 h 2206"/>
                <a:gd name="T26" fmla="*/ 35 w 273"/>
                <a:gd name="T27" fmla="*/ 2201 h 2206"/>
                <a:gd name="T28" fmla="*/ 49 w 273"/>
                <a:gd name="T29" fmla="*/ 2206 h 2206"/>
                <a:gd name="T30" fmla="*/ 64 w 273"/>
                <a:gd name="T31" fmla="*/ 2205 h 2206"/>
                <a:gd name="T32" fmla="*/ 77 w 273"/>
                <a:gd name="T33" fmla="*/ 2199 h 2206"/>
                <a:gd name="T34" fmla="*/ 273 w 273"/>
                <a:gd name="T35" fmla="*/ 2062 h 2206"/>
                <a:gd name="T36" fmla="*/ 246 w 273"/>
                <a:gd name="T37" fmla="*/ 2024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2206">
                  <a:moveTo>
                    <a:pt x="246" y="2024"/>
                  </a:moveTo>
                  <a:lnTo>
                    <a:pt x="56" y="2156"/>
                  </a:lnTo>
                  <a:lnTo>
                    <a:pt x="53" y="2147"/>
                  </a:lnTo>
                  <a:lnTo>
                    <a:pt x="49" y="2125"/>
                  </a:lnTo>
                  <a:lnTo>
                    <a:pt x="47" y="2094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2094"/>
                  </a:lnTo>
                  <a:lnTo>
                    <a:pt x="0" y="2100"/>
                  </a:lnTo>
                  <a:lnTo>
                    <a:pt x="1" y="2124"/>
                  </a:lnTo>
                  <a:lnTo>
                    <a:pt x="4" y="2142"/>
                  </a:lnTo>
                  <a:lnTo>
                    <a:pt x="10" y="2167"/>
                  </a:lnTo>
                  <a:lnTo>
                    <a:pt x="20" y="2187"/>
                  </a:lnTo>
                  <a:lnTo>
                    <a:pt x="35" y="2201"/>
                  </a:lnTo>
                  <a:lnTo>
                    <a:pt x="49" y="2206"/>
                  </a:lnTo>
                  <a:lnTo>
                    <a:pt x="64" y="2205"/>
                  </a:lnTo>
                  <a:lnTo>
                    <a:pt x="77" y="2199"/>
                  </a:lnTo>
                  <a:lnTo>
                    <a:pt x="273" y="2062"/>
                  </a:lnTo>
                  <a:lnTo>
                    <a:pt x="246" y="202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4593716" y="2360899"/>
              <a:ext cx="309380" cy="2499974"/>
            </a:xfrm>
            <a:custGeom>
              <a:avLst/>
              <a:gdLst>
                <a:gd name="T0" fmla="*/ 246 w 273"/>
                <a:gd name="T1" fmla="*/ 2024 h 2206"/>
                <a:gd name="T2" fmla="*/ 56 w 273"/>
                <a:gd name="T3" fmla="*/ 2156 h 2206"/>
                <a:gd name="T4" fmla="*/ 53 w 273"/>
                <a:gd name="T5" fmla="*/ 2147 h 2206"/>
                <a:gd name="T6" fmla="*/ 48 w 273"/>
                <a:gd name="T7" fmla="*/ 2125 h 2206"/>
                <a:gd name="T8" fmla="*/ 47 w 273"/>
                <a:gd name="T9" fmla="*/ 2094 h 2206"/>
                <a:gd name="T10" fmla="*/ 47 w 273"/>
                <a:gd name="T11" fmla="*/ 0 h 2206"/>
                <a:gd name="T12" fmla="*/ 0 w 273"/>
                <a:gd name="T13" fmla="*/ 0 h 2206"/>
                <a:gd name="T14" fmla="*/ 0 w 273"/>
                <a:gd name="T15" fmla="*/ 2094 h 2206"/>
                <a:gd name="T16" fmla="*/ 0 w 273"/>
                <a:gd name="T17" fmla="*/ 2100 h 2206"/>
                <a:gd name="T18" fmla="*/ 1 w 273"/>
                <a:gd name="T19" fmla="*/ 2125 h 2206"/>
                <a:gd name="T20" fmla="*/ 4 w 273"/>
                <a:gd name="T21" fmla="*/ 2143 h 2206"/>
                <a:gd name="T22" fmla="*/ 10 w 273"/>
                <a:gd name="T23" fmla="*/ 2168 h 2206"/>
                <a:gd name="T24" fmla="*/ 20 w 273"/>
                <a:gd name="T25" fmla="*/ 2187 h 2206"/>
                <a:gd name="T26" fmla="*/ 35 w 273"/>
                <a:gd name="T27" fmla="*/ 2201 h 2206"/>
                <a:gd name="T28" fmla="*/ 49 w 273"/>
                <a:gd name="T29" fmla="*/ 2206 h 2206"/>
                <a:gd name="T30" fmla="*/ 64 w 273"/>
                <a:gd name="T31" fmla="*/ 2205 h 2206"/>
                <a:gd name="T32" fmla="*/ 77 w 273"/>
                <a:gd name="T33" fmla="*/ 2199 h 2206"/>
                <a:gd name="T34" fmla="*/ 273 w 273"/>
                <a:gd name="T35" fmla="*/ 2063 h 2206"/>
                <a:gd name="T36" fmla="*/ 246 w 273"/>
                <a:gd name="T37" fmla="*/ 2024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2206">
                  <a:moveTo>
                    <a:pt x="246" y="2024"/>
                  </a:moveTo>
                  <a:lnTo>
                    <a:pt x="56" y="2156"/>
                  </a:lnTo>
                  <a:lnTo>
                    <a:pt x="53" y="2147"/>
                  </a:lnTo>
                  <a:lnTo>
                    <a:pt x="48" y="2125"/>
                  </a:lnTo>
                  <a:lnTo>
                    <a:pt x="47" y="2094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2094"/>
                  </a:lnTo>
                  <a:lnTo>
                    <a:pt x="0" y="2100"/>
                  </a:lnTo>
                  <a:lnTo>
                    <a:pt x="1" y="2125"/>
                  </a:lnTo>
                  <a:lnTo>
                    <a:pt x="4" y="2143"/>
                  </a:lnTo>
                  <a:lnTo>
                    <a:pt x="10" y="2168"/>
                  </a:lnTo>
                  <a:lnTo>
                    <a:pt x="20" y="2187"/>
                  </a:lnTo>
                  <a:lnTo>
                    <a:pt x="35" y="2201"/>
                  </a:lnTo>
                  <a:lnTo>
                    <a:pt x="49" y="2206"/>
                  </a:lnTo>
                  <a:lnTo>
                    <a:pt x="64" y="2205"/>
                  </a:lnTo>
                  <a:lnTo>
                    <a:pt x="77" y="2199"/>
                  </a:lnTo>
                  <a:lnTo>
                    <a:pt x="273" y="2063"/>
                  </a:lnTo>
                  <a:lnTo>
                    <a:pt x="246" y="202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4192542" y="2323502"/>
              <a:ext cx="309380" cy="2499974"/>
            </a:xfrm>
            <a:custGeom>
              <a:avLst/>
              <a:gdLst>
                <a:gd name="T0" fmla="*/ 246 w 273"/>
                <a:gd name="T1" fmla="*/ 2024 h 2206"/>
                <a:gd name="T2" fmla="*/ 57 w 273"/>
                <a:gd name="T3" fmla="*/ 2156 h 2206"/>
                <a:gd name="T4" fmla="*/ 54 w 273"/>
                <a:gd name="T5" fmla="*/ 2146 h 2206"/>
                <a:gd name="T6" fmla="*/ 49 w 273"/>
                <a:gd name="T7" fmla="*/ 2125 h 2206"/>
                <a:gd name="T8" fmla="*/ 47 w 273"/>
                <a:gd name="T9" fmla="*/ 2094 h 2206"/>
                <a:gd name="T10" fmla="*/ 47 w 273"/>
                <a:gd name="T11" fmla="*/ 0 h 2206"/>
                <a:gd name="T12" fmla="*/ 0 w 273"/>
                <a:gd name="T13" fmla="*/ 0 h 2206"/>
                <a:gd name="T14" fmla="*/ 0 w 273"/>
                <a:gd name="T15" fmla="*/ 2094 h 2206"/>
                <a:gd name="T16" fmla="*/ 0 w 273"/>
                <a:gd name="T17" fmla="*/ 2100 h 2206"/>
                <a:gd name="T18" fmla="*/ 2 w 273"/>
                <a:gd name="T19" fmla="*/ 2124 h 2206"/>
                <a:gd name="T20" fmla="*/ 4 w 273"/>
                <a:gd name="T21" fmla="*/ 2142 h 2206"/>
                <a:gd name="T22" fmla="*/ 11 w 273"/>
                <a:gd name="T23" fmla="*/ 2167 h 2206"/>
                <a:gd name="T24" fmla="*/ 20 w 273"/>
                <a:gd name="T25" fmla="*/ 2187 h 2206"/>
                <a:gd name="T26" fmla="*/ 35 w 273"/>
                <a:gd name="T27" fmla="*/ 2201 h 2206"/>
                <a:gd name="T28" fmla="*/ 49 w 273"/>
                <a:gd name="T29" fmla="*/ 2206 h 2206"/>
                <a:gd name="T30" fmla="*/ 65 w 273"/>
                <a:gd name="T31" fmla="*/ 2205 h 2206"/>
                <a:gd name="T32" fmla="*/ 78 w 273"/>
                <a:gd name="T33" fmla="*/ 2199 h 2206"/>
                <a:gd name="T34" fmla="*/ 273 w 273"/>
                <a:gd name="T35" fmla="*/ 2062 h 2206"/>
                <a:gd name="T36" fmla="*/ 246 w 273"/>
                <a:gd name="T37" fmla="*/ 2024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2206">
                  <a:moveTo>
                    <a:pt x="246" y="2024"/>
                  </a:moveTo>
                  <a:lnTo>
                    <a:pt x="57" y="2156"/>
                  </a:lnTo>
                  <a:lnTo>
                    <a:pt x="54" y="2146"/>
                  </a:lnTo>
                  <a:lnTo>
                    <a:pt x="49" y="2125"/>
                  </a:lnTo>
                  <a:lnTo>
                    <a:pt x="47" y="2094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2094"/>
                  </a:lnTo>
                  <a:lnTo>
                    <a:pt x="0" y="2100"/>
                  </a:lnTo>
                  <a:lnTo>
                    <a:pt x="2" y="2124"/>
                  </a:lnTo>
                  <a:lnTo>
                    <a:pt x="4" y="2142"/>
                  </a:lnTo>
                  <a:lnTo>
                    <a:pt x="11" y="2167"/>
                  </a:lnTo>
                  <a:lnTo>
                    <a:pt x="20" y="2187"/>
                  </a:lnTo>
                  <a:lnTo>
                    <a:pt x="35" y="2201"/>
                  </a:lnTo>
                  <a:lnTo>
                    <a:pt x="49" y="2206"/>
                  </a:lnTo>
                  <a:lnTo>
                    <a:pt x="65" y="2205"/>
                  </a:lnTo>
                  <a:lnTo>
                    <a:pt x="78" y="2199"/>
                  </a:lnTo>
                  <a:lnTo>
                    <a:pt x="273" y="2062"/>
                  </a:lnTo>
                  <a:lnTo>
                    <a:pt x="246" y="202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5173945" y="2398297"/>
              <a:ext cx="0" cy="26835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7" name="Straight Connector 36"/>
            <p:cNvCxnSpPr>
              <a:stCxn id="32" idx="1"/>
            </p:cNvCxnSpPr>
            <p:nvPr/>
          </p:nvCxnSpPr>
          <p:spPr>
            <a:xfrm>
              <a:off x="3975100" y="4111625"/>
              <a:ext cx="1198845" cy="127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Bent-Up Arrow 64"/>
          <p:cNvSpPr/>
          <p:nvPr/>
        </p:nvSpPr>
        <p:spPr>
          <a:xfrm flipV="1">
            <a:off x="4163672" y="2552365"/>
            <a:ext cx="1171509" cy="691844"/>
          </a:xfrm>
          <a:prstGeom prst="bentUp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4810198" y="3598086"/>
            <a:ext cx="2926080" cy="1830192"/>
            <a:chOff x="4685126" y="3378011"/>
            <a:chExt cx="2926080" cy="1830192"/>
          </a:xfrm>
        </p:grpSpPr>
        <p:sp>
          <p:nvSpPr>
            <p:cNvPr id="67" name="Freeform 32"/>
            <p:cNvSpPr>
              <a:spLocks/>
            </p:cNvSpPr>
            <p:nvPr/>
          </p:nvSpPr>
          <p:spPr bwMode="auto">
            <a:xfrm>
              <a:off x="4685126" y="3378011"/>
              <a:ext cx="2926080" cy="1830192"/>
            </a:xfrm>
            <a:custGeom>
              <a:avLst/>
              <a:gdLst>
                <a:gd name="T0" fmla="*/ 0 w 3674"/>
                <a:gd name="T1" fmla="*/ 340 h 2298"/>
                <a:gd name="T2" fmla="*/ 486 w 3674"/>
                <a:gd name="T3" fmla="*/ 0 h 2298"/>
                <a:gd name="T4" fmla="*/ 1575 w 3674"/>
                <a:gd name="T5" fmla="*/ 103 h 2298"/>
                <a:gd name="T6" fmla="*/ 1575 w 3674"/>
                <a:gd name="T7" fmla="*/ 296 h 2298"/>
                <a:gd name="T8" fmla="*/ 3674 w 3674"/>
                <a:gd name="T9" fmla="*/ 496 h 2298"/>
                <a:gd name="T10" fmla="*/ 3674 w 3674"/>
                <a:gd name="T11" fmla="*/ 2128 h 2298"/>
                <a:gd name="T12" fmla="*/ 3431 w 3674"/>
                <a:gd name="T13" fmla="*/ 2298 h 2298"/>
                <a:gd name="T14" fmla="*/ 0 w 3674"/>
                <a:gd name="T15" fmla="*/ 1972 h 2298"/>
                <a:gd name="T16" fmla="*/ 0 w 3674"/>
                <a:gd name="T17" fmla="*/ 340 h 2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74" h="2298">
                  <a:moveTo>
                    <a:pt x="0" y="340"/>
                  </a:moveTo>
                  <a:lnTo>
                    <a:pt x="486" y="0"/>
                  </a:lnTo>
                  <a:lnTo>
                    <a:pt x="1575" y="103"/>
                  </a:lnTo>
                  <a:lnTo>
                    <a:pt x="1575" y="296"/>
                  </a:lnTo>
                  <a:lnTo>
                    <a:pt x="3674" y="496"/>
                  </a:lnTo>
                  <a:lnTo>
                    <a:pt x="3674" y="2128"/>
                  </a:lnTo>
                  <a:lnTo>
                    <a:pt x="3431" y="2298"/>
                  </a:lnTo>
                  <a:lnTo>
                    <a:pt x="0" y="1972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5744377" y="3595436"/>
              <a:ext cx="195922" cy="1299771"/>
            </a:xfrm>
            <a:custGeom>
              <a:avLst/>
              <a:gdLst>
                <a:gd name="connsiteX0" fmla="*/ 0 w 390525"/>
                <a:gd name="connsiteY0" fmla="*/ 0 h 2590800"/>
                <a:gd name="connsiteX1" fmla="*/ 390525 w 390525"/>
                <a:gd name="connsiteY1" fmla="*/ 38100 h 2590800"/>
                <a:gd name="connsiteX2" fmla="*/ 390525 w 390525"/>
                <a:gd name="connsiteY2" fmla="*/ 2328863 h 2590800"/>
                <a:gd name="connsiteX3" fmla="*/ 9525 w 390525"/>
                <a:gd name="connsiteY3" fmla="*/ 2590800 h 2590800"/>
                <a:gd name="connsiteX4" fmla="*/ 0 w 390525"/>
                <a:gd name="connsiteY4" fmla="*/ 0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590800">
                  <a:moveTo>
                    <a:pt x="0" y="0"/>
                  </a:moveTo>
                  <a:lnTo>
                    <a:pt x="390525" y="38100"/>
                  </a:lnTo>
                  <a:lnTo>
                    <a:pt x="390525" y="2328863"/>
                  </a:lnTo>
                  <a:lnTo>
                    <a:pt x="9525" y="259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Line 33"/>
            <p:cNvSpPr>
              <a:spLocks noChangeShapeType="1"/>
            </p:cNvSpPr>
            <p:nvPr/>
          </p:nvSpPr>
          <p:spPr bwMode="auto">
            <a:xfrm flipV="1">
              <a:off x="7417674" y="3773039"/>
              <a:ext cx="193532" cy="1345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35"/>
            <p:cNvSpPr>
              <a:spLocks noChangeShapeType="1"/>
            </p:cNvSpPr>
            <p:nvPr/>
          </p:nvSpPr>
          <p:spPr bwMode="auto">
            <a:xfrm flipV="1">
              <a:off x="7417674" y="3907636"/>
              <a:ext cx="0" cy="13005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36"/>
            <p:cNvSpPr>
              <a:spLocks noChangeShapeType="1"/>
            </p:cNvSpPr>
            <p:nvPr/>
          </p:nvSpPr>
          <p:spPr bwMode="auto">
            <a:xfrm>
              <a:off x="5745969" y="4896003"/>
              <a:ext cx="1865237" cy="1768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37"/>
            <p:cNvSpPr>
              <a:spLocks noChangeShapeType="1"/>
            </p:cNvSpPr>
            <p:nvPr/>
          </p:nvSpPr>
          <p:spPr bwMode="auto">
            <a:xfrm flipV="1">
              <a:off x="5745969" y="4760610"/>
              <a:ext cx="193532" cy="135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38"/>
            <p:cNvSpPr>
              <a:spLocks noChangeShapeType="1"/>
            </p:cNvSpPr>
            <p:nvPr/>
          </p:nvSpPr>
          <p:spPr bwMode="auto">
            <a:xfrm flipV="1">
              <a:off x="5745969" y="3595436"/>
              <a:ext cx="0" cy="13005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39"/>
            <p:cNvSpPr>
              <a:spLocks noChangeShapeType="1"/>
            </p:cNvSpPr>
            <p:nvPr/>
          </p:nvSpPr>
          <p:spPr bwMode="auto">
            <a:xfrm flipH="1">
              <a:off x="4685126" y="4677782"/>
              <a:ext cx="387064" cy="2707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40"/>
            <p:cNvSpPr>
              <a:spLocks noChangeShapeType="1"/>
            </p:cNvSpPr>
            <p:nvPr/>
          </p:nvSpPr>
          <p:spPr bwMode="auto">
            <a:xfrm flipV="1">
              <a:off x="5072190" y="3378011"/>
              <a:ext cx="0" cy="12997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41"/>
            <p:cNvSpPr>
              <a:spLocks noChangeShapeType="1"/>
            </p:cNvSpPr>
            <p:nvPr/>
          </p:nvSpPr>
          <p:spPr bwMode="auto">
            <a:xfrm flipH="1">
              <a:off x="5745969" y="3460043"/>
              <a:ext cx="193532" cy="135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42"/>
            <p:cNvSpPr>
              <a:spLocks noChangeShapeType="1"/>
            </p:cNvSpPr>
            <p:nvPr/>
          </p:nvSpPr>
          <p:spPr bwMode="auto">
            <a:xfrm flipV="1">
              <a:off x="5939501" y="3613754"/>
              <a:ext cx="0" cy="11468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43"/>
            <p:cNvSpPr>
              <a:spLocks noChangeShapeType="1"/>
            </p:cNvSpPr>
            <p:nvPr/>
          </p:nvSpPr>
          <p:spPr bwMode="auto">
            <a:xfrm flipH="1" flipV="1">
              <a:off x="5745969" y="3595436"/>
              <a:ext cx="193532" cy="183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48"/>
            <p:cNvSpPr>
              <a:spLocks noChangeShapeType="1"/>
            </p:cNvSpPr>
            <p:nvPr/>
          </p:nvSpPr>
          <p:spPr bwMode="auto">
            <a:xfrm>
              <a:off x="5072190" y="4677782"/>
              <a:ext cx="867311" cy="828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0"/>
            <p:cNvSpPr>
              <a:spLocks/>
            </p:cNvSpPr>
            <p:nvPr/>
          </p:nvSpPr>
          <p:spPr bwMode="auto">
            <a:xfrm>
              <a:off x="5119976" y="3620125"/>
              <a:ext cx="51768" cy="54954"/>
            </a:xfrm>
            <a:custGeom>
              <a:avLst/>
              <a:gdLst>
                <a:gd name="T0" fmla="*/ 12 w 65"/>
                <a:gd name="T1" fmla="*/ 6 h 69"/>
                <a:gd name="T2" fmla="*/ 9 w 65"/>
                <a:gd name="T3" fmla="*/ 8 h 69"/>
                <a:gd name="T4" fmla="*/ 6 w 65"/>
                <a:gd name="T5" fmla="*/ 12 h 69"/>
                <a:gd name="T6" fmla="*/ 4 w 65"/>
                <a:gd name="T7" fmla="*/ 15 h 69"/>
                <a:gd name="T8" fmla="*/ 2 w 65"/>
                <a:gd name="T9" fmla="*/ 19 h 69"/>
                <a:gd name="T10" fmla="*/ 1 w 65"/>
                <a:gd name="T11" fmla="*/ 23 h 69"/>
                <a:gd name="T12" fmla="*/ 0 w 65"/>
                <a:gd name="T13" fmla="*/ 28 h 69"/>
                <a:gd name="T14" fmla="*/ 0 w 65"/>
                <a:gd name="T15" fmla="*/ 32 h 69"/>
                <a:gd name="T16" fmla="*/ 0 w 65"/>
                <a:gd name="T17" fmla="*/ 37 h 69"/>
                <a:gd name="T18" fmla="*/ 1 w 65"/>
                <a:gd name="T19" fmla="*/ 41 h 69"/>
                <a:gd name="T20" fmla="*/ 2 w 65"/>
                <a:gd name="T21" fmla="*/ 46 h 69"/>
                <a:gd name="T22" fmla="*/ 5 w 65"/>
                <a:gd name="T23" fmla="*/ 50 h 69"/>
                <a:gd name="T24" fmla="*/ 7 w 65"/>
                <a:gd name="T25" fmla="*/ 54 h 69"/>
                <a:gd name="T26" fmla="*/ 10 w 65"/>
                <a:gd name="T27" fmla="*/ 57 h 69"/>
                <a:gd name="T28" fmla="*/ 14 w 65"/>
                <a:gd name="T29" fmla="*/ 61 h 69"/>
                <a:gd name="T30" fmla="*/ 17 w 65"/>
                <a:gd name="T31" fmla="*/ 63 h 69"/>
                <a:gd name="T32" fmla="*/ 21 w 65"/>
                <a:gd name="T33" fmla="*/ 66 h 69"/>
                <a:gd name="T34" fmla="*/ 25 w 65"/>
                <a:gd name="T35" fmla="*/ 67 h 69"/>
                <a:gd name="T36" fmla="*/ 30 w 65"/>
                <a:gd name="T37" fmla="*/ 68 h 69"/>
                <a:gd name="T38" fmla="*/ 34 w 65"/>
                <a:gd name="T39" fmla="*/ 69 h 69"/>
                <a:gd name="T40" fmla="*/ 39 w 65"/>
                <a:gd name="T41" fmla="*/ 68 h 69"/>
                <a:gd name="T42" fmla="*/ 43 w 65"/>
                <a:gd name="T43" fmla="*/ 68 h 69"/>
                <a:gd name="T44" fmla="*/ 47 w 65"/>
                <a:gd name="T45" fmla="*/ 66 h 69"/>
                <a:gd name="T46" fmla="*/ 51 w 65"/>
                <a:gd name="T47" fmla="*/ 65 h 69"/>
                <a:gd name="T48" fmla="*/ 54 w 65"/>
                <a:gd name="T49" fmla="*/ 62 h 69"/>
                <a:gd name="T50" fmla="*/ 58 w 65"/>
                <a:gd name="T51" fmla="*/ 59 h 69"/>
                <a:gd name="T52" fmla="*/ 60 w 65"/>
                <a:gd name="T53" fmla="*/ 56 h 69"/>
                <a:gd name="T54" fmla="*/ 62 w 65"/>
                <a:gd name="T55" fmla="*/ 52 h 69"/>
                <a:gd name="T56" fmla="*/ 64 w 65"/>
                <a:gd name="T57" fmla="*/ 48 h 69"/>
                <a:gd name="T58" fmla="*/ 65 w 65"/>
                <a:gd name="T59" fmla="*/ 44 h 69"/>
                <a:gd name="T60" fmla="*/ 65 w 65"/>
                <a:gd name="T61" fmla="*/ 39 h 69"/>
                <a:gd name="T62" fmla="*/ 65 w 65"/>
                <a:gd name="T63" fmla="*/ 35 h 69"/>
                <a:gd name="T64" fmla="*/ 65 w 65"/>
                <a:gd name="T65" fmla="*/ 30 h 69"/>
                <a:gd name="T66" fmla="*/ 64 w 65"/>
                <a:gd name="T67" fmla="*/ 26 h 69"/>
                <a:gd name="T68" fmla="*/ 62 w 65"/>
                <a:gd name="T69" fmla="*/ 21 h 69"/>
                <a:gd name="T70" fmla="*/ 59 w 65"/>
                <a:gd name="T71" fmla="*/ 17 h 69"/>
                <a:gd name="T72" fmla="*/ 56 w 65"/>
                <a:gd name="T73" fmla="*/ 14 h 69"/>
                <a:gd name="T74" fmla="*/ 53 w 65"/>
                <a:gd name="T75" fmla="*/ 10 h 69"/>
                <a:gd name="T76" fmla="*/ 50 w 65"/>
                <a:gd name="T77" fmla="*/ 7 h 69"/>
                <a:gd name="T78" fmla="*/ 46 w 65"/>
                <a:gd name="T79" fmla="*/ 5 h 69"/>
                <a:gd name="T80" fmla="*/ 42 w 65"/>
                <a:gd name="T81" fmla="*/ 3 h 69"/>
                <a:gd name="T82" fmla="*/ 37 w 65"/>
                <a:gd name="T83" fmla="*/ 1 h 69"/>
                <a:gd name="T84" fmla="*/ 33 w 65"/>
                <a:gd name="T85" fmla="*/ 1 h 69"/>
                <a:gd name="T86" fmla="*/ 29 w 65"/>
                <a:gd name="T87" fmla="*/ 0 h 69"/>
                <a:gd name="T88" fmla="*/ 24 w 65"/>
                <a:gd name="T89" fmla="*/ 1 h 69"/>
                <a:gd name="T90" fmla="*/ 20 w 65"/>
                <a:gd name="T91" fmla="*/ 2 h 69"/>
                <a:gd name="T92" fmla="*/ 16 w 65"/>
                <a:gd name="T93" fmla="*/ 4 h 69"/>
                <a:gd name="T94" fmla="*/ 12 w 65"/>
                <a:gd name="T95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" h="69">
                  <a:moveTo>
                    <a:pt x="12" y="6"/>
                  </a:moveTo>
                  <a:lnTo>
                    <a:pt x="9" y="8"/>
                  </a:lnTo>
                  <a:lnTo>
                    <a:pt x="6" y="12"/>
                  </a:lnTo>
                  <a:lnTo>
                    <a:pt x="4" y="15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2" y="46"/>
                  </a:lnTo>
                  <a:lnTo>
                    <a:pt x="5" y="50"/>
                  </a:lnTo>
                  <a:lnTo>
                    <a:pt x="7" y="54"/>
                  </a:lnTo>
                  <a:lnTo>
                    <a:pt x="10" y="57"/>
                  </a:lnTo>
                  <a:lnTo>
                    <a:pt x="14" y="61"/>
                  </a:lnTo>
                  <a:lnTo>
                    <a:pt x="17" y="63"/>
                  </a:lnTo>
                  <a:lnTo>
                    <a:pt x="21" y="66"/>
                  </a:lnTo>
                  <a:lnTo>
                    <a:pt x="25" y="67"/>
                  </a:lnTo>
                  <a:lnTo>
                    <a:pt x="30" y="68"/>
                  </a:lnTo>
                  <a:lnTo>
                    <a:pt x="34" y="69"/>
                  </a:lnTo>
                  <a:lnTo>
                    <a:pt x="39" y="68"/>
                  </a:lnTo>
                  <a:lnTo>
                    <a:pt x="43" y="68"/>
                  </a:lnTo>
                  <a:lnTo>
                    <a:pt x="47" y="66"/>
                  </a:lnTo>
                  <a:lnTo>
                    <a:pt x="51" y="65"/>
                  </a:lnTo>
                  <a:lnTo>
                    <a:pt x="54" y="62"/>
                  </a:lnTo>
                  <a:lnTo>
                    <a:pt x="58" y="59"/>
                  </a:lnTo>
                  <a:lnTo>
                    <a:pt x="60" y="56"/>
                  </a:lnTo>
                  <a:lnTo>
                    <a:pt x="62" y="52"/>
                  </a:lnTo>
                  <a:lnTo>
                    <a:pt x="64" y="48"/>
                  </a:lnTo>
                  <a:lnTo>
                    <a:pt x="65" y="44"/>
                  </a:lnTo>
                  <a:lnTo>
                    <a:pt x="65" y="39"/>
                  </a:lnTo>
                  <a:lnTo>
                    <a:pt x="65" y="35"/>
                  </a:lnTo>
                  <a:lnTo>
                    <a:pt x="65" y="30"/>
                  </a:lnTo>
                  <a:lnTo>
                    <a:pt x="64" y="26"/>
                  </a:lnTo>
                  <a:lnTo>
                    <a:pt x="62" y="21"/>
                  </a:lnTo>
                  <a:lnTo>
                    <a:pt x="59" y="17"/>
                  </a:lnTo>
                  <a:lnTo>
                    <a:pt x="56" y="14"/>
                  </a:lnTo>
                  <a:lnTo>
                    <a:pt x="53" y="10"/>
                  </a:lnTo>
                  <a:lnTo>
                    <a:pt x="50" y="7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1"/>
            <p:cNvSpPr>
              <a:spLocks/>
            </p:cNvSpPr>
            <p:nvPr/>
          </p:nvSpPr>
          <p:spPr bwMode="auto">
            <a:xfrm>
              <a:off x="7404134" y="4058161"/>
              <a:ext cx="19114" cy="55750"/>
            </a:xfrm>
            <a:custGeom>
              <a:avLst/>
              <a:gdLst>
                <a:gd name="T0" fmla="*/ 8 w 24"/>
                <a:gd name="T1" fmla="*/ 70 h 70"/>
                <a:gd name="T2" fmla="*/ 10 w 24"/>
                <a:gd name="T3" fmla="*/ 70 h 70"/>
                <a:gd name="T4" fmla="*/ 12 w 24"/>
                <a:gd name="T5" fmla="*/ 69 h 70"/>
                <a:gd name="T6" fmla="*/ 13 w 24"/>
                <a:gd name="T7" fmla="*/ 68 h 70"/>
                <a:gd name="T8" fmla="*/ 15 w 24"/>
                <a:gd name="T9" fmla="*/ 66 h 70"/>
                <a:gd name="T10" fmla="*/ 16 w 24"/>
                <a:gd name="T11" fmla="*/ 63 h 70"/>
                <a:gd name="T12" fmla="*/ 18 w 24"/>
                <a:gd name="T13" fmla="*/ 60 h 70"/>
                <a:gd name="T14" fmla="*/ 19 w 24"/>
                <a:gd name="T15" fmla="*/ 57 h 70"/>
                <a:gd name="T16" fmla="*/ 20 w 24"/>
                <a:gd name="T17" fmla="*/ 53 h 70"/>
                <a:gd name="T18" fmla="*/ 21 w 24"/>
                <a:gd name="T19" fmla="*/ 49 h 70"/>
                <a:gd name="T20" fmla="*/ 22 w 24"/>
                <a:gd name="T21" fmla="*/ 44 h 70"/>
                <a:gd name="T22" fmla="*/ 23 w 24"/>
                <a:gd name="T23" fmla="*/ 40 h 70"/>
                <a:gd name="T24" fmla="*/ 23 w 24"/>
                <a:gd name="T25" fmla="*/ 35 h 70"/>
                <a:gd name="T26" fmla="*/ 24 w 24"/>
                <a:gd name="T27" fmla="*/ 30 h 70"/>
                <a:gd name="T28" fmla="*/ 24 w 24"/>
                <a:gd name="T29" fmla="*/ 26 h 70"/>
                <a:gd name="T30" fmla="*/ 24 w 24"/>
                <a:gd name="T31" fmla="*/ 21 h 70"/>
                <a:gd name="T32" fmla="*/ 23 w 24"/>
                <a:gd name="T33" fmla="*/ 17 h 70"/>
                <a:gd name="T34" fmla="*/ 23 w 24"/>
                <a:gd name="T35" fmla="*/ 13 h 70"/>
                <a:gd name="T36" fmla="*/ 22 w 24"/>
                <a:gd name="T37" fmla="*/ 10 h 70"/>
                <a:gd name="T38" fmla="*/ 21 w 24"/>
                <a:gd name="T39" fmla="*/ 7 h 70"/>
                <a:gd name="T40" fmla="*/ 20 w 24"/>
                <a:gd name="T41" fmla="*/ 4 h 70"/>
                <a:gd name="T42" fmla="*/ 19 w 24"/>
                <a:gd name="T43" fmla="*/ 2 h 70"/>
                <a:gd name="T44" fmla="*/ 17 w 24"/>
                <a:gd name="T45" fmla="*/ 1 h 70"/>
                <a:gd name="T46" fmla="*/ 16 w 24"/>
                <a:gd name="T47" fmla="*/ 0 h 70"/>
                <a:gd name="T48" fmla="*/ 14 w 24"/>
                <a:gd name="T49" fmla="*/ 0 h 70"/>
                <a:gd name="T50" fmla="*/ 13 w 24"/>
                <a:gd name="T51" fmla="*/ 0 h 70"/>
                <a:gd name="T52" fmla="*/ 11 w 24"/>
                <a:gd name="T53" fmla="*/ 1 h 70"/>
                <a:gd name="T54" fmla="*/ 9 w 24"/>
                <a:gd name="T55" fmla="*/ 3 h 70"/>
                <a:gd name="T56" fmla="*/ 8 w 24"/>
                <a:gd name="T57" fmla="*/ 5 h 70"/>
                <a:gd name="T58" fmla="*/ 6 w 24"/>
                <a:gd name="T59" fmla="*/ 8 h 70"/>
                <a:gd name="T60" fmla="*/ 5 w 24"/>
                <a:gd name="T61" fmla="*/ 11 h 70"/>
                <a:gd name="T62" fmla="*/ 4 w 24"/>
                <a:gd name="T63" fmla="*/ 15 h 70"/>
                <a:gd name="T64" fmla="*/ 3 w 24"/>
                <a:gd name="T65" fmla="*/ 19 h 70"/>
                <a:gd name="T66" fmla="*/ 1 w 24"/>
                <a:gd name="T67" fmla="*/ 23 h 70"/>
                <a:gd name="T68" fmla="*/ 1 w 24"/>
                <a:gd name="T69" fmla="*/ 28 h 70"/>
                <a:gd name="T70" fmla="*/ 0 w 24"/>
                <a:gd name="T71" fmla="*/ 33 h 70"/>
                <a:gd name="T72" fmla="*/ 0 w 24"/>
                <a:gd name="T73" fmla="*/ 37 h 70"/>
                <a:gd name="T74" fmla="*/ 0 w 24"/>
                <a:gd name="T75" fmla="*/ 42 h 70"/>
                <a:gd name="T76" fmla="*/ 0 w 24"/>
                <a:gd name="T77" fmla="*/ 46 h 70"/>
                <a:gd name="T78" fmla="*/ 0 w 24"/>
                <a:gd name="T79" fmla="*/ 51 h 70"/>
                <a:gd name="T80" fmla="*/ 0 w 24"/>
                <a:gd name="T81" fmla="*/ 55 h 70"/>
                <a:gd name="T82" fmla="*/ 1 w 24"/>
                <a:gd name="T83" fmla="*/ 58 h 70"/>
                <a:gd name="T84" fmla="*/ 2 w 24"/>
                <a:gd name="T85" fmla="*/ 62 h 70"/>
                <a:gd name="T86" fmla="*/ 3 w 24"/>
                <a:gd name="T87" fmla="*/ 64 h 70"/>
                <a:gd name="T88" fmla="*/ 4 w 24"/>
                <a:gd name="T89" fmla="*/ 67 h 70"/>
                <a:gd name="T90" fmla="*/ 5 w 24"/>
                <a:gd name="T91" fmla="*/ 68 h 70"/>
                <a:gd name="T92" fmla="*/ 7 w 24"/>
                <a:gd name="T93" fmla="*/ 69 h 70"/>
                <a:gd name="T94" fmla="*/ 8 w 24"/>
                <a:gd name="T9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" h="70">
                  <a:moveTo>
                    <a:pt x="8" y="70"/>
                  </a:move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5" y="66"/>
                  </a:lnTo>
                  <a:lnTo>
                    <a:pt x="16" y="63"/>
                  </a:lnTo>
                  <a:lnTo>
                    <a:pt x="18" y="60"/>
                  </a:lnTo>
                  <a:lnTo>
                    <a:pt x="19" y="57"/>
                  </a:lnTo>
                  <a:lnTo>
                    <a:pt x="20" y="53"/>
                  </a:lnTo>
                  <a:lnTo>
                    <a:pt x="21" y="49"/>
                  </a:lnTo>
                  <a:lnTo>
                    <a:pt x="22" y="44"/>
                  </a:lnTo>
                  <a:lnTo>
                    <a:pt x="23" y="40"/>
                  </a:lnTo>
                  <a:lnTo>
                    <a:pt x="23" y="35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24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20" y="4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9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5" y="11"/>
                  </a:lnTo>
                  <a:lnTo>
                    <a:pt x="4" y="15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1" y="28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3" y="64"/>
                  </a:lnTo>
                  <a:lnTo>
                    <a:pt x="4" y="67"/>
                  </a:lnTo>
                  <a:lnTo>
                    <a:pt x="5" y="68"/>
                  </a:lnTo>
                  <a:lnTo>
                    <a:pt x="7" y="69"/>
                  </a:lnTo>
                  <a:lnTo>
                    <a:pt x="8" y="7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3"/>
            <p:cNvSpPr>
              <a:spLocks/>
            </p:cNvSpPr>
            <p:nvPr/>
          </p:nvSpPr>
          <p:spPr bwMode="auto">
            <a:xfrm>
              <a:off x="5119976" y="4054178"/>
              <a:ext cx="51768" cy="54157"/>
            </a:xfrm>
            <a:custGeom>
              <a:avLst/>
              <a:gdLst>
                <a:gd name="T0" fmla="*/ 12 w 65"/>
                <a:gd name="T1" fmla="*/ 5 h 68"/>
                <a:gd name="T2" fmla="*/ 8 w 65"/>
                <a:gd name="T3" fmla="*/ 9 h 68"/>
                <a:gd name="T4" fmla="*/ 4 w 65"/>
                <a:gd name="T5" fmla="*/ 13 h 68"/>
                <a:gd name="T6" fmla="*/ 2 w 65"/>
                <a:gd name="T7" fmla="*/ 19 h 68"/>
                <a:gd name="T8" fmla="*/ 0 w 65"/>
                <a:gd name="T9" fmla="*/ 25 h 68"/>
                <a:gd name="T10" fmla="*/ 0 w 65"/>
                <a:gd name="T11" fmla="*/ 31 h 68"/>
                <a:gd name="T12" fmla="*/ 0 w 65"/>
                <a:gd name="T13" fmla="*/ 37 h 68"/>
                <a:gd name="T14" fmla="*/ 2 w 65"/>
                <a:gd name="T15" fmla="*/ 43 h 68"/>
                <a:gd name="T16" fmla="*/ 5 w 65"/>
                <a:gd name="T17" fmla="*/ 49 h 68"/>
                <a:gd name="T18" fmla="*/ 8 w 65"/>
                <a:gd name="T19" fmla="*/ 55 h 68"/>
                <a:gd name="T20" fmla="*/ 13 w 65"/>
                <a:gd name="T21" fmla="*/ 59 h 68"/>
                <a:gd name="T22" fmla="*/ 18 w 65"/>
                <a:gd name="T23" fmla="*/ 63 h 68"/>
                <a:gd name="T24" fmla="*/ 24 w 65"/>
                <a:gd name="T25" fmla="*/ 66 h 68"/>
                <a:gd name="T26" fmla="*/ 30 w 65"/>
                <a:gd name="T27" fmla="*/ 67 h 68"/>
                <a:gd name="T28" fmla="*/ 36 w 65"/>
                <a:gd name="T29" fmla="*/ 68 h 68"/>
                <a:gd name="T30" fmla="*/ 42 w 65"/>
                <a:gd name="T31" fmla="*/ 67 h 68"/>
                <a:gd name="T32" fmla="*/ 47 w 65"/>
                <a:gd name="T33" fmla="*/ 65 h 68"/>
                <a:gd name="T34" fmla="*/ 53 w 65"/>
                <a:gd name="T35" fmla="*/ 63 h 68"/>
                <a:gd name="T36" fmla="*/ 57 w 65"/>
                <a:gd name="T37" fmla="*/ 59 h 68"/>
                <a:gd name="T38" fmla="*/ 61 w 65"/>
                <a:gd name="T39" fmla="*/ 54 h 68"/>
                <a:gd name="T40" fmla="*/ 63 w 65"/>
                <a:gd name="T41" fmla="*/ 49 h 68"/>
                <a:gd name="T42" fmla="*/ 65 w 65"/>
                <a:gd name="T43" fmla="*/ 43 h 68"/>
                <a:gd name="T44" fmla="*/ 65 w 65"/>
                <a:gd name="T45" fmla="*/ 37 h 68"/>
                <a:gd name="T46" fmla="*/ 65 w 65"/>
                <a:gd name="T47" fmla="*/ 30 h 68"/>
                <a:gd name="T48" fmla="*/ 63 w 65"/>
                <a:gd name="T49" fmla="*/ 24 h 68"/>
                <a:gd name="T50" fmla="*/ 60 w 65"/>
                <a:gd name="T51" fmla="*/ 18 h 68"/>
                <a:gd name="T52" fmla="*/ 57 w 65"/>
                <a:gd name="T53" fmla="*/ 13 h 68"/>
                <a:gd name="T54" fmla="*/ 52 w 65"/>
                <a:gd name="T55" fmla="*/ 8 h 68"/>
                <a:gd name="T56" fmla="*/ 47 w 65"/>
                <a:gd name="T57" fmla="*/ 5 h 68"/>
                <a:gd name="T58" fmla="*/ 41 w 65"/>
                <a:gd name="T59" fmla="*/ 2 h 68"/>
                <a:gd name="T60" fmla="*/ 35 w 65"/>
                <a:gd name="T61" fmla="*/ 0 h 68"/>
                <a:gd name="T62" fmla="*/ 29 w 65"/>
                <a:gd name="T63" fmla="*/ 0 h 68"/>
                <a:gd name="T64" fmla="*/ 23 w 65"/>
                <a:gd name="T65" fmla="*/ 0 h 68"/>
                <a:gd name="T66" fmla="*/ 18 w 65"/>
                <a:gd name="T67" fmla="*/ 2 h 68"/>
                <a:gd name="T68" fmla="*/ 12 w 65"/>
                <a:gd name="T69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68">
                  <a:moveTo>
                    <a:pt x="12" y="5"/>
                  </a:moveTo>
                  <a:lnTo>
                    <a:pt x="8" y="9"/>
                  </a:lnTo>
                  <a:lnTo>
                    <a:pt x="4" y="13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5" y="49"/>
                  </a:lnTo>
                  <a:lnTo>
                    <a:pt x="8" y="55"/>
                  </a:lnTo>
                  <a:lnTo>
                    <a:pt x="13" y="59"/>
                  </a:lnTo>
                  <a:lnTo>
                    <a:pt x="18" y="63"/>
                  </a:lnTo>
                  <a:lnTo>
                    <a:pt x="24" y="66"/>
                  </a:lnTo>
                  <a:lnTo>
                    <a:pt x="30" y="67"/>
                  </a:lnTo>
                  <a:lnTo>
                    <a:pt x="36" y="68"/>
                  </a:lnTo>
                  <a:lnTo>
                    <a:pt x="42" y="67"/>
                  </a:lnTo>
                  <a:lnTo>
                    <a:pt x="47" y="65"/>
                  </a:lnTo>
                  <a:lnTo>
                    <a:pt x="53" y="63"/>
                  </a:lnTo>
                  <a:lnTo>
                    <a:pt x="57" y="59"/>
                  </a:lnTo>
                  <a:lnTo>
                    <a:pt x="61" y="54"/>
                  </a:lnTo>
                  <a:lnTo>
                    <a:pt x="63" y="49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5" y="30"/>
                  </a:lnTo>
                  <a:lnTo>
                    <a:pt x="63" y="24"/>
                  </a:lnTo>
                  <a:lnTo>
                    <a:pt x="60" y="18"/>
                  </a:lnTo>
                  <a:lnTo>
                    <a:pt x="57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4"/>
            <p:cNvSpPr>
              <a:spLocks/>
            </p:cNvSpPr>
            <p:nvPr/>
          </p:nvSpPr>
          <p:spPr bwMode="auto">
            <a:xfrm>
              <a:off x="7404134" y="4491418"/>
              <a:ext cx="19114" cy="55750"/>
            </a:xfrm>
            <a:custGeom>
              <a:avLst/>
              <a:gdLst>
                <a:gd name="T0" fmla="*/ 8 w 24"/>
                <a:gd name="T1" fmla="*/ 70 h 70"/>
                <a:gd name="T2" fmla="*/ 11 w 24"/>
                <a:gd name="T3" fmla="*/ 70 h 70"/>
                <a:gd name="T4" fmla="*/ 13 w 24"/>
                <a:gd name="T5" fmla="*/ 68 h 70"/>
                <a:gd name="T6" fmla="*/ 15 w 24"/>
                <a:gd name="T7" fmla="*/ 65 h 70"/>
                <a:gd name="T8" fmla="*/ 17 w 24"/>
                <a:gd name="T9" fmla="*/ 62 h 70"/>
                <a:gd name="T10" fmla="*/ 19 w 24"/>
                <a:gd name="T11" fmla="*/ 57 h 70"/>
                <a:gd name="T12" fmla="*/ 21 w 24"/>
                <a:gd name="T13" fmla="*/ 52 h 70"/>
                <a:gd name="T14" fmla="*/ 22 w 24"/>
                <a:gd name="T15" fmla="*/ 46 h 70"/>
                <a:gd name="T16" fmla="*/ 23 w 24"/>
                <a:gd name="T17" fmla="*/ 39 h 70"/>
                <a:gd name="T18" fmla="*/ 24 w 24"/>
                <a:gd name="T19" fmla="*/ 33 h 70"/>
                <a:gd name="T20" fmla="*/ 24 w 24"/>
                <a:gd name="T21" fmla="*/ 26 h 70"/>
                <a:gd name="T22" fmla="*/ 24 w 24"/>
                <a:gd name="T23" fmla="*/ 20 h 70"/>
                <a:gd name="T24" fmla="*/ 23 w 24"/>
                <a:gd name="T25" fmla="*/ 15 h 70"/>
                <a:gd name="T26" fmla="*/ 22 w 24"/>
                <a:gd name="T27" fmla="*/ 10 h 70"/>
                <a:gd name="T28" fmla="*/ 21 w 24"/>
                <a:gd name="T29" fmla="*/ 6 h 70"/>
                <a:gd name="T30" fmla="*/ 19 w 24"/>
                <a:gd name="T31" fmla="*/ 3 h 70"/>
                <a:gd name="T32" fmla="*/ 17 w 24"/>
                <a:gd name="T33" fmla="*/ 1 h 70"/>
                <a:gd name="T34" fmla="*/ 15 w 24"/>
                <a:gd name="T35" fmla="*/ 0 h 70"/>
                <a:gd name="T36" fmla="*/ 13 w 24"/>
                <a:gd name="T37" fmla="*/ 0 h 70"/>
                <a:gd name="T38" fmla="*/ 10 w 24"/>
                <a:gd name="T39" fmla="*/ 2 h 70"/>
                <a:gd name="T40" fmla="*/ 8 w 24"/>
                <a:gd name="T41" fmla="*/ 5 h 70"/>
                <a:gd name="T42" fmla="*/ 6 w 24"/>
                <a:gd name="T43" fmla="*/ 8 h 70"/>
                <a:gd name="T44" fmla="*/ 4 w 24"/>
                <a:gd name="T45" fmla="*/ 13 h 70"/>
                <a:gd name="T46" fmla="*/ 3 w 24"/>
                <a:gd name="T47" fmla="*/ 18 h 70"/>
                <a:gd name="T48" fmla="*/ 1 w 24"/>
                <a:gd name="T49" fmla="*/ 24 h 70"/>
                <a:gd name="T50" fmla="*/ 0 w 24"/>
                <a:gd name="T51" fmla="*/ 31 h 70"/>
                <a:gd name="T52" fmla="*/ 0 w 24"/>
                <a:gd name="T53" fmla="*/ 37 h 70"/>
                <a:gd name="T54" fmla="*/ 0 w 24"/>
                <a:gd name="T55" fmla="*/ 43 h 70"/>
                <a:gd name="T56" fmla="*/ 0 w 24"/>
                <a:gd name="T57" fmla="*/ 49 h 70"/>
                <a:gd name="T58" fmla="*/ 0 w 24"/>
                <a:gd name="T59" fmla="*/ 55 h 70"/>
                <a:gd name="T60" fmla="*/ 1 w 24"/>
                <a:gd name="T61" fmla="*/ 60 h 70"/>
                <a:gd name="T62" fmla="*/ 3 w 24"/>
                <a:gd name="T63" fmla="*/ 64 h 70"/>
                <a:gd name="T64" fmla="*/ 4 w 24"/>
                <a:gd name="T65" fmla="*/ 67 h 70"/>
                <a:gd name="T66" fmla="*/ 6 w 24"/>
                <a:gd name="T67" fmla="*/ 69 h 70"/>
                <a:gd name="T68" fmla="*/ 8 w 24"/>
                <a:gd name="T6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70">
                  <a:moveTo>
                    <a:pt x="8" y="70"/>
                  </a:moveTo>
                  <a:lnTo>
                    <a:pt x="11" y="70"/>
                  </a:lnTo>
                  <a:lnTo>
                    <a:pt x="13" y="68"/>
                  </a:lnTo>
                  <a:lnTo>
                    <a:pt x="15" y="65"/>
                  </a:lnTo>
                  <a:lnTo>
                    <a:pt x="17" y="62"/>
                  </a:lnTo>
                  <a:lnTo>
                    <a:pt x="19" y="57"/>
                  </a:lnTo>
                  <a:lnTo>
                    <a:pt x="21" y="52"/>
                  </a:lnTo>
                  <a:lnTo>
                    <a:pt x="22" y="46"/>
                  </a:lnTo>
                  <a:lnTo>
                    <a:pt x="23" y="39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3" y="15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8" y="5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1" y="60"/>
                  </a:lnTo>
                  <a:lnTo>
                    <a:pt x="3" y="64"/>
                  </a:lnTo>
                  <a:lnTo>
                    <a:pt x="4" y="67"/>
                  </a:lnTo>
                  <a:lnTo>
                    <a:pt x="6" y="69"/>
                  </a:lnTo>
                  <a:lnTo>
                    <a:pt x="8" y="7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6"/>
            <p:cNvSpPr>
              <a:spLocks/>
            </p:cNvSpPr>
            <p:nvPr/>
          </p:nvSpPr>
          <p:spPr bwMode="auto">
            <a:xfrm>
              <a:off x="5119976" y="4487435"/>
              <a:ext cx="51768" cy="54157"/>
            </a:xfrm>
            <a:custGeom>
              <a:avLst/>
              <a:gdLst>
                <a:gd name="T0" fmla="*/ 12 w 65"/>
                <a:gd name="T1" fmla="*/ 5 h 68"/>
                <a:gd name="T2" fmla="*/ 8 w 65"/>
                <a:gd name="T3" fmla="*/ 9 h 68"/>
                <a:gd name="T4" fmla="*/ 4 w 65"/>
                <a:gd name="T5" fmla="*/ 13 h 68"/>
                <a:gd name="T6" fmla="*/ 2 w 65"/>
                <a:gd name="T7" fmla="*/ 19 h 68"/>
                <a:gd name="T8" fmla="*/ 0 w 65"/>
                <a:gd name="T9" fmla="*/ 25 h 68"/>
                <a:gd name="T10" fmla="*/ 0 w 65"/>
                <a:gd name="T11" fmla="*/ 31 h 68"/>
                <a:gd name="T12" fmla="*/ 0 w 65"/>
                <a:gd name="T13" fmla="*/ 37 h 68"/>
                <a:gd name="T14" fmla="*/ 2 w 65"/>
                <a:gd name="T15" fmla="*/ 44 h 68"/>
                <a:gd name="T16" fmla="*/ 5 w 65"/>
                <a:gd name="T17" fmla="*/ 49 h 68"/>
                <a:gd name="T18" fmla="*/ 8 w 65"/>
                <a:gd name="T19" fmla="*/ 55 h 68"/>
                <a:gd name="T20" fmla="*/ 13 w 65"/>
                <a:gd name="T21" fmla="*/ 59 h 68"/>
                <a:gd name="T22" fmla="*/ 18 w 65"/>
                <a:gd name="T23" fmla="*/ 63 h 68"/>
                <a:gd name="T24" fmla="*/ 24 w 65"/>
                <a:gd name="T25" fmla="*/ 66 h 68"/>
                <a:gd name="T26" fmla="*/ 30 w 65"/>
                <a:gd name="T27" fmla="*/ 67 h 68"/>
                <a:gd name="T28" fmla="*/ 36 w 65"/>
                <a:gd name="T29" fmla="*/ 68 h 68"/>
                <a:gd name="T30" fmla="*/ 42 w 65"/>
                <a:gd name="T31" fmla="*/ 67 h 68"/>
                <a:gd name="T32" fmla="*/ 47 w 65"/>
                <a:gd name="T33" fmla="*/ 66 h 68"/>
                <a:gd name="T34" fmla="*/ 53 w 65"/>
                <a:gd name="T35" fmla="*/ 63 h 68"/>
                <a:gd name="T36" fmla="*/ 57 w 65"/>
                <a:gd name="T37" fmla="*/ 59 h 68"/>
                <a:gd name="T38" fmla="*/ 61 w 65"/>
                <a:gd name="T39" fmla="*/ 54 h 68"/>
                <a:gd name="T40" fmla="*/ 63 w 65"/>
                <a:gd name="T41" fmla="*/ 49 h 68"/>
                <a:gd name="T42" fmla="*/ 65 w 65"/>
                <a:gd name="T43" fmla="*/ 43 h 68"/>
                <a:gd name="T44" fmla="*/ 65 w 65"/>
                <a:gd name="T45" fmla="*/ 37 h 68"/>
                <a:gd name="T46" fmla="*/ 65 w 65"/>
                <a:gd name="T47" fmla="*/ 30 h 68"/>
                <a:gd name="T48" fmla="*/ 63 w 65"/>
                <a:gd name="T49" fmla="*/ 24 h 68"/>
                <a:gd name="T50" fmla="*/ 60 w 65"/>
                <a:gd name="T51" fmla="*/ 18 h 68"/>
                <a:gd name="T52" fmla="*/ 57 w 65"/>
                <a:gd name="T53" fmla="*/ 13 h 68"/>
                <a:gd name="T54" fmla="*/ 52 w 65"/>
                <a:gd name="T55" fmla="*/ 8 h 68"/>
                <a:gd name="T56" fmla="*/ 47 w 65"/>
                <a:gd name="T57" fmla="*/ 5 h 68"/>
                <a:gd name="T58" fmla="*/ 41 w 65"/>
                <a:gd name="T59" fmla="*/ 2 h 68"/>
                <a:gd name="T60" fmla="*/ 35 w 65"/>
                <a:gd name="T61" fmla="*/ 0 h 68"/>
                <a:gd name="T62" fmla="*/ 29 w 65"/>
                <a:gd name="T63" fmla="*/ 0 h 68"/>
                <a:gd name="T64" fmla="*/ 23 w 65"/>
                <a:gd name="T65" fmla="*/ 0 h 68"/>
                <a:gd name="T66" fmla="*/ 18 w 65"/>
                <a:gd name="T67" fmla="*/ 2 h 68"/>
                <a:gd name="T68" fmla="*/ 12 w 65"/>
                <a:gd name="T69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68">
                  <a:moveTo>
                    <a:pt x="12" y="5"/>
                  </a:moveTo>
                  <a:lnTo>
                    <a:pt x="8" y="9"/>
                  </a:lnTo>
                  <a:lnTo>
                    <a:pt x="4" y="13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4"/>
                  </a:lnTo>
                  <a:lnTo>
                    <a:pt x="5" y="49"/>
                  </a:lnTo>
                  <a:lnTo>
                    <a:pt x="8" y="55"/>
                  </a:lnTo>
                  <a:lnTo>
                    <a:pt x="13" y="59"/>
                  </a:lnTo>
                  <a:lnTo>
                    <a:pt x="18" y="63"/>
                  </a:lnTo>
                  <a:lnTo>
                    <a:pt x="24" y="66"/>
                  </a:lnTo>
                  <a:lnTo>
                    <a:pt x="30" y="67"/>
                  </a:lnTo>
                  <a:lnTo>
                    <a:pt x="36" y="68"/>
                  </a:lnTo>
                  <a:lnTo>
                    <a:pt x="42" y="67"/>
                  </a:lnTo>
                  <a:lnTo>
                    <a:pt x="47" y="66"/>
                  </a:lnTo>
                  <a:lnTo>
                    <a:pt x="53" y="63"/>
                  </a:lnTo>
                  <a:lnTo>
                    <a:pt x="57" y="59"/>
                  </a:lnTo>
                  <a:lnTo>
                    <a:pt x="61" y="54"/>
                  </a:lnTo>
                  <a:lnTo>
                    <a:pt x="63" y="49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5" y="30"/>
                  </a:lnTo>
                  <a:lnTo>
                    <a:pt x="63" y="24"/>
                  </a:lnTo>
                  <a:lnTo>
                    <a:pt x="60" y="18"/>
                  </a:lnTo>
                  <a:lnTo>
                    <a:pt x="57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7"/>
            <p:cNvSpPr>
              <a:spLocks/>
            </p:cNvSpPr>
            <p:nvPr/>
          </p:nvSpPr>
          <p:spPr bwMode="auto">
            <a:xfrm>
              <a:off x="7404134" y="4924675"/>
              <a:ext cx="19114" cy="55750"/>
            </a:xfrm>
            <a:custGeom>
              <a:avLst/>
              <a:gdLst>
                <a:gd name="T0" fmla="*/ 8 w 24"/>
                <a:gd name="T1" fmla="*/ 70 h 70"/>
                <a:gd name="T2" fmla="*/ 11 w 24"/>
                <a:gd name="T3" fmla="*/ 70 h 70"/>
                <a:gd name="T4" fmla="*/ 13 w 24"/>
                <a:gd name="T5" fmla="*/ 68 h 70"/>
                <a:gd name="T6" fmla="*/ 15 w 24"/>
                <a:gd name="T7" fmla="*/ 66 h 70"/>
                <a:gd name="T8" fmla="*/ 17 w 24"/>
                <a:gd name="T9" fmla="*/ 62 h 70"/>
                <a:gd name="T10" fmla="*/ 19 w 24"/>
                <a:gd name="T11" fmla="*/ 57 h 70"/>
                <a:gd name="T12" fmla="*/ 21 w 24"/>
                <a:gd name="T13" fmla="*/ 52 h 70"/>
                <a:gd name="T14" fmla="*/ 22 w 24"/>
                <a:gd name="T15" fmla="*/ 46 h 70"/>
                <a:gd name="T16" fmla="*/ 23 w 24"/>
                <a:gd name="T17" fmla="*/ 40 h 70"/>
                <a:gd name="T18" fmla="*/ 24 w 24"/>
                <a:gd name="T19" fmla="*/ 33 h 70"/>
                <a:gd name="T20" fmla="*/ 24 w 24"/>
                <a:gd name="T21" fmla="*/ 27 h 70"/>
                <a:gd name="T22" fmla="*/ 24 w 24"/>
                <a:gd name="T23" fmla="*/ 20 h 70"/>
                <a:gd name="T24" fmla="*/ 23 w 24"/>
                <a:gd name="T25" fmla="*/ 15 h 70"/>
                <a:gd name="T26" fmla="*/ 22 w 24"/>
                <a:gd name="T27" fmla="*/ 10 h 70"/>
                <a:gd name="T28" fmla="*/ 21 w 24"/>
                <a:gd name="T29" fmla="*/ 6 h 70"/>
                <a:gd name="T30" fmla="*/ 19 w 24"/>
                <a:gd name="T31" fmla="*/ 3 h 70"/>
                <a:gd name="T32" fmla="*/ 17 w 24"/>
                <a:gd name="T33" fmla="*/ 1 h 70"/>
                <a:gd name="T34" fmla="*/ 15 w 24"/>
                <a:gd name="T35" fmla="*/ 0 h 70"/>
                <a:gd name="T36" fmla="*/ 13 w 24"/>
                <a:gd name="T37" fmla="*/ 1 h 70"/>
                <a:gd name="T38" fmla="*/ 10 w 24"/>
                <a:gd name="T39" fmla="*/ 2 h 70"/>
                <a:gd name="T40" fmla="*/ 8 w 24"/>
                <a:gd name="T41" fmla="*/ 5 h 70"/>
                <a:gd name="T42" fmla="*/ 6 w 24"/>
                <a:gd name="T43" fmla="*/ 9 h 70"/>
                <a:gd name="T44" fmla="*/ 4 w 24"/>
                <a:gd name="T45" fmla="*/ 13 h 70"/>
                <a:gd name="T46" fmla="*/ 3 w 24"/>
                <a:gd name="T47" fmla="*/ 19 h 70"/>
                <a:gd name="T48" fmla="*/ 1 w 24"/>
                <a:gd name="T49" fmla="*/ 24 h 70"/>
                <a:gd name="T50" fmla="*/ 0 w 24"/>
                <a:gd name="T51" fmla="*/ 31 h 70"/>
                <a:gd name="T52" fmla="*/ 0 w 24"/>
                <a:gd name="T53" fmla="*/ 37 h 70"/>
                <a:gd name="T54" fmla="*/ 0 w 24"/>
                <a:gd name="T55" fmla="*/ 44 h 70"/>
                <a:gd name="T56" fmla="*/ 0 w 24"/>
                <a:gd name="T57" fmla="*/ 50 h 70"/>
                <a:gd name="T58" fmla="*/ 0 w 24"/>
                <a:gd name="T59" fmla="*/ 55 h 70"/>
                <a:gd name="T60" fmla="*/ 1 w 24"/>
                <a:gd name="T61" fmla="*/ 60 h 70"/>
                <a:gd name="T62" fmla="*/ 3 w 24"/>
                <a:gd name="T63" fmla="*/ 64 h 70"/>
                <a:gd name="T64" fmla="*/ 4 w 24"/>
                <a:gd name="T65" fmla="*/ 67 h 70"/>
                <a:gd name="T66" fmla="*/ 6 w 24"/>
                <a:gd name="T67" fmla="*/ 69 h 70"/>
                <a:gd name="T68" fmla="*/ 8 w 24"/>
                <a:gd name="T6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70">
                  <a:moveTo>
                    <a:pt x="8" y="70"/>
                  </a:moveTo>
                  <a:lnTo>
                    <a:pt x="11" y="70"/>
                  </a:lnTo>
                  <a:lnTo>
                    <a:pt x="13" y="68"/>
                  </a:lnTo>
                  <a:lnTo>
                    <a:pt x="15" y="66"/>
                  </a:lnTo>
                  <a:lnTo>
                    <a:pt x="17" y="62"/>
                  </a:lnTo>
                  <a:lnTo>
                    <a:pt x="19" y="57"/>
                  </a:lnTo>
                  <a:lnTo>
                    <a:pt x="21" y="52"/>
                  </a:lnTo>
                  <a:lnTo>
                    <a:pt x="22" y="46"/>
                  </a:lnTo>
                  <a:lnTo>
                    <a:pt x="23" y="40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4" y="20"/>
                  </a:lnTo>
                  <a:lnTo>
                    <a:pt x="23" y="15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8" y="5"/>
                  </a:lnTo>
                  <a:lnTo>
                    <a:pt x="6" y="9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1" y="60"/>
                  </a:lnTo>
                  <a:lnTo>
                    <a:pt x="3" y="64"/>
                  </a:lnTo>
                  <a:lnTo>
                    <a:pt x="4" y="67"/>
                  </a:lnTo>
                  <a:lnTo>
                    <a:pt x="6" y="69"/>
                  </a:lnTo>
                  <a:lnTo>
                    <a:pt x="8" y="7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5559425" y="3590925"/>
              <a:ext cx="188547" cy="1441450"/>
            </a:xfrm>
            <a:custGeom>
              <a:avLst/>
              <a:gdLst>
                <a:gd name="connsiteX0" fmla="*/ 187325 w 188547"/>
                <a:gd name="connsiteY0" fmla="*/ 0 h 1441450"/>
                <a:gd name="connsiteX1" fmla="*/ 0 w 188547"/>
                <a:gd name="connsiteY1" fmla="*/ 139700 h 1441450"/>
                <a:gd name="connsiteX2" fmla="*/ 0 w 188547"/>
                <a:gd name="connsiteY2" fmla="*/ 1441450 h 1441450"/>
                <a:gd name="connsiteX3" fmla="*/ 187325 w 188547"/>
                <a:gd name="connsiteY3" fmla="*/ 1301750 h 1441450"/>
                <a:gd name="connsiteX4" fmla="*/ 187325 w 188547"/>
                <a:gd name="connsiteY4" fmla="*/ 0 h 144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47" h="1441450">
                  <a:moveTo>
                    <a:pt x="187325" y="0"/>
                  </a:moveTo>
                  <a:lnTo>
                    <a:pt x="0" y="139700"/>
                  </a:lnTo>
                  <a:lnTo>
                    <a:pt x="0" y="1441450"/>
                  </a:lnTo>
                  <a:lnTo>
                    <a:pt x="187325" y="1301750"/>
                  </a:lnTo>
                  <a:cubicBezTo>
                    <a:pt x="188383" y="867833"/>
                    <a:pt x="189442" y="433917"/>
                    <a:pt x="18732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4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49"/>
            <p:cNvSpPr>
              <a:spLocks/>
            </p:cNvSpPr>
            <p:nvPr/>
          </p:nvSpPr>
          <p:spPr bwMode="auto">
            <a:xfrm>
              <a:off x="4877065" y="3624904"/>
              <a:ext cx="2539016" cy="489007"/>
            </a:xfrm>
            <a:custGeom>
              <a:avLst/>
              <a:gdLst>
                <a:gd name="T0" fmla="*/ 317 w 3188"/>
                <a:gd name="T1" fmla="*/ 0 h 614"/>
                <a:gd name="T2" fmla="*/ 26 w 3188"/>
                <a:gd name="T3" fmla="*/ 204 h 614"/>
                <a:gd name="T4" fmla="*/ 8 w 3188"/>
                <a:gd name="T5" fmla="*/ 221 h 614"/>
                <a:gd name="T6" fmla="*/ 1 w 3188"/>
                <a:gd name="T7" fmla="*/ 239 h 614"/>
                <a:gd name="T8" fmla="*/ 0 w 3188"/>
                <a:gd name="T9" fmla="*/ 255 h 614"/>
                <a:gd name="T10" fmla="*/ 4 w 3188"/>
                <a:gd name="T11" fmla="*/ 269 h 614"/>
                <a:gd name="T12" fmla="*/ 13 w 3188"/>
                <a:gd name="T13" fmla="*/ 282 h 614"/>
                <a:gd name="T14" fmla="*/ 29 w 3188"/>
                <a:gd name="T15" fmla="*/ 295 h 614"/>
                <a:gd name="T16" fmla="*/ 56 w 3188"/>
                <a:gd name="T17" fmla="*/ 308 h 614"/>
                <a:gd name="T18" fmla="*/ 80 w 3188"/>
                <a:gd name="T19" fmla="*/ 315 h 614"/>
                <a:gd name="T20" fmla="*/ 113 w 3188"/>
                <a:gd name="T21" fmla="*/ 322 h 614"/>
                <a:gd name="T22" fmla="*/ 3181 w 3188"/>
                <a:gd name="T23" fmla="*/ 614 h 614"/>
                <a:gd name="T24" fmla="*/ 3188 w 3188"/>
                <a:gd name="T25" fmla="*/ 544 h 614"/>
                <a:gd name="T26" fmla="*/ 153 w 3188"/>
                <a:gd name="T27" fmla="*/ 256 h 614"/>
                <a:gd name="T28" fmla="*/ 118 w 3188"/>
                <a:gd name="T29" fmla="*/ 251 h 614"/>
                <a:gd name="T30" fmla="*/ 90 w 3188"/>
                <a:gd name="T31" fmla="*/ 245 h 614"/>
                <a:gd name="T32" fmla="*/ 358 w 3188"/>
                <a:gd name="T33" fmla="*/ 57 h 614"/>
                <a:gd name="T34" fmla="*/ 317 w 3188"/>
                <a:gd name="T35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88" h="614">
                  <a:moveTo>
                    <a:pt x="317" y="0"/>
                  </a:moveTo>
                  <a:lnTo>
                    <a:pt x="26" y="204"/>
                  </a:lnTo>
                  <a:lnTo>
                    <a:pt x="8" y="221"/>
                  </a:lnTo>
                  <a:lnTo>
                    <a:pt x="1" y="239"/>
                  </a:lnTo>
                  <a:lnTo>
                    <a:pt x="0" y="255"/>
                  </a:lnTo>
                  <a:lnTo>
                    <a:pt x="4" y="269"/>
                  </a:lnTo>
                  <a:lnTo>
                    <a:pt x="13" y="282"/>
                  </a:lnTo>
                  <a:lnTo>
                    <a:pt x="29" y="295"/>
                  </a:lnTo>
                  <a:lnTo>
                    <a:pt x="56" y="308"/>
                  </a:lnTo>
                  <a:lnTo>
                    <a:pt x="80" y="315"/>
                  </a:lnTo>
                  <a:lnTo>
                    <a:pt x="113" y="322"/>
                  </a:lnTo>
                  <a:lnTo>
                    <a:pt x="3181" y="614"/>
                  </a:lnTo>
                  <a:lnTo>
                    <a:pt x="3188" y="544"/>
                  </a:lnTo>
                  <a:lnTo>
                    <a:pt x="153" y="256"/>
                  </a:lnTo>
                  <a:lnTo>
                    <a:pt x="118" y="251"/>
                  </a:lnTo>
                  <a:lnTo>
                    <a:pt x="90" y="245"/>
                  </a:lnTo>
                  <a:lnTo>
                    <a:pt x="358" y="5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/>
            <p:cNvSpPr>
              <a:spLocks/>
            </p:cNvSpPr>
            <p:nvPr/>
          </p:nvSpPr>
          <p:spPr bwMode="auto">
            <a:xfrm>
              <a:off x="4877065" y="4058161"/>
              <a:ext cx="2539016" cy="489007"/>
            </a:xfrm>
            <a:custGeom>
              <a:avLst/>
              <a:gdLst>
                <a:gd name="T0" fmla="*/ 317 w 3188"/>
                <a:gd name="T1" fmla="*/ 0 h 614"/>
                <a:gd name="T2" fmla="*/ 26 w 3188"/>
                <a:gd name="T3" fmla="*/ 204 h 614"/>
                <a:gd name="T4" fmla="*/ 8 w 3188"/>
                <a:gd name="T5" fmla="*/ 221 h 614"/>
                <a:gd name="T6" fmla="*/ 1 w 3188"/>
                <a:gd name="T7" fmla="*/ 239 h 614"/>
                <a:gd name="T8" fmla="*/ 0 w 3188"/>
                <a:gd name="T9" fmla="*/ 255 h 614"/>
                <a:gd name="T10" fmla="*/ 4 w 3188"/>
                <a:gd name="T11" fmla="*/ 269 h 614"/>
                <a:gd name="T12" fmla="*/ 13 w 3188"/>
                <a:gd name="T13" fmla="*/ 282 h 614"/>
                <a:gd name="T14" fmla="*/ 29 w 3188"/>
                <a:gd name="T15" fmla="*/ 295 h 614"/>
                <a:gd name="T16" fmla="*/ 56 w 3188"/>
                <a:gd name="T17" fmla="*/ 308 h 614"/>
                <a:gd name="T18" fmla="*/ 80 w 3188"/>
                <a:gd name="T19" fmla="*/ 315 h 614"/>
                <a:gd name="T20" fmla="*/ 113 w 3188"/>
                <a:gd name="T21" fmla="*/ 322 h 614"/>
                <a:gd name="T22" fmla="*/ 3181 w 3188"/>
                <a:gd name="T23" fmla="*/ 614 h 614"/>
                <a:gd name="T24" fmla="*/ 3188 w 3188"/>
                <a:gd name="T25" fmla="*/ 544 h 614"/>
                <a:gd name="T26" fmla="*/ 153 w 3188"/>
                <a:gd name="T27" fmla="*/ 256 h 614"/>
                <a:gd name="T28" fmla="*/ 118 w 3188"/>
                <a:gd name="T29" fmla="*/ 251 h 614"/>
                <a:gd name="T30" fmla="*/ 90 w 3188"/>
                <a:gd name="T31" fmla="*/ 245 h 614"/>
                <a:gd name="T32" fmla="*/ 358 w 3188"/>
                <a:gd name="T33" fmla="*/ 58 h 614"/>
                <a:gd name="T34" fmla="*/ 317 w 3188"/>
                <a:gd name="T35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88" h="614">
                  <a:moveTo>
                    <a:pt x="317" y="0"/>
                  </a:moveTo>
                  <a:lnTo>
                    <a:pt x="26" y="204"/>
                  </a:lnTo>
                  <a:lnTo>
                    <a:pt x="8" y="221"/>
                  </a:lnTo>
                  <a:lnTo>
                    <a:pt x="1" y="239"/>
                  </a:lnTo>
                  <a:lnTo>
                    <a:pt x="0" y="255"/>
                  </a:lnTo>
                  <a:lnTo>
                    <a:pt x="4" y="269"/>
                  </a:lnTo>
                  <a:lnTo>
                    <a:pt x="13" y="282"/>
                  </a:lnTo>
                  <a:lnTo>
                    <a:pt x="29" y="295"/>
                  </a:lnTo>
                  <a:lnTo>
                    <a:pt x="56" y="308"/>
                  </a:lnTo>
                  <a:lnTo>
                    <a:pt x="80" y="315"/>
                  </a:lnTo>
                  <a:lnTo>
                    <a:pt x="113" y="322"/>
                  </a:lnTo>
                  <a:lnTo>
                    <a:pt x="3181" y="614"/>
                  </a:lnTo>
                  <a:lnTo>
                    <a:pt x="3188" y="544"/>
                  </a:lnTo>
                  <a:lnTo>
                    <a:pt x="153" y="256"/>
                  </a:lnTo>
                  <a:lnTo>
                    <a:pt x="118" y="251"/>
                  </a:lnTo>
                  <a:lnTo>
                    <a:pt x="90" y="245"/>
                  </a:lnTo>
                  <a:lnTo>
                    <a:pt x="358" y="5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"/>
            <p:cNvSpPr>
              <a:spLocks/>
            </p:cNvSpPr>
            <p:nvPr/>
          </p:nvSpPr>
          <p:spPr bwMode="auto">
            <a:xfrm>
              <a:off x="4877065" y="4491418"/>
              <a:ext cx="2539016" cy="489007"/>
            </a:xfrm>
            <a:custGeom>
              <a:avLst/>
              <a:gdLst>
                <a:gd name="T0" fmla="*/ 317 w 3188"/>
                <a:gd name="T1" fmla="*/ 0 h 614"/>
                <a:gd name="T2" fmla="*/ 26 w 3188"/>
                <a:gd name="T3" fmla="*/ 204 h 614"/>
                <a:gd name="T4" fmla="*/ 8 w 3188"/>
                <a:gd name="T5" fmla="*/ 221 h 614"/>
                <a:gd name="T6" fmla="*/ 1 w 3188"/>
                <a:gd name="T7" fmla="*/ 239 h 614"/>
                <a:gd name="T8" fmla="*/ 0 w 3188"/>
                <a:gd name="T9" fmla="*/ 255 h 614"/>
                <a:gd name="T10" fmla="*/ 4 w 3188"/>
                <a:gd name="T11" fmla="*/ 269 h 614"/>
                <a:gd name="T12" fmla="*/ 13 w 3188"/>
                <a:gd name="T13" fmla="*/ 282 h 614"/>
                <a:gd name="T14" fmla="*/ 29 w 3188"/>
                <a:gd name="T15" fmla="*/ 296 h 614"/>
                <a:gd name="T16" fmla="*/ 56 w 3188"/>
                <a:gd name="T17" fmla="*/ 308 h 614"/>
                <a:gd name="T18" fmla="*/ 80 w 3188"/>
                <a:gd name="T19" fmla="*/ 315 h 614"/>
                <a:gd name="T20" fmla="*/ 113 w 3188"/>
                <a:gd name="T21" fmla="*/ 322 h 614"/>
                <a:gd name="T22" fmla="*/ 3181 w 3188"/>
                <a:gd name="T23" fmla="*/ 614 h 614"/>
                <a:gd name="T24" fmla="*/ 3188 w 3188"/>
                <a:gd name="T25" fmla="*/ 544 h 614"/>
                <a:gd name="T26" fmla="*/ 153 w 3188"/>
                <a:gd name="T27" fmla="*/ 256 h 614"/>
                <a:gd name="T28" fmla="*/ 118 w 3188"/>
                <a:gd name="T29" fmla="*/ 251 h 614"/>
                <a:gd name="T30" fmla="*/ 90 w 3188"/>
                <a:gd name="T31" fmla="*/ 245 h 614"/>
                <a:gd name="T32" fmla="*/ 358 w 3188"/>
                <a:gd name="T33" fmla="*/ 58 h 614"/>
                <a:gd name="T34" fmla="*/ 317 w 3188"/>
                <a:gd name="T35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88" h="614">
                  <a:moveTo>
                    <a:pt x="317" y="0"/>
                  </a:moveTo>
                  <a:lnTo>
                    <a:pt x="26" y="204"/>
                  </a:lnTo>
                  <a:lnTo>
                    <a:pt x="8" y="221"/>
                  </a:lnTo>
                  <a:lnTo>
                    <a:pt x="1" y="239"/>
                  </a:lnTo>
                  <a:lnTo>
                    <a:pt x="0" y="255"/>
                  </a:lnTo>
                  <a:lnTo>
                    <a:pt x="4" y="269"/>
                  </a:lnTo>
                  <a:lnTo>
                    <a:pt x="13" y="282"/>
                  </a:lnTo>
                  <a:lnTo>
                    <a:pt x="29" y="296"/>
                  </a:lnTo>
                  <a:lnTo>
                    <a:pt x="56" y="308"/>
                  </a:lnTo>
                  <a:lnTo>
                    <a:pt x="80" y="315"/>
                  </a:lnTo>
                  <a:lnTo>
                    <a:pt x="113" y="322"/>
                  </a:lnTo>
                  <a:lnTo>
                    <a:pt x="3181" y="614"/>
                  </a:lnTo>
                  <a:lnTo>
                    <a:pt x="3188" y="544"/>
                  </a:lnTo>
                  <a:lnTo>
                    <a:pt x="153" y="256"/>
                  </a:lnTo>
                  <a:lnTo>
                    <a:pt x="118" y="251"/>
                  </a:lnTo>
                  <a:lnTo>
                    <a:pt x="90" y="245"/>
                  </a:lnTo>
                  <a:lnTo>
                    <a:pt x="358" y="5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34"/>
            <p:cNvSpPr>
              <a:spLocks noChangeShapeType="1"/>
            </p:cNvSpPr>
            <p:nvPr/>
          </p:nvSpPr>
          <p:spPr bwMode="auto">
            <a:xfrm>
              <a:off x="4685126" y="3648797"/>
              <a:ext cx="2732548" cy="258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1" name="Straight Connector 90"/>
            <p:cNvCxnSpPr>
              <a:endCxn id="86" idx="2"/>
            </p:cNvCxnSpPr>
            <p:nvPr/>
          </p:nvCxnSpPr>
          <p:spPr>
            <a:xfrm>
              <a:off x="5559425" y="3719970"/>
              <a:ext cx="0" cy="131240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4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in U-Beams</a:t>
            </a:r>
            <a:endParaRPr lang="en-US" dirty="0"/>
          </a:p>
        </p:txBody>
      </p:sp>
      <p:grpSp>
        <p:nvGrpSpPr>
          <p:cNvPr id="311" name="Group 310"/>
          <p:cNvGrpSpPr/>
          <p:nvPr/>
        </p:nvGrpSpPr>
        <p:grpSpPr>
          <a:xfrm>
            <a:off x="1447800" y="1798890"/>
            <a:ext cx="2307099" cy="3260221"/>
            <a:chOff x="3702087" y="2166096"/>
            <a:chExt cx="2307099" cy="3260221"/>
          </a:xfrm>
        </p:grpSpPr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3702087" y="2661117"/>
              <a:ext cx="2307099" cy="2367596"/>
              <a:chOff x="5474458" y="2484120"/>
              <a:chExt cx="2673105" cy="2743200"/>
            </a:xfrm>
          </p:grpSpPr>
          <p:sp>
            <p:nvSpPr>
              <p:cNvPr id="172" name="Freeform 62"/>
              <p:cNvSpPr>
                <a:spLocks/>
              </p:cNvSpPr>
              <p:nvPr/>
            </p:nvSpPr>
            <p:spPr bwMode="auto">
              <a:xfrm>
                <a:off x="5474458" y="2531541"/>
                <a:ext cx="2673105" cy="2649389"/>
              </a:xfrm>
              <a:custGeom>
                <a:avLst/>
                <a:gdLst>
                  <a:gd name="T0" fmla="*/ 171 w 2593"/>
                  <a:gd name="T1" fmla="*/ 0 h 2570"/>
                  <a:gd name="T2" fmla="*/ 0 w 2593"/>
                  <a:gd name="T3" fmla="*/ 120 h 2570"/>
                  <a:gd name="T4" fmla="*/ 0 w 2593"/>
                  <a:gd name="T5" fmla="*/ 1848 h 2570"/>
                  <a:gd name="T6" fmla="*/ 121 w 2593"/>
                  <a:gd name="T7" fmla="*/ 1860 h 2570"/>
                  <a:gd name="T8" fmla="*/ 0 w 2593"/>
                  <a:gd name="T9" fmla="*/ 1944 h 2570"/>
                  <a:gd name="T10" fmla="*/ 0 w 2593"/>
                  <a:gd name="T11" fmla="*/ 2424 h 2570"/>
                  <a:gd name="T12" fmla="*/ 1537 w 2593"/>
                  <a:gd name="T13" fmla="*/ 2570 h 2570"/>
                  <a:gd name="T14" fmla="*/ 1708 w 2593"/>
                  <a:gd name="T15" fmla="*/ 2450 h 2570"/>
                  <a:gd name="T16" fmla="*/ 1708 w 2593"/>
                  <a:gd name="T17" fmla="*/ 2010 h 2570"/>
                  <a:gd name="T18" fmla="*/ 2422 w 2593"/>
                  <a:gd name="T19" fmla="*/ 2078 h 2570"/>
                  <a:gd name="T20" fmla="*/ 2593 w 2593"/>
                  <a:gd name="T21" fmla="*/ 1958 h 2570"/>
                  <a:gd name="T22" fmla="*/ 2593 w 2593"/>
                  <a:gd name="T23" fmla="*/ 806 h 2570"/>
                  <a:gd name="T24" fmla="*/ 1587 w 2593"/>
                  <a:gd name="T25" fmla="*/ 710 h 2570"/>
                  <a:gd name="T26" fmla="*/ 1708 w 2593"/>
                  <a:gd name="T27" fmla="*/ 626 h 2570"/>
                  <a:gd name="T28" fmla="*/ 1708 w 2593"/>
                  <a:gd name="T29" fmla="*/ 146 h 2570"/>
                  <a:gd name="T30" fmla="*/ 171 w 2593"/>
                  <a:gd name="T31" fmla="*/ 0 h 2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93" h="2570">
                    <a:moveTo>
                      <a:pt x="171" y="0"/>
                    </a:moveTo>
                    <a:lnTo>
                      <a:pt x="0" y="120"/>
                    </a:lnTo>
                    <a:lnTo>
                      <a:pt x="0" y="1848"/>
                    </a:lnTo>
                    <a:lnTo>
                      <a:pt x="121" y="1860"/>
                    </a:lnTo>
                    <a:lnTo>
                      <a:pt x="0" y="1944"/>
                    </a:lnTo>
                    <a:lnTo>
                      <a:pt x="0" y="2424"/>
                    </a:lnTo>
                    <a:lnTo>
                      <a:pt x="1537" y="2570"/>
                    </a:lnTo>
                    <a:lnTo>
                      <a:pt x="1708" y="2450"/>
                    </a:lnTo>
                    <a:lnTo>
                      <a:pt x="1708" y="2010"/>
                    </a:lnTo>
                    <a:lnTo>
                      <a:pt x="2422" y="2078"/>
                    </a:lnTo>
                    <a:lnTo>
                      <a:pt x="2593" y="1958"/>
                    </a:lnTo>
                    <a:lnTo>
                      <a:pt x="2593" y="806"/>
                    </a:lnTo>
                    <a:lnTo>
                      <a:pt x="1587" y="710"/>
                    </a:lnTo>
                    <a:lnTo>
                      <a:pt x="1708" y="626"/>
                    </a:lnTo>
                    <a:lnTo>
                      <a:pt x="1708" y="146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72"/>
              <p:cNvSpPr/>
              <p:nvPr/>
            </p:nvSpPr>
            <p:spPr>
              <a:xfrm>
                <a:off x="5596103" y="4412916"/>
                <a:ext cx="843270" cy="195869"/>
              </a:xfrm>
              <a:custGeom>
                <a:avLst/>
                <a:gdLst>
                  <a:gd name="connsiteX0" fmla="*/ 0 w 1298575"/>
                  <a:gd name="connsiteY0" fmla="*/ 53975 h 301625"/>
                  <a:gd name="connsiteX1" fmla="*/ 79375 w 1298575"/>
                  <a:gd name="connsiteY1" fmla="*/ 0 h 301625"/>
                  <a:gd name="connsiteX2" fmla="*/ 1298575 w 1298575"/>
                  <a:gd name="connsiteY2" fmla="*/ 111125 h 301625"/>
                  <a:gd name="connsiteX3" fmla="*/ 1035050 w 1298575"/>
                  <a:gd name="connsiteY3" fmla="*/ 301625 h 301625"/>
                  <a:gd name="connsiteX4" fmla="*/ 1031875 w 1298575"/>
                  <a:gd name="connsiteY4" fmla="*/ 149225 h 301625"/>
                  <a:gd name="connsiteX5" fmla="*/ 0 w 1298575"/>
                  <a:gd name="connsiteY5" fmla="*/ 53975 h 3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8575" h="301625">
                    <a:moveTo>
                      <a:pt x="0" y="53975"/>
                    </a:moveTo>
                    <a:lnTo>
                      <a:pt x="79375" y="0"/>
                    </a:lnTo>
                    <a:lnTo>
                      <a:pt x="1298575" y="111125"/>
                    </a:lnTo>
                    <a:lnTo>
                      <a:pt x="1035050" y="301625"/>
                    </a:lnTo>
                    <a:cubicBezTo>
                      <a:pt x="1033992" y="250825"/>
                      <a:pt x="1032933" y="200025"/>
                      <a:pt x="1031875" y="149225"/>
                    </a:cubicBezTo>
                    <a:lnTo>
                      <a:pt x="0" y="5397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 173"/>
              <p:cNvSpPr/>
              <p:nvPr/>
            </p:nvSpPr>
            <p:spPr>
              <a:xfrm>
                <a:off x="7057909" y="4464461"/>
                <a:ext cx="179375" cy="142263"/>
              </a:xfrm>
              <a:custGeom>
                <a:avLst/>
                <a:gdLst>
                  <a:gd name="connsiteX0" fmla="*/ 0 w 276225"/>
                  <a:gd name="connsiteY0" fmla="*/ 187325 h 219075"/>
                  <a:gd name="connsiteX1" fmla="*/ 273050 w 276225"/>
                  <a:gd name="connsiteY1" fmla="*/ 0 h 219075"/>
                  <a:gd name="connsiteX2" fmla="*/ 276225 w 276225"/>
                  <a:gd name="connsiteY2" fmla="*/ 219075 h 219075"/>
                  <a:gd name="connsiteX3" fmla="*/ 0 w 276225"/>
                  <a:gd name="connsiteY3" fmla="*/ 187325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19075">
                    <a:moveTo>
                      <a:pt x="0" y="187325"/>
                    </a:moveTo>
                    <a:lnTo>
                      <a:pt x="273050" y="0"/>
                    </a:lnTo>
                    <a:cubicBezTo>
                      <a:pt x="274108" y="73025"/>
                      <a:pt x="275167" y="146050"/>
                      <a:pt x="276225" y="219075"/>
                    </a:cubicBezTo>
                    <a:lnTo>
                      <a:pt x="0" y="18732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/>
              <p:cNvSpPr/>
              <p:nvPr/>
            </p:nvSpPr>
            <p:spPr>
              <a:xfrm>
                <a:off x="5651772" y="3002658"/>
                <a:ext cx="964916" cy="195869"/>
              </a:xfrm>
              <a:custGeom>
                <a:avLst/>
                <a:gdLst>
                  <a:gd name="connsiteX0" fmla="*/ 0 w 1485900"/>
                  <a:gd name="connsiteY0" fmla="*/ 190500 h 301625"/>
                  <a:gd name="connsiteX1" fmla="*/ 1216025 w 1485900"/>
                  <a:gd name="connsiteY1" fmla="*/ 301625 h 301625"/>
                  <a:gd name="connsiteX2" fmla="*/ 1485900 w 1485900"/>
                  <a:gd name="connsiteY2" fmla="*/ 114300 h 301625"/>
                  <a:gd name="connsiteX3" fmla="*/ 266700 w 1485900"/>
                  <a:gd name="connsiteY3" fmla="*/ 0 h 301625"/>
                  <a:gd name="connsiteX4" fmla="*/ 0 w 1485900"/>
                  <a:gd name="connsiteY4" fmla="*/ 190500 h 3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5900" h="301625">
                    <a:moveTo>
                      <a:pt x="0" y="190500"/>
                    </a:moveTo>
                    <a:lnTo>
                      <a:pt x="1216025" y="301625"/>
                    </a:lnTo>
                    <a:lnTo>
                      <a:pt x="1485900" y="114300"/>
                    </a:lnTo>
                    <a:lnTo>
                      <a:pt x="266700" y="0"/>
                    </a:lnTo>
                    <a:lnTo>
                      <a:pt x="0" y="1905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 175"/>
              <p:cNvSpPr/>
              <p:nvPr/>
            </p:nvSpPr>
            <p:spPr>
              <a:xfrm>
                <a:off x="6266184" y="3188218"/>
                <a:ext cx="843270" cy="111336"/>
              </a:xfrm>
              <a:custGeom>
                <a:avLst/>
                <a:gdLst>
                  <a:gd name="connsiteX0" fmla="*/ 0 w 1298575"/>
                  <a:gd name="connsiteY0" fmla="*/ 53975 h 171450"/>
                  <a:gd name="connsiteX1" fmla="*/ 1222375 w 1298575"/>
                  <a:gd name="connsiteY1" fmla="*/ 171450 h 171450"/>
                  <a:gd name="connsiteX2" fmla="*/ 1298575 w 1298575"/>
                  <a:gd name="connsiteY2" fmla="*/ 117475 h 171450"/>
                  <a:gd name="connsiteX3" fmla="*/ 88900 w 1298575"/>
                  <a:gd name="connsiteY3" fmla="*/ 0 h 171450"/>
                  <a:gd name="connsiteX4" fmla="*/ 0 w 1298575"/>
                  <a:gd name="connsiteY4" fmla="*/ 53975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575" h="171450">
                    <a:moveTo>
                      <a:pt x="0" y="53975"/>
                    </a:moveTo>
                    <a:lnTo>
                      <a:pt x="1222375" y="171450"/>
                    </a:lnTo>
                    <a:lnTo>
                      <a:pt x="1298575" y="117475"/>
                    </a:lnTo>
                    <a:lnTo>
                      <a:pt x="88900" y="0"/>
                    </a:lnTo>
                    <a:lnTo>
                      <a:pt x="0" y="5397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6443497" y="3078944"/>
                <a:ext cx="177314" cy="1307169"/>
              </a:xfrm>
              <a:custGeom>
                <a:avLst/>
                <a:gdLst>
                  <a:gd name="connsiteX0" fmla="*/ 0 w 273050"/>
                  <a:gd name="connsiteY0" fmla="*/ 2012950 h 2012950"/>
                  <a:gd name="connsiteX1" fmla="*/ 273050 w 273050"/>
                  <a:gd name="connsiteY1" fmla="*/ 1822450 h 2012950"/>
                  <a:gd name="connsiteX2" fmla="*/ 273050 w 273050"/>
                  <a:gd name="connsiteY2" fmla="*/ 0 h 2012950"/>
                  <a:gd name="connsiteX3" fmla="*/ 3175 w 273050"/>
                  <a:gd name="connsiteY3" fmla="*/ 190500 h 2012950"/>
                  <a:gd name="connsiteX4" fmla="*/ 0 w 273050"/>
                  <a:gd name="connsiteY4" fmla="*/ 2012950 h 201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050" h="2012950">
                    <a:moveTo>
                      <a:pt x="0" y="2012950"/>
                    </a:moveTo>
                    <a:lnTo>
                      <a:pt x="273050" y="1822450"/>
                    </a:lnTo>
                    <a:lnTo>
                      <a:pt x="273050" y="0"/>
                    </a:lnTo>
                    <a:lnTo>
                      <a:pt x="3175" y="190500"/>
                    </a:lnTo>
                    <a:cubicBezTo>
                      <a:pt x="2117" y="796925"/>
                      <a:pt x="1058" y="1403350"/>
                      <a:pt x="0" y="201295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Line 63"/>
              <p:cNvSpPr>
                <a:spLocks noChangeShapeType="1"/>
              </p:cNvSpPr>
              <p:nvPr/>
            </p:nvSpPr>
            <p:spPr bwMode="auto">
              <a:xfrm flipH="1" flipV="1">
                <a:off x="5474458" y="2655248"/>
                <a:ext cx="1584482" cy="15051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64"/>
              <p:cNvSpPr>
                <a:spLocks noChangeShapeType="1"/>
              </p:cNvSpPr>
              <p:nvPr/>
            </p:nvSpPr>
            <p:spPr bwMode="auto">
              <a:xfrm flipV="1">
                <a:off x="7058940" y="2805758"/>
                <a:ext cx="0" cy="49482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Line 65"/>
              <p:cNvSpPr>
                <a:spLocks noChangeShapeType="1"/>
              </p:cNvSpPr>
              <p:nvPr/>
            </p:nvSpPr>
            <p:spPr bwMode="auto">
              <a:xfrm flipH="1">
                <a:off x="7058940" y="2682051"/>
                <a:ext cx="176283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66"/>
              <p:cNvSpPr>
                <a:spLocks noChangeShapeType="1"/>
              </p:cNvSpPr>
              <p:nvPr/>
            </p:nvSpPr>
            <p:spPr bwMode="auto">
              <a:xfrm>
                <a:off x="7235223" y="4463430"/>
                <a:ext cx="912340" cy="8659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Line 67"/>
              <p:cNvSpPr>
                <a:spLocks noChangeShapeType="1"/>
              </p:cNvSpPr>
              <p:nvPr/>
            </p:nvSpPr>
            <p:spPr bwMode="auto">
              <a:xfrm flipH="1">
                <a:off x="7058940" y="4463430"/>
                <a:ext cx="176283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Line 68"/>
              <p:cNvSpPr>
                <a:spLocks noChangeShapeType="1"/>
              </p:cNvSpPr>
              <p:nvPr/>
            </p:nvSpPr>
            <p:spPr bwMode="auto">
              <a:xfrm flipV="1">
                <a:off x="6443497" y="3200589"/>
                <a:ext cx="0" cy="118758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Line 69"/>
              <p:cNvSpPr>
                <a:spLocks noChangeShapeType="1"/>
              </p:cNvSpPr>
              <p:nvPr/>
            </p:nvSpPr>
            <p:spPr bwMode="auto">
              <a:xfrm flipV="1">
                <a:off x="6620811" y="3076882"/>
                <a:ext cx="0" cy="118758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70"/>
              <p:cNvSpPr>
                <a:spLocks noChangeShapeType="1"/>
              </p:cNvSpPr>
              <p:nvPr/>
            </p:nvSpPr>
            <p:spPr bwMode="auto">
              <a:xfrm>
                <a:off x="5828054" y="3001627"/>
                <a:ext cx="792757" cy="7525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71"/>
              <p:cNvSpPr>
                <a:spLocks noChangeShapeType="1"/>
              </p:cNvSpPr>
              <p:nvPr/>
            </p:nvSpPr>
            <p:spPr bwMode="auto">
              <a:xfrm flipV="1">
                <a:off x="5650740" y="2531541"/>
                <a:ext cx="0" cy="59379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72"/>
              <p:cNvSpPr>
                <a:spLocks noChangeShapeType="1"/>
              </p:cNvSpPr>
              <p:nvPr/>
            </p:nvSpPr>
            <p:spPr bwMode="auto">
              <a:xfrm flipV="1">
                <a:off x="5828054" y="3001627"/>
                <a:ext cx="0" cy="118758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73"/>
              <p:cNvSpPr>
                <a:spLocks noChangeShapeType="1"/>
              </p:cNvSpPr>
              <p:nvPr/>
            </p:nvSpPr>
            <p:spPr bwMode="auto">
              <a:xfrm flipV="1">
                <a:off x="5650740" y="3001627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74"/>
              <p:cNvSpPr>
                <a:spLocks noChangeShapeType="1"/>
              </p:cNvSpPr>
              <p:nvPr/>
            </p:nvSpPr>
            <p:spPr bwMode="auto">
              <a:xfrm>
                <a:off x="5650740" y="4411886"/>
                <a:ext cx="792757" cy="7525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6025985" y="4959288"/>
                <a:ext cx="657710" cy="268032"/>
              </a:xfrm>
              <a:custGeom>
                <a:avLst/>
                <a:gdLst>
                  <a:gd name="T0" fmla="*/ 0 w 638"/>
                  <a:gd name="T1" fmla="*/ 120 h 260"/>
                  <a:gd name="T2" fmla="*/ 172 w 638"/>
                  <a:gd name="T3" fmla="*/ 0 h 260"/>
                  <a:gd name="T4" fmla="*/ 638 w 638"/>
                  <a:gd name="T5" fmla="*/ 44 h 260"/>
                  <a:gd name="T6" fmla="*/ 638 w 638"/>
                  <a:gd name="T7" fmla="*/ 140 h 260"/>
                  <a:gd name="T8" fmla="*/ 466 w 638"/>
                  <a:gd name="T9" fmla="*/ 260 h 260"/>
                  <a:gd name="T10" fmla="*/ 0 w 638"/>
                  <a:gd name="T11" fmla="*/ 216 h 260"/>
                  <a:gd name="T12" fmla="*/ 0 w 638"/>
                  <a:gd name="T13" fmla="*/ 12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8" h="260">
                    <a:moveTo>
                      <a:pt x="0" y="120"/>
                    </a:moveTo>
                    <a:lnTo>
                      <a:pt x="172" y="0"/>
                    </a:lnTo>
                    <a:lnTo>
                      <a:pt x="638" y="44"/>
                    </a:lnTo>
                    <a:lnTo>
                      <a:pt x="638" y="140"/>
                    </a:lnTo>
                    <a:lnTo>
                      <a:pt x="466" y="260"/>
                    </a:lnTo>
                    <a:lnTo>
                      <a:pt x="0" y="216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76"/>
              <p:cNvSpPr>
                <a:spLocks noChangeShapeType="1"/>
              </p:cNvSpPr>
              <p:nvPr/>
            </p:nvSpPr>
            <p:spPr bwMode="auto">
              <a:xfrm flipV="1">
                <a:off x="6506381" y="5128354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77"/>
              <p:cNvSpPr>
                <a:spLocks noChangeShapeType="1"/>
              </p:cNvSpPr>
              <p:nvPr/>
            </p:nvSpPr>
            <p:spPr bwMode="auto">
              <a:xfrm flipH="1">
                <a:off x="6025985" y="5058254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78"/>
              <p:cNvSpPr>
                <a:spLocks noChangeShapeType="1"/>
              </p:cNvSpPr>
              <p:nvPr/>
            </p:nvSpPr>
            <p:spPr bwMode="auto">
              <a:xfrm flipH="1">
                <a:off x="6506381" y="5004648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79"/>
              <p:cNvSpPr>
                <a:spLocks noChangeShapeType="1"/>
              </p:cNvSpPr>
              <p:nvPr/>
            </p:nvSpPr>
            <p:spPr bwMode="auto">
              <a:xfrm flipV="1">
                <a:off x="6203299" y="4959288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80"/>
              <p:cNvSpPr>
                <a:spLocks noChangeShapeType="1"/>
              </p:cNvSpPr>
              <p:nvPr/>
            </p:nvSpPr>
            <p:spPr bwMode="auto">
              <a:xfrm flipH="1" flipV="1">
                <a:off x="6203299" y="5058254"/>
                <a:ext cx="480396" cy="4535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81"/>
              <p:cNvSpPr>
                <a:spLocks noChangeShapeType="1"/>
              </p:cNvSpPr>
              <p:nvPr/>
            </p:nvSpPr>
            <p:spPr bwMode="auto">
              <a:xfrm>
                <a:off x="6025985" y="5082995"/>
                <a:ext cx="605134" cy="5773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82"/>
              <p:cNvSpPr>
                <a:spLocks noChangeShapeType="1"/>
              </p:cNvSpPr>
              <p:nvPr/>
            </p:nvSpPr>
            <p:spPr bwMode="auto">
              <a:xfrm flipV="1">
                <a:off x="7058940" y="4587137"/>
                <a:ext cx="0" cy="59379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83"/>
              <p:cNvSpPr>
                <a:spLocks noChangeShapeType="1"/>
              </p:cNvSpPr>
              <p:nvPr/>
            </p:nvSpPr>
            <p:spPr bwMode="auto">
              <a:xfrm>
                <a:off x="5650740" y="4906713"/>
                <a:ext cx="1584482" cy="15051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84"/>
              <p:cNvSpPr>
                <a:spLocks noChangeShapeType="1"/>
              </p:cNvSpPr>
              <p:nvPr/>
            </p:nvSpPr>
            <p:spPr bwMode="auto">
              <a:xfrm flipV="1">
                <a:off x="5474458" y="4906713"/>
                <a:ext cx="176283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85"/>
              <p:cNvSpPr>
                <a:spLocks noChangeShapeType="1"/>
              </p:cNvSpPr>
              <p:nvPr/>
            </p:nvSpPr>
            <p:spPr bwMode="auto">
              <a:xfrm flipV="1">
                <a:off x="5650740" y="4411886"/>
                <a:ext cx="0" cy="49482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6025985" y="2484120"/>
                <a:ext cx="657710" cy="269063"/>
              </a:xfrm>
              <a:custGeom>
                <a:avLst/>
                <a:gdLst>
                  <a:gd name="T0" fmla="*/ 0 w 638"/>
                  <a:gd name="T1" fmla="*/ 216 h 261"/>
                  <a:gd name="T2" fmla="*/ 0 w 638"/>
                  <a:gd name="T3" fmla="*/ 120 h 261"/>
                  <a:gd name="T4" fmla="*/ 172 w 638"/>
                  <a:gd name="T5" fmla="*/ 0 h 261"/>
                  <a:gd name="T6" fmla="*/ 638 w 638"/>
                  <a:gd name="T7" fmla="*/ 45 h 261"/>
                  <a:gd name="T8" fmla="*/ 638 w 638"/>
                  <a:gd name="T9" fmla="*/ 141 h 261"/>
                  <a:gd name="T10" fmla="*/ 466 w 638"/>
                  <a:gd name="T11" fmla="*/ 261 h 261"/>
                  <a:gd name="T12" fmla="*/ 0 w 638"/>
                  <a:gd name="T13" fmla="*/ 216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8" h="261">
                    <a:moveTo>
                      <a:pt x="0" y="216"/>
                    </a:moveTo>
                    <a:lnTo>
                      <a:pt x="0" y="120"/>
                    </a:lnTo>
                    <a:lnTo>
                      <a:pt x="172" y="0"/>
                    </a:lnTo>
                    <a:lnTo>
                      <a:pt x="638" y="45"/>
                    </a:lnTo>
                    <a:lnTo>
                      <a:pt x="638" y="141"/>
                    </a:lnTo>
                    <a:lnTo>
                      <a:pt x="466" y="261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87"/>
              <p:cNvSpPr>
                <a:spLocks noChangeShapeType="1"/>
              </p:cNvSpPr>
              <p:nvPr/>
            </p:nvSpPr>
            <p:spPr bwMode="auto">
              <a:xfrm flipH="1" flipV="1">
                <a:off x="6025985" y="2607827"/>
                <a:ext cx="480396" cy="4639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88"/>
              <p:cNvSpPr>
                <a:spLocks noChangeShapeType="1"/>
              </p:cNvSpPr>
              <p:nvPr/>
            </p:nvSpPr>
            <p:spPr bwMode="auto">
              <a:xfrm flipV="1">
                <a:off x="6506381" y="2654217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89"/>
              <p:cNvSpPr>
                <a:spLocks noChangeShapeType="1"/>
              </p:cNvSpPr>
              <p:nvPr/>
            </p:nvSpPr>
            <p:spPr bwMode="auto">
              <a:xfrm flipH="1">
                <a:off x="6506381" y="2530510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90"/>
              <p:cNvSpPr>
                <a:spLocks noChangeShapeType="1"/>
              </p:cNvSpPr>
              <p:nvPr/>
            </p:nvSpPr>
            <p:spPr bwMode="auto">
              <a:xfrm flipH="1">
                <a:off x="6025985" y="2583086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91"/>
              <p:cNvSpPr>
                <a:spLocks noChangeShapeType="1"/>
              </p:cNvSpPr>
              <p:nvPr/>
            </p:nvSpPr>
            <p:spPr bwMode="auto">
              <a:xfrm flipV="1">
                <a:off x="6203299" y="2484120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92"/>
              <p:cNvSpPr>
                <a:spLocks noChangeShapeType="1"/>
              </p:cNvSpPr>
              <p:nvPr/>
            </p:nvSpPr>
            <p:spPr bwMode="auto">
              <a:xfrm flipH="1" flipV="1">
                <a:off x="7058940" y="4587137"/>
                <a:ext cx="176283" cy="1649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93"/>
              <p:cNvSpPr>
                <a:spLocks noChangeShapeType="1"/>
              </p:cNvSpPr>
              <p:nvPr/>
            </p:nvSpPr>
            <p:spPr bwMode="auto">
              <a:xfrm flipV="1">
                <a:off x="7235223" y="4463430"/>
                <a:ext cx="0" cy="14020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94"/>
              <p:cNvSpPr>
                <a:spLocks noChangeShapeType="1"/>
              </p:cNvSpPr>
              <p:nvPr/>
            </p:nvSpPr>
            <p:spPr bwMode="auto">
              <a:xfrm flipV="1">
                <a:off x="6266184" y="4511882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95"/>
              <p:cNvSpPr>
                <a:spLocks noChangeShapeType="1"/>
              </p:cNvSpPr>
              <p:nvPr/>
            </p:nvSpPr>
            <p:spPr bwMode="auto">
              <a:xfrm flipH="1" flipV="1">
                <a:off x="5474458" y="4535593"/>
                <a:ext cx="791726" cy="7525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96"/>
              <p:cNvSpPr>
                <a:spLocks noChangeShapeType="1"/>
              </p:cNvSpPr>
              <p:nvPr/>
            </p:nvSpPr>
            <p:spPr bwMode="auto">
              <a:xfrm flipV="1">
                <a:off x="6443497" y="4388175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97"/>
              <p:cNvSpPr>
                <a:spLocks noChangeShapeType="1"/>
              </p:cNvSpPr>
              <p:nvPr/>
            </p:nvSpPr>
            <p:spPr bwMode="auto">
              <a:xfrm flipV="1">
                <a:off x="6266184" y="4487140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98"/>
              <p:cNvSpPr>
                <a:spLocks noChangeShapeType="1"/>
              </p:cNvSpPr>
              <p:nvPr/>
            </p:nvSpPr>
            <p:spPr bwMode="auto">
              <a:xfrm>
                <a:off x="5599196" y="4448998"/>
                <a:ext cx="666988" cy="6288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99"/>
              <p:cNvSpPr>
                <a:spLocks noChangeShapeType="1"/>
              </p:cNvSpPr>
              <p:nvPr/>
            </p:nvSpPr>
            <p:spPr bwMode="auto">
              <a:xfrm flipV="1">
                <a:off x="5599196" y="4411886"/>
                <a:ext cx="51545" cy="371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100"/>
              <p:cNvSpPr>
                <a:spLocks noChangeShapeType="1"/>
              </p:cNvSpPr>
              <p:nvPr/>
            </p:nvSpPr>
            <p:spPr bwMode="auto">
              <a:xfrm flipH="1">
                <a:off x="5474458" y="4189213"/>
                <a:ext cx="353597" cy="24741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101"/>
              <p:cNvSpPr>
                <a:spLocks noChangeShapeType="1"/>
              </p:cNvSpPr>
              <p:nvPr/>
            </p:nvSpPr>
            <p:spPr bwMode="auto">
              <a:xfrm>
                <a:off x="5828054" y="4189213"/>
                <a:ext cx="792757" cy="7525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Line 102"/>
              <p:cNvSpPr>
                <a:spLocks noChangeShapeType="1"/>
              </p:cNvSpPr>
              <p:nvPr/>
            </p:nvSpPr>
            <p:spPr bwMode="auto">
              <a:xfrm flipV="1">
                <a:off x="6443497" y="3076882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103"/>
              <p:cNvSpPr>
                <a:spLocks noChangeShapeType="1"/>
              </p:cNvSpPr>
              <p:nvPr/>
            </p:nvSpPr>
            <p:spPr bwMode="auto">
              <a:xfrm flipV="1">
                <a:off x="7058940" y="3263473"/>
                <a:ext cx="51545" cy="371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104"/>
              <p:cNvSpPr>
                <a:spLocks noChangeShapeType="1"/>
              </p:cNvSpPr>
              <p:nvPr/>
            </p:nvSpPr>
            <p:spPr bwMode="auto">
              <a:xfrm>
                <a:off x="6266184" y="3324296"/>
                <a:ext cx="1705096" cy="1618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105"/>
              <p:cNvSpPr>
                <a:spLocks noChangeShapeType="1"/>
              </p:cNvSpPr>
              <p:nvPr/>
            </p:nvSpPr>
            <p:spPr bwMode="auto">
              <a:xfrm flipH="1" flipV="1">
                <a:off x="6266184" y="3225330"/>
                <a:ext cx="792757" cy="7525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106"/>
              <p:cNvSpPr>
                <a:spLocks noChangeShapeType="1"/>
              </p:cNvSpPr>
              <p:nvPr/>
            </p:nvSpPr>
            <p:spPr bwMode="auto">
              <a:xfrm flipH="1">
                <a:off x="6266184" y="3236670"/>
                <a:ext cx="124738" cy="8762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107"/>
              <p:cNvSpPr>
                <a:spLocks noChangeShapeType="1"/>
              </p:cNvSpPr>
              <p:nvPr/>
            </p:nvSpPr>
            <p:spPr bwMode="auto">
              <a:xfrm flipV="1">
                <a:off x="6266184" y="3225330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Line 108"/>
              <p:cNvSpPr>
                <a:spLocks noChangeShapeType="1"/>
              </p:cNvSpPr>
              <p:nvPr/>
            </p:nvSpPr>
            <p:spPr bwMode="auto">
              <a:xfrm>
                <a:off x="6443497" y="3200589"/>
                <a:ext cx="666988" cy="6288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109"/>
              <p:cNvSpPr>
                <a:spLocks noChangeShapeType="1"/>
              </p:cNvSpPr>
              <p:nvPr/>
            </p:nvSpPr>
            <p:spPr bwMode="auto">
              <a:xfrm>
                <a:off x="6443497" y="3101623"/>
                <a:ext cx="791726" cy="7525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110"/>
              <p:cNvSpPr>
                <a:spLocks noChangeShapeType="1"/>
              </p:cNvSpPr>
              <p:nvPr/>
            </p:nvSpPr>
            <p:spPr bwMode="auto">
              <a:xfrm flipV="1">
                <a:off x="6443497" y="3101623"/>
                <a:ext cx="0" cy="9896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111"/>
              <p:cNvSpPr>
                <a:spLocks noChangeShapeType="1"/>
              </p:cNvSpPr>
              <p:nvPr/>
            </p:nvSpPr>
            <p:spPr bwMode="auto">
              <a:xfrm flipV="1">
                <a:off x="6266184" y="3101623"/>
                <a:ext cx="177314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112"/>
              <p:cNvSpPr>
                <a:spLocks noChangeShapeType="1"/>
              </p:cNvSpPr>
              <p:nvPr/>
            </p:nvSpPr>
            <p:spPr bwMode="auto">
              <a:xfrm flipV="1">
                <a:off x="7971280" y="3362439"/>
                <a:ext cx="176283" cy="12370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113"/>
              <p:cNvSpPr>
                <a:spLocks noChangeShapeType="1"/>
              </p:cNvSpPr>
              <p:nvPr/>
            </p:nvSpPr>
            <p:spPr bwMode="auto">
              <a:xfrm>
                <a:off x="7971280" y="3486146"/>
                <a:ext cx="0" cy="118758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114"/>
              <p:cNvSpPr>
                <a:spLocks noChangeShapeType="1"/>
              </p:cNvSpPr>
              <p:nvPr/>
            </p:nvSpPr>
            <p:spPr bwMode="auto">
              <a:xfrm flipV="1">
                <a:off x="6266184" y="4264468"/>
                <a:ext cx="354627" cy="24741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115"/>
              <p:cNvSpPr>
                <a:spLocks noChangeShapeType="1"/>
              </p:cNvSpPr>
              <p:nvPr/>
            </p:nvSpPr>
            <p:spPr bwMode="auto">
              <a:xfrm>
                <a:off x="5650740" y="3125334"/>
                <a:ext cx="792757" cy="7525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116"/>
              <p:cNvSpPr>
                <a:spLocks noChangeShapeType="1"/>
              </p:cNvSpPr>
              <p:nvPr/>
            </p:nvSpPr>
            <p:spPr bwMode="auto">
              <a:xfrm flipH="1">
                <a:off x="6390921" y="3200589"/>
                <a:ext cx="52576" cy="3608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18"/>
              <p:cNvSpPr>
                <a:spLocks/>
              </p:cNvSpPr>
              <p:nvPr/>
            </p:nvSpPr>
            <p:spPr bwMode="auto">
              <a:xfrm>
                <a:off x="5871351" y="3223268"/>
                <a:ext cx="47421" cy="49483"/>
              </a:xfrm>
              <a:custGeom>
                <a:avLst/>
                <a:gdLst>
                  <a:gd name="T0" fmla="*/ 9 w 46"/>
                  <a:gd name="T1" fmla="*/ 4 h 48"/>
                  <a:gd name="T2" fmla="*/ 7 w 46"/>
                  <a:gd name="T3" fmla="*/ 5 h 48"/>
                  <a:gd name="T4" fmla="*/ 5 w 46"/>
                  <a:gd name="T5" fmla="*/ 7 h 48"/>
                  <a:gd name="T6" fmla="*/ 4 w 46"/>
                  <a:gd name="T7" fmla="*/ 8 h 48"/>
                  <a:gd name="T8" fmla="*/ 2 w 46"/>
                  <a:gd name="T9" fmla="*/ 10 h 48"/>
                  <a:gd name="T10" fmla="*/ 1 w 46"/>
                  <a:gd name="T11" fmla="*/ 13 h 48"/>
                  <a:gd name="T12" fmla="*/ 0 w 46"/>
                  <a:gd name="T13" fmla="*/ 15 h 48"/>
                  <a:gd name="T14" fmla="*/ 0 w 46"/>
                  <a:gd name="T15" fmla="*/ 17 h 48"/>
                  <a:gd name="T16" fmla="*/ 0 w 46"/>
                  <a:gd name="T17" fmla="*/ 20 h 48"/>
                  <a:gd name="T18" fmla="*/ 0 w 46"/>
                  <a:gd name="T19" fmla="*/ 22 h 48"/>
                  <a:gd name="T20" fmla="*/ 0 w 46"/>
                  <a:gd name="T21" fmla="*/ 25 h 48"/>
                  <a:gd name="T22" fmla="*/ 0 w 46"/>
                  <a:gd name="T23" fmla="*/ 27 h 48"/>
                  <a:gd name="T24" fmla="*/ 1 w 46"/>
                  <a:gd name="T25" fmla="*/ 30 h 48"/>
                  <a:gd name="T26" fmla="*/ 2 w 46"/>
                  <a:gd name="T27" fmla="*/ 32 h 48"/>
                  <a:gd name="T28" fmla="*/ 3 w 46"/>
                  <a:gd name="T29" fmla="*/ 35 h 48"/>
                  <a:gd name="T30" fmla="*/ 4 w 46"/>
                  <a:gd name="T31" fmla="*/ 37 h 48"/>
                  <a:gd name="T32" fmla="*/ 6 w 46"/>
                  <a:gd name="T33" fmla="*/ 39 h 48"/>
                  <a:gd name="T34" fmla="*/ 8 w 46"/>
                  <a:gd name="T35" fmla="*/ 41 h 48"/>
                  <a:gd name="T36" fmla="*/ 10 w 46"/>
                  <a:gd name="T37" fmla="*/ 43 h 48"/>
                  <a:gd name="T38" fmla="*/ 12 w 46"/>
                  <a:gd name="T39" fmla="*/ 44 h 48"/>
                  <a:gd name="T40" fmla="*/ 14 w 46"/>
                  <a:gd name="T41" fmla="*/ 45 h 48"/>
                  <a:gd name="T42" fmla="*/ 16 w 46"/>
                  <a:gd name="T43" fmla="*/ 46 h 48"/>
                  <a:gd name="T44" fmla="*/ 19 w 46"/>
                  <a:gd name="T45" fmla="*/ 47 h 48"/>
                  <a:gd name="T46" fmla="*/ 21 w 46"/>
                  <a:gd name="T47" fmla="*/ 48 h 48"/>
                  <a:gd name="T48" fmla="*/ 24 w 46"/>
                  <a:gd name="T49" fmla="*/ 48 h 48"/>
                  <a:gd name="T50" fmla="*/ 26 w 46"/>
                  <a:gd name="T51" fmla="*/ 48 h 48"/>
                  <a:gd name="T52" fmla="*/ 28 w 46"/>
                  <a:gd name="T53" fmla="*/ 48 h 48"/>
                  <a:gd name="T54" fmla="*/ 31 w 46"/>
                  <a:gd name="T55" fmla="*/ 47 h 48"/>
                  <a:gd name="T56" fmla="*/ 33 w 46"/>
                  <a:gd name="T57" fmla="*/ 47 h 48"/>
                  <a:gd name="T58" fmla="*/ 35 w 46"/>
                  <a:gd name="T59" fmla="*/ 45 h 48"/>
                  <a:gd name="T60" fmla="*/ 37 w 46"/>
                  <a:gd name="T61" fmla="*/ 44 h 48"/>
                  <a:gd name="T62" fmla="*/ 39 w 46"/>
                  <a:gd name="T63" fmla="*/ 43 h 48"/>
                  <a:gd name="T64" fmla="*/ 41 w 46"/>
                  <a:gd name="T65" fmla="*/ 41 h 48"/>
                  <a:gd name="T66" fmla="*/ 42 w 46"/>
                  <a:gd name="T67" fmla="*/ 39 h 48"/>
                  <a:gd name="T68" fmla="*/ 43 w 46"/>
                  <a:gd name="T69" fmla="*/ 37 h 48"/>
                  <a:gd name="T70" fmla="*/ 44 w 46"/>
                  <a:gd name="T71" fmla="*/ 35 h 48"/>
                  <a:gd name="T72" fmla="*/ 45 w 46"/>
                  <a:gd name="T73" fmla="*/ 33 h 48"/>
                  <a:gd name="T74" fmla="*/ 46 w 46"/>
                  <a:gd name="T75" fmla="*/ 30 h 48"/>
                  <a:gd name="T76" fmla="*/ 46 w 46"/>
                  <a:gd name="T77" fmla="*/ 28 h 48"/>
                  <a:gd name="T78" fmla="*/ 46 w 46"/>
                  <a:gd name="T79" fmla="*/ 25 h 48"/>
                  <a:gd name="T80" fmla="*/ 46 w 46"/>
                  <a:gd name="T81" fmla="*/ 23 h 48"/>
                  <a:gd name="T82" fmla="*/ 45 w 46"/>
                  <a:gd name="T83" fmla="*/ 20 h 48"/>
                  <a:gd name="T84" fmla="*/ 45 w 46"/>
                  <a:gd name="T85" fmla="*/ 18 h 48"/>
                  <a:gd name="T86" fmla="*/ 44 w 46"/>
                  <a:gd name="T87" fmla="*/ 16 h 48"/>
                  <a:gd name="T88" fmla="*/ 43 w 46"/>
                  <a:gd name="T89" fmla="*/ 13 h 48"/>
                  <a:gd name="T90" fmla="*/ 41 w 46"/>
                  <a:gd name="T91" fmla="*/ 11 h 48"/>
                  <a:gd name="T92" fmla="*/ 40 w 46"/>
                  <a:gd name="T93" fmla="*/ 9 h 48"/>
                  <a:gd name="T94" fmla="*/ 38 w 46"/>
                  <a:gd name="T95" fmla="*/ 7 h 48"/>
                  <a:gd name="T96" fmla="*/ 36 w 46"/>
                  <a:gd name="T97" fmla="*/ 5 h 48"/>
                  <a:gd name="T98" fmla="*/ 34 w 46"/>
                  <a:gd name="T99" fmla="*/ 4 h 48"/>
                  <a:gd name="T100" fmla="*/ 32 w 46"/>
                  <a:gd name="T101" fmla="*/ 3 h 48"/>
                  <a:gd name="T102" fmla="*/ 29 w 46"/>
                  <a:gd name="T103" fmla="*/ 1 h 48"/>
                  <a:gd name="T104" fmla="*/ 27 w 46"/>
                  <a:gd name="T105" fmla="*/ 1 h 48"/>
                  <a:gd name="T106" fmla="*/ 25 w 46"/>
                  <a:gd name="T107" fmla="*/ 0 h 48"/>
                  <a:gd name="T108" fmla="*/ 22 w 46"/>
                  <a:gd name="T109" fmla="*/ 0 h 48"/>
                  <a:gd name="T110" fmla="*/ 20 w 46"/>
                  <a:gd name="T111" fmla="*/ 0 h 48"/>
                  <a:gd name="T112" fmla="*/ 17 w 46"/>
                  <a:gd name="T113" fmla="*/ 0 h 48"/>
                  <a:gd name="T114" fmla="*/ 15 w 46"/>
                  <a:gd name="T115" fmla="*/ 0 h 48"/>
                  <a:gd name="T116" fmla="*/ 13 w 46"/>
                  <a:gd name="T117" fmla="*/ 1 h 48"/>
                  <a:gd name="T118" fmla="*/ 11 w 46"/>
                  <a:gd name="T119" fmla="*/ 2 h 48"/>
                  <a:gd name="T120" fmla="*/ 9 w 46"/>
                  <a:gd name="T121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" h="48">
                    <a:moveTo>
                      <a:pt x="9" y="4"/>
                    </a:moveTo>
                    <a:lnTo>
                      <a:pt x="7" y="5"/>
                    </a:lnTo>
                    <a:lnTo>
                      <a:pt x="5" y="7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1" y="30"/>
                    </a:lnTo>
                    <a:lnTo>
                      <a:pt x="2" y="32"/>
                    </a:lnTo>
                    <a:lnTo>
                      <a:pt x="3" y="35"/>
                    </a:lnTo>
                    <a:lnTo>
                      <a:pt x="4" y="37"/>
                    </a:lnTo>
                    <a:lnTo>
                      <a:pt x="6" y="39"/>
                    </a:lnTo>
                    <a:lnTo>
                      <a:pt x="8" y="41"/>
                    </a:lnTo>
                    <a:lnTo>
                      <a:pt x="10" y="43"/>
                    </a:lnTo>
                    <a:lnTo>
                      <a:pt x="12" y="44"/>
                    </a:lnTo>
                    <a:lnTo>
                      <a:pt x="14" y="45"/>
                    </a:lnTo>
                    <a:lnTo>
                      <a:pt x="16" y="46"/>
                    </a:lnTo>
                    <a:lnTo>
                      <a:pt x="19" y="47"/>
                    </a:lnTo>
                    <a:lnTo>
                      <a:pt x="21" y="48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1" y="47"/>
                    </a:lnTo>
                    <a:lnTo>
                      <a:pt x="33" y="47"/>
                    </a:lnTo>
                    <a:lnTo>
                      <a:pt x="35" y="45"/>
                    </a:lnTo>
                    <a:lnTo>
                      <a:pt x="37" y="44"/>
                    </a:lnTo>
                    <a:lnTo>
                      <a:pt x="39" y="43"/>
                    </a:lnTo>
                    <a:lnTo>
                      <a:pt x="41" y="41"/>
                    </a:lnTo>
                    <a:lnTo>
                      <a:pt x="42" y="39"/>
                    </a:lnTo>
                    <a:lnTo>
                      <a:pt x="43" y="37"/>
                    </a:lnTo>
                    <a:lnTo>
                      <a:pt x="44" y="35"/>
                    </a:lnTo>
                    <a:lnTo>
                      <a:pt x="45" y="33"/>
                    </a:lnTo>
                    <a:lnTo>
                      <a:pt x="46" y="30"/>
                    </a:lnTo>
                    <a:lnTo>
                      <a:pt x="46" y="28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5" y="20"/>
                    </a:lnTo>
                    <a:lnTo>
                      <a:pt x="45" y="18"/>
                    </a:lnTo>
                    <a:lnTo>
                      <a:pt x="44" y="16"/>
                    </a:lnTo>
                    <a:lnTo>
                      <a:pt x="43" y="13"/>
                    </a:lnTo>
                    <a:lnTo>
                      <a:pt x="41" y="11"/>
                    </a:lnTo>
                    <a:lnTo>
                      <a:pt x="40" y="9"/>
                    </a:lnTo>
                    <a:lnTo>
                      <a:pt x="38" y="7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2" y="3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19"/>
              <p:cNvSpPr>
                <a:spLocks/>
              </p:cNvSpPr>
              <p:nvPr/>
            </p:nvSpPr>
            <p:spPr bwMode="auto">
              <a:xfrm>
                <a:off x="7957878" y="3623254"/>
                <a:ext cx="17525" cy="50514"/>
              </a:xfrm>
              <a:custGeom>
                <a:avLst/>
                <a:gdLst>
                  <a:gd name="T0" fmla="*/ 6 w 17"/>
                  <a:gd name="T1" fmla="*/ 49 h 49"/>
                  <a:gd name="T2" fmla="*/ 7 w 17"/>
                  <a:gd name="T3" fmla="*/ 49 h 49"/>
                  <a:gd name="T4" fmla="*/ 8 w 17"/>
                  <a:gd name="T5" fmla="*/ 49 h 49"/>
                  <a:gd name="T6" fmla="*/ 9 w 17"/>
                  <a:gd name="T7" fmla="*/ 48 h 49"/>
                  <a:gd name="T8" fmla="*/ 10 w 17"/>
                  <a:gd name="T9" fmla="*/ 47 h 49"/>
                  <a:gd name="T10" fmla="*/ 11 w 17"/>
                  <a:gd name="T11" fmla="*/ 46 h 49"/>
                  <a:gd name="T12" fmla="*/ 12 w 17"/>
                  <a:gd name="T13" fmla="*/ 45 h 49"/>
                  <a:gd name="T14" fmla="*/ 13 w 17"/>
                  <a:gd name="T15" fmla="*/ 43 h 49"/>
                  <a:gd name="T16" fmla="*/ 13 w 17"/>
                  <a:gd name="T17" fmla="*/ 42 h 49"/>
                  <a:gd name="T18" fmla="*/ 14 w 17"/>
                  <a:gd name="T19" fmla="*/ 39 h 49"/>
                  <a:gd name="T20" fmla="*/ 15 w 17"/>
                  <a:gd name="T21" fmla="*/ 37 h 49"/>
                  <a:gd name="T22" fmla="*/ 15 w 17"/>
                  <a:gd name="T23" fmla="*/ 35 h 49"/>
                  <a:gd name="T24" fmla="*/ 16 w 17"/>
                  <a:gd name="T25" fmla="*/ 33 h 49"/>
                  <a:gd name="T26" fmla="*/ 17 w 17"/>
                  <a:gd name="T27" fmla="*/ 30 h 49"/>
                  <a:gd name="T28" fmla="*/ 17 w 17"/>
                  <a:gd name="T29" fmla="*/ 28 h 49"/>
                  <a:gd name="T30" fmla="*/ 17 w 17"/>
                  <a:gd name="T31" fmla="*/ 25 h 49"/>
                  <a:gd name="T32" fmla="*/ 17 w 17"/>
                  <a:gd name="T33" fmla="*/ 23 h 49"/>
                  <a:gd name="T34" fmla="*/ 17 w 17"/>
                  <a:gd name="T35" fmla="*/ 20 h 49"/>
                  <a:gd name="T36" fmla="*/ 17 w 17"/>
                  <a:gd name="T37" fmla="*/ 17 h 49"/>
                  <a:gd name="T38" fmla="*/ 17 w 17"/>
                  <a:gd name="T39" fmla="*/ 15 h 49"/>
                  <a:gd name="T40" fmla="*/ 17 w 17"/>
                  <a:gd name="T41" fmla="*/ 13 h 49"/>
                  <a:gd name="T42" fmla="*/ 17 w 17"/>
                  <a:gd name="T43" fmla="*/ 10 h 49"/>
                  <a:gd name="T44" fmla="*/ 17 w 17"/>
                  <a:gd name="T45" fmla="*/ 8 h 49"/>
                  <a:gd name="T46" fmla="*/ 16 w 17"/>
                  <a:gd name="T47" fmla="*/ 7 h 49"/>
                  <a:gd name="T48" fmla="*/ 15 w 17"/>
                  <a:gd name="T49" fmla="*/ 5 h 49"/>
                  <a:gd name="T50" fmla="*/ 15 w 17"/>
                  <a:gd name="T51" fmla="*/ 3 h 49"/>
                  <a:gd name="T52" fmla="*/ 14 w 17"/>
                  <a:gd name="T53" fmla="*/ 2 h 49"/>
                  <a:gd name="T54" fmla="*/ 14 w 17"/>
                  <a:gd name="T55" fmla="*/ 1 h 49"/>
                  <a:gd name="T56" fmla="*/ 13 w 17"/>
                  <a:gd name="T57" fmla="*/ 0 h 49"/>
                  <a:gd name="T58" fmla="*/ 12 w 17"/>
                  <a:gd name="T59" fmla="*/ 0 h 49"/>
                  <a:gd name="T60" fmla="*/ 11 w 17"/>
                  <a:gd name="T61" fmla="*/ 0 h 49"/>
                  <a:gd name="T62" fmla="*/ 10 w 17"/>
                  <a:gd name="T63" fmla="*/ 0 h 49"/>
                  <a:gd name="T64" fmla="*/ 9 w 17"/>
                  <a:gd name="T65" fmla="*/ 0 h 49"/>
                  <a:gd name="T66" fmla="*/ 9 w 17"/>
                  <a:gd name="T67" fmla="*/ 1 h 49"/>
                  <a:gd name="T68" fmla="*/ 8 w 17"/>
                  <a:gd name="T69" fmla="*/ 1 h 49"/>
                  <a:gd name="T70" fmla="*/ 7 w 17"/>
                  <a:gd name="T71" fmla="*/ 3 h 49"/>
                  <a:gd name="T72" fmla="*/ 6 w 17"/>
                  <a:gd name="T73" fmla="*/ 4 h 49"/>
                  <a:gd name="T74" fmla="*/ 5 w 17"/>
                  <a:gd name="T75" fmla="*/ 6 h 49"/>
                  <a:gd name="T76" fmla="*/ 4 w 17"/>
                  <a:gd name="T77" fmla="*/ 7 h 49"/>
                  <a:gd name="T78" fmla="*/ 4 w 17"/>
                  <a:gd name="T79" fmla="*/ 9 h 49"/>
                  <a:gd name="T80" fmla="*/ 3 w 17"/>
                  <a:gd name="T81" fmla="*/ 11 h 49"/>
                  <a:gd name="T82" fmla="*/ 2 w 17"/>
                  <a:gd name="T83" fmla="*/ 14 h 49"/>
                  <a:gd name="T84" fmla="*/ 2 w 17"/>
                  <a:gd name="T85" fmla="*/ 16 h 49"/>
                  <a:gd name="T86" fmla="*/ 1 w 17"/>
                  <a:gd name="T87" fmla="*/ 19 h 49"/>
                  <a:gd name="T88" fmla="*/ 1 w 17"/>
                  <a:gd name="T89" fmla="*/ 21 h 49"/>
                  <a:gd name="T90" fmla="*/ 1 w 17"/>
                  <a:gd name="T91" fmla="*/ 24 h 49"/>
                  <a:gd name="T92" fmla="*/ 0 w 17"/>
                  <a:gd name="T93" fmla="*/ 26 h 49"/>
                  <a:gd name="T94" fmla="*/ 0 w 17"/>
                  <a:gd name="T95" fmla="*/ 29 h 49"/>
                  <a:gd name="T96" fmla="*/ 0 w 17"/>
                  <a:gd name="T97" fmla="*/ 31 h 49"/>
                  <a:gd name="T98" fmla="*/ 0 w 17"/>
                  <a:gd name="T99" fmla="*/ 34 h 49"/>
                  <a:gd name="T100" fmla="*/ 1 w 17"/>
                  <a:gd name="T101" fmla="*/ 36 h 49"/>
                  <a:gd name="T102" fmla="*/ 1 w 17"/>
                  <a:gd name="T103" fmla="*/ 38 h 49"/>
                  <a:gd name="T104" fmla="*/ 1 w 17"/>
                  <a:gd name="T105" fmla="*/ 40 h 49"/>
                  <a:gd name="T106" fmla="*/ 2 w 17"/>
                  <a:gd name="T107" fmla="*/ 42 h 49"/>
                  <a:gd name="T108" fmla="*/ 2 w 17"/>
                  <a:gd name="T109" fmla="*/ 44 h 49"/>
                  <a:gd name="T110" fmla="*/ 3 w 17"/>
                  <a:gd name="T111" fmla="*/ 45 h 49"/>
                  <a:gd name="T112" fmla="*/ 3 w 17"/>
                  <a:gd name="T113" fmla="*/ 47 h 49"/>
                  <a:gd name="T114" fmla="*/ 4 w 17"/>
                  <a:gd name="T115" fmla="*/ 48 h 49"/>
                  <a:gd name="T116" fmla="*/ 5 w 17"/>
                  <a:gd name="T117" fmla="*/ 48 h 49"/>
                  <a:gd name="T118" fmla="*/ 6 w 17"/>
                  <a:gd name="T119" fmla="*/ 49 h 49"/>
                  <a:gd name="T120" fmla="*/ 6 w 17"/>
                  <a:gd name="T1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" h="49">
                    <a:moveTo>
                      <a:pt x="6" y="49"/>
                    </a:moveTo>
                    <a:lnTo>
                      <a:pt x="7" y="49"/>
                    </a:lnTo>
                    <a:lnTo>
                      <a:pt x="8" y="49"/>
                    </a:lnTo>
                    <a:lnTo>
                      <a:pt x="9" y="48"/>
                    </a:lnTo>
                    <a:lnTo>
                      <a:pt x="10" y="47"/>
                    </a:lnTo>
                    <a:lnTo>
                      <a:pt x="11" y="46"/>
                    </a:lnTo>
                    <a:lnTo>
                      <a:pt x="12" y="45"/>
                    </a:lnTo>
                    <a:lnTo>
                      <a:pt x="13" y="43"/>
                    </a:lnTo>
                    <a:lnTo>
                      <a:pt x="13" y="42"/>
                    </a:lnTo>
                    <a:lnTo>
                      <a:pt x="14" y="39"/>
                    </a:lnTo>
                    <a:lnTo>
                      <a:pt x="15" y="37"/>
                    </a:lnTo>
                    <a:lnTo>
                      <a:pt x="15" y="35"/>
                    </a:lnTo>
                    <a:lnTo>
                      <a:pt x="16" y="33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7" y="20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3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1" y="21"/>
                    </a:lnTo>
                    <a:lnTo>
                      <a:pt x="1" y="24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6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3" y="45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5" y="48"/>
                    </a:lnTo>
                    <a:lnTo>
                      <a:pt x="6" y="49"/>
                    </a:lnTo>
                    <a:lnTo>
                      <a:pt x="6" y="4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1"/>
              <p:cNvSpPr>
                <a:spLocks/>
              </p:cNvSpPr>
              <p:nvPr/>
            </p:nvSpPr>
            <p:spPr bwMode="auto">
              <a:xfrm>
                <a:off x="5871351" y="3619130"/>
                <a:ext cx="47421" cy="49483"/>
              </a:xfrm>
              <a:custGeom>
                <a:avLst/>
                <a:gdLst>
                  <a:gd name="T0" fmla="*/ 9 w 46"/>
                  <a:gd name="T1" fmla="*/ 4 h 48"/>
                  <a:gd name="T2" fmla="*/ 6 w 46"/>
                  <a:gd name="T3" fmla="*/ 6 h 48"/>
                  <a:gd name="T4" fmla="*/ 4 w 46"/>
                  <a:gd name="T5" fmla="*/ 8 h 48"/>
                  <a:gd name="T6" fmla="*/ 2 w 46"/>
                  <a:gd name="T7" fmla="*/ 11 h 48"/>
                  <a:gd name="T8" fmla="*/ 1 w 46"/>
                  <a:gd name="T9" fmla="*/ 14 h 48"/>
                  <a:gd name="T10" fmla="*/ 0 w 46"/>
                  <a:gd name="T11" fmla="*/ 18 h 48"/>
                  <a:gd name="T12" fmla="*/ 0 w 46"/>
                  <a:gd name="T13" fmla="*/ 21 h 48"/>
                  <a:gd name="T14" fmla="*/ 0 w 46"/>
                  <a:gd name="T15" fmla="*/ 25 h 48"/>
                  <a:gd name="T16" fmla="*/ 0 w 46"/>
                  <a:gd name="T17" fmla="*/ 29 h 48"/>
                  <a:gd name="T18" fmla="*/ 2 w 46"/>
                  <a:gd name="T19" fmla="*/ 32 h 48"/>
                  <a:gd name="T20" fmla="*/ 3 w 46"/>
                  <a:gd name="T21" fmla="*/ 35 h 48"/>
                  <a:gd name="T22" fmla="*/ 6 w 46"/>
                  <a:gd name="T23" fmla="*/ 38 h 48"/>
                  <a:gd name="T24" fmla="*/ 8 w 46"/>
                  <a:gd name="T25" fmla="*/ 41 h 48"/>
                  <a:gd name="T26" fmla="*/ 11 w 46"/>
                  <a:gd name="T27" fmla="*/ 43 h 48"/>
                  <a:gd name="T28" fmla="*/ 14 w 46"/>
                  <a:gd name="T29" fmla="*/ 45 h 48"/>
                  <a:gd name="T30" fmla="*/ 17 w 46"/>
                  <a:gd name="T31" fmla="*/ 47 h 48"/>
                  <a:gd name="T32" fmla="*/ 21 w 46"/>
                  <a:gd name="T33" fmla="*/ 48 h 48"/>
                  <a:gd name="T34" fmla="*/ 24 w 46"/>
                  <a:gd name="T35" fmla="*/ 48 h 48"/>
                  <a:gd name="T36" fmla="*/ 28 w 46"/>
                  <a:gd name="T37" fmla="*/ 48 h 48"/>
                  <a:gd name="T38" fmla="*/ 31 w 46"/>
                  <a:gd name="T39" fmla="*/ 47 h 48"/>
                  <a:gd name="T40" fmla="*/ 34 w 46"/>
                  <a:gd name="T41" fmla="*/ 46 h 48"/>
                  <a:gd name="T42" fmla="*/ 37 w 46"/>
                  <a:gd name="T43" fmla="*/ 45 h 48"/>
                  <a:gd name="T44" fmla="*/ 40 w 46"/>
                  <a:gd name="T45" fmla="*/ 42 h 48"/>
                  <a:gd name="T46" fmla="*/ 42 w 46"/>
                  <a:gd name="T47" fmla="*/ 40 h 48"/>
                  <a:gd name="T48" fmla="*/ 44 w 46"/>
                  <a:gd name="T49" fmla="*/ 37 h 48"/>
                  <a:gd name="T50" fmla="*/ 45 w 46"/>
                  <a:gd name="T51" fmla="*/ 34 h 48"/>
                  <a:gd name="T52" fmla="*/ 46 w 46"/>
                  <a:gd name="T53" fmla="*/ 30 h 48"/>
                  <a:gd name="T54" fmla="*/ 46 w 46"/>
                  <a:gd name="T55" fmla="*/ 27 h 48"/>
                  <a:gd name="T56" fmla="*/ 46 w 46"/>
                  <a:gd name="T57" fmla="*/ 23 h 48"/>
                  <a:gd name="T58" fmla="*/ 45 w 46"/>
                  <a:gd name="T59" fmla="*/ 19 h 48"/>
                  <a:gd name="T60" fmla="*/ 44 w 46"/>
                  <a:gd name="T61" fmla="*/ 16 h 48"/>
                  <a:gd name="T62" fmla="*/ 42 w 46"/>
                  <a:gd name="T63" fmla="*/ 13 h 48"/>
                  <a:gd name="T64" fmla="*/ 40 w 46"/>
                  <a:gd name="T65" fmla="*/ 10 h 48"/>
                  <a:gd name="T66" fmla="*/ 38 w 46"/>
                  <a:gd name="T67" fmla="*/ 7 h 48"/>
                  <a:gd name="T68" fmla="*/ 35 w 46"/>
                  <a:gd name="T69" fmla="*/ 5 h 48"/>
                  <a:gd name="T70" fmla="*/ 32 w 46"/>
                  <a:gd name="T71" fmla="*/ 3 h 48"/>
                  <a:gd name="T72" fmla="*/ 29 w 46"/>
                  <a:gd name="T73" fmla="*/ 1 h 48"/>
                  <a:gd name="T74" fmla="*/ 25 w 46"/>
                  <a:gd name="T75" fmla="*/ 0 h 48"/>
                  <a:gd name="T76" fmla="*/ 22 w 46"/>
                  <a:gd name="T77" fmla="*/ 0 h 48"/>
                  <a:gd name="T78" fmla="*/ 18 w 46"/>
                  <a:gd name="T79" fmla="*/ 0 h 48"/>
                  <a:gd name="T80" fmla="*/ 15 w 46"/>
                  <a:gd name="T81" fmla="*/ 1 h 48"/>
                  <a:gd name="T82" fmla="*/ 12 w 46"/>
                  <a:gd name="T83" fmla="*/ 2 h 48"/>
                  <a:gd name="T84" fmla="*/ 9 w 46"/>
                  <a:gd name="T85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6" h="48">
                    <a:moveTo>
                      <a:pt x="9" y="4"/>
                    </a:moveTo>
                    <a:lnTo>
                      <a:pt x="6" y="6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2" y="32"/>
                    </a:lnTo>
                    <a:lnTo>
                      <a:pt x="3" y="35"/>
                    </a:lnTo>
                    <a:lnTo>
                      <a:pt x="6" y="38"/>
                    </a:lnTo>
                    <a:lnTo>
                      <a:pt x="8" y="41"/>
                    </a:lnTo>
                    <a:lnTo>
                      <a:pt x="11" y="43"/>
                    </a:lnTo>
                    <a:lnTo>
                      <a:pt x="14" y="45"/>
                    </a:lnTo>
                    <a:lnTo>
                      <a:pt x="17" y="47"/>
                    </a:lnTo>
                    <a:lnTo>
                      <a:pt x="21" y="48"/>
                    </a:lnTo>
                    <a:lnTo>
                      <a:pt x="24" y="48"/>
                    </a:lnTo>
                    <a:lnTo>
                      <a:pt x="28" y="48"/>
                    </a:lnTo>
                    <a:lnTo>
                      <a:pt x="31" y="47"/>
                    </a:lnTo>
                    <a:lnTo>
                      <a:pt x="34" y="46"/>
                    </a:lnTo>
                    <a:lnTo>
                      <a:pt x="37" y="45"/>
                    </a:lnTo>
                    <a:lnTo>
                      <a:pt x="40" y="42"/>
                    </a:lnTo>
                    <a:lnTo>
                      <a:pt x="42" y="40"/>
                    </a:lnTo>
                    <a:lnTo>
                      <a:pt x="44" y="37"/>
                    </a:lnTo>
                    <a:lnTo>
                      <a:pt x="45" y="34"/>
                    </a:lnTo>
                    <a:lnTo>
                      <a:pt x="46" y="30"/>
                    </a:lnTo>
                    <a:lnTo>
                      <a:pt x="46" y="27"/>
                    </a:lnTo>
                    <a:lnTo>
                      <a:pt x="46" y="23"/>
                    </a:lnTo>
                    <a:lnTo>
                      <a:pt x="45" y="19"/>
                    </a:lnTo>
                    <a:lnTo>
                      <a:pt x="44" y="16"/>
                    </a:lnTo>
                    <a:lnTo>
                      <a:pt x="42" y="13"/>
                    </a:lnTo>
                    <a:lnTo>
                      <a:pt x="40" y="10"/>
                    </a:lnTo>
                    <a:lnTo>
                      <a:pt x="38" y="7"/>
                    </a:lnTo>
                    <a:lnTo>
                      <a:pt x="35" y="5"/>
                    </a:lnTo>
                    <a:lnTo>
                      <a:pt x="32" y="3"/>
                    </a:lnTo>
                    <a:lnTo>
                      <a:pt x="29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22"/>
              <p:cNvSpPr>
                <a:spLocks/>
              </p:cNvSpPr>
              <p:nvPr/>
            </p:nvSpPr>
            <p:spPr bwMode="auto">
              <a:xfrm>
                <a:off x="7957878" y="4019116"/>
                <a:ext cx="17525" cy="50514"/>
              </a:xfrm>
              <a:custGeom>
                <a:avLst/>
                <a:gdLst>
                  <a:gd name="T0" fmla="*/ 6 w 17"/>
                  <a:gd name="T1" fmla="*/ 49 h 49"/>
                  <a:gd name="T2" fmla="*/ 8 w 17"/>
                  <a:gd name="T3" fmla="*/ 49 h 49"/>
                  <a:gd name="T4" fmla="*/ 9 w 17"/>
                  <a:gd name="T5" fmla="*/ 48 h 49"/>
                  <a:gd name="T6" fmla="*/ 10 w 17"/>
                  <a:gd name="T7" fmla="*/ 47 h 49"/>
                  <a:gd name="T8" fmla="*/ 11 w 17"/>
                  <a:gd name="T9" fmla="*/ 45 h 49"/>
                  <a:gd name="T10" fmla="*/ 13 w 17"/>
                  <a:gd name="T11" fmla="*/ 43 h 49"/>
                  <a:gd name="T12" fmla="*/ 14 w 17"/>
                  <a:gd name="T13" fmla="*/ 41 h 49"/>
                  <a:gd name="T14" fmla="*/ 15 w 17"/>
                  <a:gd name="T15" fmla="*/ 37 h 49"/>
                  <a:gd name="T16" fmla="*/ 16 w 17"/>
                  <a:gd name="T17" fmla="*/ 34 h 49"/>
                  <a:gd name="T18" fmla="*/ 16 w 17"/>
                  <a:gd name="T19" fmla="*/ 31 h 49"/>
                  <a:gd name="T20" fmla="*/ 17 w 17"/>
                  <a:gd name="T21" fmla="*/ 27 h 49"/>
                  <a:gd name="T22" fmla="*/ 17 w 17"/>
                  <a:gd name="T23" fmla="*/ 23 h 49"/>
                  <a:gd name="T24" fmla="*/ 17 w 17"/>
                  <a:gd name="T25" fmla="*/ 20 h 49"/>
                  <a:gd name="T26" fmla="*/ 17 w 17"/>
                  <a:gd name="T27" fmla="*/ 16 h 49"/>
                  <a:gd name="T28" fmla="*/ 17 w 17"/>
                  <a:gd name="T29" fmla="*/ 13 h 49"/>
                  <a:gd name="T30" fmla="*/ 17 w 17"/>
                  <a:gd name="T31" fmla="*/ 10 h 49"/>
                  <a:gd name="T32" fmla="*/ 16 w 17"/>
                  <a:gd name="T33" fmla="*/ 7 h 49"/>
                  <a:gd name="T34" fmla="*/ 15 w 17"/>
                  <a:gd name="T35" fmla="*/ 5 h 49"/>
                  <a:gd name="T36" fmla="*/ 14 w 17"/>
                  <a:gd name="T37" fmla="*/ 2 h 49"/>
                  <a:gd name="T38" fmla="*/ 14 w 17"/>
                  <a:gd name="T39" fmla="*/ 1 h 49"/>
                  <a:gd name="T40" fmla="*/ 12 w 17"/>
                  <a:gd name="T41" fmla="*/ 0 h 49"/>
                  <a:gd name="T42" fmla="*/ 11 w 17"/>
                  <a:gd name="T43" fmla="*/ 0 h 49"/>
                  <a:gd name="T44" fmla="*/ 10 w 17"/>
                  <a:gd name="T45" fmla="*/ 0 h 49"/>
                  <a:gd name="T46" fmla="*/ 9 w 17"/>
                  <a:gd name="T47" fmla="*/ 1 h 49"/>
                  <a:gd name="T48" fmla="*/ 7 w 17"/>
                  <a:gd name="T49" fmla="*/ 2 h 49"/>
                  <a:gd name="T50" fmla="*/ 6 w 17"/>
                  <a:gd name="T51" fmla="*/ 4 h 49"/>
                  <a:gd name="T52" fmla="*/ 5 w 17"/>
                  <a:gd name="T53" fmla="*/ 6 h 49"/>
                  <a:gd name="T54" fmla="*/ 4 w 17"/>
                  <a:gd name="T55" fmla="*/ 8 h 49"/>
                  <a:gd name="T56" fmla="*/ 3 w 17"/>
                  <a:gd name="T57" fmla="*/ 12 h 49"/>
                  <a:gd name="T58" fmla="*/ 2 w 17"/>
                  <a:gd name="T59" fmla="*/ 15 h 49"/>
                  <a:gd name="T60" fmla="*/ 1 w 17"/>
                  <a:gd name="T61" fmla="*/ 18 h 49"/>
                  <a:gd name="T62" fmla="*/ 1 w 17"/>
                  <a:gd name="T63" fmla="*/ 22 h 49"/>
                  <a:gd name="T64" fmla="*/ 0 w 17"/>
                  <a:gd name="T65" fmla="*/ 26 h 49"/>
                  <a:gd name="T66" fmla="*/ 0 w 17"/>
                  <a:gd name="T67" fmla="*/ 29 h 49"/>
                  <a:gd name="T68" fmla="*/ 0 w 17"/>
                  <a:gd name="T69" fmla="*/ 33 h 49"/>
                  <a:gd name="T70" fmla="*/ 1 w 17"/>
                  <a:gd name="T71" fmla="*/ 36 h 49"/>
                  <a:gd name="T72" fmla="*/ 1 w 17"/>
                  <a:gd name="T73" fmla="*/ 39 h 49"/>
                  <a:gd name="T74" fmla="*/ 1 w 17"/>
                  <a:gd name="T75" fmla="*/ 42 h 49"/>
                  <a:gd name="T76" fmla="*/ 2 w 17"/>
                  <a:gd name="T77" fmla="*/ 44 h 49"/>
                  <a:gd name="T78" fmla="*/ 3 w 17"/>
                  <a:gd name="T79" fmla="*/ 46 h 49"/>
                  <a:gd name="T80" fmla="*/ 4 w 17"/>
                  <a:gd name="T81" fmla="*/ 48 h 49"/>
                  <a:gd name="T82" fmla="*/ 5 w 17"/>
                  <a:gd name="T83" fmla="*/ 49 h 49"/>
                  <a:gd name="T84" fmla="*/ 6 w 17"/>
                  <a:gd name="T8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49">
                    <a:moveTo>
                      <a:pt x="6" y="49"/>
                    </a:moveTo>
                    <a:lnTo>
                      <a:pt x="8" y="49"/>
                    </a:lnTo>
                    <a:lnTo>
                      <a:pt x="9" y="48"/>
                    </a:lnTo>
                    <a:lnTo>
                      <a:pt x="10" y="47"/>
                    </a:lnTo>
                    <a:lnTo>
                      <a:pt x="11" y="45"/>
                    </a:lnTo>
                    <a:lnTo>
                      <a:pt x="13" y="43"/>
                    </a:lnTo>
                    <a:lnTo>
                      <a:pt x="14" y="41"/>
                    </a:lnTo>
                    <a:lnTo>
                      <a:pt x="15" y="37"/>
                    </a:lnTo>
                    <a:lnTo>
                      <a:pt x="16" y="34"/>
                    </a:lnTo>
                    <a:lnTo>
                      <a:pt x="16" y="31"/>
                    </a:lnTo>
                    <a:lnTo>
                      <a:pt x="17" y="27"/>
                    </a:lnTo>
                    <a:lnTo>
                      <a:pt x="17" y="23"/>
                    </a:lnTo>
                    <a:lnTo>
                      <a:pt x="17" y="20"/>
                    </a:lnTo>
                    <a:lnTo>
                      <a:pt x="17" y="16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6" y="7"/>
                    </a:lnTo>
                    <a:lnTo>
                      <a:pt x="15" y="5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4" y="8"/>
                    </a:lnTo>
                    <a:lnTo>
                      <a:pt x="3" y="12"/>
                    </a:lnTo>
                    <a:lnTo>
                      <a:pt x="2" y="15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1" y="39"/>
                    </a:lnTo>
                    <a:lnTo>
                      <a:pt x="1" y="42"/>
                    </a:lnTo>
                    <a:lnTo>
                      <a:pt x="2" y="44"/>
                    </a:lnTo>
                    <a:lnTo>
                      <a:pt x="3" y="46"/>
                    </a:lnTo>
                    <a:lnTo>
                      <a:pt x="4" y="48"/>
                    </a:lnTo>
                    <a:lnTo>
                      <a:pt x="5" y="49"/>
                    </a:lnTo>
                    <a:lnTo>
                      <a:pt x="6" y="4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24"/>
              <p:cNvSpPr>
                <a:spLocks/>
              </p:cNvSpPr>
              <p:nvPr/>
            </p:nvSpPr>
            <p:spPr bwMode="auto">
              <a:xfrm>
                <a:off x="5871351" y="4014992"/>
                <a:ext cx="47421" cy="49483"/>
              </a:xfrm>
              <a:custGeom>
                <a:avLst/>
                <a:gdLst>
                  <a:gd name="T0" fmla="*/ 9 w 46"/>
                  <a:gd name="T1" fmla="*/ 4 h 48"/>
                  <a:gd name="T2" fmla="*/ 6 w 46"/>
                  <a:gd name="T3" fmla="*/ 6 h 48"/>
                  <a:gd name="T4" fmla="*/ 4 w 46"/>
                  <a:gd name="T5" fmla="*/ 9 h 48"/>
                  <a:gd name="T6" fmla="*/ 2 w 46"/>
                  <a:gd name="T7" fmla="*/ 11 h 48"/>
                  <a:gd name="T8" fmla="*/ 1 w 46"/>
                  <a:gd name="T9" fmla="*/ 15 h 48"/>
                  <a:gd name="T10" fmla="*/ 0 w 46"/>
                  <a:gd name="T11" fmla="*/ 18 h 48"/>
                  <a:gd name="T12" fmla="*/ 0 w 46"/>
                  <a:gd name="T13" fmla="*/ 22 h 48"/>
                  <a:gd name="T14" fmla="*/ 0 w 46"/>
                  <a:gd name="T15" fmla="*/ 25 h 48"/>
                  <a:gd name="T16" fmla="*/ 0 w 46"/>
                  <a:gd name="T17" fmla="*/ 29 h 48"/>
                  <a:gd name="T18" fmla="*/ 2 w 46"/>
                  <a:gd name="T19" fmla="*/ 32 h 48"/>
                  <a:gd name="T20" fmla="*/ 3 w 46"/>
                  <a:gd name="T21" fmla="*/ 35 h 48"/>
                  <a:gd name="T22" fmla="*/ 6 w 46"/>
                  <a:gd name="T23" fmla="*/ 39 h 48"/>
                  <a:gd name="T24" fmla="*/ 8 w 46"/>
                  <a:gd name="T25" fmla="*/ 41 h 48"/>
                  <a:gd name="T26" fmla="*/ 11 w 46"/>
                  <a:gd name="T27" fmla="*/ 44 h 48"/>
                  <a:gd name="T28" fmla="*/ 14 w 46"/>
                  <a:gd name="T29" fmla="*/ 45 h 48"/>
                  <a:gd name="T30" fmla="*/ 17 w 46"/>
                  <a:gd name="T31" fmla="*/ 47 h 48"/>
                  <a:gd name="T32" fmla="*/ 21 w 46"/>
                  <a:gd name="T33" fmla="*/ 48 h 48"/>
                  <a:gd name="T34" fmla="*/ 24 w 46"/>
                  <a:gd name="T35" fmla="*/ 48 h 48"/>
                  <a:gd name="T36" fmla="*/ 28 w 46"/>
                  <a:gd name="T37" fmla="*/ 48 h 48"/>
                  <a:gd name="T38" fmla="*/ 31 w 46"/>
                  <a:gd name="T39" fmla="*/ 47 h 48"/>
                  <a:gd name="T40" fmla="*/ 34 w 46"/>
                  <a:gd name="T41" fmla="*/ 46 h 48"/>
                  <a:gd name="T42" fmla="*/ 37 w 46"/>
                  <a:gd name="T43" fmla="*/ 45 h 48"/>
                  <a:gd name="T44" fmla="*/ 40 w 46"/>
                  <a:gd name="T45" fmla="*/ 42 h 48"/>
                  <a:gd name="T46" fmla="*/ 42 w 46"/>
                  <a:gd name="T47" fmla="*/ 40 h 48"/>
                  <a:gd name="T48" fmla="*/ 44 w 46"/>
                  <a:gd name="T49" fmla="*/ 37 h 48"/>
                  <a:gd name="T50" fmla="*/ 45 w 46"/>
                  <a:gd name="T51" fmla="*/ 34 h 48"/>
                  <a:gd name="T52" fmla="*/ 46 w 46"/>
                  <a:gd name="T53" fmla="*/ 30 h 48"/>
                  <a:gd name="T54" fmla="*/ 46 w 46"/>
                  <a:gd name="T55" fmla="*/ 27 h 48"/>
                  <a:gd name="T56" fmla="*/ 46 w 46"/>
                  <a:gd name="T57" fmla="*/ 23 h 48"/>
                  <a:gd name="T58" fmla="*/ 45 w 46"/>
                  <a:gd name="T59" fmla="*/ 19 h 48"/>
                  <a:gd name="T60" fmla="*/ 44 w 46"/>
                  <a:gd name="T61" fmla="*/ 16 h 48"/>
                  <a:gd name="T62" fmla="*/ 42 w 46"/>
                  <a:gd name="T63" fmla="*/ 13 h 48"/>
                  <a:gd name="T64" fmla="*/ 40 w 46"/>
                  <a:gd name="T65" fmla="*/ 10 h 48"/>
                  <a:gd name="T66" fmla="*/ 38 w 46"/>
                  <a:gd name="T67" fmla="*/ 7 h 48"/>
                  <a:gd name="T68" fmla="*/ 35 w 46"/>
                  <a:gd name="T69" fmla="*/ 5 h 48"/>
                  <a:gd name="T70" fmla="*/ 32 w 46"/>
                  <a:gd name="T71" fmla="*/ 3 h 48"/>
                  <a:gd name="T72" fmla="*/ 29 w 46"/>
                  <a:gd name="T73" fmla="*/ 1 h 48"/>
                  <a:gd name="T74" fmla="*/ 25 w 46"/>
                  <a:gd name="T75" fmla="*/ 0 h 48"/>
                  <a:gd name="T76" fmla="*/ 22 w 46"/>
                  <a:gd name="T77" fmla="*/ 0 h 48"/>
                  <a:gd name="T78" fmla="*/ 18 w 46"/>
                  <a:gd name="T79" fmla="*/ 0 h 48"/>
                  <a:gd name="T80" fmla="*/ 15 w 46"/>
                  <a:gd name="T81" fmla="*/ 1 h 48"/>
                  <a:gd name="T82" fmla="*/ 12 w 46"/>
                  <a:gd name="T83" fmla="*/ 2 h 48"/>
                  <a:gd name="T84" fmla="*/ 9 w 46"/>
                  <a:gd name="T85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6" h="48">
                    <a:moveTo>
                      <a:pt x="9" y="4"/>
                    </a:moveTo>
                    <a:lnTo>
                      <a:pt x="6" y="6"/>
                    </a:lnTo>
                    <a:lnTo>
                      <a:pt x="4" y="9"/>
                    </a:lnTo>
                    <a:lnTo>
                      <a:pt x="2" y="11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2" y="32"/>
                    </a:lnTo>
                    <a:lnTo>
                      <a:pt x="3" y="35"/>
                    </a:lnTo>
                    <a:lnTo>
                      <a:pt x="6" y="39"/>
                    </a:lnTo>
                    <a:lnTo>
                      <a:pt x="8" y="41"/>
                    </a:lnTo>
                    <a:lnTo>
                      <a:pt x="11" y="44"/>
                    </a:lnTo>
                    <a:lnTo>
                      <a:pt x="14" y="45"/>
                    </a:lnTo>
                    <a:lnTo>
                      <a:pt x="17" y="47"/>
                    </a:lnTo>
                    <a:lnTo>
                      <a:pt x="21" y="48"/>
                    </a:lnTo>
                    <a:lnTo>
                      <a:pt x="24" y="48"/>
                    </a:lnTo>
                    <a:lnTo>
                      <a:pt x="28" y="48"/>
                    </a:lnTo>
                    <a:lnTo>
                      <a:pt x="31" y="47"/>
                    </a:lnTo>
                    <a:lnTo>
                      <a:pt x="34" y="46"/>
                    </a:lnTo>
                    <a:lnTo>
                      <a:pt x="37" y="45"/>
                    </a:lnTo>
                    <a:lnTo>
                      <a:pt x="40" y="42"/>
                    </a:lnTo>
                    <a:lnTo>
                      <a:pt x="42" y="40"/>
                    </a:lnTo>
                    <a:lnTo>
                      <a:pt x="44" y="37"/>
                    </a:lnTo>
                    <a:lnTo>
                      <a:pt x="45" y="34"/>
                    </a:lnTo>
                    <a:lnTo>
                      <a:pt x="46" y="30"/>
                    </a:lnTo>
                    <a:lnTo>
                      <a:pt x="46" y="27"/>
                    </a:lnTo>
                    <a:lnTo>
                      <a:pt x="46" y="23"/>
                    </a:lnTo>
                    <a:lnTo>
                      <a:pt x="45" y="19"/>
                    </a:lnTo>
                    <a:lnTo>
                      <a:pt x="44" y="16"/>
                    </a:lnTo>
                    <a:lnTo>
                      <a:pt x="42" y="13"/>
                    </a:lnTo>
                    <a:lnTo>
                      <a:pt x="40" y="10"/>
                    </a:lnTo>
                    <a:lnTo>
                      <a:pt x="38" y="7"/>
                    </a:lnTo>
                    <a:lnTo>
                      <a:pt x="35" y="5"/>
                    </a:lnTo>
                    <a:lnTo>
                      <a:pt x="32" y="3"/>
                    </a:lnTo>
                    <a:lnTo>
                      <a:pt x="29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25"/>
              <p:cNvSpPr>
                <a:spLocks/>
              </p:cNvSpPr>
              <p:nvPr/>
            </p:nvSpPr>
            <p:spPr bwMode="auto">
              <a:xfrm>
                <a:off x="7957878" y="4414978"/>
                <a:ext cx="17525" cy="50514"/>
              </a:xfrm>
              <a:custGeom>
                <a:avLst/>
                <a:gdLst>
                  <a:gd name="T0" fmla="*/ 6 w 17"/>
                  <a:gd name="T1" fmla="*/ 49 h 49"/>
                  <a:gd name="T2" fmla="*/ 8 w 17"/>
                  <a:gd name="T3" fmla="*/ 49 h 49"/>
                  <a:gd name="T4" fmla="*/ 9 w 17"/>
                  <a:gd name="T5" fmla="*/ 48 h 49"/>
                  <a:gd name="T6" fmla="*/ 10 w 17"/>
                  <a:gd name="T7" fmla="*/ 47 h 49"/>
                  <a:gd name="T8" fmla="*/ 11 w 17"/>
                  <a:gd name="T9" fmla="*/ 46 h 49"/>
                  <a:gd name="T10" fmla="*/ 13 w 17"/>
                  <a:gd name="T11" fmla="*/ 43 h 49"/>
                  <a:gd name="T12" fmla="*/ 14 w 17"/>
                  <a:gd name="T13" fmla="*/ 41 h 49"/>
                  <a:gd name="T14" fmla="*/ 15 w 17"/>
                  <a:gd name="T15" fmla="*/ 38 h 49"/>
                  <a:gd name="T16" fmla="*/ 16 w 17"/>
                  <a:gd name="T17" fmla="*/ 34 h 49"/>
                  <a:gd name="T18" fmla="*/ 16 w 17"/>
                  <a:gd name="T19" fmla="*/ 31 h 49"/>
                  <a:gd name="T20" fmla="*/ 17 w 17"/>
                  <a:gd name="T21" fmla="*/ 27 h 49"/>
                  <a:gd name="T22" fmla="*/ 17 w 17"/>
                  <a:gd name="T23" fmla="*/ 24 h 49"/>
                  <a:gd name="T24" fmla="*/ 17 w 17"/>
                  <a:gd name="T25" fmla="*/ 20 h 49"/>
                  <a:gd name="T26" fmla="*/ 17 w 17"/>
                  <a:gd name="T27" fmla="*/ 16 h 49"/>
                  <a:gd name="T28" fmla="*/ 17 w 17"/>
                  <a:gd name="T29" fmla="*/ 13 h 49"/>
                  <a:gd name="T30" fmla="*/ 17 w 17"/>
                  <a:gd name="T31" fmla="*/ 10 h 49"/>
                  <a:gd name="T32" fmla="*/ 16 w 17"/>
                  <a:gd name="T33" fmla="*/ 7 h 49"/>
                  <a:gd name="T34" fmla="*/ 15 w 17"/>
                  <a:gd name="T35" fmla="*/ 5 h 49"/>
                  <a:gd name="T36" fmla="*/ 14 w 17"/>
                  <a:gd name="T37" fmla="*/ 3 h 49"/>
                  <a:gd name="T38" fmla="*/ 14 w 17"/>
                  <a:gd name="T39" fmla="*/ 1 h 49"/>
                  <a:gd name="T40" fmla="*/ 12 w 17"/>
                  <a:gd name="T41" fmla="*/ 0 h 49"/>
                  <a:gd name="T42" fmla="*/ 11 w 17"/>
                  <a:gd name="T43" fmla="*/ 0 h 49"/>
                  <a:gd name="T44" fmla="*/ 10 w 17"/>
                  <a:gd name="T45" fmla="*/ 0 h 49"/>
                  <a:gd name="T46" fmla="*/ 9 w 17"/>
                  <a:gd name="T47" fmla="*/ 1 h 49"/>
                  <a:gd name="T48" fmla="*/ 7 w 17"/>
                  <a:gd name="T49" fmla="*/ 2 h 49"/>
                  <a:gd name="T50" fmla="*/ 6 w 17"/>
                  <a:gd name="T51" fmla="*/ 4 h 49"/>
                  <a:gd name="T52" fmla="*/ 5 w 17"/>
                  <a:gd name="T53" fmla="*/ 6 h 49"/>
                  <a:gd name="T54" fmla="*/ 4 w 17"/>
                  <a:gd name="T55" fmla="*/ 9 h 49"/>
                  <a:gd name="T56" fmla="*/ 3 w 17"/>
                  <a:gd name="T57" fmla="*/ 12 h 49"/>
                  <a:gd name="T58" fmla="*/ 2 w 17"/>
                  <a:gd name="T59" fmla="*/ 15 h 49"/>
                  <a:gd name="T60" fmla="*/ 1 w 17"/>
                  <a:gd name="T61" fmla="*/ 18 h 49"/>
                  <a:gd name="T62" fmla="*/ 1 w 17"/>
                  <a:gd name="T63" fmla="*/ 22 h 49"/>
                  <a:gd name="T64" fmla="*/ 0 w 17"/>
                  <a:gd name="T65" fmla="*/ 26 h 49"/>
                  <a:gd name="T66" fmla="*/ 0 w 17"/>
                  <a:gd name="T67" fmla="*/ 29 h 49"/>
                  <a:gd name="T68" fmla="*/ 0 w 17"/>
                  <a:gd name="T69" fmla="*/ 33 h 49"/>
                  <a:gd name="T70" fmla="*/ 1 w 17"/>
                  <a:gd name="T71" fmla="*/ 36 h 49"/>
                  <a:gd name="T72" fmla="*/ 1 w 17"/>
                  <a:gd name="T73" fmla="*/ 39 h 49"/>
                  <a:gd name="T74" fmla="*/ 1 w 17"/>
                  <a:gd name="T75" fmla="*/ 42 h 49"/>
                  <a:gd name="T76" fmla="*/ 2 w 17"/>
                  <a:gd name="T77" fmla="*/ 45 h 49"/>
                  <a:gd name="T78" fmla="*/ 3 w 17"/>
                  <a:gd name="T79" fmla="*/ 47 h 49"/>
                  <a:gd name="T80" fmla="*/ 4 w 17"/>
                  <a:gd name="T81" fmla="*/ 48 h 49"/>
                  <a:gd name="T82" fmla="*/ 5 w 17"/>
                  <a:gd name="T83" fmla="*/ 49 h 49"/>
                  <a:gd name="T84" fmla="*/ 6 w 17"/>
                  <a:gd name="T8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49">
                    <a:moveTo>
                      <a:pt x="6" y="49"/>
                    </a:moveTo>
                    <a:lnTo>
                      <a:pt x="8" y="49"/>
                    </a:lnTo>
                    <a:lnTo>
                      <a:pt x="9" y="48"/>
                    </a:lnTo>
                    <a:lnTo>
                      <a:pt x="10" y="47"/>
                    </a:lnTo>
                    <a:lnTo>
                      <a:pt x="11" y="46"/>
                    </a:lnTo>
                    <a:lnTo>
                      <a:pt x="13" y="43"/>
                    </a:lnTo>
                    <a:lnTo>
                      <a:pt x="14" y="41"/>
                    </a:lnTo>
                    <a:lnTo>
                      <a:pt x="15" y="38"/>
                    </a:lnTo>
                    <a:lnTo>
                      <a:pt x="16" y="34"/>
                    </a:lnTo>
                    <a:lnTo>
                      <a:pt x="16" y="31"/>
                    </a:lnTo>
                    <a:lnTo>
                      <a:pt x="17" y="27"/>
                    </a:lnTo>
                    <a:lnTo>
                      <a:pt x="17" y="24"/>
                    </a:lnTo>
                    <a:lnTo>
                      <a:pt x="17" y="20"/>
                    </a:lnTo>
                    <a:lnTo>
                      <a:pt x="17" y="16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6" y="7"/>
                    </a:lnTo>
                    <a:lnTo>
                      <a:pt x="15" y="5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5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1" y="39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5" y="49"/>
                    </a:lnTo>
                    <a:lnTo>
                      <a:pt x="6" y="4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130"/>
              <p:cNvSpPr>
                <a:spLocks noChangeShapeType="1"/>
              </p:cNvSpPr>
              <p:nvPr/>
            </p:nvSpPr>
            <p:spPr bwMode="auto">
              <a:xfrm>
                <a:off x="6078561" y="2571745"/>
                <a:ext cx="605134" cy="5773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238"/>
              <p:cNvSpPr/>
              <p:nvPr/>
            </p:nvSpPr>
            <p:spPr>
              <a:xfrm>
                <a:off x="6264275" y="3197225"/>
                <a:ext cx="177800" cy="1314450"/>
              </a:xfrm>
              <a:custGeom>
                <a:avLst/>
                <a:gdLst>
                  <a:gd name="connsiteX0" fmla="*/ 0 w 177800"/>
                  <a:gd name="connsiteY0" fmla="*/ 127000 h 1314450"/>
                  <a:gd name="connsiteX1" fmla="*/ 177800 w 177800"/>
                  <a:gd name="connsiteY1" fmla="*/ 0 h 1314450"/>
                  <a:gd name="connsiteX2" fmla="*/ 177800 w 177800"/>
                  <a:gd name="connsiteY2" fmla="*/ 1196975 h 1314450"/>
                  <a:gd name="connsiteX3" fmla="*/ 3175 w 177800"/>
                  <a:gd name="connsiteY3" fmla="*/ 1314450 h 1314450"/>
                  <a:gd name="connsiteX4" fmla="*/ 0 w 177800"/>
                  <a:gd name="connsiteY4" fmla="*/ 127000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800" h="1314450">
                    <a:moveTo>
                      <a:pt x="0" y="127000"/>
                    </a:moveTo>
                    <a:lnTo>
                      <a:pt x="177800" y="0"/>
                    </a:lnTo>
                    <a:lnTo>
                      <a:pt x="177800" y="1196975"/>
                    </a:lnTo>
                    <a:lnTo>
                      <a:pt x="3175" y="1314450"/>
                    </a:lnTo>
                    <a:cubicBezTo>
                      <a:pt x="2117" y="918633"/>
                      <a:pt x="1058" y="522817"/>
                      <a:pt x="0" y="12700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  <a:alpha val="40000"/>
                </a:schemeClr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reeform 117"/>
              <p:cNvSpPr>
                <a:spLocks/>
              </p:cNvSpPr>
              <p:nvPr/>
            </p:nvSpPr>
            <p:spPr bwMode="auto">
              <a:xfrm>
                <a:off x="5648679" y="3227392"/>
                <a:ext cx="2320540" cy="446376"/>
              </a:xfrm>
              <a:custGeom>
                <a:avLst/>
                <a:gdLst>
                  <a:gd name="T0" fmla="*/ 225 w 2251"/>
                  <a:gd name="T1" fmla="*/ 0 h 433"/>
                  <a:gd name="T2" fmla="*/ 19 w 2251"/>
                  <a:gd name="T3" fmla="*/ 143 h 433"/>
                  <a:gd name="T4" fmla="*/ 9 w 2251"/>
                  <a:gd name="T5" fmla="*/ 153 h 433"/>
                  <a:gd name="T6" fmla="*/ 3 w 2251"/>
                  <a:gd name="T7" fmla="*/ 162 h 433"/>
                  <a:gd name="T8" fmla="*/ 0 w 2251"/>
                  <a:gd name="T9" fmla="*/ 172 h 433"/>
                  <a:gd name="T10" fmla="*/ 1 w 2251"/>
                  <a:gd name="T11" fmla="*/ 184 h 433"/>
                  <a:gd name="T12" fmla="*/ 5 w 2251"/>
                  <a:gd name="T13" fmla="*/ 193 h 433"/>
                  <a:gd name="T14" fmla="*/ 12 w 2251"/>
                  <a:gd name="T15" fmla="*/ 201 h 433"/>
                  <a:gd name="T16" fmla="*/ 22 w 2251"/>
                  <a:gd name="T17" fmla="*/ 209 h 433"/>
                  <a:gd name="T18" fmla="*/ 36 w 2251"/>
                  <a:gd name="T19" fmla="*/ 215 h 433"/>
                  <a:gd name="T20" fmla="*/ 53 w 2251"/>
                  <a:gd name="T21" fmla="*/ 221 h 433"/>
                  <a:gd name="T22" fmla="*/ 69 w 2251"/>
                  <a:gd name="T23" fmla="*/ 225 h 433"/>
                  <a:gd name="T24" fmla="*/ 89 w 2251"/>
                  <a:gd name="T25" fmla="*/ 228 h 433"/>
                  <a:gd name="T26" fmla="*/ 104 w 2251"/>
                  <a:gd name="T27" fmla="*/ 230 h 433"/>
                  <a:gd name="T28" fmla="*/ 2246 w 2251"/>
                  <a:gd name="T29" fmla="*/ 433 h 433"/>
                  <a:gd name="T30" fmla="*/ 2251 w 2251"/>
                  <a:gd name="T31" fmla="*/ 384 h 433"/>
                  <a:gd name="T32" fmla="*/ 109 w 2251"/>
                  <a:gd name="T33" fmla="*/ 180 h 433"/>
                  <a:gd name="T34" fmla="*/ 78 w 2251"/>
                  <a:gd name="T35" fmla="*/ 176 h 433"/>
                  <a:gd name="T36" fmla="*/ 64 w 2251"/>
                  <a:gd name="T37" fmla="*/ 172 h 433"/>
                  <a:gd name="T38" fmla="*/ 253 w 2251"/>
                  <a:gd name="T39" fmla="*/ 40 h 433"/>
                  <a:gd name="T40" fmla="*/ 225 w 2251"/>
                  <a:gd name="T41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51" h="433">
                    <a:moveTo>
                      <a:pt x="225" y="0"/>
                    </a:moveTo>
                    <a:lnTo>
                      <a:pt x="19" y="143"/>
                    </a:lnTo>
                    <a:lnTo>
                      <a:pt x="9" y="153"/>
                    </a:lnTo>
                    <a:lnTo>
                      <a:pt x="3" y="162"/>
                    </a:lnTo>
                    <a:lnTo>
                      <a:pt x="0" y="172"/>
                    </a:lnTo>
                    <a:lnTo>
                      <a:pt x="1" y="184"/>
                    </a:lnTo>
                    <a:lnTo>
                      <a:pt x="5" y="193"/>
                    </a:lnTo>
                    <a:lnTo>
                      <a:pt x="12" y="201"/>
                    </a:lnTo>
                    <a:lnTo>
                      <a:pt x="22" y="209"/>
                    </a:lnTo>
                    <a:lnTo>
                      <a:pt x="36" y="215"/>
                    </a:lnTo>
                    <a:lnTo>
                      <a:pt x="53" y="221"/>
                    </a:lnTo>
                    <a:lnTo>
                      <a:pt x="69" y="225"/>
                    </a:lnTo>
                    <a:lnTo>
                      <a:pt x="89" y="228"/>
                    </a:lnTo>
                    <a:lnTo>
                      <a:pt x="104" y="230"/>
                    </a:lnTo>
                    <a:lnTo>
                      <a:pt x="2246" y="433"/>
                    </a:lnTo>
                    <a:lnTo>
                      <a:pt x="2251" y="384"/>
                    </a:lnTo>
                    <a:lnTo>
                      <a:pt x="109" y="180"/>
                    </a:lnTo>
                    <a:lnTo>
                      <a:pt x="78" y="176"/>
                    </a:lnTo>
                    <a:lnTo>
                      <a:pt x="64" y="172"/>
                    </a:lnTo>
                    <a:lnTo>
                      <a:pt x="253" y="40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20"/>
              <p:cNvSpPr>
                <a:spLocks/>
              </p:cNvSpPr>
              <p:nvPr/>
            </p:nvSpPr>
            <p:spPr bwMode="auto">
              <a:xfrm>
                <a:off x="5648679" y="3623254"/>
                <a:ext cx="2320540" cy="446376"/>
              </a:xfrm>
              <a:custGeom>
                <a:avLst/>
                <a:gdLst>
                  <a:gd name="T0" fmla="*/ 225 w 2251"/>
                  <a:gd name="T1" fmla="*/ 0 h 433"/>
                  <a:gd name="T2" fmla="*/ 19 w 2251"/>
                  <a:gd name="T3" fmla="*/ 144 h 433"/>
                  <a:gd name="T4" fmla="*/ 9 w 2251"/>
                  <a:gd name="T5" fmla="*/ 153 h 433"/>
                  <a:gd name="T6" fmla="*/ 3 w 2251"/>
                  <a:gd name="T7" fmla="*/ 162 h 433"/>
                  <a:gd name="T8" fmla="*/ 0 w 2251"/>
                  <a:gd name="T9" fmla="*/ 172 h 433"/>
                  <a:gd name="T10" fmla="*/ 1 w 2251"/>
                  <a:gd name="T11" fmla="*/ 184 h 433"/>
                  <a:gd name="T12" fmla="*/ 5 w 2251"/>
                  <a:gd name="T13" fmla="*/ 193 h 433"/>
                  <a:gd name="T14" fmla="*/ 12 w 2251"/>
                  <a:gd name="T15" fmla="*/ 201 h 433"/>
                  <a:gd name="T16" fmla="*/ 22 w 2251"/>
                  <a:gd name="T17" fmla="*/ 209 h 433"/>
                  <a:gd name="T18" fmla="*/ 36 w 2251"/>
                  <a:gd name="T19" fmla="*/ 215 h 433"/>
                  <a:gd name="T20" fmla="*/ 53 w 2251"/>
                  <a:gd name="T21" fmla="*/ 221 h 433"/>
                  <a:gd name="T22" fmla="*/ 69 w 2251"/>
                  <a:gd name="T23" fmla="*/ 225 h 433"/>
                  <a:gd name="T24" fmla="*/ 89 w 2251"/>
                  <a:gd name="T25" fmla="*/ 228 h 433"/>
                  <a:gd name="T26" fmla="*/ 104 w 2251"/>
                  <a:gd name="T27" fmla="*/ 230 h 433"/>
                  <a:gd name="T28" fmla="*/ 2246 w 2251"/>
                  <a:gd name="T29" fmla="*/ 433 h 433"/>
                  <a:gd name="T30" fmla="*/ 2251 w 2251"/>
                  <a:gd name="T31" fmla="*/ 384 h 433"/>
                  <a:gd name="T32" fmla="*/ 109 w 2251"/>
                  <a:gd name="T33" fmla="*/ 180 h 433"/>
                  <a:gd name="T34" fmla="*/ 78 w 2251"/>
                  <a:gd name="T35" fmla="*/ 176 h 433"/>
                  <a:gd name="T36" fmla="*/ 64 w 2251"/>
                  <a:gd name="T37" fmla="*/ 172 h 433"/>
                  <a:gd name="T38" fmla="*/ 253 w 2251"/>
                  <a:gd name="T39" fmla="*/ 41 h 433"/>
                  <a:gd name="T40" fmla="*/ 225 w 2251"/>
                  <a:gd name="T41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51" h="433">
                    <a:moveTo>
                      <a:pt x="225" y="0"/>
                    </a:moveTo>
                    <a:lnTo>
                      <a:pt x="19" y="144"/>
                    </a:lnTo>
                    <a:lnTo>
                      <a:pt x="9" y="153"/>
                    </a:lnTo>
                    <a:lnTo>
                      <a:pt x="3" y="162"/>
                    </a:lnTo>
                    <a:lnTo>
                      <a:pt x="0" y="172"/>
                    </a:lnTo>
                    <a:lnTo>
                      <a:pt x="1" y="184"/>
                    </a:lnTo>
                    <a:lnTo>
                      <a:pt x="5" y="193"/>
                    </a:lnTo>
                    <a:lnTo>
                      <a:pt x="12" y="201"/>
                    </a:lnTo>
                    <a:lnTo>
                      <a:pt x="22" y="209"/>
                    </a:lnTo>
                    <a:lnTo>
                      <a:pt x="36" y="215"/>
                    </a:lnTo>
                    <a:lnTo>
                      <a:pt x="53" y="221"/>
                    </a:lnTo>
                    <a:lnTo>
                      <a:pt x="69" y="225"/>
                    </a:lnTo>
                    <a:lnTo>
                      <a:pt x="89" y="228"/>
                    </a:lnTo>
                    <a:lnTo>
                      <a:pt x="104" y="230"/>
                    </a:lnTo>
                    <a:lnTo>
                      <a:pt x="2246" y="433"/>
                    </a:lnTo>
                    <a:lnTo>
                      <a:pt x="2251" y="384"/>
                    </a:lnTo>
                    <a:lnTo>
                      <a:pt x="109" y="180"/>
                    </a:lnTo>
                    <a:lnTo>
                      <a:pt x="78" y="176"/>
                    </a:lnTo>
                    <a:lnTo>
                      <a:pt x="64" y="172"/>
                    </a:lnTo>
                    <a:lnTo>
                      <a:pt x="253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23"/>
              <p:cNvSpPr>
                <a:spLocks/>
              </p:cNvSpPr>
              <p:nvPr/>
            </p:nvSpPr>
            <p:spPr bwMode="auto">
              <a:xfrm>
                <a:off x="5648679" y="4019116"/>
                <a:ext cx="2320540" cy="446376"/>
              </a:xfrm>
              <a:custGeom>
                <a:avLst/>
                <a:gdLst>
                  <a:gd name="T0" fmla="*/ 225 w 2251"/>
                  <a:gd name="T1" fmla="*/ 0 h 433"/>
                  <a:gd name="T2" fmla="*/ 19 w 2251"/>
                  <a:gd name="T3" fmla="*/ 144 h 433"/>
                  <a:gd name="T4" fmla="*/ 9 w 2251"/>
                  <a:gd name="T5" fmla="*/ 153 h 433"/>
                  <a:gd name="T6" fmla="*/ 3 w 2251"/>
                  <a:gd name="T7" fmla="*/ 162 h 433"/>
                  <a:gd name="T8" fmla="*/ 0 w 2251"/>
                  <a:gd name="T9" fmla="*/ 173 h 433"/>
                  <a:gd name="T10" fmla="*/ 1 w 2251"/>
                  <a:gd name="T11" fmla="*/ 184 h 433"/>
                  <a:gd name="T12" fmla="*/ 5 w 2251"/>
                  <a:gd name="T13" fmla="*/ 193 h 433"/>
                  <a:gd name="T14" fmla="*/ 12 w 2251"/>
                  <a:gd name="T15" fmla="*/ 201 h 433"/>
                  <a:gd name="T16" fmla="*/ 22 w 2251"/>
                  <a:gd name="T17" fmla="*/ 209 h 433"/>
                  <a:gd name="T18" fmla="*/ 36 w 2251"/>
                  <a:gd name="T19" fmla="*/ 215 h 433"/>
                  <a:gd name="T20" fmla="*/ 53 w 2251"/>
                  <a:gd name="T21" fmla="*/ 221 h 433"/>
                  <a:gd name="T22" fmla="*/ 69 w 2251"/>
                  <a:gd name="T23" fmla="*/ 225 h 433"/>
                  <a:gd name="T24" fmla="*/ 89 w 2251"/>
                  <a:gd name="T25" fmla="*/ 228 h 433"/>
                  <a:gd name="T26" fmla="*/ 104 w 2251"/>
                  <a:gd name="T27" fmla="*/ 230 h 433"/>
                  <a:gd name="T28" fmla="*/ 2246 w 2251"/>
                  <a:gd name="T29" fmla="*/ 433 h 433"/>
                  <a:gd name="T30" fmla="*/ 2251 w 2251"/>
                  <a:gd name="T31" fmla="*/ 384 h 433"/>
                  <a:gd name="T32" fmla="*/ 109 w 2251"/>
                  <a:gd name="T33" fmla="*/ 181 h 433"/>
                  <a:gd name="T34" fmla="*/ 78 w 2251"/>
                  <a:gd name="T35" fmla="*/ 176 h 433"/>
                  <a:gd name="T36" fmla="*/ 64 w 2251"/>
                  <a:gd name="T37" fmla="*/ 173 h 433"/>
                  <a:gd name="T38" fmla="*/ 253 w 2251"/>
                  <a:gd name="T39" fmla="*/ 41 h 433"/>
                  <a:gd name="T40" fmla="*/ 225 w 2251"/>
                  <a:gd name="T41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51" h="433">
                    <a:moveTo>
                      <a:pt x="225" y="0"/>
                    </a:moveTo>
                    <a:lnTo>
                      <a:pt x="19" y="144"/>
                    </a:lnTo>
                    <a:lnTo>
                      <a:pt x="9" y="153"/>
                    </a:lnTo>
                    <a:lnTo>
                      <a:pt x="3" y="162"/>
                    </a:lnTo>
                    <a:lnTo>
                      <a:pt x="0" y="173"/>
                    </a:lnTo>
                    <a:lnTo>
                      <a:pt x="1" y="184"/>
                    </a:lnTo>
                    <a:lnTo>
                      <a:pt x="5" y="193"/>
                    </a:lnTo>
                    <a:lnTo>
                      <a:pt x="12" y="201"/>
                    </a:lnTo>
                    <a:lnTo>
                      <a:pt x="22" y="209"/>
                    </a:lnTo>
                    <a:lnTo>
                      <a:pt x="36" y="215"/>
                    </a:lnTo>
                    <a:lnTo>
                      <a:pt x="53" y="221"/>
                    </a:lnTo>
                    <a:lnTo>
                      <a:pt x="69" y="225"/>
                    </a:lnTo>
                    <a:lnTo>
                      <a:pt x="89" y="228"/>
                    </a:lnTo>
                    <a:lnTo>
                      <a:pt x="104" y="230"/>
                    </a:lnTo>
                    <a:lnTo>
                      <a:pt x="2246" y="433"/>
                    </a:lnTo>
                    <a:lnTo>
                      <a:pt x="2251" y="384"/>
                    </a:lnTo>
                    <a:lnTo>
                      <a:pt x="109" y="181"/>
                    </a:lnTo>
                    <a:lnTo>
                      <a:pt x="78" y="176"/>
                    </a:lnTo>
                    <a:lnTo>
                      <a:pt x="64" y="173"/>
                    </a:lnTo>
                    <a:lnTo>
                      <a:pt x="253" y="41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243" name="Straight Connector 242"/>
              <p:cNvCxnSpPr>
                <a:stCxn id="239" idx="0"/>
                <a:endCxn id="239" idx="3"/>
              </p:cNvCxnSpPr>
              <p:nvPr/>
            </p:nvCxnSpPr>
            <p:spPr>
              <a:xfrm>
                <a:off x="6264275" y="3324225"/>
                <a:ext cx="3175" cy="118745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6" name="TextBox 305"/>
            <p:cNvSpPr txBox="1"/>
            <p:nvPr/>
          </p:nvSpPr>
          <p:spPr>
            <a:xfrm>
              <a:off x="3702734" y="5118540"/>
              <a:ext cx="589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latin typeface="+mj-lt"/>
                  <a:cs typeface="Times New Roman" pitchFamily="18" charset="0"/>
                </a:rPr>
                <a:t>P</a:t>
              </a:r>
              <a:endParaRPr lang="en-US" sz="14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4560736" y="2166096"/>
              <a:ext cx="589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  <a:cs typeface="Times New Roman" pitchFamily="18" charset="0"/>
                </a:rPr>
                <a:t>P</a:t>
              </a:r>
              <a:endParaRPr lang="en-US" sz="14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08" name="Down Arrow 307"/>
            <p:cNvSpPr/>
            <p:nvPr/>
          </p:nvSpPr>
          <p:spPr>
            <a:xfrm>
              <a:off x="4356568" y="2301651"/>
              <a:ext cx="236695" cy="315594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Down Arrow 308"/>
            <p:cNvSpPr/>
            <p:nvPr/>
          </p:nvSpPr>
          <p:spPr>
            <a:xfrm flipV="1">
              <a:off x="4311049" y="5060291"/>
              <a:ext cx="236695" cy="315594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4818" y="4097784"/>
            <a:ext cx="3270982" cy="1910348"/>
            <a:chOff x="4653818" y="4097784"/>
            <a:chExt cx="3270982" cy="1910348"/>
          </a:xfrm>
        </p:grpSpPr>
        <p:sp>
          <p:nvSpPr>
            <p:cNvPr id="158" name="Freeform 76"/>
            <p:cNvSpPr>
              <a:spLocks/>
            </p:cNvSpPr>
            <p:nvPr/>
          </p:nvSpPr>
          <p:spPr bwMode="auto">
            <a:xfrm rot="5400000">
              <a:off x="5789077" y="3385360"/>
              <a:ext cx="1044031" cy="2468879"/>
            </a:xfrm>
            <a:custGeom>
              <a:avLst/>
              <a:gdLst>
                <a:gd name="T0" fmla="*/ 488 w 488"/>
                <a:gd name="T1" fmla="*/ 0 h 1154"/>
                <a:gd name="T2" fmla="*/ 488 w 488"/>
                <a:gd name="T3" fmla="*/ 1154 h 1154"/>
                <a:gd name="T4" fmla="*/ 0 w 488"/>
                <a:gd name="T5" fmla="*/ 1154 h 1154"/>
                <a:gd name="T6" fmla="*/ 0 w 488"/>
                <a:gd name="T7" fmla="*/ 788 h 1154"/>
                <a:gd name="T8" fmla="*/ 266 w 488"/>
                <a:gd name="T9" fmla="*/ 788 h 1154"/>
                <a:gd name="T10" fmla="*/ 266 w 488"/>
                <a:gd name="T11" fmla="*/ 0 h 1154"/>
                <a:gd name="T12" fmla="*/ 488 w 488"/>
                <a:gd name="T13" fmla="*/ 0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8" h="1154">
                  <a:moveTo>
                    <a:pt x="488" y="0"/>
                  </a:moveTo>
                  <a:lnTo>
                    <a:pt x="488" y="1154"/>
                  </a:lnTo>
                  <a:lnTo>
                    <a:pt x="0" y="1154"/>
                  </a:lnTo>
                  <a:lnTo>
                    <a:pt x="0" y="788"/>
                  </a:lnTo>
                  <a:lnTo>
                    <a:pt x="266" y="788"/>
                  </a:lnTo>
                  <a:lnTo>
                    <a:pt x="266" y="0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91"/>
            <p:cNvSpPr>
              <a:spLocks noChangeShapeType="1"/>
            </p:cNvSpPr>
            <p:nvPr/>
          </p:nvSpPr>
          <p:spPr bwMode="auto">
            <a:xfrm rot="5400000">
              <a:off x="6596705" y="5284086"/>
              <a:ext cx="2845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787419" y="5331023"/>
              <a:ext cx="739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2.25in.</a:t>
              </a:r>
              <a:endParaRPr lang="en-US" sz="1400" dirty="0"/>
            </a:p>
          </p:txBody>
        </p:sp>
        <p:cxnSp>
          <p:nvCxnSpPr>
            <p:cNvPr id="302" name="Straight Connector 301"/>
            <p:cNvCxnSpPr/>
            <p:nvPr/>
          </p:nvCxnSpPr>
          <p:spPr>
            <a:xfrm rot="5400000" flipV="1">
              <a:off x="5520581" y="4919316"/>
              <a:ext cx="678193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TextBox 303"/>
            <p:cNvSpPr txBox="1"/>
            <p:nvPr/>
          </p:nvSpPr>
          <p:spPr>
            <a:xfrm>
              <a:off x="4653818" y="5638800"/>
              <a:ext cx="3270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/>
                <a:t>CENTERED BAR SPECIMEN</a:t>
              </a:r>
              <a:endParaRPr lang="en-US" u="sng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194320" y="4168383"/>
              <a:ext cx="2280613" cy="764846"/>
              <a:chOff x="6484102" y="4168383"/>
              <a:chExt cx="2280613" cy="764846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6681105" y="4880825"/>
                <a:ext cx="2081895" cy="45719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484105" y="4171183"/>
                <a:ext cx="49200" cy="548640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6484105" y="4604417"/>
                <a:ext cx="373895" cy="328812"/>
              </a:xfrm>
              <a:prstGeom prst="roundRect">
                <a:avLst>
                  <a:gd name="adj" fmla="val 4345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533305" y="4539337"/>
                <a:ext cx="400895" cy="343870"/>
              </a:xfrm>
              <a:prstGeom prst="roundRect">
                <a:avLst>
                  <a:gd name="adj" fmla="val 3142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77"/>
              <p:cNvSpPr>
                <a:spLocks/>
              </p:cNvSpPr>
              <p:nvPr/>
            </p:nvSpPr>
            <p:spPr bwMode="auto">
              <a:xfrm rot="5400000">
                <a:off x="6533309" y="4786673"/>
                <a:ext cx="94134" cy="94134"/>
              </a:xfrm>
              <a:custGeom>
                <a:avLst/>
                <a:gdLst>
                  <a:gd name="T0" fmla="*/ 0 w 44"/>
                  <a:gd name="T1" fmla="*/ 44 h 44"/>
                  <a:gd name="T2" fmla="*/ 2 w 44"/>
                  <a:gd name="T3" fmla="*/ 44 h 44"/>
                  <a:gd name="T4" fmla="*/ 5 w 44"/>
                  <a:gd name="T5" fmla="*/ 44 h 44"/>
                  <a:gd name="T6" fmla="*/ 8 w 44"/>
                  <a:gd name="T7" fmla="*/ 43 h 44"/>
                  <a:gd name="T8" fmla="*/ 11 w 44"/>
                  <a:gd name="T9" fmla="*/ 43 h 44"/>
                  <a:gd name="T10" fmla="*/ 14 w 44"/>
                  <a:gd name="T11" fmla="*/ 42 h 44"/>
                  <a:gd name="T12" fmla="*/ 16 w 44"/>
                  <a:gd name="T13" fmla="*/ 41 h 44"/>
                  <a:gd name="T14" fmla="*/ 19 w 44"/>
                  <a:gd name="T15" fmla="*/ 40 h 44"/>
                  <a:gd name="T16" fmla="*/ 22 w 44"/>
                  <a:gd name="T17" fmla="*/ 38 h 44"/>
                  <a:gd name="T18" fmla="*/ 24 w 44"/>
                  <a:gd name="T19" fmla="*/ 37 h 44"/>
                  <a:gd name="T20" fmla="*/ 27 w 44"/>
                  <a:gd name="T21" fmla="*/ 35 h 44"/>
                  <a:gd name="T22" fmla="*/ 29 w 44"/>
                  <a:gd name="T23" fmla="*/ 33 h 44"/>
                  <a:gd name="T24" fmla="*/ 31 w 44"/>
                  <a:gd name="T25" fmla="*/ 31 h 44"/>
                  <a:gd name="T26" fmla="*/ 33 w 44"/>
                  <a:gd name="T27" fmla="*/ 29 h 44"/>
                  <a:gd name="T28" fmla="*/ 35 w 44"/>
                  <a:gd name="T29" fmla="*/ 27 h 44"/>
                  <a:gd name="T30" fmla="*/ 36 w 44"/>
                  <a:gd name="T31" fmla="*/ 25 h 44"/>
                  <a:gd name="T32" fmla="*/ 38 w 44"/>
                  <a:gd name="T33" fmla="*/ 22 h 44"/>
                  <a:gd name="T34" fmla="*/ 39 w 44"/>
                  <a:gd name="T35" fmla="*/ 20 h 44"/>
                  <a:gd name="T36" fmla="*/ 41 w 44"/>
                  <a:gd name="T37" fmla="*/ 17 h 44"/>
                  <a:gd name="T38" fmla="*/ 42 w 44"/>
                  <a:gd name="T39" fmla="*/ 14 h 44"/>
                  <a:gd name="T40" fmla="*/ 42 w 44"/>
                  <a:gd name="T41" fmla="*/ 11 h 44"/>
                  <a:gd name="T42" fmla="*/ 43 w 44"/>
                  <a:gd name="T43" fmla="*/ 8 h 44"/>
                  <a:gd name="T44" fmla="*/ 44 w 44"/>
                  <a:gd name="T45" fmla="*/ 6 h 44"/>
                  <a:gd name="T46" fmla="*/ 44 w 44"/>
                  <a:gd name="T47" fmla="*/ 3 h 44"/>
                  <a:gd name="T48" fmla="*/ 44 w 44"/>
                  <a:gd name="T4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44">
                    <a:moveTo>
                      <a:pt x="0" y="44"/>
                    </a:moveTo>
                    <a:lnTo>
                      <a:pt x="2" y="44"/>
                    </a:lnTo>
                    <a:lnTo>
                      <a:pt x="5" y="44"/>
                    </a:lnTo>
                    <a:lnTo>
                      <a:pt x="8" y="43"/>
                    </a:lnTo>
                    <a:lnTo>
                      <a:pt x="11" y="43"/>
                    </a:lnTo>
                    <a:lnTo>
                      <a:pt x="14" y="42"/>
                    </a:lnTo>
                    <a:lnTo>
                      <a:pt x="16" y="41"/>
                    </a:lnTo>
                    <a:lnTo>
                      <a:pt x="19" y="40"/>
                    </a:lnTo>
                    <a:lnTo>
                      <a:pt x="22" y="38"/>
                    </a:lnTo>
                    <a:lnTo>
                      <a:pt x="24" y="37"/>
                    </a:lnTo>
                    <a:lnTo>
                      <a:pt x="27" y="35"/>
                    </a:lnTo>
                    <a:lnTo>
                      <a:pt x="29" y="33"/>
                    </a:lnTo>
                    <a:lnTo>
                      <a:pt x="31" y="31"/>
                    </a:lnTo>
                    <a:lnTo>
                      <a:pt x="33" y="29"/>
                    </a:lnTo>
                    <a:lnTo>
                      <a:pt x="35" y="27"/>
                    </a:lnTo>
                    <a:lnTo>
                      <a:pt x="36" y="25"/>
                    </a:lnTo>
                    <a:lnTo>
                      <a:pt x="38" y="22"/>
                    </a:lnTo>
                    <a:lnTo>
                      <a:pt x="39" y="20"/>
                    </a:lnTo>
                    <a:lnTo>
                      <a:pt x="41" y="17"/>
                    </a:lnTo>
                    <a:lnTo>
                      <a:pt x="42" y="14"/>
                    </a:lnTo>
                    <a:lnTo>
                      <a:pt x="42" y="11"/>
                    </a:lnTo>
                    <a:lnTo>
                      <a:pt x="43" y="8"/>
                    </a:lnTo>
                    <a:lnTo>
                      <a:pt x="44" y="6"/>
                    </a:lnTo>
                    <a:lnTo>
                      <a:pt x="44" y="3"/>
                    </a:lnTo>
                    <a:lnTo>
                      <a:pt x="4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78"/>
              <p:cNvSpPr>
                <a:spLocks noChangeShapeType="1"/>
              </p:cNvSpPr>
              <p:nvPr/>
            </p:nvSpPr>
            <p:spPr bwMode="auto">
              <a:xfrm rot="5400000" flipV="1">
                <a:off x="7684312" y="3823938"/>
                <a:ext cx="0" cy="21137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79"/>
              <p:cNvSpPr>
                <a:spLocks/>
              </p:cNvSpPr>
              <p:nvPr/>
            </p:nvSpPr>
            <p:spPr bwMode="auto">
              <a:xfrm rot="5400000">
                <a:off x="8729414" y="4892573"/>
                <a:ext cx="47067" cy="23534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10 h 11"/>
                  <a:gd name="T4" fmla="*/ 22 w 22"/>
                  <a:gd name="T5" fmla="*/ 8 h 11"/>
                  <a:gd name="T6" fmla="*/ 21 w 22"/>
                  <a:gd name="T7" fmla="*/ 7 h 11"/>
                  <a:gd name="T8" fmla="*/ 21 w 22"/>
                  <a:gd name="T9" fmla="*/ 6 h 11"/>
                  <a:gd name="T10" fmla="*/ 20 w 22"/>
                  <a:gd name="T11" fmla="*/ 4 h 11"/>
                  <a:gd name="T12" fmla="*/ 19 w 22"/>
                  <a:gd name="T13" fmla="*/ 3 h 11"/>
                  <a:gd name="T14" fmla="*/ 18 w 22"/>
                  <a:gd name="T15" fmla="*/ 2 h 11"/>
                  <a:gd name="T16" fmla="*/ 16 w 22"/>
                  <a:gd name="T17" fmla="*/ 2 h 11"/>
                  <a:gd name="T18" fmla="*/ 15 w 22"/>
                  <a:gd name="T19" fmla="*/ 1 h 11"/>
                  <a:gd name="T20" fmla="*/ 14 w 22"/>
                  <a:gd name="T21" fmla="*/ 1 h 11"/>
                  <a:gd name="T22" fmla="*/ 12 w 22"/>
                  <a:gd name="T23" fmla="*/ 0 h 11"/>
                  <a:gd name="T24" fmla="*/ 11 w 22"/>
                  <a:gd name="T25" fmla="*/ 0 h 11"/>
                  <a:gd name="T26" fmla="*/ 10 w 22"/>
                  <a:gd name="T27" fmla="*/ 0 h 11"/>
                  <a:gd name="T28" fmla="*/ 8 w 22"/>
                  <a:gd name="T29" fmla="*/ 1 h 11"/>
                  <a:gd name="T30" fmla="*/ 7 w 22"/>
                  <a:gd name="T31" fmla="*/ 1 h 11"/>
                  <a:gd name="T32" fmla="*/ 6 w 22"/>
                  <a:gd name="T33" fmla="*/ 2 h 11"/>
                  <a:gd name="T34" fmla="*/ 4 w 22"/>
                  <a:gd name="T35" fmla="*/ 2 h 11"/>
                  <a:gd name="T36" fmla="*/ 3 w 22"/>
                  <a:gd name="T37" fmla="*/ 3 h 11"/>
                  <a:gd name="T38" fmla="*/ 2 w 22"/>
                  <a:gd name="T39" fmla="*/ 4 h 11"/>
                  <a:gd name="T40" fmla="*/ 1 w 22"/>
                  <a:gd name="T41" fmla="*/ 6 h 11"/>
                  <a:gd name="T42" fmla="*/ 1 w 22"/>
                  <a:gd name="T43" fmla="*/ 7 h 11"/>
                  <a:gd name="T44" fmla="*/ 0 w 22"/>
                  <a:gd name="T45" fmla="*/ 8 h 11"/>
                  <a:gd name="T46" fmla="*/ 0 w 22"/>
                  <a:gd name="T47" fmla="*/ 10 h 11"/>
                  <a:gd name="T48" fmla="*/ 0 w 2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lnTo>
                      <a:pt x="22" y="10"/>
                    </a:lnTo>
                    <a:lnTo>
                      <a:pt x="22" y="8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0" y="4"/>
                    </a:lnTo>
                    <a:lnTo>
                      <a:pt x="19" y="3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80"/>
              <p:cNvSpPr>
                <a:spLocks noChangeShapeType="1"/>
              </p:cNvSpPr>
              <p:nvPr/>
            </p:nvSpPr>
            <p:spPr bwMode="auto">
              <a:xfrm rot="5400000">
                <a:off x="7684312" y="3871005"/>
                <a:ext cx="0" cy="21137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81"/>
              <p:cNvSpPr>
                <a:spLocks/>
              </p:cNvSpPr>
              <p:nvPr/>
            </p:nvSpPr>
            <p:spPr bwMode="auto">
              <a:xfrm rot="5400000">
                <a:off x="6485172" y="4785603"/>
                <a:ext cx="141201" cy="143341"/>
              </a:xfrm>
              <a:custGeom>
                <a:avLst/>
                <a:gdLst>
                  <a:gd name="T0" fmla="*/ 0 w 66"/>
                  <a:gd name="T1" fmla="*/ 67 h 67"/>
                  <a:gd name="T2" fmla="*/ 3 w 66"/>
                  <a:gd name="T3" fmla="*/ 66 h 67"/>
                  <a:gd name="T4" fmla="*/ 7 w 66"/>
                  <a:gd name="T5" fmla="*/ 66 h 67"/>
                  <a:gd name="T6" fmla="*/ 10 w 66"/>
                  <a:gd name="T7" fmla="*/ 65 h 67"/>
                  <a:gd name="T8" fmla="*/ 14 w 66"/>
                  <a:gd name="T9" fmla="*/ 65 h 67"/>
                  <a:gd name="T10" fmla="*/ 17 w 66"/>
                  <a:gd name="T11" fmla="*/ 64 h 67"/>
                  <a:gd name="T12" fmla="*/ 21 w 66"/>
                  <a:gd name="T13" fmla="*/ 63 h 67"/>
                  <a:gd name="T14" fmla="*/ 24 w 66"/>
                  <a:gd name="T15" fmla="*/ 62 h 67"/>
                  <a:gd name="T16" fmla="*/ 28 w 66"/>
                  <a:gd name="T17" fmla="*/ 60 h 67"/>
                  <a:gd name="T18" fmla="*/ 31 w 66"/>
                  <a:gd name="T19" fmla="*/ 59 h 67"/>
                  <a:gd name="T20" fmla="*/ 34 w 66"/>
                  <a:gd name="T21" fmla="*/ 57 h 67"/>
                  <a:gd name="T22" fmla="*/ 37 w 66"/>
                  <a:gd name="T23" fmla="*/ 55 h 67"/>
                  <a:gd name="T24" fmla="*/ 40 w 66"/>
                  <a:gd name="T25" fmla="*/ 53 h 67"/>
                  <a:gd name="T26" fmla="*/ 43 w 66"/>
                  <a:gd name="T27" fmla="*/ 51 h 67"/>
                  <a:gd name="T28" fmla="*/ 45 w 66"/>
                  <a:gd name="T29" fmla="*/ 48 h 67"/>
                  <a:gd name="T30" fmla="*/ 48 w 66"/>
                  <a:gd name="T31" fmla="*/ 46 h 67"/>
                  <a:gd name="T32" fmla="*/ 50 w 66"/>
                  <a:gd name="T33" fmla="*/ 43 h 67"/>
                  <a:gd name="T34" fmla="*/ 53 w 66"/>
                  <a:gd name="T35" fmla="*/ 40 h 67"/>
                  <a:gd name="T36" fmla="*/ 55 w 66"/>
                  <a:gd name="T37" fmla="*/ 37 h 67"/>
                  <a:gd name="T38" fmla="*/ 56 w 66"/>
                  <a:gd name="T39" fmla="*/ 34 h 67"/>
                  <a:gd name="T40" fmla="*/ 58 w 66"/>
                  <a:gd name="T41" fmla="*/ 31 h 67"/>
                  <a:gd name="T42" fmla="*/ 60 w 66"/>
                  <a:gd name="T43" fmla="*/ 28 h 67"/>
                  <a:gd name="T44" fmla="*/ 62 w 66"/>
                  <a:gd name="T45" fmla="*/ 24 h 67"/>
                  <a:gd name="T46" fmla="*/ 63 w 66"/>
                  <a:gd name="T47" fmla="*/ 21 h 67"/>
                  <a:gd name="T48" fmla="*/ 64 w 66"/>
                  <a:gd name="T49" fmla="*/ 18 h 67"/>
                  <a:gd name="T50" fmla="*/ 65 w 66"/>
                  <a:gd name="T51" fmla="*/ 14 h 67"/>
                  <a:gd name="T52" fmla="*/ 65 w 66"/>
                  <a:gd name="T53" fmla="*/ 11 h 67"/>
                  <a:gd name="T54" fmla="*/ 66 w 66"/>
                  <a:gd name="T55" fmla="*/ 7 h 67"/>
                  <a:gd name="T56" fmla="*/ 66 w 66"/>
                  <a:gd name="T57" fmla="*/ 3 h 67"/>
                  <a:gd name="T58" fmla="*/ 66 w 66"/>
                  <a:gd name="T5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" h="67">
                    <a:moveTo>
                      <a:pt x="0" y="67"/>
                    </a:moveTo>
                    <a:lnTo>
                      <a:pt x="3" y="66"/>
                    </a:lnTo>
                    <a:lnTo>
                      <a:pt x="7" y="66"/>
                    </a:lnTo>
                    <a:lnTo>
                      <a:pt x="10" y="65"/>
                    </a:lnTo>
                    <a:lnTo>
                      <a:pt x="14" y="65"/>
                    </a:lnTo>
                    <a:lnTo>
                      <a:pt x="17" y="64"/>
                    </a:lnTo>
                    <a:lnTo>
                      <a:pt x="21" y="63"/>
                    </a:lnTo>
                    <a:lnTo>
                      <a:pt x="24" y="62"/>
                    </a:lnTo>
                    <a:lnTo>
                      <a:pt x="28" y="60"/>
                    </a:lnTo>
                    <a:lnTo>
                      <a:pt x="31" y="59"/>
                    </a:lnTo>
                    <a:lnTo>
                      <a:pt x="34" y="57"/>
                    </a:lnTo>
                    <a:lnTo>
                      <a:pt x="37" y="55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5" y="48"/>
                    </a:lnTo>
                    <a:lnTo>
                      <a:pt x="48" y="46"/>
                    </a:lnTo>
                    <a:lnTo>
                      <a:pt x="50" y="43"/>
                    </a:lnTo>
                    <a:lnTo>
                      <a:pt x="53" y="40"/>
                    </a:lnTo>
                    <a:lnTo>
                      <a:pt x="55" y="37"/>
                    </a:lnTo>
                    <a:lnTo>
                      <a:pt x="56" y="34"/>
                    </a:lnTo>
                    <a:lnTo>
                      <a:pt x="58" y="31"/>
                    </a:lnTo>
                    <a:lnTo>
                      <a:pt x="60" y="28"/>
                    </a:lnTo>
                    <a:lnTo>
                      <a:pt x="62" y="24"/>
                    </a:lnTo>
                    <a:lnTo>
                      <a:pt x="63" y="21"/>
                    </a:lnTo>
                    <a:lnTo>
                      <a:pt x="64" y="18"/>
                    </a:lnTo>
                    <a:lnTo>
                      <a:pt x="65" y="14"/>
                    </a:lnTo>
                    <a:lnTo>
                      <a:pt x="65" y="11"/>
                    </a:lnTo>
                    <a:lnTo>
                      <a:pt x="66" y="7"/>
                    </a:lnTo>
                    <a:lnTo>
                      <a:pt x="66" y="3"/>
                    </a:lnTo>
                    <a:lnTo>
                      <a:pt x="66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82"/>
              <p:cNvSpPr>
                <a:spLocks noChangeShapeType="1"/>
              </p:cNvSpPr>
              <p:nvPr/>
            </p:nvSpPr>
            <p:spPr bwMode="auto">
              <a:xfrm rot="5400000" flipH="1">
                <a:off x="6187796" y="4490365"/>
                <a:ext cx="5926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83"/>
              <p:cNvSpPr>
                <a:spLocks/>
              </p:cNvSpPr>
              <p:nvPr/>
            </p:nvSpPr>
            <p:spPr bwMode="auto">
              <a:xfrm rot="5400000">
                <a:off x="6495870" y="4156616"/>
                <a:ext cx="25673" cy="49207"/>
              </a:xfrm>
              <a:custGeom>
                <a:avLst/>
                <a:gdLst>
                  <a:gd name="T0" fmla="*/ 12 w 12"/>
                  <a:gd name="T1" fmla="*/ 0 h 23"/>
                  <a:gd name="T2" fmla="*/ 10 w 12"/>
                  <a:gd name="T3" fmla="*/ 0 h 23"/>
                  <a:gd name="T4" fmla="*/ 9 w 12"/>
                  <a:gd name="T5" fmla="*/ 1 h 23"/>
                  <a:gd name="T6" fmla="*/ 7 w 12"/>
                  <a:gd name="T7" fmla="*/ 1 h 23"/>
                  <a:gd name="T8" fmla="*/ 6 w 12"/>
                  <a:gd name="T9" fmla="*/ 2 h 23"/>
                  <a:gd name="T10" fmla="*/ 5 w 12"/>
                  <a:gd name="T11" fmla="*/ 3 h 23"/>
                  <a:gd name="T12" fmla="*/ 4 w 12"/>
                  <a:gd name="T13" fmla="*/ 3 h 23"/>
                  <a:gd name="T14" fmla="*/ 3 w 12"/>
                  <a:gd name="T15" fmla="*/ 4 h 23"/>
                  <a:gd name="T16" fmla="*/ 2 w 12"/>
                  <a:gd name="T17" fmla="*/ 6 h 23"/>
                  <a:gd name="T18" fmla="*/ 1 w 12"/>
                  <a:gd name="T19" fmla="*/ 7 h 23"/>
                  <a:gd name="T20" fmla="*/ 1 w 12"/>
                  <a:gd name="T21" fmla="*/ 8 h 23"/>
                  <a:gd name="T22" fmla="*/ 0 w 12"/>
                  <a:gd name="T23" fmla="*/ 10 h 23"/>
                  <a:gd name="T24" fmla="*/ 0 w 12"/>
                  <a:gd name="T25" fmla="*/ 11 h 23"/>
                  <a:gd name="T26" fmla="*/ 0 w 12"/>
                  <a:gd name="T27" fmla="*/ 13 h 23"/>
                  <a:gd name="T28" fmla="*/ 1 w 12"/>
                  <a:gd name="T29" fmla="*/ 14 h 23"/>
                  <a:gd name="T30" fmla="*/ 1 w 12"/>
                  <a:gd name="T31" fmla="*/ 16 h 23"/>
                  <a:gd name="T32" fmla="*/ 2 w 12"/>
                  <a:gd name="T33" fmla="*/ 17 h 23"/>
                  <a:gd name="T34" fmla="*/ 3 w 12"/>
                  <a:gd name="T35" fmla="*/ 18 h 23"/>
                  <a:gd name="T36" fmla="*/ 4 w 12"/>
                  <a:gd name="T37" fmla="*/ 19 h 23"/>
                  <a:gd name="T38" fmla="*/ 5 w 12"/>
                  <a:gd name="T39" fmla="*/ 20 h 23"/>
                  <a:gd name="T40" fmla="*/ 6 w 12"/>
                  <a:gd name="T41" fmla="*/ 21 h 23"/>
                  <a:gd name="T42" fmla="*/ 7 w 12"/>
                  <a:gd name="T43" fmla="*/ 22 h 23"/>
                  <a:gd name="T44" fmla="*/ 9 w 12"/>
                  <a:gd name="T45" fmla="*/ 22 h 23"/>
                  <a:gd name="T46" fmla="*/ 10 w 12"/>
                  <a:gd name="T47" fmla="*/ 22 h 23"/>
                  <a:gd name="T48" fmla="*/ 12 w 12"/>
                  <a:gd name="T4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" h="23">
                    <a:moveTo>
                      <a:pt x="12" y="0"/>
                    </a:moveTo>
                    <a:lnTo>
                      <a:pt x="10" y="0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6" y="21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2" y="2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Line 84"/>
              <p:cNvSpPr>
                <a:spLocks noChangeShapeType="1"/>
              </p:cNvSpPr>
              <p:nvPr/>
            </p:nvSpPr>
            <p:spPr bwMode="auto">
              <a:xfrm rot="5400000">
                <a:off x="6237001" y="4490365"/>
                <a:ext cx="5926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0" name="Line 92"/>
            <p:cNvSpPr>
              <a:spLocks noChangeShapeType="1"/>
            </p:cNvSpPr>
            <p:nvPr/>
          </p:nvSpPr>
          <p:spPr bwMode="auto">
            <a:xfrm rot="5400000">
              <a:off x="6554131" y="4744982"/>
              <a:ext cx="369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78380" y="1969994"/>
            <a:ext cx="3227420" cy="1828338"/>
            <a:chOff x="4697380" y="1969994"/>
            <a:chExt cx="3227420" cy="1828338"/>
          </a:xfrm>
        </p:grpSpPr>
        <p:sp>
          <p:nvSpPr>
            <p:cNvPr id="144" name="Freeform 50"/>
            <p:cNvSpPr>
              <a:spLocks/>
            </p:cNvSpPr>
            <p:nvPr/>
          </p:nvSpPr>
          <p:spPr bwMode="auto">
            <a:xfrm rot="5400000">
              <a:off x="5789072" y="1257571"/>
              <a:ext cx="1044034" cy="2468880"/>
            </a:xfrm>
            <a:custGeom>
              <a:avLst/>
              <a:gdLst>
                <a:gd name="T0" fmla="*/ 488 w 488"/>
                <a:gd name="T1" fmla="*/ 0 h 1154"/>
                <a:gd name="T2" fmla="*/ 488 w 488"/>
                <a:gd name="T3" fmla="*/ 1154 h 1154"/>
                <a:gd name="T4" fmla="*/ 0 w 488"/>
                <a:gd name="T5" fmla="*/ 1154 h 1154"/>
                <a:gd name="T6" fmla="*/ 0 w 488"/>
                <a:gd name="T7" fmla="*/ 788 h 1154"/>
                <a:gd name="T8" fmla="*/ 266 w 488"/>
                <a:gd name="T9" fmla="*/ 788 h 1154"/>
                <a:gd name="T10" fmla="*/ 266 w 488"/>
                <a:gd name="T11" fmla="*/ 0 h 1154"/>
                <a:gd name="T12" fmla="*/ 488 w 488"/>
                <a:gd name="T13" fmla="*/ 0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8" h="1154">
                  <a:moveTo>
                    <a:pt x="488" y="0"/>
                  </a:moveTo>
                  <a:lnTo>
                    <a:pt x="488" y="1154"/>
                  </a:lnTo>
                  <a:lnTo>
                    <a:pt x="0" y="1154"/>
                  </a:lnTo>
                  <a:lnTo>
                    <a:pt x="0" y="788"/>
                  </a:lnTo>
                  <a:lnTo>
                    <a:pt x="266" y="788"/>
                  </a:lnTo>
                  <a:lnTo>
                    <a:pt x="266" y="0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89"/>
            <p:cNvSpPr>
              <a:spLocks noChangeShapeType="1"/>
            </p:cNvSpPr>
            <p:nvPr/>
          </p:nvSpPr>
          <p:spPr bwMode="auto">
            <a:xfrm rot="5400000">
              <a:off x="6596700" y="3156299"/>
              <a:ext cx="2845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784369" y="3124201"/>
              <a:ext cx="739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1in.</a:t>
              </a:r>
              <a:endParaRPr lang="en-US" sz="1400" dirty="0"/>
            </a:p>
          </p:txBody>
        </p:sp>
        <p:cxnSp>
          <p:nvCxnSpPr>
            <p:cNvPr id="156" name="Straight Connector 155"/>
            <p:cNvCxnSpPr/>
            <p:nvPr/>
          </p:nvCxnSpPr>
          <p:spPr>
            <a:xfrm rot="5400000" flipV="1">
              <a:off x="5520576" y="2789319"/>
              <a:ext cx="678195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697380" y="3429000"/>
              <a:ext cx="3227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/>
                <a:t>OFFSET BAR SPECIMEN</a:t>
              </a:r>
              <a:endParaRPr lang="en-US" u="sng" dirty="0"/>
            </a:p>
          </p:txBody>
        </p:sp>
        <p:grpSp>
          <p:nvGrpSpPr>
            <p:cNvPr id="312" name="Group 311"/>
            <p:cNvGrpSpPr/>
            <p:nvPr/>
          </p:nvGrpSpPr>
          <p:grpSpPr>
            <a:xfrm>
              <a:off x="5194320" y="2040137"/>
              <a:ext cx="2280614" cy="879759"/>
              <a:chOff x="6484097" y="2040595"/>
              <a:chExt cx="2280614" cy="879759"/>
            </a:xfrm>
          </p:grpSpPr>
          <p:sp>
            <p:nvSpPr>
              <p:cNvPr id="313" name="Rounded Rectangle 312"/>
              <p:cNvSpPr/>
              <p:nvPr/>
            </p:nvSpPr>
            <p:spPr>
              <a:xfrm>
                <a:off x="6484105" y="2040595"/>
                <a:ext cx="49200" cy="70085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ounded Rectangle 313"/>
              <p:cNvSpPr/>
              <p:nvPr/>
            </p:nvSpPr>
            <p:spPr>
              <a:xfrm>
                <a:off x="6484105" y="2591084"/>
                <a:ext cx="373895" cy="328812"/>
              </a:xfrm>
              <a:prstGeom prst="roundRect">
                <a:avLst>
                  <a:gd name="adj" fmla="val 4345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ounded Rectangle 314"/>
              <p:cNvSpPr/>
              <p:nvPr/>
            </p:nvSpPr>
            <p:spPr>
              <a:xfrm>
                <a:off x="6533305" y="2530766"/>
                <a:ext cx="400895" cy="343870"/>
              </a:xfrm>
              <a:prstGeom prst="roundRect">
                <a:avLst>
                  <a:gd name="adj" fmla="val 3142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ounded Rectangle 315"/>
              <p:cNvSpPr/>
              <p:nvPr/>
            </p:nvSpPr>
            <p:spPr>
              <a:xfrm>
                <a:off x="6681105" y="2874635"/>
                <a:ext cx="2081895" cy="45719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51"/>
              <p:cNvSpPr>
                <a:spLocks/>
              </p:cNvSpPr>
              <p:nvPr/>
            </p:nvSpPr>
            <p:spPr bwMode="auto">
              <a:xfrm rot="5400000">
                <a:off x="6532235" y="2777624"/>
                <a:ext cx="96274" cy="94134"/>
              </a:xfrm>
              <a:custGeom>
                <a:avLst/>
                <a:gdLst>
                  <a:gd name="T0" fmla="*/ 0 w 45"/>
                  <a:gd name="T1" fmla="*/ 44 h 44"/>
                  <a:gd name="T2" fmla="*/ 5 w 45"/>
                  <a:gd name="T3" fmla="*/ 44 h 44"/>
                  <a:gd name="T4" fmla="*/ 11 w 45"/>
                  <a:gd name="T5" fmla="*/ 43 h 44"/>
                  <a:gd name="T6" fmla="*/ 16 w 45"/>
                  <a:gd name="T7" fmla="*/ 41 h 44"/>
                  <a:gd name="T8" fmla="*/ 21 w 45"/>
                  <a:gd name="T9" fmla="*/ 39 h 44"/>
                  <a:gd name="T10" fmla="*/ 25 w 45"/>
                  <a:gd name="T11" fmla="*/ 36 h 44"/>
                  <a:gd name="T12" fmla="*/ 29 w 45"/>
                  <a:gd name="T13" fmla="*/ 33 h 44"/>
                  <a:gd name="T14" fmla="*/ 33 w 45"/>
                  <a:gd name="T15" fmla="*/ 29 h 44"/>
                  <a:gd name="T16" fmla="*/ 37 w 45"/>
                  <a:gd name="T17" fmla="*/ 25 h 44"/>
                  <a:gd name="T18" fmla="*/ 39 w 45"/>
                  <a:gd name="T19" fmla="*/ 20 h 44"/>
                  <a:gd name="T20" fmla="*/ 42 w 45"/>
                  <a:gd name="T21" fmla="*/ 16 h 44"/>
                  <a:gd name="T22" fmla="*/ 43 w 45"/>
                  <a:gd name="T23" fmla="*/ 11 h 44"/>
                  <a:gd name="T24" fmla="*/ 44 w 45"/>
                  <a:gd name="T25" fmla="*/ 5 h 44"/>
                  <a:gd name="T26" fmla="*/ 45 w 45"/>
                  <a:gd name="T2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44">
                    <a:moveTo>
                      <a:pt x="0" y="44"/>
                    </a:moveTo>
                    <a:lnTo>
                      <a:pt x="5" y="44"/>
                    </a:lnTo>
                    <a:lnTo>
                      <a:pt x="11" y="43"/>
                    </a:lnTo>
                    <a:lnTo>
                      <a:pt x="16" y="41"/>
                    </a:lnTo>
                    <a:lnTo>
                      <a:pt x="21" y="39"/>
                    </a:lnTo>
                    <a:lnTo>
                      <a:pt x="25" y="36"/>
                    </a:lnTo>
                    <a:lnTo>
                      <a:pt x="29" y="33"/>
                    </a:lnTo>
                    <a:lnTo>
                      <a:pt x="33" y="29"/>
                    </a:lnTo>
                    <a:lnTo>
                      <a:pt x="37" y="25"/>
                    </a:lnTo>
                    <a:lnTo>
                      <a:pt x="39" y="20"/>
                    </a:lnTo>
                    <a:lnTo>
                      <a:pt x="42" y="16"/>
                    </a:lnTo>
                    <a:lnTo>
                      <a:pt x="43" y="11"/>
                    </a:lnTo>
                    <a:lnTo>
                      <a:pt x="44" y="5"/>
                    </a:lnTo>
                    <a:lnTo>
                      <a:pt x="4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52"/>
              <p:cNvSpPr>
                <a:spLocks noChangeShapeType="1"/>
              </p:cNvSpPr>
              <p:nvPr/>
            </p:nvSpPr>
            <p:spPr bwMode="auto">
              <a:xfrm rot="5400000" flipV="1">
                <a:off x="7684308" y="1815958"/>
                <a:ext cx="0" cy="21137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53"/>
              <p:cNvSpPr>
                <a:spLocks/>
              </p:cNvSpPr>
              <p:nvPr/>
            </p:nvSpPr>
            <p:spPr bwMode="auto">
              <a:xfrm rot="5400000">
                <a:off x="8729410" y="2884593"/>
                <a:ext cx="47067" cy="23534"/>
              </a:xfrm>
              <a:custGeom>
                <a:avLst/>
                <a:gdLst>
                  <a:gd name="T0" fmla="*/ 22 w 22"/>
                  <a:gd name="T1" fmla="*/ 11 h 11"/>
                  <a:gd name="T2" fmla="*/ 21 w 22"/>
                  <a:gd name="T3" fmla="*/ 9 h 11"/>
                  <a:gd name="T4" fmla="*/ 20 w 22"/>
                  <a:gd name="T5" fmla="*/ 6 h 11"/>
                  <a:gd name="T6" fmla="*/ 19 w 22"/>
                  <a:gd name="T7" fmla="*/ 4 h 11"/>
                  <a:gd name="T8" fmla="*/ 18 w 22"/>
                  <a:gd name="T9" fmla="*/ 2 h 11"/>
                  <a:gd name="T10" fmla="*/ 15 w 22"/>
                  <a:gd name="T11" fmla="*/ 1 h 11"/>
                  <a:gd name="T12" fmla="*/ 13 w 22"/>
                  <a:gd name="T13" fmla="*/ 0 h 11"/>
                  <a:gd name="T14" fmla="*/ 11 w 22"/>
                  <a:gd name="T15" fmla="*/ 0 h 11"/>
                  <a:gd name="T16" fmla="*/ 8 w 22"/>
                  <a:gd name="T17" fmla="*/ 0 h 11"/>
                  <a:gd name="T18" fmla="*/ 6 w 22"/>
                  <a:gd name="T19" fmla="*/ 1 h 11"/>
                  <a:gd name="T20" fmla="*/ 4 w 22"/>
                  <a:gd name="T21" fmla="*/ 2 h 11"/>
                  <a:gd name="T22" fmla="*/ 2 w 22"/>
                  <a:gd name="T23" fmla="*/ 4 h 11"/>
                  <a:gd name="T24" fmla="*/ 1 w 22"/>
                  <a:gd name="T25" fmla="*/ 6 h 11"/>
                  <a:gd name="T26" fmla="*/ 0 w 22"/>
                  <a:gd name="T27" fmla="*/ 9 h 11"/>
                  <a:gd name="T28" fmla="*/ 0 w 22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lnTo>
                      <a:pt x="21" y="9"/>
                    </a:lnTo>
                    <a:lnTo>
                      <a:pt x="20" y="6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54"/>
              <p:cNvSpPr>
                <a:spLocks noChangeShapeType="1"/>
              </p:cNvSpPr>
              <p:nvPr/>
            </p:nvSpPr>
            <p:spPr bwMode="auto">
              <a:xfrm rot="5400000">
                <a:off x="7684308" y="1863025"/>
                <a:ext cx="0" cy="21137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55"/>
              <p:cNvSpPr>
                <a:spLocks/>
              </p:cNvSpPr>
              <p:nvPr/>
            </p:nvSpPr>
            <p:spPr bwMode="auto">
              <a:xfrm rot="5400000">
                <a:off x="6484098" y="2776554"/>
                <a:ext cx="143341" cy="143341"/>
              </a:xfrm>
              <a:custGeom>
                <a:avLst/>
                <a:gdLst>
                  <a:gd name="T0" fmla="*/ 0 w 67"/>
                  <a:gd name="T1" fmla="*/ 67 h 67"/>
                  <a:gd name="T2" fmla="*/ 7 w 67"/>
                  <a:gd name="T3" fmla="*/ 66 h 67"/>
                  <a:gd name="T4" fmla="*/ 13 w 67"/>
                  <a:gd name="T5" fmla="*/ 65 h 67"/>
                  <a:gd name="T6" fmla="*/ 19 w 67"/>
                  <a:gd name="T7" fmla="*/ 64 h 67"/>
                  <a:gd name="T8" fmla="*/ 25 w 67"/>
                  <a:gd name="T9" fmla="*/ 61 h 67"/>
                  <a:gd name="T10" fmla="*/ 32 w 67"/>
                  <a:gd name="T11" fmla="*/ 59 h 67"/>
                  <a:gd name="T12" fmla="*/ 37 w 67"/>
                  <a:gd name="T13" fmla="*/ 55 h 67"/>
                  <a:gd name="T14" fmla="*/ 42 w 67"/>
                  <a:gd name="T15" fmla="*/ 51 h 67"/>
                  <a:gd name="T16" fmla="*/ 47 w 67"/>
                  <a:gd name="T17" fmla="*/ 47 h 67"/>
                  <a:gd name="T18" fmla="*/ 51 w 67"/>
                  <a:gd name="T19" fmla="*/ 42 h 67"/>
                  <a:gd name="T20" fmla="*/ 55 w 67"/>
                  <a:gd name="T21" fmla="*/ 37 h 67"/>
                  <a:gd name="T22" fmla="*/ 59 w 67"/>
                  <a:gd name="T23" fmla="*/ 31 h 67"/>
                  <a:gd name="T24" fmla="*/ 62 w 67"/>
                  <a:gd name="T25" fmla="*/ 25 h 67"/>
                  <a:gd name="T26" fmla="*/ 64 w 67"/>
                  <a:gd name="T27" fmla="*/ 19 h 67"/>
                  <a:gd name="T28" fmla="*/ 65 w 67"/>
                  <a:gd name="T29" fmla="*/ 13 h 67"/>
                  <a:gd name="T30" fmla="*/ 66 w 67"/>
                  <a:gd name="T31" fmla="*/ 6 h 67"/>
                  <a:gd name="T32" fmla="*/ 67 w 67"/>
                  <a:gd name="T3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67">
                    <a:moveTo>
                      <a:pt x="0" y="67"/>
                    </a:moveTo>
                    <a:lnTo>
                      <a:pt x="7" y="66"/>
                    </a:lnTo>
                    <a:lnTo>
                      <a:pt x="13" y="65"/>
                    </a:lnTo>
                    <a:lnTo>
                      <a:pt x="19" y="64"/>
                    </a:lnTo>
                    <a:lnTo>
                      <a:pt x="25" y="61"/>
                    </a:lnTo>
                    <a:lnTo>
                      <a:pt x="32" y="59"/>
                    </a:lnTo>
                    <a:lnTo>
                      <a:pt x="37" y="55"/>
                    </a:lnTo>
                    <a:lnTo>
                      <a:pt x="42" y="51"/>
                    </a:lnTo>
                    <a:lnTo>
                      <a:pt x="47" y="47"/>
                    </a:lnTo>
                    <a:lnTo>
                      <a:pt x="51" y="42"/>
                    </a:lnTo>
                    <a:lnTo>
                      <a:pt x="55" y="37"/>
                    </a:lnTo>
                    <a:lnTo>
                      <a:pt x="59" y="31"/>
                    </a:lnTo>
                    <a:lnTo>
                      <a:pt x="62" y="25"/>
                    </a:lnTo>
                    <a:lnTo>
                      <a:pt x="64" y="19"/>
                    </a:lnTo>
                    <a:lnTo>
                      <a:pt x="65" y="13"/>
                    </a:lnTo>
                    <a:lnTo>
                      <a:pt x="66" y="6"/>
                    </a:lnTo>
                    <a:lnTo>
                      <a:pt x="6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Line 56"/>
              <p:cNvSpPr>
                <a:spLocks noChangeShapeType="1"/>
              </p:cNvSpPr>
              <p:nvPr/>
            </p:nvSpPr>
            <p:spPr bwMode="auto">
              <a:xfrm rot="5400000" flipH="1">
                <a:off x="6127887" y="2420341"/>
                <a:ext cx="7124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57"/>
              <p:cNvSpPr>
                <a:spLocks/>
              </p:cNvSpPr>
              <p:nvPr/>
            </p:nvSpPr>
            <p:spPr bwMode="auto">
              <a:xfrm rot="5400000">
                <a:off x="6496934" y="2027759"/>
                <a:ext cx="23534" cy="49207"/>
              </a:xfrm>
              <a:custGeom>
                <a:avLst/>
                <a:gdLst>
                  <a:gd name="T0" fmla="*/ 11 w 11"/>
                  <a:gd name="T1" fmla="*/ 0 h 23"/>
                  <a:gd name="T2" fmla="*/ 9 w 11"/>
                  <a:gd name="T3" fmla="*/ 1 h 23"/>
                  <a:gd name="T4" fmla="*/ 7 w 11"/>
                  <a:gd name="T5" fmla="*/ 1 h 23"/>
                  <a:gd name="T6" fmla="*/ 5 w 11"/>
                  <a:gd name="T7" fmla="*/ 3 h 23"/>
                  <a:gd name="T8" fmla="*/ 3 w 11"/>
                  <a:gd name="T9" fmla="*/ 4 h 23"/>
                  <a:gd name="T10" fmla="*/ 1 w 11"/>
                  <a:gd name="T11" fmla="*/ 7 h 23"/>
                  <a:gd name="T12" fmla="*/ 1 w 11"/>
                  <a:gd name="T13" fmla="*/ 9 h 23"/>
                  <a:gd name="T14" fmla="*/ 0 w 11"/>
                  <a:gd name="T15" fmla="*/ 11 h 23"/>
                  <a:gd name="T16" fmla="*/ 1 w 11"/>
                  <a:gd name="T17" fmla="*/ 14 h 23"/>
                  <a:gd name="T18" fmla="*/ 1 w 11"/>
                  <a:gd name="T19" fmla="*/ 16 h 23"/>
                  <a:gd name="T20" fmla="*/ 3 w 11"/>
                  <a:gd name="T21" fmla="*/ 18 h 23"/>
                  <a:gd name="T22" fmla="*/ 5 w 11"/>
                  <a:gd name="T23" fmla="*/ 20 h 23"/>
                  <a:gd name="T24" fmla="*/ 7 w 11"/>
                  <a:gd name="T25" fmla="*/ 21 h 23"/>
                  <a:gd name="T26" fmla="*/ 9 w 11"/>
                  <a:gd name="T27" fmla="*/ 22 h 23"/>
                  <a:gd name="T28" fmla="*/ 11 w 11"/>
                  <a:gd name="T2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23">
                    <a:moveTo>
                      <a:pt x="11" y="0"/>
                    </a:moveTo>
                    <a:lnTo>
                      <a:pt x="9" y="1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7" y="21"/>
                    </a:lnTo>
                    <a:lnTo>
                      <a:pt x="9" y="22"/>
                    </a:lnTo>
                    <a:lnTo>
                      <a:pt x="11" y="2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58"/>
              <p:cNvSpPr>
                <a:spLocks noChangeShapeType="1"/>
              </p:cNvSpPr>
              <p:nvPr/>
            </p:nvSpPr>
            <p:spPr bwMode="auto">
              <a:xfrm rot="5400000">
                <a:off x="6177092" y="2420341"/>
                <a:ext cx="7124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4" name="Line 90"/>
            <p:cNvSpPr>
              <a:spLocks noChangeShapeType="1"/>
            </p:cNvSpPr>
            <p:nvPr/>
          </p:nvSpPr>
          <p:spPr bwMode="auto">
            <a:xfrm rot="5400000">
              <a:off x="6596700" y="2777624"/>
              <a:ext cx="2845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851766" y="3249527"/>
            <a:ext cx="3491633" cy="630323"/>
            <a:chOff x="1676400" y="3157643"/>
            <a:chExt cx="2819400" cy="630323"/>
          </a:xfrm>
        </p:grpSpPr>
        <p:cxnSp>
          <p:nvCxnSpPr>
            <p:cNvPr id="122" name="Straight Connector 121"/>
            <p:cNvCxnSpPr/>
            <p:nvPr/>
          </p:nvCxnSpPr>
          <p:spPr>
            <a:xfrm rot="300000">
              <a:off x="1676400" y="3276600"/>
              <a:ext cx="2819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rot="300000">
              <a:off x="4227268" y="3404787"/>
              <a:ext cx="0" cy="3831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300000">
              <a:off x="1997898" y="3157643"/>
              <a:ext cx="0" cy="3831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03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in U-Beams</a:t>
            </a:r>
            <a:endParaRPr lang="en-US" dirty="0"/>
          </a:p>
        </p:txBody>
      </p:sp>
      <p:pic>
        <p:nvPicPr>
          <p:cNvPr id="164" name="Picture 2" descr="\\austin.utexas.edu\disk\engr\research\fsel\Projects\BurstingShearBeams-5831\cghFiles\Dissertation\Pictures\PushOffInFra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69" y="1386840"/>
            <a:ext cx="3045662" cy="49377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117701" y="3022597"/>
            <a:ext cx="3721499" cy="1645920"/>
            <a:chOff x="5117701" y="3022597"/>
            <a:chExt cx="3721499" cy="1645920"/>
          </a:xfrm>
        </p:grpSpPr>
        <p:cxnSp>
          <p:nvCxnSpPr>
            <p:cNvPr id="4" name="Straight Connector 3"/>
            <p:cNvCxnSpPr/>
            <p:nvPr/>
          </p:nvCxnSpPr>
          <p:spPr>
            <a:xfrm rot="60000">
              <a:off x="5117701" y="3022597"/>
              <a:ext cx="0" cy="16459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705600" y="32766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critical interface</a:t>
              </a:r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5170311" y="3465689"/>
              <a:ext cx="1546578" cy="519289"/>
            </a:xfrm>
            <a:custGeom>
              <a:avLst/>
              <a:gdLst>
                <a:gd name="connsiteX0" fmla="*/ 1546578 w 1546578"/>
                <a:gd name="connsiteY0" fmla="*/ 0 h 519289"/>
                <a:gd name="connsiteX1" fmla="*/ 1117600 w 1546578"/>
                <a:gd name="connsiteY1" fmla="*/ 90311 h 519289"/>
                <a:gd name="connsiteX2" fmla="*/ 790222 w 1546578"/>
                <a:gd name="connsiteY2" fmla="*/ 428978 h 519289"/>
                <a:gd name="connsiteX3" fmla="*/ 0 w 1546578"/>
                <a:gd name="connsiteY3" fmla="*/ 519289 h 519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6578" h="519289">
                  <a:moveTo>
                    <a:pt x="1546578" y="0"/>
                  </a:moveTo>
                  <a:cubicBezTo>
                    <a:pt x="1395118" y="9407"/>
                    <a:pt x="1243659" y="18815"/>
                    <a:pt x="1117600" y="90311"/>
                  </a:cubicBezTo>
                  <a:cubicBezTo>
                    <a:pt x="991541" y="161807"/>
                    <a:pt x="976489" y="357482"/>
                    <a:pt x="790222" y="428978"/>
                  </a:cubicBezTo>
                  <a:cubicBezTo>
                    <a:pt x="603955" y="500474"/>
                    <a:pt x="301977" y="509881"/>
                    <a:pt x="0" y="519289"/>
                  </a:cubicBezTo>
                </a:path>
              </a:pathLst>
            </a:cu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76600" y="3620869"/>
            <a:ext cx="1927322" cy="646331"/>
            <a:chOff x="3276600" y="3620869"/>
            <a:chExt cx="1927322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3276600" y="3620869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bottom flange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-540000">
              <a:off x="4137122" y="3671053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web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3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in U-Beams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1386840"/>
            <a:ext cx="3045662" cy="4937760"/>
            <a:chOff x="3049169" y="1386840"/>
            <a:chExt cx="3045662" cy="4937760"/>
          </a:xfrm>
        </p:grpSpPr>
        <p:pic>
          <p:nvPicPr>
            <p:cNvPr id="164" name="Picture 2" descr="\\austin.utexas.edu\disk\engr\research\fsel\Projects\BurstingShearBeams-5831\cghFiles\Dissertation\Pictures\PushOffInFram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169" y="1386840"/>
              <a:ext cx="3045662" cy="493776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3276600" y="3620869"/>
              <a:ext cx="1927322" cy="646331"/>
              <a:chOff x="3276600" y="3620869"/>
              <a:chExt cx="192732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276600" y="3620869"/>
                <a:ext cx="990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bottom flange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-540000">
                <a:off x="4137122" y="3671053"/>
                <a:ext cx="1066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web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2" name="Picture 2" descr="\\austin.utexas.edu\disk\engr\research\fsel\Projects\BurstingShearBeams-5831\Push Off Specimens\2011-06-08 Tests 5-8 Photos\P1050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19571" r="14840"/>
          <a:stretch/>
        </p:blipFill>
        <p:spPr bwMode="auto">
          <a:xfrm rot="16200000">
            <a:off x="4786543" y="2195743"/>
            <a:ext cx="4600115" cy="3657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disk.austin.utexas.edu\root\engr\research\fsel\projects\BurstingShearBeams-5831\Push Off Specimens\2011-02-15 PushOff Tests\P1040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16262" r="17004" b="8349"/>
          <a:stretch/>
        </p:blipFill>
        <p:spPr bwMode="auto">
          <a:xfrm>
            <a:off x="3962400" y="1386840"/>
            <a:ext cx="4038600" cy="37147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5943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CENTERED BAR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14800" y="45720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OFFSET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8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Shear in U-Beams</a:t>
            </a:r>
            <a:endParaRPr lang="en-US" dirty="0"/>
          </a:p>
        </p:txBody>
      </p:sp>
      <p:pic>
        <p:nvPicPr>
          <p:cNvPr id="15362" name="Picture 2" descr="\\austin.utexas.edu\disk\engr\research\fsel\Projects\BurstingShearBeams-5831\Push Off Specimens\2011-06-08 Tests 5-8 Photos\P105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 r="6577"/>
          <a:stretch/>
        </p:blipFill>
        <p:spPr bwMode="auto">
          <a:xfrm>
            <a:off x="4419600" y="2053141"/>
            <a:ext cx="4389120" cy="31137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5760" y="1645920"/>
            <a:ext cx="1920240" cy="4206240"/>
            <a:chOff x="4846320" y="1645920"/>
            <a:chExt cx="1920240" cy="4206240"/>
          </a:xfrm>
        </p:grpSpPr>
        <p:sp>
          <p:nvSpPr>
            <p:cNvPr id="18" name="Rectangle 17"/>
            <p:cNvSpPr/>
            <p:nvPr/>
          </p:nvSpPr>
          <p:spPr>
            <a:xfrm>
              <a:off x="4846320" y="1645920"/>
              <a:ext cx="1920240" cy="4206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 flipH="1">
              <a:off x="5315826" y="1980711"/>
              <a:ext cx="1029726" cy="473397"/>
            </a:xfrm>
            <a:prstGeom prst="rect">
              <a:avLst/>
            </a:prstGeom>
            <a:pattFill prst="dkDnDiag">
              <a:fgClr>
                <a:schemeClr val="bg1">
                  <a:lumMod val="75000"/>
                </a:schemeClr>
              </a:fgClr>
              <a:bgClr>
                <a:schemeClr val="bg1">
                  <a:lumMod val="95000"/>
                </a:schemeClr>
              </a:bgClr>
            </a:patt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 flipH="1">
              <a:off x="5315826" y="2454108"/>
              <a:ext cx="1029726" cy="4716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5"/>
            <p:cNvSpPr>
              <a:spLocks/>
            </p:cNvSpPr>
            <p:nvPr/>
          </p:nvSpPr>
          <p:spPr bwMode="auto">
            <a:xfrm flipH="1">
              <a:off x="5469594" y="1920240"/>
              <a:ext cx="190050" cy="1066009"/>
            </a:xfrm>
            <a:custGeom>
              <a:avLst/>
              <a:gdLst>
                <a:gd name="T0" fmla="*/ 38 w 110"/>
                <a:gd name="T1" fmla="*/ 35 h 617"/>
                <a:gd name="T2" fmla="*/ 0 w 110"/>
                <a:gd name="T3" fmla="*/ 35 h 617"/>
                <a:gd name="T4" fmla="*/ 0 w 110"/>
                <a:gd name="T5" fmla="*/ 0 h 617"/>
                <a:gd name="T6" fmla="*/ 110 w 110"/>
                <a:gd name="T7" fmla="*/ 0 h 617"/>
                <a:gd name="T8" fmla="*/ 110 w 110"/>
                <a:gd name="T9" fmla="*/ 35 h 617"/>
                <a:gd name="T10" fmla="*/ 72 w 110"/>
                <a:gd name="T11" fmla="*/ 35 h 617"/>
                <a:gd name="T12" fmla="*/ 72 w 110"/>
                <a:gd name="T13" fmla="*/ 582 h 617"/>
                <a:gd name="T14" fmla="*/ 110 w 110"/>
                <a:gd name="T15" fmla="*/ 582 h 617"/>
                <a:gd name="T16" fmla="*/ 110 w 110"/>
                <a:gd name="T17" fmla="*/ 617 h 617"/>
                <a:gd name="T18" fmla="*/ 0 w 110"/>
                <a:gd name="T19" fmla="*/ 617 h 617"/>
                <a:gd name="T20" fmla="*/ 0 w 110"/>
                <a:gd name="T21" fmla="*/ 582 h 617"/>
                <a:gd name="T22" fmla="*/ 38 w 110"/>
                <a:gd name="T23" fmla="*/ 582 h 617"/>
                <a:gd name="T24" fmla="*/ 38 w 110"/>
                <a:gd name="T25" fmla="*/ 35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617">
                  <a:moveTo>
                    <a:pt x="38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35"/>
                  </a:lnTo>
                  <a:lnTo>
                    <a:pt x="72" y="35"/>
                  </a:lnTo>
                  <a:lnTo>
                    <a:pt x="72" y="582"/>
                  </a:lnTo>
                  <a:lnTo>
                    <a:pt x="110" y="582"/>
                  </a:lnTo>
                  <a:lnTo>
                    <a:pt x="110" y="617"/>
                  </a:lnTo>
                  <a:lnTo>
                    <a:pt x="0" y="617"/>
                  </a:lnTo>
                  <a:lnTo>
                    <a:pt x="0" y="582"/>
                  </a:lnTo>
                  <a:lnTo>
                    <a:pt x="38" y="582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/>
          </p:nvSpPr>
          <p:spPr bwMode="auto">
            <a:xfrm flipH="1">
              <a:off x="5276088" y="3891578"/>
              <a:ext cx="1067736" cy="561512"/>
            </a:xfrm>
            <a:custGeom>
              <a:avLst/>
              <a:gdLst>
                <a:gd name="T0" fmla="*/ 24 w 618"/>
                <a:gd name="T1" fmla="*/ 0 h 325"/>
                <a:gd name="T2" fmla="*/ 0 w 618"/>
                <a:gd name="T3" fmla="*/ 273 h 325"/>
                <a:gd name="T4" fmla="*/ 595 w 618"/>
                <a:gd name="T5" fmla="*/ 325 h 325"/>
                <a:gd name="T6" fmla="*/ 618 w 618"/>
                <a:gd name="T7" fmla="*/ 52 h 325"/>
                <a:gd name="T8" fmla="*/ 24 w 618"/>
                <a:gd name="T9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325">
                  <a:moveTo>
                    <a:pt x="24" y="0"/>
                  </a:moveTo>
                  <a:lnTo>
                    <a:pt x="0" y="273"/>
                  </a:lnTo>
                  <a:lnTo>
                    <a:pt x="595" y="325"/>
                  </a:lnTo>
                  <a:lnTo>
                    <a:pt x="618" y="52"/>
                  </a:lnTo>
                  <a:lnTo>
                    <a:pt x="24" y="0"/>
                  </a:lnTo>
                  <a:close/>
                </a:path>
              </a:pathLst>
            </a:custGeom>
            <a:pattFill prst="dkDnDiag">
              <a:fgClr>
                <a:schemeClr val="bg1">
                  <a:lumMod val="75000"/>
                </a:schemeClr>
              </a:fgClr>
              <a:bgClr>
                <a:schemeClr val="bg1">
                  <a:lumMod val="95000"/>
                </a:schemeClr>
              </a:bgClr>
            </a:patt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/>
          </p:nvSpPr>
          <p:spPr bwMode="auto">
            <a:xfrm flipH="1">
              <a:off x="5276088" y="4477277"/>
              <a:ext cx="1067736" cy="561512"/>
            </a:xfrm>
            <a:custGeom>
              <a:avLst/>
              <a:gdLst>
                <a:gd name="T0" fmla="*/ 0 w 618"/>
                <a:gd name="T1" fmla="*/ 52 h 325"/>
                <a:gd name="T2" fmla="*/ 24 w 618"/>
                <a:gd name="T3" fmla="*/ 325 h 325"/>
                <a:gd name="T4" fmla="*/ 618 w 618"/>
                <a:gd name="T5" fmla="*/ 273 h 325"/>
                <a:gd name="T6" fmla="*/ 595 w 618"/>
                <a:gd name="T7" fmla="*/ 0 h 325"/>
                <a:gd name="T8" fmla="*/ 0 w 618"/>
                <a:gd name="T9" fmla="*/ 5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325">
                  <a:moveTo>
                    <a:pt x="0" y="52"/>
                  </a:moveTo>
                  <a:lnTo>
                    <a:pt x="24" y="325"/>
                  </a:lnTo>
                  <a:lnTo>
                    <a:pt x="618" y="273"/>
                  </a:lnTo>
                  <a:lnTo>
                    <a:pt x="59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9"/>
            <p:cNvSpPr>
              <a:spLocks noChangeShapeType="1"/>
            </p:cNvSpPr>
            <p:nvPr/>
          </p:nvSpPr>
          <p:spPr bwMode="auto">
            <a:xfrm flipH="1">
              <a:off x="5564619" y="3459207"/>
              <a:ext cx="0" cy="43366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 flipH="1">
                  <a:off x="5525640" y="3383280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525640" y="3383280"/>
                  <a:ext cx="504781" cy="33855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Line 38"/>
            <p:cNvSpPr>
              <a:spLocks noChangeShapeType="1"/>
            </p:cNvSpPr>
            <p:nvPr/>
          </p:nvSpPr>
          <p:spPr bwMode="auto">
            <a:xfrm flipH="1" flipV="1">
              <a:off x="5564619" y="5030927"/>
              <a:ext cx="0" cy="43366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 flipH="1">
                  <a:off x="5525640" y="5186993"/>
                  <a:ext cx="50478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525640" y="5186993"/>
                  <a:ext cx="504781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Group 74"/>
          <p:cNvGrpSpPr/>
          <p:nvPr/>
        </p:nvGrpSpPr>
        <p:grpSpPr>
          <a:xfrm rot="5400000">
            <a:off x="2118360" y="3096826"/>
            <a:ext cx="2468880" cy="1158422"/>
            <a:chOff x="5457649" y="4953000"/>
            <a:chExt cx="2468880" cy="1158422"/>
          </a:xfrm>
        </p:grpSpPr>
        <p:grpSp>
          <p:nvGrpSpPr>
            <p:cNvPr id="55" name="Group 54"/>
            <p:cNvGrpSpPr/>
            <p:nvPr/>
          </p:nvGrpSpPr>
          <p:grpSpPr>
            <a:xfrm>
              <a:off x="5457649" y="4953000"/>
              <a:ext cx="2468880" cy="1158422"/>
              <a:chOff x="5076649" y="1969994"/>
              <a:chExt cx="2468880" cy="1158422"/>
            </a:xfrm>
          </p:grpSpPr>
          <p:sp>
            <p:nvSpPr>
              <p:cNvPr id="56" name="Freeform 50"/>
              <p:cNvSpPr>
                <a:spLocks/>
              </p:cNvSpPr>
              <p:nvPr/>
            </p:nvSpPr>
            <p:spPr bwMode="auto">
              <a:xfrm rot="5400000">
                <a:off x="5789072" y="1257571"/>
                <a:ext cx="1044034" cy="2468880"/>
              </a:xfrm>
              <a:custGeom>
                <a:avLst/>
                <a:gdLst>
                  <a:gd name="T0" fmla="*/ 488 w 488"/>
                  <a:gd name="T1" fmla="*/ 0 h 1154"/>
                  <a:gd name="T2" fmla="*/ 488 w 488"/>
                  <a:gd name="T3" fmla="*/ 1154 h 1154"/>
                  <a:gd name="T4" fmla="*/ 0 w 488"/>
                  <a:gd name="T5" fmla="*/ 1154 h 1154"/>
                  <a:gd name="T6" fmla="*/ 0 w 488"/>
                  <a:gd name="T7" fmla="*/ 788 h 1154"/>
                  <a:gd name="T8" fmla="*/ 266 w 488"/>
                  <a:gd name="T9" fmla="*/ 788 h 1154"/>
                  <a:gd name="T10" fmla="*/ 266 w 488"/>
                  <a:gd name="T11" fmla="*/ 0 h 1154"/>
                  <a:gd name="T12" fmla="*/ 488 w 488"/>
                  <a:gd name="T13" fmla="*/ 0 h 1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8" h="1154">
                    <a:moveTo>
                      <a:pt x="488" y="0"/>
                    </a:moveTo>
                    <a:lnTo>
                      <a:pt x="488" y="1154"/>
                    </a:lnTo>
                    <a:lnTo>
                      <a:pt x="0" y="1154"/>
                    </a:lnTo>
                    <a:lnTo>
                      <a:pt x="0" y="788"/>
                    </a:lnTo>
                    <a:lnTo>
                      <a:pt x="266" y="788"/>
                    </a:lnTo>
                    <a:lnTo>
                      <a:pt x="266" y="0"/>
                    </a:ln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rot="5400000" flipV="1">
                <a:off x="5520576" y="2789319"/>
                <a:ext cx="678195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Group 60"/>
              <p:cNvGrpSpPr/>
              <p:nvPr/>
            </p:nvGrpSpPr>
            <p:grpSpPr>
              <a:xfrm>
                <a:off x="5194320" y="2040137"/>
                <a:ext cx="2280614" cy="879759"/>
                <a:chOff x="6484097" y="2040595"/>
                <a:chExt cx="2280614" cy="879759"/>
              </a:xfrm>
            </p:grpSpPr>
            <p:sp>
              <p:nvSpPr>
                <p:cNvPr id="63" name="Rounded Rectangle 62"/>
                <p:cNvSpPr/>
                <p:nvPr/>
              </p:nvSpPr>
              <p:spPr>
                <a:xfrm>
                  <a:off x="6484105" y="2040595"/>
                  <a:ext cx="49200" cy="700855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6484105" y="2591084"/>
                  <a:ext cx="373895" cy="328812"/>
                </a:xfrm>
                <a:prstGeom prst="roundRect">
                  <a:avLst>
                    <a:gd name="adj" fmla="val 4345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6533305" y="2530766"/>
                  <a:ext cx="400895" cy="343870"/>
                </a:xfrm>
                <a:prstGeom prst="roundRect">
                  <a:avLst>
                    <a:gd name="adj" fmla="val 3142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>
                  <a:off x="6681105" y="2874635"/>
                  <a:ext cx="2081895" cy="45719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Freeform 51"/>
                <p:cNvSpPr>
                  <a:spLocks/>
                </p:cNvSpPr>
                <p:nvPr/>
              </p:nvSpPr>
              <p:spPr bwMode="auto">
                <a:xfrm rot="5400000">
                  <a:off x="6532235" y="2777624"/>
                  <a:ext cx="96274" cy="94134"/>
                </a:xfrm>
                <a:custGeom>
                  <a:avLst/>
                  <a:gdLst>
                    <a:gd name="T0" fmla="*/ 0 w 45"/>
                    <a:gd name="T1" fmla="*/ 44 h 44"/>
                    <a:gd name="T2" fmla="*/ 5 w 45"/>
                    <a:gd name="T3" fmla="*/ 44 h 44"/>
                    <a:gd name="T4" fmla="*/ 11 w 45"/>
                    <a:gd name="T5" fmla="*/ 43 h 44"/>
                    <a:gd name="T6" fmla="*/ 16 w 45"/>
                    <a:gd name="T7" fmla="*/ 41 h 44"/>
                    <a:gd name="T8" fmla="*/ 21 w 45"/>
                    <a:gd name="T9" fmla="*/ 39 h 44"/>
                    <a:gd name="T10" fmla="*/ 25 w 45"/>
                    <a:gd name="T11" fmla="*/ 36 h 44"/>
                    <a:gd name="T12" fmla="*/ 29 w 45"/>
                    <a:gd name="T13" fmla="*/ 33 h 44"/>
                    <a:gd name="T14" fmla="*/ 33 w 45"/>
                    <a:gd name="T15" fmla="*/ 29 h 44"/>
                    <a:gd name="T16" fmla="*/ 37 w 45"/>
                    <a:gd name="T17" fmla="*/ 25 h 44"/>
                    <a:gd name="T18" fmla="*/ 39 w 45"/>
                    <a:gd name="T19" fmla="*/ 20 h 44"/>
                    <a:gd name="T20" fmla="*/ 42 w 45"/>
                    <a:gd name="T21" fmla="*/ 16 h 44"/>
                    <a:gd name="T22" fmla="*/ 43 w 45"/>
                    <a:gd name="T23" fmla="*/ 11 h 44"/>
                    <a:gd name="T24" fmla="*/ 44 w 45"/>
                    <a:gd name="T25" fmla="*/ 5 h 44"/>
                    <a:gd name="T26" fmla="*/ 45 w 45"/>
                    <a:gd name="T2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5" h="44">
                      <a:moveTo>
                        <a:pt x="0" y="44"/>
                      </a:moveTo>
                      <a:lnTo>
                        <a:pt x="5" y="44"/>
                      </a:lnTo>
                      <a:lnTo>
                        <a:pt x="11" y="43"/>
                      </a:lnTo>
                      <a:lnTo>
                        <a:pt x="16" y="41"/>
                      </a:lnTo>
                      <a:lnTo>
                        <a:pt x="21" y="39"/>
                      </a:lnTo>
                      <a:lnTo>
                        <a:pt x="25" y="36"/>
                      </a:lnTo>
                      <a:lnTo>
                        <a:pt x="29" y="33"/>
                      </a:lnTo>
                      <a:lnTo>
                        <a:pt x="33" y="29"/>
                      </a:lnTo>
                      <a:lnTo>
                        <a:pt x="37" y="25"/>
                      </a:lnTo>
                      <a:lnTo>
                        <a:pt x="39" y="20"/>
                      </a:lnTo>
                      <a:lnTo>
                        <a:pt x="42" y="16"/>
                      </a:lnTo>
                      <a:lnTo>
                        <a:pt x="43" y="11"/>
                      </a:lnTo>
                      <a:lnTo>
                        <a:pt x="44" y="5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52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7684308" y="1815958"/>
                  <a:ext cx="0" cy="21137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53"/>
                <p:cNvSpPr>
                  <a:spLocks/>
                </p:cNvSpPr>
                <p:nvPr/>
              </p:nvSpPr>
              <p:spPr bwMode="auto">
                <a:xfrm rot="5400000">
                  <a:off x="8729410" y="2884593"/>
                  <a:ext cx="47067" cy="23534"/>
                </a:xfrm>
                <a:custGeom>
                  <a:avLst/>
                  <a:gdLst>
                    <a:gd name="T0" fmla="*/ 22 w 22"/>
                    <a:gd name="T1" fmla="*/ 11 h 11"/>
                    <a:gd name="T2" fmla="*/ 21 w 22"/>
                    <a:gd name="T3" fmla="*/ 9 h 11"/>
                    <a:gd name="T4" fmla="*/ 20 w 22"/>
                    <a:gd name="T5" fmla="*/ 6 h 11"/>
                    <a:gd name="T6" fmla="*/ 19 w 22"/>
                    <a:gd name="T7" fmla="*/ 4 h 11"/>
                    <a:gd name="T8" fmla="*/ 18 w 22"/>
                    <a:gd name="T9" fmla="*/ 2 h 11"/>
                    <a:gd name="T10" fmla="*/ 15 w 22"/>
                    <a:gd name="T11" fmla="*/ 1 h 11"/>
                    <a:gd name="T12" fmla="*/ 13 w 22"/>
                    <a:gd name="T13" fmla="*/ 0 h 11"/>
                    <a:gd name="T14" fmla="*/ 11 w 22"/>
                    <a:gd name="T15" fmla="*/ 0 h 11"/>
                    <a:gd name="T16" fmla="*/ 8 w 22"/>
                    <a:gd name="T17" fmla="*/ 0 h 11"/>
                    <a:gd name="T18" fmla="*/ 6 w 22"/>
                    <a:gd name="T19" fmla="*/ 1 h 11"/>
                    <a:gd name="T20" fmla="*/ 4 w 22"/>
                    <a:gd name="T21" fmla="*/ 2 h 11"/>
                    <a:gd name="T22" fmla="*/ 2 w 22"/>
                    <a:gd name="T23" fmla="*/ 4 h 11"/>
                    <a:gd name="T24" fmla="*/ 1 w 22"/>
                    <a:gd name="T25" fmla="*/ 6 h 11"/>
                    <a:gd name="T26" fmla="*/ 0 w 22"/>
                    <a:gd name="T27" fmla="*/ 9 h 11"/>
                    <a:gd name="T28" fmla="*/ 0 w 22"/>
                    <a:gd name="T2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" h="11">
                      <a:moveTo>
                        <a:pt x="22" y="11"/>
                      </a:moveTo>
                      <a:lnTo>
                        <a:pt x="21" y="9"/>
                      </a:lnTo>
                      <a:lnTo>
                        <a:pt x="20" y="6"/>
                      </a:lnTo>
                      <a:lnTo>
                        <a:pt x="19" y="4"/>
                      </a:lnTo>
                      <a:lnTo>
                        <a:pt x="18" y="2"/>
                      </a:lnTo>
                      <a:lnTo>
                        <a:pt x="15" y="1"/>
                      </a:lnTo>
                      <a:lnTo>
                        <a:pt x="13" y="0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1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Line 54"/>
                <p:cNvSpPr>
                  <a:spLocks noChangeShapeType="1"/>
                </p:cNvSpPr>
                <p:nvPr/>
              </p:nvSpPr>
              <p:spPr bwMode="auto">
                <a:xfrm rot="5400000">
                  <a:off x="7684308" y="1863025"/>
                  <a:ext cx="0" cy="21137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55"/>
                <p:cNvSpPr>
                  <a:spLocks/>
                </p:cNvSpPr>
                <p:nvPr/>
              </p:nvSpPr>
              <p:spPr bwMode="auto">
                <a:xfrm rot="5400000">
                  <a:off x="6484098" y="2776554"/>
                  <a:ext cx="143341" cy="143341"/>
                </a:xfrm>
                <a:custGeom>
                  <a:avLst/>
                  <a:gdLst>
                    <a:gd name="T0" fmla="*/ 0 w 67"/>
                    <a:gd name="T1" fmla="*/ 67 h 67"/>
                    <a:gd name="T2" fmla="*/ 7 w 67"/>
                    <a:gd name="T3" fmla="*/ 66 h 67"/>
                    <a:gd name="T4" fmla="*/ 13 w 67"/>
                    <a:gd name="T5" fmla="*/ 65 h 67"/>
                    <a:gd name="T6" fmla="*/ 19 w 67"/>
                    <a:gd name="T7" fmla="*/ 64 h 67"/>
                    <a:gd name="T8" fmla="*/ 25 w 67"/>
                    <a:gd name="T9" fmla="*/ 61 h 67"/>
                    <a:gd name="T10" fmla="*/ 32 w 67"/>
                    <a:gd name="T11" fmla="*/ 59 h 67"/>
                    <a:gd name="T12" fmla="*/ 37 w 67"/>
                    <a:gd name="T13" fmla="*/ 55 h 67"/>
                    <a:gd name="T14" fmla="*/ 42 w 67"/>
                    <a:gd name="T15" fmla="*/ 51 h 67"/>
                    <a:gd name="T16" fmla="*/ 47 w 67"/>
                    <a:gd name="T17" fmla="*/ 47 h 67"/>
                    <a:gd name="T18" fmla="*/ 51 w 67"/>
                    <a:gd name="T19" fmla="*/ 42 h 67"/>
                    <a:gd name="T20" fmla="*/ 55 w 67"/>
                    <a:gd name="T21" fmla="*/ 37 h 67"/>
                    <a:gd name="T22" fmla="*/ 59 w 67"/>
                    <a:gd name="T23" fmla="*/ 31 h 67"/>
                    <a:gd name="T24" fmla="*/ 62 w 67"/>
                    <a:gd name="T25" fmla="*/ 25 h 67"/>
                    <a:gd name="T26" fmla="*/ 64 w 67"/>
                    <a:gd name="T27" fmla="*/ 19 h 67"/>
                    <a:gd name="T28" fmla="*/ 65 w 67"/>
                    <a:gd name="T29" fmla="*/ 13 h 67"/>
                    <a:gd name="T30" fmla="*/ 66 w 67"/>
                    <a:gd name="T31" fmla="*/ 6 h 67"/>
                    <a:gd name="T32" fmla="*/ 67 w 67"/>
                    <a:gd name="T3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67">
                      <a:moveTo>
                        <a:pt x="0" y="67"/>
                      </a:moveTo>
                      <a:lnTo>
                        <a:pt x="7" y="66"/>
                      </a:lnTo>
                      <a:lnTo>
                        <a:pt x="13" y="65"/>
                      </a:lnTo>
                      <a:lnTo>
                        <a:pt x="19" y="64"/>
                      </a:lnTo>
                      <a:lnTo>
                        <a:pt x="25" y="61"/>
                      </a:lnTo>
                      <a:lnTo>
                        <a:pt x="32" y="59"/>
                      </a:lnTo>
                      <a:lnTo>
                        <a:pt x="37" y="55"/>
                      </a:lnTo>
                      <a:lnTo>
                        <a:pt x="42" y="51"/>
                      </a:lnTo>
                      <a:lnTo>
                        <a:pt x="47" y="47"/>
                      </a:lnTo>
                      <a:lnTo>
                        <a:pt x="51" y="42"/>
                      </a:lnTo>
                      <a:lnTo>
                        <a:pt x="55" y="37"/>
                      </a:lnTo>
                      <a:lnTo>
                        <a:pt x="59" y="31"/>
                      </a:lnTo>
                      <a:lnTo>
                        <a:pt x="62" y="25"/>
                      </a:lnTo>
                      <a:lnTo>
                        <a:pt x="64" y="19"/>
                      </a:lnTo>
                      <a:lnTo>
                        <a:pt x="65" y="13"/>
                      </a:lnTo>
                      <a:lnTo>
                        <a:pt x="66" y="6"/>
                      </a:lnTo>
                      <a:lnTo>
                        <a:pt x="67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56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6127887" y="2420341"/>
                  <a:ext cx="7124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57"/>
                <p:cNvSpPr>
                  <a:spLocks/>
                </p:cNvSpPr>
                <p:nvPr/>
              </p:nvSpPr>
              <p:spPr bwMode="auto">
                <a:xfrm rot="5400000">
                  <a:off x="6496934" y="2027759"/>
                  <a:ext cx="23534" cy="49207"/>
                </a:xfrm>
                <a:custGeom>
                  <a:avLst/>
                  <a:gdLst>
                    <a:gd name="T0" fmla="*/ 11 w 11"/>
                    <a:gd name="T1" fmla="*/ 0 h 23"/>
                    <a:gd name="T2" fmla="*/ 9 w 11"/>
                    <a:gd name="T3" fmla="*/ 1 h 23"/>
                    <a:gd name="T4" fmla="*/ 7 w 11"/>
                    <a:gd name="T5" fmla="*/ 1 h 23"/>
                    <a:gd name="T6" fmla="*/ 5 w 11"/>
                    <a:gd name="T7" fmla="*/ 3 h 23"/>
                    <a:gd name="T8" fmla="*/ 3 w 11"/>
                    <a:gd name="T9" fmla="*/ 4 h 23"/>
                    <a:gd name="T10" fmla="*/ 1 w 11"/>
                    <a:gd name="T11" fmla="*/ 7 h 23"/>
                    <a:gd name="T12" fmla="*/ 1 w 11"/>
                    <a:gd name="T13" fmla="*/ 9 h 23"/>
                    <a:gd name="T14" fmla="*/ 0 w 11"/>
                    <a:gd name="T15" fmla="*/ 11 h 23"/>
                    <a:gd name="T16" fmla="*/ 1 w 11"/>
                    <a:gd name="T17" fmla="*/ 14 h 23"/>
                    <a:gd name="T18" fmla="*/ 1 w 11"/>
                    <a:gd name="T19" fmla="*/ 16 h 23"/>
                    <a:gd name="T20" fmla="*/ 3 w 11"/>
                    <a:gd name="T21" fmla="*/ 18 h 23"/>
                    <a:gd name="T22" fmla="*/ 5 w 11"/>
                    <a:gd name="T23" fmla="*/ 20 h 23"/>
                    <a:gd name="T24" fmla="*/ 7 w 11"/>
                    <a:gd name="T25" fmla="*/ 21 h 23"/>
                    <a:gd name="T26" fmla="*/ 9 w 11"/>
                    <a:gd name="T27" fmla="*/ 22 h 23"/>
                    <a:gd name="T28" fmla="*/ 11 w 11"/>
                    <a:gd name="T2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23">
                      <a:moveTo>
                        <a:pt x="11" y="0"/>
                      </a:moveTo>
                      <a:lnTo>
                        <a:pt x="9" y="1"/>
                      </a:lnTo>
                      <a:lnTo>
                        <a:pt x="7" y="1"/>
                      </a:lnTo>
                      <a:lnTo>
                        <a:pt x="5" y="3"/>
                      </a:lnTo>
                      <a:lnTo>
                        <a:pt x="3" y="4"/>
                      </a:lnTo>
                      <a:lnTo>
                        <a:pt x="1" y="7"/>
                      </a:lnTo>
                      <a:lnTo>
                        <a:pt x="1" y="9"/>
                      </a:lnTo>
                      <a:lnTo>
                        <a:pt x="0" y="11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3" y="18"/>
                      </a:lnTo>
                      <a:lnTo>
                        <a:pt x="5" y="20"/>
                      </a:lnTo>
                      <a:lnTo>
                        <a:pt x="7" y="21"/>
                      </a:lnTo>
                      <a:lnTo>
                        <a:pt x="9" y="22"/>
                      </a:lnTo>
                      <a:lnTo>
                        <a:pt x="11" y="23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58"/>
                <p:cNvSpPr>
                  <a:spLocks noChangeShapeType="1"/>
                </p:cNvSpPr>
                <p:nvPr/>
              </p:nvSpPr>
              <p:spPr bwMode="auto">
                <a:xfrm rot="5400000">
                  <a:off x="6177092" y="2420341"/>
                  <a:ext cx="7124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Isosceles Triangle 14"/>
            <p:cNvSpPr/>
            <p:nvPr/>
          </p:nvSpPr>
          <p:spPr>
            <a:xfrm>
              <a:off x="6294293" y="5111471"/>
              <a:ext cx="365760" cy="365760"/>
            </a:xfrm>
            <a:prstGeom prst="triangle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07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Push-Off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Calculated capacity = 74.4 kip</a:t>
            </a:r>
            <a:endParaRPr lang="en-US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132293"/>
              </p:ext>
            </p:extLst>
          </p:nvPr>
        </p:nvGraphicFramePr>
        <p:xfrm>
          <a:off x="935483" y="2447544"/>
          <a:ext cx="5483180" cy="1682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7359"/>
                <a:gridCol w="2074717"/>
                <a:gridCol w="1185552"/>
                <a:gridCol w="1185552"/>
              </a:tblGrid>
              <a:tr h="140208">
                <a:tc grid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Centered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Offset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40208">
                <a:tc grid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4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Series</a:t>
                      </a:r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 1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Measured Value 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67.4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54.7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Series</a:t>
                      </a:r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 2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Measured Value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73.2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60.1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7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Push-Off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Calculated capacity = 74.4 kip</a:t>
            </a:r>
          </a:p>
          <a:p>
            <a:endParaRPr lang="en-US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267628"/>
              </p:ext>
            </p:extLst>
          </p:nvPr>
        </p:nvGraphicFramePr>
        <p:xfrm>
          <a:off x="935483" y="2447544"/>
          <a:ext cx="5483180" cy="1682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7359"/>
                <a:gridCol w="2074717"/>
                <a:gridCol w="1185552"/>
                <a:gridCol w="1185552"/>
              </a:tblGrid>
              <a:tr h="140208">
                <a:tc grid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Centered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Offset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40208">
                <a:tc gridSpan="2">
                  <a:txBody>
                    <a:bodyPr/>
                    <a:lstStyle/>
                    <a:p>
                      <a:pPr algn="ctr"/>
                      <a:endParaRPr lang="en-US" sz="16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4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Series</a:t>
                      </a:r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 1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Measured Value 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67.4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54.7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Ratio to Calculated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0.73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Series</a:t>
                      </a:r>
                      <a:r>
                        <a:rPr lang="en-US" sz="1600" baseline="0" dirty="0" smtClean="0">
                          <a:latin typeface="+mn-lt"/>
                          <a:cs typeface="Times New Roman" pitchFamily="18" charset="0"/>
                        </a:rPr>
                        <a:t> 2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Measured Value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73.2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60.1 kip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pPr algn="l"/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Ratio to Calculated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0.98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73152" marR="73152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8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gh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11534</TotalTime>
  <Words>2900</Words>
  <Application>Microsoft Office PowerPoint</Application>
  <PresentationFormat>On-screen Show (4:3)</PresentationFormat>
  <Paragraphs>704</Paragraphs>
  <Slides>101</Slides>
  <Notes>0</Notes>
  <HiddenSlides>35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Bridging the Gap: Answering Questions Through Research</vt:lpstr>
      <vt:lpstr>Flow of Test Program</vt:lpstr>
      <vt:lpstr>Flow of Test Program</vt:lpstr>
      <vt:lpstr>Flow of Test Program</vt:lpstr>
      <vt:lpstr>Flow of Test Program</vt:lpstr>
      <vt:lpstr>Flow of Test Program</vt:lpstr>
      <vt:lpstr>Flow of Test Program</vt:lpstr>
      <vt:lpstr>Introduction to the Texas U-Beam</vt:lpstr>
      <vt:lpstr>Introduction to the Texas U-Beam</vt:lpstr>
      <vt:lpstr>Flow of Test Program</vt:lpstr>
      <vt:lpstr>Flow of Test Program</vt:lpstr>
      <vt:lpstr>Flow of Test Program</vt:lpstr>
      <vt:lpstr>Flow of Test Program</vt:lpstr>
      <vt:lpstr>Flow of Test Program</vt:lpstr>
      <vt:lpstr>Expectations:  Shear Strength</vt:lpstr>
      <vt:lpstr>Expectations:  Shear Strength</vt:lpstr>
      <vt:lpstr>Expectations:  Shear Strength</vt:lpstr>
      <vt:lpstr>Beam Fabrication</vt:lpstr>
      <vt:lpstr>Beam Fabrication</vt:lpstr>
      <vt:lpstr>Beam Fabrication</vt:lpstr>
      <vt:lpstr>Beam Fabrication</vt:lpstr>
      <vt:lpstr>Beam Fabrication</vt:lpstr>
      <vt:lpstr>Beam Fabrication</vt:lpstr>
      <vt:lpstr>Beam Fabrication</vt:lpstr>
      <vt:lpstr>Beam Fabrication</vt:lpstr>
      <vt:lpstr>Shear Test Setup</vt:lpstr>
      <vt:lpstr>Shear Test Setup</vt:lpstr>
      <vt:lpstr>Shear Test Setup</vt:lpstr>
      <vt:lpstr>STEP 1: Establish Current Behavior</vt:lpstr>
      <vt:lpstr>Beams 1 and 2</vt:lpstr>
      <vt:lpstr>Shear Performance: B1N</vt:lpstr>
      <vt:lpstr>Shear Performance: B1N</vt:lpstr>
      <vt:lpstr>Shear Performance: B1S &amp; B2N</vt:lpstr>
      <vt:lpstr>Shear Performance: B1S &amp; B2N</vt:lpstr>
      <vt:lpstr>Shear Test Setup</vt:lpstr>
      <vt:lpstr>Intermediate Analysis</vt:lpstr>
      <vt:lpstr>Shear Performance: B3N &amp; B3S</vt:lpstr>
      <vt:lpstr>Comparison of Failure Shears</vt:lpstr>
      <vt:lpstr>Shear Performance: B3S</vt:lpstr>
      <vt:lpstr>Horizontal Shear</vt:lpstr>
      <vt:lpstr>Horizontal Shear</vt:lpstr>
      <vt:lpstr>Horizontal Shear</vt:lpstr>
      <vt:lpstr>Flow of Test Program</vt:lpstr>
      <vt:lpstr>STEP 2: Design Beams for Better Behavior</vt:lpstr>
      <vt:lpstr>Test Region B4N</vt:lpstr>
      <vt:lpstr>Test Region B4N</vt:lpstr>
      <vt:lpstr>Test Region B4S</vt:lpstr>
      <vt:lpstr>Test Region B4S</vt:lpstr>
      <vt:lpstr>Test Region B5N</vt:lpstr>
      <vt:lpstr>Test Region B5N</vt:lpstr>
      <vt:lpstr>Recommended New Design</vt:lpstr>
      <vt:lpstr>Recommended New Design</vt:lpstr>
      <vt:lpstr>Recommended New Design</vt:lpstr>
      <vt:lpstr>Test Region B6S</vt:lpstr>
      <vt:lpstr>Test Region B7N</vt:lpstr>
      <vt:lpstr>Effect of Design Changes</vt:lpstr>
      <vt:lpstr>Comparison to the Literature</vt:lpstr>
      <vt:lpstr>Comparison to the Literature</vt:lpstr>
      <vt:lpstr>Bridging the Gap [ or, Filling Holes in the Literature ]</vt:lpstr>
      <vt:lpstr>New Data in Literature</vt:lpstr>
      <vt:lpstr>New Data in Literature</vt:lpstr>
      <vt:lpstr>New Data in Literature</vt:lpstr>
      <vt:lpstr>New Data in Literature</vt:lpstr>
      <vt:lpstr>New Data in Literature</vt:lpstr>
      <vt:lpstr>Conclusions &amp; Advice</vt:lpstr>
      <vt:lpstr>Questions or Comments?</vt:lpstr>
      <vt:lpstr>SHEAR STRENGTH:  Horizontal Shear in Prestressed Beams</vt:lpstr>
      <vt:lpstr>Horizontal Shear in Prestressed Beams</vt:lpstr>
      <vt:lpstr>Calculation Method</vt:lpstr>
      <vt:lpstr>Calculation Method</vt:lpstr>
      <vt:lpstr>Calculation Method</vt:lpstr>
      <vt:lpstr>Calculation Method</vt:lpstr>
      <vt:lpstr>Calculation Method</vt:lpstr>
      <vt:lpstr>Calculation Method</vt:lpstr>
      <vt:lpstr>Horizontal Shear Evaluation Database</vt:lpstr>
      <vt:lpstr>Horizontal Shear Evaluation Database</vt:lpstr>
      <vt:lpstr>Horizontal Shear Evaluation</vt:lpstr>
      <vt:lpstr>Horizontal Shear Evaluation</vt:lpstr>
      <vt:lpstr>Horizontal Shear Evaluation</vt:lpstr>
      <vt:lpstr>Horizontal Shear Evaluation</vt:lpstr>
      <vt:lpstr>Horizontal Shear Evaluation</vt:lpstr>
      <vt:lpstr>Horizontal Shear in U-Beams</vt:lpstr>
      <vt:lpstr>Horizontal Shear in U-Beams</vt:lpstr>
      <vt:lpstr>Horizontal Shear in U-Beams</vt:lpstr>
      <vt:lpstr>HSED without U-Beams</vt:lpstr>
      <vt:lpstr>HSED with U-Beams</vt:lpstr>
      <vt:lpstr>Horizontal Shear in U-Beams</vt:lpstr>
      <vt:lpstr>Horizontal Shear in U-Beams</vt:lpstr>
      <vt:lpstr>Shear Friction</vt:lpstr>
      <vt:lpstr>Shear Friction</vt:lpstr>
      <vt:lpstr>Horizontal Shear in U-Beams</vt:lpstr>
      <vt:lpstr>Horizontal Shear in U-Beams</vt:lpstr>
      <vt:lpstr>Horizontal Shear in U-Beams</vt:lpstr>
      <vt:lpstr>Horizontal Shear in U-Beams</vt:lpstr>
      <vt:lpstr>Horizontal Shear in U-Beams</vt:lpstr>
      <vt:lpstr>Horizontal Shear in U-Beams</vt:lpstr>
      <vt:lpstr>Horizontal Shear in U-Beams</vt:lpstr>
      <vt:lpstr>Modified Push-Off Results</vt:lpstr>
      <vt:lpstr>Modified Push-Off Results</vt:lpstr>
      <vt:lpstr>Modified Push-Off Results</vt:lpstr>
      <vt:lpstr>Horizontal Shear Evaluation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U- and Box-Beam Team Meeting</dc:title>
  <dc:creator>Catherine Hovell</dc:creator>
  <cp:lastModifiedBy>cghovell</cp:lastModifiedBy>
  <cp:revision>424</cp:revision>
  <dcterms:created xsi:type="dcterms:W3CDTF">2010-09-21T18:12:01Z</dcterms:created>
  <dcterms:modified xsi:type="dcterms:W3CDTF">2012-09-27T05:34:12Z</dcterms:modified>
</cp:coreProperties>
</file>